
<file path=[Content_Types].xml><?xml version="1.0" encoding="utf-8"?>
<Types xmlns="http://schemas.openxmlformats.org/package/2006/content-types">
  <Default Extension="xlsx" ContentType="application/vnd.openxmlformats-officedocument.spreadsheetml.sheet"/>
  <Default Extension="bin" ContentType="application/vnd.openxmlformats-officedocument.oleObject"/>
  <Default Extension="jpeg" ContentType="image/jpeg"/>
  <Default Extension="png" ContentType="image/png"/>
  <Default Extension="gif" ContentType="image/gif"/>
  <Default Extension="wdp" ContentType="image/vnd.ms-photo"/>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247"/>
  </p:handoutMasterIdLst>
  <p:sldIdLst>
    <p:sldId id="1922" r:id="rId186"/>
    <p:sldId id="1923" r:id="rId188"/>
    <p:sldId id="1924" r:id="rId189"/>
    <p:sldId id="1925" r:id="rId190"/>
    <p:sldId id="1926" r:id="rId191"/>
    <p:sldId id="1927" r:id="rId192"/>
    <p:sldId id="1928" r:id="rId193"/>
    <p:sldId id="1929" r:id="rId194"/>
    <p:sldId id="1930" r:id="rId195"/>
    <p:sldId id="1931" r:id="rId196"/>
    <p:sldId id="1932" r:id="rId197"/>
    <p:sldId id="1933" r:id="rId198"/>
    <p:sldId id="1934" r:id="rId199"/>
    <p:sldId id="1935" r:id="rId200"/>
    <p:sldId id="1936" r:id="rId201"/>
    <p:sldId id="1937" r:id="rId202"/>
    <p:sldId id="1938" r:id="rId203"/>
    <p:sldId id="1939" r:id="rId204"/>
    <p:sldId id="1940" r:id="rId205"/>
    <p:sldId id="1941" r:id="rId206"/>
    <p:sldId id="1942" r:id="rId207"/>
    <p:sldId id="1943" r:id="rId208"/>
    <p:sldId id="1944" r:id="rId209"/>
    <p:sldId id="1945" r:id="rId210"/>
    <p:sldId id="1946" r:id="rId211"/>
    <p:sldId id="1947" r:id="rId212"/>
    <p:sldId id="1948" r:id="rId213"/>
    <p:sldId id="1949" r:id="rId214"/>
    <p:sldId id="1950" r:id="rId215"/>
    <p:sldId id="1951" r:id="rId216"/>
    <p:sldId id="1952" r:id="rId217"/>
    <p:sldId id="1953" r:id="rId218"/>
    <p:sldId id="1954" r:id="rId219"/>
    <p:sldId id="1955" r:id="rId220"/>
    <p:sldId id="1956" r:id="rId221"/>
    <p:sldId id="1957" r:id="rId222"/>
    <p:sldId id="1958" r:id="rId223"/>
    <p:sldId id="1959" r:id="rId224"/>
    <p:sldId id="1960" r:id="rId225"/>
    <p:sldId id="1961" r:id="rId226"/>
    <p:sldId id="1962" r:id="rId227"/>
    <p:sldId id="1963" r:id="rId228"/>
    <p:sldId id="1964" r:id="rId229"/>
    <p:sldId id="1965" r:id="rId230"/>
    <p:sldId id="1966" r:id="rId231"/>
    <p:sldId id="1967" r:id="rId232"/>
    <p:sldId id="1968" r:id="rId233"/>
    <p:sldId id="1969" r:id="rId234"/>
    <p:sldId id="1970" r:id="rId235"/>
    <p:sldId id="1971" r:id="rId236"/>
    <p:sldId id="1972" r:id="rId237"/>
    <p:sldId id="1973" r:id="rId238"/>
    <p:sldId id="1974" r:id="rId239"/>
    <p:sldId id="1975" r:id="rId240"/>
    <p:sldId id="1976" r:id="rId241"/>
    <p:sldId id="1977" r:id="rId242"/>
    <p:sldId id="1978" r:id="rId243"/>
    <p:sldId id="1979" r:id="rId244"/>
    <p:sldId id="1980" r:id="rId245"/>
    <p:sldId id="1981" r:id="rId246"/>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901"/>
        <p:guide orient="horz" pos="213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08"/>
        <p:guide orient="horz" pos="5890"/>
        <p:guide pos="2440"/>
        <p:guide pos="426"/>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1" Type="http://schemas.openxmlformats.org/officeDocument/2006/relationships/commentAuthors" Target="commentAuthors.xml"/><Relationship Id="rId250" Type="http://schemas.openxmlformats.org/officeDocument/2006/relationships/tableStyles" Target="tableStyles.xml"/><Relationship Id="rId25" Type="http://schemas.openxmlformats.org/officeDocument/2006/relationships/slideMaster" Target="slideMasters/slideMaster24.xml"/><Relationship Id="rId249" Type="http://schemas.openxmlformats.org/officeDocument/2006/relationships/viewProps" Target="viewProps.xml"/><Relationship Id="rId248" Type="http://schemas.openxmlformats.org/officeDocument/2006/relationships/presProps" Target="presProps.xml"/><Relationship Id="rId247" Type="http://schemas.openxmlformats.org/officeDocument/2006/relationships/handoutMaster" Target="handoutMasters/handoutMaster1.xml"/><Relationship Id="rId246" Type="http://schemas.openxmlformats.org/officeDocument/2006/relationships/slide" Target="slides/slide60.xml"/><Relationship Id="rId245" Type="http://schemas.openxmlformats.org/officeDocument/2006/relationships/slide" Target="slides/slide59.xml"/><Relationship Id="rId244" Type="http://schemas.openxmlformats.org/officeDocument/2006/relationships/slide" Target="slides/slide58.xml"/><Relationship Id="rId243" Type="http://schemas.openxmlformats.org/officeDocument/2006/relationships/slide" Target="slides/slide57.xml"/><Relationship Id="rId242" Type="http://schemas.openxmlformats.org/officeDocument/2006/relationships/slide" Target="slides/slide56.xml"/><Relationship Id="rId241" Type="http://schemas.openxmlformats.org/officeDocument/2006/relationships/slide" Target="slides/slide55.xml"/><Relationship Id="rId240" Type="http://schemas.openxmlformats.org/officeDocument/2006/relationships/slide" Target="slides/slide54.xml"/><Relationship Id="rId24" Type="http://schemas.openxmlformats.org/officeDocument/2006/relationships/slideMaster" Target="slideMasters/slideMaster23.xml"/><Relationship Id="rId239" Type="http://schemas.openxmlformats.org/officeDocument/2006/relationships/slide" Target="slides/slide53.xml"/><Relationship Id="rId238" Type="http://schemas.openxmlformats.org/officeDocument/2006/relationships/slide" Target="slides/slide52.xml"/><Relationship Id="rId237" Type="http://schemas.openxmlformats.org/officeDocument/2006/relationships/slide" Target="slides/slide51.xml"/><Relationship Id="rId236" Type="http://schemas.openxmlformats.org/officeDocument/2006/relationships/slide" Target="slides/slide50.xml"/><Relationship Id="rId235" Type="http://schemas.openxmlformats.org/officeDocument/2006/relationships/slide" Target="slides/slide49.xml"/><Relationship Id="rId234" Type="http://schemas.openxmlformats.org/officeDocument/2006/relationships/slide" Target="slides/slide48.xml"/><Relationship Id="rId233" Type="http://schemas.openxmlformats.org/officeDocument/2006/relationships/slide" Target="slides/slide47.xml"/><Relationship Id="rId232" Type="http://schemas.openxmlformats.org/officeDocument/2006/relationships/slide" Target="slides/slide46.xml"/><Relationship Id="rId231" Type="http://schemas.openxmlformats.org/officeDocument/2006/relationships/slide" Target="slides/slide45.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chartUserShapes" Target="../drawings/drawing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chartUserShapes" Target="../drawings/drawing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5" Type="http://schemas.microsoft.com/office/2011/relationships/chartColorStyle" Target="colors3.xml"/><Relationship Id="rId4" Type="http://schemas.microsoft.com/office/2011/relationships/chartStyle" Target="style3.xml"/><Relationship Id="rId3" Type="http://schemas.openxmlformats.org/officeDocument/2006/relationships/chartUserShapes" Target="../drawings/drawing3.xml"/><Relationship Id="rId2" Type="http://schemas.openxmlformats.org/officeDocument/2006/relationships/themeOverride" Target="../theme/themeOverride1.xml"/><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5" Type="http://schemas.microsoft.com/office/2011/relationships/chartColorStyle" Target="colors4.xml"/><Relationship Id="rId4" Type="http://schemas.microsoft.com/office/2011/relationships/chartStyle" Target="style4.xml"/><Relationship Id="rId3" Type="http://schemas.openxmlformats.org/officeDocument/2006/relationships/chartUserShapes" Target="../drawings/drawing4.xml"/><Relationship Id="rId2" Type="http://schemas.openxmlformats.org/officeDocument/2006/relationships/themeOverride" Target="../theme/themeOverride2.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lnSpc>
                <a:spcPct val="150000"/>
              </a:lnSpc>
              <a:defRPr lang="en-US" altLang="zh-CN" sz="1200" b="1" i="0" u="none" strike="noStrike" kern="1200" spc="0" baseline="0" dirty="0" err="1" smtClean="0">
                <a:solidFill>
                  <a:prstClr val="black">
                    <a:lumMod val="65000"/>
                    <a:lumOff val="35000"/>
                  </a:prstClr>
                </a:solidFill>
                <a:latin typeface="+mn-ea"/>
                <a:ea typeface="+mn-ea"/>
                <a:cs typeface="Arial" panose="020B0604020202020204" pitchFamily="34" charset="0"/>
              </a:defRPr>
            </a:pPr>
            <a:r>
              <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rPr>
              <a:t>CFD</a:t>
            </a:r>
            <a:r>
              <a:rPr lang="zh-CN" altLang="en-US" sz="1200" b="1" i="0" u="none" strike="noStrike" kern="1200" spc="0" baseline="0" dirty="0" smtClean="0">
                <a:solidFill>
                  <a:prstClr val="black">
                    <a:lumMod val="65000"/>
                    <a:lumOff val="35000"/>
                  </a:prstClr>
                </a:solidFill>
                <a:latin typeface="+mn-ea"/>
                <a:ea typeface="+mn-ea"/>
                <a:cs typeface="Arial" panose="020B0604020202020204" pitchFamily="34" charset="0"/>
              </a:rPr>
              <a:t>类应用</a:t>
            </a:r>
            <a:endPar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endParaRPr>
          </a:p>
          <a:p>
            <a:pPr algn="ctr" rtl="0">
              <a:lnSpc>
                <a:spcPct val="150000"/>
              </a:lnSpc>
              <a:defRPr lang="en-US" altLang="zh-CN" sz="1200" b="1" i="0" u="none" strike="noStrike" kern="1200" spc="0" baseline="0" dirty="0" err="1" smtClean="0">
                <a:solidFill>
                  <a:prstClr val="black">
                    <a:lumMod val="65000"/>
                    <a:lumOff val="35000"/>
                  </a:prstClr>
                </a:solidFill>
                <a:latin typeface="+mn-ea"/>
                <a:ea typeface="+mn-ea"/>
                <a:cs typeface="Arial" panose="020B0604020202020204" pitchFamily="34" charset="0"/>
              </a:defRPr>
            </a:pPr>
            <a:r>
              <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rPr>
              <a:t>OpenFOAM Performance</a:t>
            </a:r>
            <a:endPar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endParaRPr>
          </a:p>
        </c:rich>
      </c:tx>
      <c:layout>
        <c:manualLayout>
          <c:xMode val="edge"/>
          <c:yMode val="edge"/>
          <c:x val="0.333629616515138"/>
          <c:y val="0.00121813634433893"/>
        </c:manualLayout>
      </c:layout>
      <c:overlay val="0"/>
      <c:spPr>
        <a:noFill/>
        <a:ln>
          <a:noFill/>
        </a:ln>
        <a:effectLst/>
      </c:spPr>
    </c:title>
    <c:autoTitleDeleted val="0"/>
    <c:plotArea>
      <c:layout>
        <c:manualLayout>
          <c:layoutTarget val="inner"/>
          <c:xMode val="edge"/>
          <c:yMode val="edge"/>
          <c:x val="0.128437267724975"/>
          <c:y val="0.166736512680127"/>
          <c:w val="0.817701545326699"/>
          <c:h val="0.5994840962951"/>
        </c:manualLayout>
      </c:layout>
      <c:barChart>
        <c:barDir val="col"/>
        <c:grouping val="clustered"/>
        <c:varyColors val="0"/>
        <c:ser>
          <c:idx val="0"/>
          <c:order val="0"/>
          <c:tx>
            <c:strRef>
              <c:f>Sheet1!$B$1</c:f>
              <c:strCache>
                <c:ptCount val="1"/>
                <c:pt idx="0">
                  <c:v>x86 Gold 6148,2S</c:v>
                </c:pt>
              </c:strCache>
            </c:strRef>
          </c:tx>
          <c:spPr>
            <a:solidFill>
              <a:schemeClr val="bg1">
                <a:lumMod val="50000"/>
              </a:schemeClr>
            </a:solidFill>
            <a:ln>
              <a:noFill/>
            </a:ln>
            <a:effectLst/>
          </c:spPr>
          <c:invertIfNegative val="0"/>
          <c:dLbls>
            <c:delete val="1"/>
          </c:dLbls>
          <c:cat>
            <c:strRef>
              <c:f>Sheet1!$A$2</c:f>
              <c:strCache>
                <c:ptCount val="1"/>
                <c:pt idx="0">
                  <c:v>类别 1</c:v>
                </c:pt>
              </c:strCache>
            </c:strRef>
          </c:cat>
          <c:val>
            <c:numRef>
              <c:f>Sheet1!$B$2</c:f>
              <c:numCache>
                <c:formatCode>General</c:formatCode>
                <c:ptCount val="1"/>
                <c:pt idx="0">
                  <c:v>72.03</c:v>
                </c:pt>
              </c:numCache>
            </c:numRef>
          </c:val>
        </c:ser>
        <c:ser>
          <c:idx val="1"/>
          <c:order val="1"/>
          <c:tx>
            <c:strRef>
              <c:f>Sheet1!$C$1</c:f>
              <c:strCache>
                <c:ptCount val="1"/>
                <c:pt idx="0">
                  <c:v>鲲鹏920-4826</c:v>
                </c:pt>
              </c:strCache>
            </c:strRef>
          </c:tx>
          <c:spPr>
            <a:solidFill>
              <a:srgbClr val="0070C0"/>
            </a:solidFill>
            <a:ln>
              <a:noFill/>
            </a:ln>
            <a:effectLst/>
          </c:spPr>
          <c:invertIfNegative val="0"/>
          <c:dPt>
            <c:idx val="0"/>
            <c:invertIfNegative val="0"/>
            <c:bubble3D val="0"/>
            <c:spPr>
              <a:solidFill>
                <a:srgbClr val="00B0F0"/>
              </a:solidFill>
              <a:ln>
                <a:noFill/>
              </a:ln>
              <a:effectLst/>
            </c:spPr>
          </c:dPt>
          <c:dLbls>
            <c:delete val="1"/>
          </c:dLbls>
          <c:cat>
            <c:strRef>
              <c:f>Sheet1!$A$2</c:f>
              <c:strCache>
                <c:ptCount val="1"/>
                <c:pt idx="0">
                  <c:v>类别 1</c:v>
                </c:pt>
              </c:strCache>
            </c:strRef>
          </c:cat>
          <c:val>
            <c:numRef>
              <c:f>Sheet1!$C$2</c:f>
              <c:numCache>
                <c:formatCode>General</c:formatCode>
                <c:ptCount val="1"/>
                <c:pt idx="0">
                  <c:v>61.74</c:v>
                </c:pt>
              </c:numCache>
            </c:numRef>
          </c:val>
        </c:ser>
        <c:dLbls>
          <c:showLegendKey val="0"/>
          <c:showVal val="0"/>
          <c:showCatName val="0"/>
          <c:showSerName val="0"/>
          <c:showPercent val="0"/>
          <c:showBubbleSize val="0"/>
        </c:dLbls>
        <c:gapWidth val="219"/>
        <c:overlap val="-27"/>
        <c:axId val="879977712"/>
        <c:axId val="879983872"/>
      </c:barChart>
      <c:catAx>
        <c:axId val="879977712"/>
        <c:scaling>
          <c:orientation val="minMax"/>
        </c:scaling>
        <c:delete val="1"/>
        <c:axPos val="b"/>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ea"/>
                    <a:ea typeface="+mn-ea"/>
                    <a:cs typeface="Arial" panose="020B0604020202020204" pitchFamily="34" charset="0"/>
                  </a:defRPr>
                </a:pPr>
                <a:r>
                  <a:rPr lang="en-US" altLang="zh-CN" sz="1200" dirty="0" smtClean="0">
                    <a:latin typeface="+mn-ea"/>
                    <a:ea typeface="+mn-ea"/>
                    <a:cs typeface="Arial" panose="020B0604020202020204" pitchFamily="34" charset="0"/>
                  </a:rPr>
                  <a:t>Time (s)</a:t>
                </a:r>
                <a:endParaRPr lang="zh-CN" altLang="en-US" sz="1200" dirty="0">
                  <a:latin typeface="+mn-ea"/>
                  <a:ea typeface="+mn-ea"/>
                  <a:cs typeface="Arial" panose="020B0604020202020204" pitchFamily="34" charset="0"/>
                </a:endParaRPr>
              </a:p>
            </c:rich>
          </c:tx>
          <c:layout>
            <c:manualLayout>
              <c:xMode val="edge"/>
              <c:yMode val="edge"/>
              <c:x val="0.490323450297457"/>
              <c:y val="0.759116818345964"/>
            </c:manualLayout>
          </c:layout>
          <c:overlay val="0"/>
          <c:spPr>
            <a:noFill/>
            <a:ln>
              <a:noFill/>
            </a:ln>
            <a:effectLst/>
          </c:spPr>
        </c:title>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9983872"/>
        <c:crosses val="autoZero"/>
        <c:auto val="1"/>
        <c:lblAlgn val="ctr"/>
        <c:lblOffset val="100"/>
        <c:noMultiLvlLbl val="0"/>
      </c:catAx>
      <c:valAx>
        <c:axId val="87998387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cs"/>
              </a:defRPr>
            </a:pPr>
          </a:p>
        </c:txPr>
        <c:crossAx val="879977712"/>
        <c:crosses val="autoZero"/>
        <c:crossBetween val="between"/>
      </c:valAx>
      <c:spPr>
        <a:noFill/>
        <a:ln>
          <a:noFill/>
        </a:ln>
        <a:effectLst/>
      </c:spPr>
    </c:plotArea>
    <c:legend>
      <c:legendPos val="b"/>
      <c:layout>
        <c:manualLayout>
          <c:xMode val="edge"/>
          <c:yMode val="edge"/>
          <c:x val="0.12095435642907"/>
          <c:y val="0.802788209118144"/>
          <c:w val="0.720210856868453"/>
          <c:h val="0.0840230188818827"/>
        </c:manualLayout>
      </c:layout>
      <c:overlay val="0"/>
      <c:spPr>
        <a:noFill/>
        <a:ln>
          <a:noFill/>
        </a:ln>
        <a:effectLst/>
      </c:spPr>
      <c:txPr>
        <a:bodyPr rot="0" spcFirstLastPara="1" vertOverflow="ellipsis" vert="horz" wrap="square" anchor="ctr" anchorCtr="1"/>
        <a:lstStyle/>
        <a:p>
          <a:pPr>
            <a:defRPr lang="zh-CN" sz="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lnSpc>
                <a:spcPct val="150000"/>
              </a:lnSpc>
              <a:defRPr lang="en-US" altLang="zh-CN" sz="800" b="1" i="0" u="none" strike="noStrike" kern="1200" spc="0" baseline="0" dirty="0" err="1" smtClean="0">
                <a:solidFill>
                  <a:prstClr val="black">
                    <a:lumMod val="65000"/>
                    <a:lumOff val="35000"/>
                  </a:prstClr>
                </a:solidFill>
                <a:latin typeface="+mn-ea"/>
                <a:ea typeface="+mn-ea"/>
                <a:cs typeface="Arial" panose="020B0604020202020204" pitchFamily="34" charset="0"/>
              </a:defRPr>
            </a:pPr>
            <a:r>
              <a:rPr lang="zh-CN" altLang="en-US" sz="1200" b="1" i="0" u="none" strike="noStrike" kern="1200" spc="0" baseline="0" dirty="0" smtClean="0">
                <a:solidFill>
                  <a:prstClr val="black">
                    <a:lumMod val="65000"/>
                    <a:lumOff val="35000"/>
                  </a:prstClr>
                </a:solidFill>
                <a:latin typeface="+mn-ea"/>
                <a:ea typeface="+mn-ea"/>
                <a:cs typeface="Arial" panose="020B0604020202020204" pitchFamily="34" charset="0"/>
              </a:rPr>
              <a:t>气象类应用</a:t>
            </a:r>
            <a:endPar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endParaRPr>
          </a:p>
          <a:p>
            <a:pPr algn="ctr" rtl="0">
              <a:lnSpc>
                <a:spcPct val="150000"/>
              </a:lnSpc>
              <a:defRPr lang="en-US" altLang="zh-CN" sz="800" b="1" i="0" u="none" strike="noStrike" kern="1200" spc="0" baseline="0" dirty="0" err="1" smtClean="0">
                <a:solidFill>
                  <a:prstClr val="black">
                    <a:lumMod val="65000"/>
                    <a:lumOff val="35000"/>
                  </a:prstClr>
                </a:solidFill>
                <a:latin typeface="+mn-ea"/>
                <a:ea typeface="+mn-ea"/>
                <a:cs typeface="Arial" panose="020B0604020202020204" pitchFamily="34" charset="0"/>
              </a:defRPr>
            </a:pPr>
            <a:r>
              <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rPr>
              <a:t>WRF CONUS 2.5km Performance</a:t>
            </a:r>
            <a:endPar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endParaRPr>
          </a:p>
          <a:p>
            <a:pPr algn="ctr" rtl="0">
              <a:lnSpc>
                <a:spcPct val="150000"/>
              </a:lnSpc>
              <a:defRPr lang="en-US" altLang="zh-CN" sz="800" b="1" i="0" u="none" strike="noStrike" kern="1200" spc="0" baseline="0" dirty="0" err="1" smtClean="0">
                <a:solidFill>
                  <a:prstClr val="black">
                    <a:lumMod val="65000"/>
                    <a:lumOff val="35000"/>
                  </a:prstClr>
                </a:solidFill>
                <a:latin typeface="+mn-ea"/>
                <a:ea typeface="+mn-ea"/>
                <a:cs typeface="Arial" panose="020B0604020202020204" pitchFamily="34" charset="0"/>
              </a:defRPr>
            </a:pPr>
            <a:r>
              <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rPr>
              <a:t>(Precise Mode)</a:t>
            </a:r>
            <a:endParaRPr lang="en-US" altLang="zh-CN" sz="1200" b="1" i="0" u="none" strike="noStrike" kern="1200" spc="0" baseline="0" dirty="0" smtClean="0">
              <a:solidFill>
                <a:prstClr val="black">
                  <a:lumMod val="65000"/>
                  <a:lumOff val="35000"/>
                </a:prstClr>
              </a:solidFill>
              <a:latin typeface="+mn-ea"/>
              <a:ea typeface="+mn-ea"/>
              <a:cs typeface="Arial" panose="020B0604020202020204" pitchFamily="34" charset="0"/>
            </a:endParaRPr>
          </a:p>
        </c:rich>
      </c:tx>
      <c:layout>
        <c:manualLayout>
          <c:xMode val="edge"/>
          <c:yMode val="edge"/>
          <c:x val="0.153436490617252"/>
          <c:y val="0.0143014555390832"/>
        </c:manualLayout>
      </c:layout>
      <c:overlay val="0"/>
      <c:spPr>
        <a:noFill/>
        <a:ln>
          <a:noFill/>
        </a:ln>
        <a:effectLst/>
      </c:spPr>
    </c:title>
    <c:autoTitleDeleted val="0"/>
    <c:plotArea>
      <c:layout>
        <c:manualLayout>
          <c:layoutTarget val="inner"/>
          <c:xMode val="edge"/>
          <c:yMode val="edge"/>
          <c:x val="0.143787415365552"/>
          <c:y val="0.232721842883309"/>
          <c:w val="0.810036173968476"/>
          <c:h val="0.569562853764914"/>
        </c:manualLayout>
      </c:layout>
      <c:barChart>
        <c:barDir val="col"/>
        <c:grouping val="clustered"/>
        <c:varyColors val="0"/>
        <c:ser>
          <c:idx val="0"/>
          <c:order val="0"/>
          <c:tx>
            <c:strRef>
              <c:f>Sheet1!$B$1</c:f>
              <c:strCache>
                <c:ptCount val="1"/>
                <c:pt idx="0">
                  <c:v>x86 Gold 6148,2S</c:v>
                </c:pt>
              </c:strCache>
            </c:strRef>
          </c:tx>
          <c:spPr>
            <a:solidFill>
              <a:schemeClr val="bg1">
                <a:lumMod val="50000"/>
              </a:schemeClr>
            </a:solidFill>
            <a:ln>
              <a:noFill/>
            </a:ln>
            <a:effectLst/>
          </c:spPr>
          <c:invertIfNegative val="0"/>
          <c:dLbls>
            <c:delete val="1"/>
          </c:dLbls>
          <c:cat>
            <c:strRef>
              <c:f>Sheet1!$A$2</c:f>
              <c:strCache>
                <c:ptCount val="1"/>
                <c:pt idx="0">
                  <c:v>类别 1</c:v>
                </c:pt>
              </c:strCache>
            </c:strRef>
          </c:cat>
          <c:val>
            <c:numRef>
              <c:f>Sheet1!$B$2</c:f>
              <c:numCache>
                <c:formatCode>General</c:formatCode>
                <c:ptCount val="1"/>
                <c:pt idx="0">
                  <c:v>4039</c:v>
                </c:pt>
              </c:numCache>
            </c:numRef>
          </c:val>
        </c:ser>
        <c:ser>
          <c:idx val="1"/>
          <c:order val="1"/>
          <c:tx>
            <c:strRef>
              <c:f>Sheet1!$C$1</c:f>
              <c:strCache>
                <c:ptCount val="1"/>
                <c:pt idx="0">
                  <c:v>鲲鹏920-4826</c:v>
                </c:pt>
              </c:strCache>
            </c:strRef>
          </c:tx>
          <c:spPr>
            <a:solidFill>
              <a:srgbClr val="00B0F0"/>
            </a:solidFill>
            <a:ln>
              <a:noFill/>
            </a:ln>
            <a:effectLst/>
          </c:spPr>
          <c:invertIfNegative val="0"/>
          <c:dPt>
            <c:idx val="0"/>
            <c:invertIfNegative val="0"/>
            <c:bubble3D val="0"/>
            <c:spPr>
              <a:solidFill>
                <a:srgbClr val="00B0F0"/>
              </a:solidFill>
              <a:ln>
                <a:noFill/>
              </a:ln>
              <a:effectLst/>
            </c:spPr>
          </c:dPt>
          <c:dLbls>
            <c:delete val="1"/>
          </c:dLbls>
          <c:cat>
            <c:strRef>
              <c:f>Sheet1!$A$2</c:f>
              <c:strCache>
                <c:ptCount val="1"/>
                <c:pt idx="0">
                  <c:v>类别 1</c:v>
                </c:pt>
              </c:strCache>
            </c:strRef>
          </c:cat>
          <c:val>
            <c:numRef>
              <c:f>Sheet1!$C$2</c:f>
              <c:numCache>
                <c:formatCode>General</c:formatCode>
                <c:ptCount val="1"/>
                <c:pt idx="0">
                  <c:v>3989.22</c:v>
                </c:pt>
              </c:numCache>
            </c:numRef>
          </c:val>
        </c:ser>
        <c:dLbls>
          <c:showLegendKey val="0"/>
          <c:showVal val="0"/>
          <c:showCatName val="0"/>
          <c:showSerName val="0"/>
          <c:showPercent val="0"/>
          <c:showBubbleSize val="0"/>
        </c:dLbls>
        <c:gapWidth val="219"/>
        <c:overlap val="-27"/>
        <c:axId val="879975472"/>
        <c:axId val="879982192"/>
      </c:barChart>
      <c:catAx>
        <c:axId val="879975472"/>
        <c:scaling>
          <c:orientation val="minMax"/>
        </c:scaling>
        <c:delete val="1"/>
        <c:axPos val="b"/>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ea"/>
                    <a:ea typeface="+mn-ea"/>
                    <a:cs typeface="+mn-cs"/>
                  </a:defRPr>
                </a:pPr>
                <a:r>
                  <a:rPr lang="en-US" altLang="zh-CN" sz="1200" dirty="0" smtClean="0">
                    <a:latin typeface="+mn-ea"/>
                    <a:ea typeface="+mn-ea"/>
                  </a:rPr>
                  <a:t>Time(s)</a:t>
                </a:r>
                <a:endParaRPr lang="zh-CN" altLang="en-US" sz="1200" dirty="0">
                  <a:latin typeface="+mn-ea"/>
                  <a:ea typeface="+mn-ea"/>
                </a:endParaRPr>
              </a:p>
            </c:rich>
          </c:tx>
          <c:layout>
            <c:manualLayout>
              <c:xMode val="edge"/>
              <c:yMode val="edge"/>
              <c:x val="0.473698402228292"/>
              <c:y val="0.799538918821222"/>
            </c:manualLayout>
          </c:layout>
          <c:overlay val="0"/>
          <c:spPr>
            <a:noFill/>
            <a:ln>
              <a:noFill/>
            </a:ln>
            <a:effectLst/>
          </c:spPr>
        </c:title>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9982192"/>
        <c:crosses val="autoZero"/>
        <c:auto val="1"/>
        <c:lblAlgn val="ctr"/>
        <c:lblOffset val="100"/>
        <c:noMultiLvlLbl val="0"/>
      </c:catAx>
      <c:valAx>
        <c:axId val="87998219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879975472"/>
        <c:crosses val="autoZero"/>
        <c:crossBetween val="between"/>
        <c:majorUnit val="1000"/>
      </c:valAx>
      <c:spPr>
        <a:noFill/>
        <a:ln>
          <a:noFill/>
        </a:ln>
        <a:effectLst/>
      </c:spPr>
    </c:plotArea>
    <c:legend>
      <c:legendPos val="b"/>
      <c:layout>
        <c:manualLayout>
          <c:xMode val="edge"/>
          <c:yMode val="edge"/>
          <c:x val="0.192439931754776"/>
          <c:y val="0.876803658469981"/>
          <c:w val="0.657583699351028"/>
          <c:h val="0.0767166842786929"/>
        </c:manualLayout>
      </c:layout>
      <c:overlay val="0"/>
      <c:spPr>
        <a:noFill/>
        <a:ln>
          <a:noFill/>
        </a:ln>
        <a:effectLst/>
      </c:spPr>
      <c:txPr>
        <a:bodyPr rot="0" spcFirstLastPara="1" vertOverflow="ellipsis" vert="horz" wrap="square" anchor="ctr" anchorCtr="1"/>
        <a:lstStyle/>
        <a:p>
          <a:pPr>
            <a:defRPr lang="zh-CN" sz="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zh-CN" sz="1200" b="1" i="0" u="none" strike="noStrike" kern="1200" spc="0" baseline="0">
                <a:solidFill>
                  <a:prstClr val="black">
                    <a:lumMod val="65000"/>
                    <a:lumOff val="35000"/>
                  </a:prstClr>
                </a:solidFill>
                <a:latin typeface="+mn-ea"/>
                <a:ea typeface="+mn-ea"/>
                <a:cs typeface="Arial" panose="020B0604020202020204" pitchFamily="34" charset="0"/>
              </a:defRPr>
            </a:pPr>
            <a:r>
              <a:rPr lang="zh-CN" altLang="en-US" sz="1200" b="1" i="0" u="none" strike="noStrike" kern="1200" spc="0" baseline="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气象类应用</a:t>
            </a:r>
            <a:endParaRPr lang="en-US" sz="1200" b="1" i="0" u="none" strike="noStrike" kern="1200" spc="0" baseline="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rtl="0">
              <a:defRPr lang="zh-CN" sz="1200" b="1" i="0" u="none" strike="noStrike" kern="1200" spc="0" baseline="0">
                <a:solidFill>
                  <a:prstClr val="black">
                    <a:lumMod val="65000"/>
                    <a:lumOff val="35000"/>
                  </a:prstClr>
                </a:solidFill>
                <a:latin typeface="+mn-ea"/>
                <a:ea typeface="+mn-ea"/>
                <a:cs typeface="Arial" panose="020B0604020202020204" pitchFamily="34" charset="0"/>
              </a:defRPr>
            </a:pPr>
            <a:r>
              <a:rPr lang="en-US" sz="1200" b="1" dirty="0" smtClean="0">
                <a:latin typeface="微软雅黑" panose="020B0503020204020204" pitchFamily="34" charset="-122"/>
                <a:ea typeface="微软雅黑" panose="020B0503020204020204" pitchFamily="34" charset="-122"/>
                <a:cs typeface="Arial" panose="020B0604020202020204" pitchFamily="34" charset="0"/>
              </a:rPr>
              <a:t>ROMS Performance</a:t>
            </a:r>
            <a:endParaRPr lang="en-US" sz="1200" b="1" dirty="0" smtClean="0">
              <a:latin typeface="微软雅黑" panose="020B0503020204020204" pitchFamily="34" charset="-122"/>
              <a:ea typeface="微软雅黑" panose="020B0503020204020204" pitchFamily="34" charset="-122"/>
              <a:cs typeface="Arial" panose="020B0604020202020204" pitchFamily="34" charset="0"/>
            </a:endParaRPr>
          </a:p>
          <a:p>
            <a:pPr algn="ctr" rtl="0">
              <a:defRPr lang="zh-CN" sz="1200" b="1" i="0" u="none" strike="noStrike" kern="1200" spc="0" baseline="0">
                <a:solidFill>
                  <a:prstClr val="black">
                    <a:lumMod val="65000"/>
                    <a:lumOff val="35000"/>
                  </a:prstClr>
                </a:solidFill>
                <a:latin typeface="+mn-ea"/>
                <a:ea typeface="+mn-ea"/>
                <a:cs typeface="Arial" panose="020B0604020202020204" pitchFamily="34" charset="0"/>
              </a:defRPr>
            </a:pPr>
            <a:r>
              <a:rPr lang="en-US" altLang="zh-CN" sz="1200" b="0" i="0" u="none" strike="noStrike" baseline="0" dirty="0" smtClean="0">
                <a:effectLst/>
                <a:latin typeface="微软雅黑" panose="020B0503020204020204" pitchFamily="34" charset="-122"/>
                <a:ea typeface="微软雅黑" panose="020B0503020204020204" pitchFamily="34" charset="-122"/>
              </a:rPr>
              <a:t> (Regional Oceanic Modeling System)</a:t>
            </a:r>
            <a:r>
              <a:rPr lang="en-US" altLang="zh-CN" sz="1200" b="0" i="0" u="none" strike="noStrike" baseline="0" dirty="0" smtClean="0">
                <a:effectLst/>
                <a:latin typeface="+mn-ea"/>
                <a:ea typeface="+mn-ea"/>
              </a:rPr>
              <a:t> </a:t>
            </a:r>
            <a:endParaRPr lang="zh-CN" sz="1200" b="1" dirty="0">
              <a:latin typeface="+mn-ea"/>
              <a:ea typeface="+mn-ea"/>
              <a:cs typeface="Arial" panose="020B0604020202020204" pitchFamily="34" charset="0"/>
            </a:endParaRPr>
          </a:p>
        </c:rich>
      </c:tx>
      <c:layout>
        <c:manualLayout>
          <c:xMode val="edge"/>
          <c:yMode val="edge"/>
          <c:x val="0.260995114755593"/>
          <c:y val="0.00241501525685643"/>
        </c:manualLayout>
      </c:layout>
      <c:overlay val="0"/>
      <c:spPr>
        <a:noFill/>
        <a:ln>
          <a:noFill/>
        </a:ln>
        <a:effectLst/>
      </c:spPr>
    </c:title>
    <c:autoTitleDeleted val="0"/>
    <c:plotArea>
      <c:layout>
        <c:manualLayout>
          <c:layoutTarget val="inner"/>
          <c:xMode val="edge"/>
          <c:yMode val="edge"/>
          <c:x val="0.091149116552308"/>
          <c:y val="0.245764111761374"/>
          <c:w val="0.855832312664856"/>
          <c:h val="0.559688771036572"/>
        </c:manualLayout>
      </c:layout>
      <c:barChart>
        <c:barDir val="col"/>
        <c:grouping val="clustered"/>
        <c:varyColors val="0"/>
        <c:ser>
          <c:idx val="0"/>
          <c:order val="0"/>
          <c:tx>
            <c:strRef>
              <c:f>Sheet1!$D$15:$D$16</c:f>
              <c:strCache>
                <c:ptCount val="1"/>
                <c:pt idx="0">
                  <c:v>X86-Gold 6148 2p icc/ifort</c:v>
                </c:pt>
              </c:strCache>
            </c:strRef>
          </c:tx>
          <c:spPr>
            <a:solidFill>
              <a:srgbClr val="EBEBEB">
                <a:lumMod val="50000"/>
              </a:srgbClr>
            </a:solidFill>
            <a:ln>
              <a:noFill/>
            </a:ln>
            <a:effectLst/>
          </c:spPr>
          <c:invertIfNegative val="0"/>
          <c:dLbls>
            <c:delete val="1"/>
          </c:dLbls>
          <c:cat>
            <c:strRef>
              <c:f>Sheet1!$C$17</c:f>
              <c:strCache>
                <c:ptCount val="1"/>
                <c:pt idx="0">
                  <c:v>time/s</c:v>
                </c:pt>
              </c:strCache>
            </c:strRef>
          </c:cat>
          <c:val>
            <c:numRef>
              <c:f>Sheet1!$D$17</c:f>
              <c:numCache>
                <c:formatCode>General</c:formatCode>
                <c:ptCount val="1"/>
                <c:pt idx="0">
                  <c:v>112.75</c:v>
                </c:pt>
              </c:numCache>
            </c:numRef>
          </c:val>
        </c:ser>
        <c:ser>
          <c:idx val="1"/>
          <c:order val="1"/>
          <c:tx>
            <c:strRef>
              <c:f>Sheet1!$E$15:$E$16</c:f>
              <c:strCache>
                <c:ptCount val="1"/>
                <c:pt idx="0">
                  <c:v>Hi1620 2p ahc18.4</c:v>
                </c:pt>
              </c:strCache>
            </c:strRef>
          </c:tx>
          <c:spPr>
            <a:solidFill>
              <a:srgbClr val="00B0F0"/>
            </a:solidFill>
            <a:ln>
              <a:solidFill>
                <a:srgbClr val="0070C0"/>
              </a:solidFill>
            </a:ln>
            <a:effectLst/>
          </c:spPr>
          <c:invertIfNegative val="0"/>
          <c:dPt>
            <c:idx val="0"/>
            <c:invertIfNegative val="0"/>
            <c:bubble3D val="0"/>
            <c:spPr>
              <a:solidFill>
                <a:srgbClr val="00B0F0"/>
              </a:solidFill>
              <a:ln>
                <a:noFill/>
              </a:ln>
              <a:effectLst/>
            </c:spPr>
          </c:dPt>
          <c:dLbls>
            <c:delete val="1"/>
          </c:dLbls>
          <c:cat>
            <c:strRef>
              <c:f>Sheet1!$C$17</c:f>
              <c:strCache>
                <c:ptCount val="1"/>
                <c:pt idx="0">
                  <c:v>time/s</c:v>
                </c:pt>
              </c:strCache>
            </c:strRef>
          </c:cat>
          <c:val>
            <c:numRef>
              <c:f>Sheet1!$E$17</c:f>
              <c:numCache>
                <c:formatCode>General</c:formatCode>
                <c:ptCount val="1"/>
                <c:pt idx="0">
                  <c:v>85.148</c:v>
                </c:pt>
              </c:numCache>
            </c:numRef>
          </c:val>
        </c:ser>
        <c:dLbls>
          <c:showLegendKey val="0"/>
          <c:showVal val="0"/>
          <c:showCatName val="0"/>
          <c:showSerName val="0"/>
          <c:showPercent val="0"/>
          <c:showBubbleSize val="0"/>
        </c:dLbls>
        <c:gapWidth val="219"/>
        <c:overlap val="-27"/>
        <c:axId val="214393360"/>
        <c:axId val="214395600"/>
      </c:barChart>
      <c:catAx>
        <c:axId val="21439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14395600"/>
        <c:crosses val="autoZero"/>
        <c:auto val="1"/>
        <c:lblAlgn val="ctr"/>
        <c:lblOffset val="100"/>
        <c:noMultiLvlLbl val="0"/>
      </c:catAx>
      <c:valAx>
        <c:axId val="21439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14393360"/>
        <c:crosses val="autoZero"/>
        <c:crossBetween val="between"/>
      </c:valAx>
      <c:spPr>
        <a:noFill/>
        <a:ln>
          <a:noFill/>
        </a:ln>
        <a:effectLst/>
      </c:spPr>
    </c:plotArea>
    <c:plotVisOnly val="1"/>
    <c:dispBlanksAs val="gap"/>
    <c:showDLblsOverMax val="0"/>
  </c:chart>
  <c:spPr>
    <a:noFill/>
    <a:ln>
      <a:noFill/>
    </a:ln>
    <a:effectLst/>
  </c:spPr>
  <c:txPr>
    <a:bodyPr/>
    <a:lstStyle/>
    <a:p>
      <a:pPr>
        <a:defRPr lang="zh-CN" sz="900"/>
      </a:pPr>
    </a:p>
  </c:txPr>
  <c:externalData r:id="rId1">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mn-ea"/>
                <a:ea typeface="+mn-ea"/>
                <a:cs typeface="+mn-cs"/>
              </a:defRPr>
            </a:pPr>
            <a:r>
              <a:rPr lang="zh-CN" altLang="en-US" sz="1200" b="1" dirty="0" smtClean="0">
                <a:latin typeface="+mn-ea"/>
                <a:ea typeface="+mn-ea"/>
              </a:rPr>
              <a:t>基因类应用</a:t>
            </a:r>
            <a:endParaRPr lang="en-US" sz="1200" b="1" dirty="0" smtClean="0">
              <a:latin typeface="+mn-ea"/>
              <a:ea typeface="+mn-ea"/>
            </a:endParaRPr>
          </a:p>
          <a:p>
            <a:pPr>
              <a:defRPr lang="zh-CN" sz="1200" b="1" i="0" u="none" strike="noStrike" kern="1200" spc="0" baseline="0">
                <a:solidFill>
                  <a:schemeClr val="tx1">
                    <a:lumMod val="65000"/>
                    <a:lumOff val="35000"/>
                  </a:schemeClr>
                </a:solidFill>
                <a:latin typeface="+mn-ea"/>
                <a:ea typeface="+mn-ea"/>
                <a:cs typeface="+mn-cs"/>
              </a:defRPr>
            </a:pPr>
            <a:r>
              <a:rPr lang="en-US" sz="1200" b="1" dirty="0" smtClean="0">
                <a:latin typeface="+mn-ea"/>
                <a:ea typeface="+mn-ea"/>
              </a:rPr>
              <a:t>CANU Performance</a:t>
            </a:r>
            <a:endParaRPr lang="en-US" sz="1200" b="1" dirty="0" smtClean="0">
              <a:latin typeface="+mn-ea"/>
              <a:ea typeface="+mn-ea"/>
            </a:endParaRPr>
          </a:p>
          <a:p>
            <a:pPr>
              <a:defRPr lang="zh-CN" sz="1200" b="1" i="0" u="none" strike="noStrike" kern="1200" spc="0" baseline="0">
                <a:solidFill>
                  <a:schemeClr val="tx1">
                    <a:lumMod val="65000"/>
                    <a:lumOff val="35000"/>
                  </a:schemeClr>
                </a:solidFill>
                <a:latin typeface="+mn-ea"/>
                <a:ea typeface="+mn-ea"/>
                <a:cs typeface="+mn-cs"/>
              </a:defRPr>
            </a:pPr>
            <a:r>
              <a:rPr lang="en-US" sz="1200" b="0" dirty="0" smtClean="0">
                <a:latin typeface="+mn-ea"/>
                <a:ea typeface="+mn-ea"/>
              </a:rPr>
              <a:t>(</a:t>
            </a:r>
            <a:r>
              <a:rPr lang="en-US" sz="1200" b="0" dirty="0">
                <a:latin typeface="+mn-ea"/>
                <a:ea typeface="+mn-ea"/>
              </a:rPr>
              <a:t>5.6G gene data set) </a:t>
            </a:r>
            <a:endParaRPr lang="zh-CN" sz="1200" b="0" dirty="0">
              <a:latin typeface="+mn-ea"/>
              <a:ea typeface="+mn-ea"/>
            </a:endParaRPr>
          </a:p>
        </c:rich>
      </c:tx>
      <c:layout>
        <c:manualLayout>
          <c:xMode val="edge"/>
          <c:yMode val="edge"/>
          <c:x val="0.352630580638577"/>
          <c:y val="0.0540621740912805"/>
        </c:manualLayout>
      </c:layout>
      <c:overlay val="0"/>
      <c:spPr>
        <a:noFill/>
        <a:ln>
          <a:noFill/>
        </a:ln>
        <a:effectLst/>
      </c:spPr>
    </c:title>
    <c:autoTitleDeleted val="0"/>
    <c:plotArea>
      <c:layout>
        <c:manualLayout>
          <c:layoutTarget val="inner"/>
          <c:xMode val="edge"/>
          <c:yMode val="edge"/>
          <c:x val="0.165927756569626"/>
          <c:y val="0.203069540618653"/>
          <c:w val="0.746850563005117"/>
          <c:h val="0.600182067906794"/>
        </c:manualLayout>
      </c:layout>
      <c:barChart>
        <c:barDir val="col"/>
        <c:grouping val="clustered"/>
        <c:varyColors val="0"/>
        <c:ser>
          <c:idx val="0"/>
          <c:order val="0"/>
          <c:tx>
            <c:strRef>
              <c:f>Sheet1!$D$42:$D$43</c:f>
              <c:strCache>
                <c:ptCount val="1"/>
                <c:pt idx="0">
                  <c:v>X86-Gold 6148 2p gcc 7.0</c:v>
                </c:pt>
              </c:strCache>
            </c:strRef>
          </c:tx>
          <c:spPr>
            <a:solidFill>
              <a:srgbClr val="EBEBEB">
                <a:lumMod val="50000"/>
              </a:srgbClr>
            </a:solidFill>
            <a:ln>
              <a:noFill/>
            </a:ln>
            <a:effectLst/>
          </c:spPr>
          <c:invertIfNegative val="0"/>
          <c:dLbls>
            <c:delete val="1"/>
          </c:dLbls>
          <c:cat>
            <c:strRef>
              <c:f>Sheet1!$C$44</c:f>
              <c:strCache>
                <c:ptCount val="1"/>
                <c:pt idx="0">
                  <c:v>time(min)</c:v>
                </c:pt>
              </c:strCache>
            </c:strRef>
          </c:cat>
          <c:val>
            <c:numRef>
              <c:f>Sheet1!$D$44</c:f>
              <c:numCache>
                <c:formatCode>General</c:formatCode>
                <c:ptCount val="1"/>
                <c:pt idx="0">
                  <c:v>672</c:v>
                </c:pt>
              </c:numCache>
            </c:numRef>
          </c:val>
        </c:ser>
        <c:ser>
          <c:idx val="1"/>
          <c:order val="1"/>
          <c:tx>
            <c:strRef>
              <c:f>Sheet1!$E$42:$E$43</c:f>
              <c:strCache>
                <c:ptCount val="1"/>
                <c:pt idx="0">
                  <c:v>Hi1620 2p gcc 7.0</c:v>
                </c:pt>
              </c:strCache>
            </c:strRef>
          </c:tx>
          <c:spPr>
            <a:solidFill>
              <a:srgbClr val="0070C0"/>
            </a:solidFill>
            <a:ln>
              <a:noFill/>
            </a:ln>
            <a:effectLst/>
          </c:spPr>
          <c:invertIfNegative val="0"/>
          <c:dPt>
            <c:idx val="0"/>
            <c:invertIfNegative val="0"/>
            <c:bubble3D val="0"/>
            <c:spPr>
              <a:solidFill>
                <a:srgbClr val="00B0F0"/>
              </a:solidFill>
              <a:ln>
                <a:noFill/>
              </a:ln>
              <a:effectLst/>
            </c:spPr>
          </c:dPt>
          <c:dLbls>
            <c:delete val="1"/>
          </c:dLbls>
          <c:cat>
            <c:strRef>
              <c:f>Sheet1!$C$44</c:f>
              <c:strCache>
                <c:ptCount val="1"/>
                <c:pt idx="0">
                  <c:v>time(min)</c:v>
                </c:pt>
              </c:strCache>
            </c:strRef>
          </c:cat>
          <c:val>
            <c:numRef>
              <c:f>Sheet1!$E$44</c:f>
              <c:numCache>
                <c:formatCode>General</c:formatCode>
                <c:ptCount val="1"/>
                <c:pt idx="0">
                  <c:v>570</c:v>
                </c:pt>
              </c:numCache>
            </c:numRef>
          </c:val>
        </c:ser>
        <c:dLbls>
          <c:showLegendKey val="0"/>
          <c:showVal val="0"/>
          <c:showCatName val="0"/>
          <c:showSerName val="0"/>
          <c:showPercent val="0"/>
          <c:showBubbleSize val="0"/>
        </c:dLbls>
        <c:gapWidth val="219"/>
        <c:overlap val="-27"/>
        <c:axId val="852975168"/>
        <c:axId val="852975728"/>
      </c:barChart>
      <c:catAx>
        <c:axId val="852975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852975728"/>
        <c:crosses val="autoZero"/>
        <c:auto val="1"/>
        <c:lblAlgn val="ctr"/>
        <c:lblOffset val="100"/>
        <c:noMultiLvlLbl val="0"/>
      </c:catAx>
      <c:valAx>
        <c:axId val="852975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852975168"/>
        <c:crosses val="autoZero"/>
        <c:crossBetween val="between"/>
      </c:valAx>
      <c:spPr>
        <a:noFill/>
        <a:ln>
          <a:noFill/>
        </a:ln>
        <a:effectLst/>
      </c:spPr>
    </c:plotArea>
    <c:plotVisOnly val="1"/>
    <c:dispBlanksAs val="gap"/>
    <c:showDLblsOverMax val="0"/>
  </c:chart>
  <c:spPr>
    <a:noFill/>
    <a:ln>
      <a:noFill/>
    </a:ln>
    <a:effectLst/>
  </c:spPr>
  <c:txPr>
    <a:bodyPr/>
    <a:lstStyle/>
    <a:p>
      <a:pPr>
        <a:defRPr lang="zh-CN" sz="800"/>
      </a:pPr>
    </a:p>
  </c:txPr>
  <c:externalData r:id="rId1">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2AC20E-AA80-4F84-A514-26276806459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C6D2CCA-7920-4D54-A761-FCAC3B4B8197}">
      <dgm:prSet custT="1"/>
      <dgm:spPr>
        <a:solidFill>
          <a:srgbClr val="00B0F0"/>
        </a:solidFill>
        <a:ln>
          <a:noFill/>
        </a:ln>
      </dgm:spPr>
      <dgm:t>
        <a:bodyPr/>
        <a:lstStyle/>
        <a:p>
          <a:pPr rtl="0"/>
          <a:r>
            <a:rPr lang="zh-CN" altLang="en-US" sz="1400" b="1" dirty="0" smtClean="0">
              <a:latin typeface="+mn-ea"/>
              <a:ea typeface="+mn-ea"/>
            </a:rPr>
            <a:t>享有公有云服务体验</a:t>
          </a:r>
          <a:endParaRPr lang="zh-CN" altLang="en-US" sz="1400" dirty="0">
            <a:latin typeface="+mn-ea"/>
            <a:ea typeface="+mn-ea"/>
          </a:endParaRPr>
        </a:p>
      </dgm:t>
    </dgm:pt>
    <dgm:pt modelId="{A81E7FE7-FB85-4957-A79C-766D6838E456}" cxnId="{8F8E95B4-E5F6-4531-8B78-114585D6F40E}" type="parTrans">
      <dgm:prSet/>
      <dgm:spPr/>
      <dgm:t>
        <a:bodyPr/>
        <a:lstStyle/>
        <a:p>
          <a:endParaRPr lang="zh-CN" altLang="en-US" sz="1200">
            <a:latin typeface="+mn-ea"/>
            <a:ea typeface="+mn-ea"/>
          </a:endParaRPr>
        </a:p>
      </dgm:t>
    </dgm:pt>
    <dgm:pt modelId="{20F600D0-3376-49A0-A8CB-322CB8AA0D28}" cxnId="{8F8E95B4-E5F6-4531-8B78-114585D6F40E}" type="sibTrans">
      <dgm:prSet/>
      <dgm:spPr/>
      <dgm:t>
        <a:bodyPr/>
        <a:lstStyle/>
        <a:p>
          <a:endParaRPr lang="zh-CN" altLang="en-US" sz="1200">
            <a:latin typeface="+mn-ea"/>
            <a:ea typeface="+mn-ea"/>
          </a:endParaRPr>
        </a:p>
      </dgm:t>
    </dgm:pt>
    <dgm:pt modelId="{BD6221D2-F942-40E0-B437-12E4898667F1}">
      <dgm:prSet custT="1"/>
      <dgm:spPr>
        <a:solidFill>
          <a:srgbClr val="00B0F0"/>
        </a:solidFill>
        <a:ln>
          <a:noFill/>
        </a:ln>
      </dgm:spPr>
      <dgm:t>
        <a:bodyPr/>
        <a:lstStyle/>
        <a:p>
          <a:pPr rtl="0"/>
          <a:r>
            <a:rPr lang="zh-CN" altLang="en-US" sz="1400" b="1" dirty="0" smtClean="0">
              <a:latin typeface="+mn-ea"/>
              <a:ea typeface="+mn-ea"/>
            </a:rPr>
            <a:t>本地部署、统一运维</a:t>
          </a:r>
          <a:endParaRPr lang="zh-CN" altLang="en-US" sz="1400" dirty="0">
            <a:latin typeface="+mn-ea"/>
            <a:ea typeface="+mn-ea"/>
          </a:endParaRPr>
        </a:p>
      </dgm:t>
    </dgm:pt>
    <dgm:pt modelId="{F68AE836-A369-47AF-941A-BA93D9966499}" cxnId="{DF6DB643-CC21-4EFF-8BE6-A89E78C2F810}" type="parTrans">
      <dgm:prSet/>
      <dgm:spPr/>
      <dgm:t>
        <a:bodyPr/>
        <a:lstStyle/>
        <a:p>
          <a:endParaRPr lang="zh-CN" altLang="en-US" sz="1200">
            <a:latin typeface="+mn-ea"/>
            <a:ea typeface="+mn-ea"/>
          </a:endParaRPr>
        </a:p>
      </dgm:t>
    </dgm:pt>
    <dgm:pt modelId="{99D71195-9583-4BC5-8326-43AAC77ED3CD}" cxnId="{DF6DB643-CC21-4EFF-8BE6-A89E78C2F810}" type="sibTrans">
      <dgm:prSet/>
      <dgm:spPr/>
      <dgm:t>
        <a:bodyPr/>
        <a:lstStyle/>
        <a:p>
          <a:endParaRPr lang="zh-CN" altLang="en-US" sz="1200">
            <a:latin typeface="+mn-ea"/>
            <a:ea typeface="+mn-ea"/>
          </a:endParaRPr>
        </a:p>
      </dgm:t>
    </dgm:pt>
    <dgm:pt modelId="{5F62E6CB-5624-46F3-B8E1-D96ECF1019AF}">
      <dgm:prSet custT="1"/>
      <dgm:spPr>
        <a:solidFill>
          <a:srgbClr val="00B0F0"/>
        </a:solidFill>
        <a:ln>
          <a:noFill/>
        </a:ln>
      </dgm:spPr>
      <dgm:t>
        <a:bodyPr/>
        <a:lstStyle/>
        <a:p>
          <a:pPr rtl="0"/>
          <a:r>
            <a:rPr lang="zh-CN" altLang="en-US" sz="1400" b="1" dirty="0" smtClean="0">
              <a:latin typeface="+mn-ea"/>
              <a:ea typeface="+mn-ea"/>
            </a:rPr>
            <a:t>构建同构混合云</a:t>
          </a:r>
          <a:endParaRPr lang="zh-CN" altLang="en-US" sz="1400" dirty="0">
            <a:latin typeface="+mn-ea"/>
            <a:ea typeface="+mn-ea"/>
          </a:endParaRPr>
        </a:p>
      </dgm:t>
    </dgm:pt>
    <dgm:pt modelId="{3E3AA7BA-3E58-44E2-9942-5E3C7A035D1B}" cxnId="{DA6D7E1A-BEA5-4DB2-A48F-B210154D893D}" type="parTrans">
      <dgm:prSet/>
      <dgm:spPr/>
      <dgm:t>
        <a:bodyPr/>
        <a:lstStyle/>
        <a:p>
          <a:endParaRPr lang="zh-CN" altLang="en-US" sz="1200">
            <a:latin typeface="+mn-ea"/>
            <a:ea typeface="+mn-ea"/>
          </a:endParaRPr>
        </a:p>
      </dgm:t>
    </dgm:pt>
    <dgm:pt modelId="{9C815554-268F-4DE7-8E25-9E168683E194}" cxnId="{DA6D7E1A-BEA5-4DB2-A48F-B210154D893D}" type="sibTrans">
      <dgm:prSet/>
      <dgm:spPr/>
      <dgm:t>
        <a:bodyPr/>
        <a:lstStyle/>
        <a:p>
          <a:endParaRPr lang="zh-CN" altLang="en-US" sz="1200">
            <a:latin typeface="+mn-ea"/>
            <a:ea typeface="+mn-ea"/>
          </a:endParaRPr>
        </a:p>
      </dgm:t>
    </dgm:pt>
    <dgm:pt modelId="{E27AB2AB-95EE-49C7-98E8-698C8A09E613}">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与华为云统一架构，继承公有云大规模商用成熟架构，稳定可靠、开放兼容。</a:t>
          </a:r>
          <a:endParaRPr lang="zh-CN" altLang="en-US" sz="1200" dirty="0">
            <a:latin typeface="+mn-ea"/>
            <a:ea typeface="+mn-ea"/>
          </a:endParaRPr>
        </a:p>
      </dgm:t>
    </dgm:pt>
    <dgm:pt modelId="{BD6C81E3-5C10-4602-8892-E99F336446D5}" cxnId="{2C2679FF-A108-44C0-B47A-E23D53BDD264}" type="parTrans">
      <dgm:prSet/>
      <dgm:spPr/>
      <dgm:t>
        <a:bodyPr/>
        <a:lstStyle/>
        <a:p>
          <a:endParaRPr lang="zh-CN" altLang="en-US" sz="1200">
            <a:latin typeface="+mn-ea"/>
            <a:ea typeface="+mn-ea"/>
          </a:endParaRPr>
        </a:p>
      </dgm:t>
    </dgm:pt>
    <dgm:pt modelId="{1017EC43-58AD-42A9-9636-FAA5928F40A4}" cxnId="{2C2679FF-A108-44C0-B47A-E23D53BDD264}" type="sibTrans">
      <dgm:prSet/>
      <dgm:spPr/>
      <dgm:t>
        <a:bodyPr/>
        <a:lstStyle/>
        <a:p>
          <a:endParaRPr lang="zh-CN" altLang="en-US" sz="1200">
            <a:latin typeface="+mn-ea"/>
            <a:ea typeface="+mn-ea"/>
          </a:endParaRPr>
        </a:p>
      </dgm:t>
    </dgm:pt>
    <dgm:pt modelId="{50972930-840B-4902-9DC7-184213DD1C82}">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提供与华为云一致的</a:t>
          </a:r>
          <a:r>
            <a:rPr lang="en-US" altLang="zh-CN" sz="1200" b="0" i="0" dirty="0" smtClean="0">
              <a:latin typeface="+mn-ea"/>
              <a:ea typeface="+mn-ea"/>
            </a:rPr>
            <a:t>API</a:t>
          </a:r>
          <a:r>
            <a:rPr lang="zh-CN" altLang="en-US" sz="1200" b="0" i="0" dirty="0" smtClean="0">
              <a:latin typeface="+mn-ea"/>
              <a:ea typeface="+mn-ea"/>
            </a:rPr>
            <a:t>和管理工具，降低客户开发适配成本。</a:t>
          </a:r>
          <a:endParaRPr lang="zh-CN" altLang="en-US" sz="1200" b="0" i="0" dirty="0">
            <a:latin typeface="+mn-ea"/>
            <a:ea typeface="+mn-ea"/>
          </a:endParaRPr>
        </a:p>
      </dgm:t>
    </dgm:pt>
    <dgm:pt modelId="{54DD1458-0A9D-4C1B-9167-E4EA286C94DE}" cxnId="{F571B40B-D023-4C71-A556-826A2DD90885}" type="parTrans">
      <dgm:prSet/>
      <dgm:spPr/>
      <dgm:t>
        <a:bodyPr/>
        <a:lstStyle/>
        <a:p>
          <a:endParaRPr lang="zh-CN" altLang="en-US" sz="1200">
            <a:latin typeface="+mn-ea"/>
            <a:ea typeface="+mn-ea"/>
          </a:endParaRPr>
        </a:p>
      </dgm:t>
    </dgm:pt>
    <dgm:pt modelId="{491F8B1A-0257-4465-B96A-69B64ED685B9}" cxnId="{F571B40B-D023-4C71-A556-826A2DD90885}" type="sibTrans">
      <dgm:prSet/>
      <dgm:spPr/>
      <dgm:t>
        <a:bodyPr/>
        <a:lstStyle/>
        <a:p>
          <a:endParaRPr lang="zh-CN" altLang="en-US" sz="1200">
            <a:latin typeface="+mn-ea"/>
            <a:ea typeface="+mn-ea"/>
          </a:endParaRPr>
        </a:p>
      </dgm:t>
    </dgm:pt>
    <dgm:pt modelId="{087B4299-A0D9-4315-ADD3-154EFCAC6610}">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服务能力与华为云同步，云服务之间互相解耦，可根据业务场景按需部署、平滑扩展、快速同步华为云能力。</a:t>
          </a:r>
          <a:endParaRPr lang="zh-CN" altLang="en-US" sz="1200" b="0" i="0" dirty="0">
            <a:latin typeface="+mn-ea"/>
            <a:ea typeface="+mn-ea"/>
          </a:endParaRPr>
        </a:p>
      </dgm:t>
    </dgm:pt>
    <dgm:pt modelId="{40EF6F7B-C528-4A18-8C00-33B28A67B435}" cxnId="{4621B4BD-CA51-4EF5-91B7-C5CD86635342}" type="parTrans">
      <dgm:prSet/>
      <dgm:spPr/>
      <dgm:t>
        <a:bodyPr/>
        <a:lstStyle/>
        <a:p>
          <a:endParaRPr lang="zh-CN" altLang="en-US" sz="1200">
            <a:latin typeface="+mn-ea"/>
            <a:ea typeface="+mn-ea"/>
          </a:endParaRPr>
        </a:p>
      </dgm:t>
    </dgm:pt>
    <dgm:pt modelId="{0EF68319-E5E0-4AF2-9A5E-25607BBBFA52}" cxnId="{4621B4BD-CA51-4EF5-91B7-C5CD86635342}" type="sibTrans">
      <dgm:prSet/>
      <dgm:spPr/>
      <dgm:t>
        <a:bodyPr/>
        <a:lstStyle/>
        <a:p>
          <a:endParaRPr lang="zh-CN" altLang="en-US" sz="1200">
            <a:latin typeface="+mn-ea"/>
            <a:ea typeface="+mn-ea"/>
          </a:endParaRPr>
        </a:p>
      </dgm:t>
    </dgm:pt>
    <dgm:pt modelId="{776E2C28-BF26-4818-BCDB-D0C4FF23F789}">
      <dgm:prSet custT="1">
        <dgm:style>
          <a:lnRef idx="2">
            <a:schemeClr val="accent6"/>
          </a:lnRef>
          <a:fillRef idx="1">
            <a:schemeClr val="lt1"/>
          </a:fillRef>
          <a:effectRef idx="0">
            <a:schemeClr val="accent6"/>
          </a:effectRef>
          <a:fontRef idx="minor">
            <a:schemeClr val="dk1"/>
          </a:fontRef>
        </dgm:style>
      </dgm:prSet>
      <dgm:spPr/>
      <dgm:t>
        <a:bodyPr/>
        <a:lstStyle/>
        <a:p>
          <a:r>
            <a:rPr lang="zh-CN" altLang="en-US" sz="1200" b="0" i="0" dirty="0" smtClean="0">
              <a:latin typeface="+mn-ea"/>
              <a:ea typeface="+mn-ea"/>
            </a:rPr>
            <a:t>按需提供数据库、大数据、安全服务、中间件和应用等服务。</a:t>
          </a:r>
          <a:endParaRPr lang="zh-CN" altLang="en-US" sz="1200" b="0" i="0" dirty="0">
            <a:latin typeface="+mn-ea"/>
            <a:ea typeface="+mn-ea"/>
          </a:endParaRPr>
        </a:p>
      </dgm:t>
    </dgm:pt>
    <dgm:pt modelId="{BAB4C274-118A-4681-A828-4EC7ED9C4518}" cxnId="{599EA1B5-7203-4DC8-93B8-CD627ED56A12}" type="parTrans">
      <dgm:prSet/>
      <dgm:spPr/>
      <dgm:t>
        <a:bodyPr/>
        <a:lstStyle/>
        <a:p>
          <a:endParaRPr lang="zh-CN" altLang="en-US" sz="1200">
            <a:latin typeface="+mn-ea"/>
            <a:ea typeface="+mn-ea"/>
          </a:endParaRPr>
        </a:p>
      </dgm:t>
    </dgm:pt>
    <dgm:pt modelId="{8119096B-F463-4ACF-AB3B-09EF7D20F550}" cxnId="{599EA1B5-7203-4DC8-93B8-CD627ED56A12}" type="sibTrans">
      <dgm:prSet/>
      <dgm:spPr/>
      <dgm:t>
        <a:bodyPr/>
        <a:lstStyle/>
        <a:p>
          <a:endParaRPr lang="zh-CN" altLang="en-US" sz="1200">
            <a:latin typeface="+mn-ea"/>
            <a:ea typeface="+mn-ea"/>
          </a:endParaRPr>
        </a:p>
      </dgm:t>
    </dgm:pt>
    <dgm:pt modelId="{B30950E6-463B-4375-B6B9-6C536176F67D}">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部署在客户数据中心，用户独享计算、存储、网络以及云服务等资源，物理隔离以满足特定性能、业务应用和安全合规的要求。</a:t>
          </a:r>
          <a:endParaRPr lang="zh-CN" altLang="en-US" sz="1200" dirty="0">
            <a:latin typeface="+mn-ea"/>
            <a:ea typeface="+mn-ea"/>
          </a:endParaRPr>
        </a:p>
      </dgm:t>
    </dgm:pt>
    <dgm:pt modelId="{BEC368A3-043C-419B-AF26-B95ABD4E6EFE}" cxnId="{507E9AE2-FBA8-42E5-954E-7B3CE9BA6242}" type="parTrans">
      <dgm:prSet/>
      <dgm:spPr/>
      <dgm:t>
        <a:bodyPr/>
        <a:lstStyle/>
        <a:p>
          <a:endParaRPr lang="zh-CN" altLang="en-US" sz="1200">
            <a:latin typeface="+mn-ea"/>
            <a:ea typeface="+mn-ea"/>
          </a:endParaRPr>
        </a:p>
      </dgm:t>
    </dgm:pt>
    <dgm:pt modelId="{02F29ACB-90B7-4A40-8AC0-CAA84F120B46}" cxnId="{507E9AE2-FBA8-42E5-954E-7B3CE9BA6242}" type="sibTrans">
      <dgm:prSet/>
      <dgm:spPr/>
      <dgm:t>
        <a:bodyPr/>
        <a:lstStyle/>
        <a:p>
          <a:endParaRPr lang="zh-CN" altLang="en-US" sz="1200">
            <a:latin typeface="+mn-ea"/>
            <a:ea typeface="+mn-ea"/>
          </a:endParaRPr>
        </a:p>
      </dgm:t>
    </dgm:pt>
    <dgm:pt modelId="{C5BAB019-05DB-4644-8603-ED9A9D032149}">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可通过专线接入华为云运维中心，由华为云专业运维团队统一运维，简化运维，降低运维成本，是政府、金融、以及大企业客户核心业务上云的优选途径。</a:t>
          </a:r>
          <a:endParaRPr lang="zh-CN" altLang="en-US" sz="1200" b="0" i="0" dirty="0">
            <a:latin typeface="+mn-ea"/>
            <a:ea typeface="+mn-ea"/>
          </a:endParaRPr>
        </a:p>
      </dgm:t>
    </dgm:pt>
    <dgm:pt modelId="{04B3CFEC-1861-4CFF-9343-45A095C0B6DA}" cxnId="{614744F3-8500-4D46-A01A-144DF7DF0CBD}" type="parTrans">
      <dgm:prSet/>
      <dgm:spPr/>
      <dgm:t>
        <a:bodyPr/>
        <a:lstStyle/>
        <a:p>
          <a:endParaRPr lang="zh-CN" altLang="en-US" sz="1200">
            <a:latin typeface="+mn-ea"/>
            <a:ea typeface="+mn-ea"/>
          </a:endParaRPr>
        </a:p>
      </dgm:t>
    </dgm:pt>
    <dgm:pt modelId="{3B8CE0D9-6311-4584-BEFB-483A3D34ADFB}" cxnId="{614744F3-8500-4D46-A01A-144DF7DF0CBD}" type="sibTrans">
      <dgm:prSet/>
      <dgm:spPr/>
      <dgm:t>
        <a:bodyPr/>
        <a:lstStyle/>
        <a:p>
          <a:endParaRPr lang="zh-CN" altLang="en-US" sz="1200">
            <a:latin typeface="+mn-ea"/>
            <a:ea typeface="+mn-ea"/>
          </a:endParaRPr>
        </a:p>
      </dgm:t>
    </dgm:pt>
    <dgm:pt modelId="{E28692AF-582B-4FE8-B115-19EAAF5D07E7}">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CN" sz="1200" b="0" i="0" dirty="0" smtClean="0">
              <a:latin typeface="+mn-ea"/>
              <a:ea typeface="+mn-ea"/>
            </a:rPr>
            <a:t>HCS Online</a:t>
          </a:r>
          <a:r>
            <a:rPr lang="zh-CN" altLang="en-US" sz="1200" b="0" i="0" dirty="0" smtClean="0">
              <a:latin typeface="+mn-ea"/>
              <a:ea typeface="+mn-ea"/>
            </a:rPr>
            <a:t>可通过</a:t>
          </a:r>
          <a:r>
            <a:rPr lang="en-US" altLang="zh-CN" sz="1200" b="0" i="0" dirty="0" smtClean="0">
              <a:latin typeface="+mn-ea"/>
              <a:ea typeface="+mn-ea"/>
            </a:rPr>
            <a:t>VPN</a:t>
          </a:r>
          <a:r>
            <a:rPr lang="zh-CN" altLang="en-US" sz="1200" b="0" i="0" dirty="0" smtClean="0">
              <a:latin typeface="+mn-ea"/>
              <a:ea typeface="+mn-ea"/>
            </a:rPr>
            <a:t>或云专线接入华为云，从而构建与华为云统一架构的混合云。可实现统一认证、一键</a:t>
          </a:r>
          <a:r>
            <a:rPr lang="en-US" altLang="zh-CN" sz="1200" b="0" i="0" dirty="0" smtClean="0">
              <a:latin typeface="+mn-ea"/>
              <a:ea typeface="+mn-ea"/>
            </a:rPr>
            <a:t>SSO</a:t>
          </a:r>
          <a:r>
            <a:rPr lang="zh-CN" altLang="en-US" sz="1200" b="0" i="0" dirty="0" smtClean="0">
              <a:latin typeface="+mn-ea"/>
              <a:ea typeface="+mn-ea"/>
            </a:rPr>
            <a:t>（</a:t>
          </a:r>
          <a:r>
            <a:rPr lang="en-US" altLang="zh-CN" sz="1200" b="0" i="0" dirty="0" smtClean="0">
              <a:latin typeface="+mn-ea"/>
              <a:ea typeface="+mn-ea"/>
            </a:rPr>
            <a:t>Single Sign On</a:t>
          </a:r>
          <a:r>
            <a:rPr lang="zh-CN" altLang="en-US" sz="1200" b="0" i="0" dirty="0" smtClean="0">
              <a:latin typeface="+mn-ea"/>
              <a:ea typeface="+mn-ea"/>
            </a:rPr>
            <a:t>，单点登录）、不同云服务平台之间的跳转、跨云容灾备份，业务分层部署（例如分层存储架构）等场景。</a:t>
          </a:r>
          <a:endParaRPr lang="zh-CN" altLang="en-US" sz="1200" dirty="0">
            <a:latin typeface="+mn-ea"/>
            <a:ea typeface="+mn-ea"/>
          </a:endParaRPr>
        </a:p>
      </dgm:t>
    </dgm:pt>
    <dgm:pt modelId="{2F9AC7B9-5A90-4B28-8688-F5949215E728}" cxnId="{76BB77F2-37EE-40C5-A470-A7B09D91E4AB}" type="parTrans">
      <dgm:prSet/>
      <dgm:spPr/>
      <dgm:t>
        <a:bodyPr/>
        <a:lstStyle/>
        <a:p>
          <a:endParaRPr lang="zh-CN" altLang="en-US" sz="1200">
            <a:latin typeface="+mn-ea"/>
            <a:ea typeface="+mn-ea"/>
          </a:endParaRPr>
        </a:p>
      </dgm:t>
    </dgm:pt>
    <dgm:pt modelId="{8D42BF3F-5D9D-4A9A-A1DF-E7E4235DFA16}" cxnId="{76BB77F2-37EE-40C5-A470-A7B09D91E4AB}" type="sibTrans">
      <dgm:prSet/>
      <dgm:spPr/>
      <dgm:t>
        <a:bodyPr/>
        <a:lstStyle/>
        <a:p>
          <a:endParaRPr lang="zh-CN" altLang="en-US" sz="1200">
            <a:latin typeface="+mn-ea"/>
            <a:ea typeface="+mn-ea"/>
          </a:endParaRPr>
        </a:p>
      </dgm:t>
    </dgm:pt>
    <dgm:pt modelId="{9F22364A-50AC-404C-90A1-A19F1C4CB8BE}">
      <dgm:prSet custT="1">
        <dgm:style>
          <a:lnRef idx="2">
            <a:schemeClr val="accent6"/>
          </a:lnRef>
          <a:fillRef idx="1">
            <a:schemeClr val="lt1"/>
          </a:fillRef>
          <a:effectRef idx="0">
            <a:schemeClr val="accent6"/>
          </a:effectRef>
          <a:fontRef idx="minor">
            <a:schemeClr val="dk1"/>
          </a:fontRef>
        </dgm:style>
      </dgm:prSet>
      <dgm:spPr/>
      <dgm:t>
        <a:bodyPr/>
        <a:lstStyle/>
        <a:p>
          <a:r>
            <a:rPr lang="zh-CN" altLang="en-US" sz="1200" b="0" i="0" dirty="0" smtClean="0">
              <a:latin typeface="+mn-ea"/>
              <a:ea typeface="+mn-ea"/>
            </a:rPr>
            <a:t>提供完整的</a:t>
          </a:r>
          <a:r>
            <a:rPr lang="en-US" altLang="zh-CN" sz="1200" b="0" i="0" dirty="0" smtClean="0">
              <a:latin typeface="+mn-ea"/>
              <a:ea typeface="+mn-ea"/>
            </a:rPr>
            <a:t>IaaS</a:t>
          </a:r>
          <a:r>
            <a:rPr lang="zh-CN" altLang="en-US" sz="1200" b="0" i="0" dirty="0" smtClean="0">
              <a:latin typeface="+mn-ea"/>
              <a:ea typeface="+mn-ea"/>
            </a:rPr>
            <a:t>专属服务。</a:t>
          </a:r>
          <a:endParaRPr lang="zh-CN" altLang="en-US" sz="1200" b="0" i="0" dirty="0">
            <a:latin typeface="+mn-ea"/>
            <a:ea typeface="+mn-ea"/>
          </a:endParaRPr>
        </a:p>
      </dgm:t>
    </dgm:pt>
    <dgm:pt modelId="{801DEB09-558B-477B-B684-CA2F583C6624}" cxnId="{47D3D437-92BB-468F-B050-91957EE4BBEE}" type="sibTrans">
      <dgm:prSet/>
      <dgm:spPr/>
      <dgm:t>
        <a:bodyPr/>
        <a:lstStyle/>
        <a:p>
          <a:endParaRPr lang="zh-CN" altLang="en-US" sz="1200">
            <a:latin typeface="+mn-ea"/>
            <a:ea typeface="+mn-ea"/>
          </a:endParaRPr>
        </a:p>
      </dgm:t>
    </dgm:pt>
    <dgm:pt modelId="{663551B7-A740-45CE-A364-F4AF30E3D0D3}" cxnId="{47D3D437-92BB-468F-B050-91957EE4BBEE}" type="parTrans">
      <dgm:prSet/>
      <dgm:spPr/>
      <dgm:t>
        <a:bodyPr/>
        <a:lstStyle/>
        <a:p>
          <a:endParaRPr lang="zh-CN" altLang="en-US" sz="1200">
            <a:latin typeface="+mn-ea"/>
            <a:ea typeface="+mn-ea"/>
          </a:endParaRPr>
        </a:p>
      </dgm:t>
    </dgm:pt>
    <dgm:pt modelId="{0DF9B103-C875-400C-9B3D-F96CD83E669E}" type="pres">
      <dgm:prSet presAssocID="{282AC20E-AA80-4F84-A514-262768064590}" presName="linearFlow" presStyleCnt="0">
        <dgm:presLayoutVars>
          <dgm:dir/>
          <dgm:animLvl val="lvl"/>
          <dgm:resizeHandles val="exact"/>
        </dgm:presLayoutVars>
      </dgm:prSet>
      <dgm:spPr/>
      <dgm:t>
        <a:bodyPr/>
        <a:lstStyle/>
        <a:p>
          <a:endParaRPr lang="zh-CN" altLang="en-US"/>
        </a:p>
      </dgm:t>
    </dgm:pt>
    <dgm:pt modelId="{CD76FAA7-AA61-42F6-A71B-5D197530A85D}" type="pres">
      <dgm:prSet presAssocID="{AC6D2CCA-7920-4D54-A761-FCAC3B4B8197}" presName="composite" presStyleCnt="0"/>
      <dgm:spPr/>
    </dgm:pt>
    <dgm:pt modelId="{DBFBB773-1A8E-4DED-9C8F-63F07F3370DC}" type="pres">
      <dgm:prSet presAssocID="{AC6D2CCA-7920-4D54-A761-FCAC3B4B8197}" presName="parentText" presStyleLbl="alignNode1" presStyleIdx="0" presStyleCnt="3" custLinFactNeighborY="-4040">
        <dgm:presLayoutVars>
          <dgm:chMax val="1"/>
          <dgm:bulletEnabled val="1"/>
        </dgm:presLayoutVars>
      </dgm:prSet>
      <dgm:spPr/>
      <dgm:t>
        <a:bodyPr/>
        <a:lstStyle/>
        <a:p>
          <a:endParaRPr lang="zh-CN" altLang="en-US"/>
        </a:p>
      </dgm:t>
    </dgm:pt>
    <dgm:pt modelId="{820D5884-7937-492D-9F21-2046BB30CD50}" type="pres">
      <dgm:prSet presAssocID="{AC6D2CCA-7920-4D54-A761-FCAC3B4B8197}" presName="descendantText" presStyleLbl="alignAcc1" presStyleIdx="0" presStyleCnt="3" custScaleY="135687" custLinFactNeighborX="-11" custLinFactNeighborY="14894">
        <dgm:presLayoutVars>
          <dgm:bulletEnabled val="1"/>
        </dgm:presLayoutVars>
      </dgm:prSet>
      <dgm:spPr/>
      <dgm:t>
        <a:bodyPr/>
        <a:lstStyle/>
        <a:p>
          <a:endParaRPr lang="zh-CN" altLang="en-US"/>
        </a:p>
      </dgm:t>
    </dgm:pt>
    <dgm:pt modelId="{B259AECF-C93E-450F-BA49-807CD65D5176}" type="pres">
      <dgm:prSet presAssocID="{20F600D0-3376-49A0-A8CB-322CB8AA0D28}" presName="sp" presStyleCnt="0"/>
      <dgm:spPr/>
    </dgm:pt>
    <dgm:pt modelId="{E7630E7E-662A-4642-B5BE-91B60E4A5B9F}" type="pres">
      <dgm:prSet presAssocID="{BD6221D2-F942-40E0-B437-12E4898667F1}" presName="composite" presStyleCnt="0"/>
      <dgm:spPr/>
    </dgm:pt>
    <dgm:pt modelId="{52F6DCA5-57C3-43B0-B810-BCBE3359CEF6}" type="pres">
      <dgm:prSet presAssocID="{BD6221D2-F942-40E0-B437-12E4898667F1}" presName="parentText" presStyleLbl="alignNode1" presStyleIdx="1" presStyleCnt="3">
        <dgm:presLayoutVars>
          <dgm:chMax val="1"/>
          <dgm:bulletEnabled val="1"/>
        </dgm:presLayoutVars>
      </dgm:prSet>
      <dgm:spPr/>
      <dgm:t>
        <a:bodyPr/>
        <a:lstStyle/>
        <a:p>
          <a:endParaRPr lang="zh-CN" altLang="en-US"/>
        </a:p>
      </dgm:t>
    </dgm:pt>
    <dgm:pt modelId="{6524D00C-F5F8-4DFE-8F90-D9A01473B996}" type="pres">
      <dgm:prSet presAssocID="{BD6221D2-F942-40E0-B437-12E4898667F1}" presName="descendantText" presStyleLbl="alignAcc1" presStyleIdx="1" presStyleCnt="3" custLinFactNeighborY="4190">
        <dgm:presLayoutVars>
          <dgm:bulletEnabled val="1"/>
        </dgm:presLayoutVars>
      </dgm:prSet>
      <dgm:spPr/>
      <dgm:t>
        <a:bodyPr/>
        <a:lstStyle/>
        <a:p>
          <a:endParaRPr lang="zh-CN" altLang="en-US"/>
        </a:p>
      </dgm:t>
    </dgm:pt>
    <dgm:pt modelId="{240B1469-2B45-4460-92DF-74F31ED05908}" type="pres">
      <dgm:prSet presAssocID="{99D71195-9583-4BC5-8326-43AAC77ED3CD}" presName="sp" presStyleCnt="0"/>
      <dgm:spPr/>
    </dgm:pt>
    <dgm:pt modelId="{14C73D36-9733-4793-B2A7-B83EF08FC004}" type="pres">
      <dgm:prSet presAssocID="{5F62E6CB-5624-46F3-B8E1-D96ECF1019AF}" presName="composite" presStyleCnt="0"/>
      <dgm:spPr/>
    </dgm:pt>
    <dgm:pt modelId="{D19275B3-7A3B-4E83-949E-85FBBE5F95A8}" type="pres">
      <dgm:prSet presAssocID="{5F62E6CB-5624-46F3-B8E1-D96ECF1019AF}" presName="parentText" presStyleLbl="alignNode1" presStyleIdx="2" presStyleCnt="3">
        <dgm:presLayoutVars>
          <dgm:chMax val="1"/>
          <dgm:bulletEnabled val="1"/>
        </dgm:presLayoutVars>
      </dgm:prSet>
      <dgm:spPr/>
      <dgm:t>
        <a:bodyPr/>
        <a:lstStyle/>
        <a:p>
          <a:endParaRPr lang="zh-CN" altLang="en-US"/>
        </a:p>
      </dgm:t>
    </dgm:pt>
    <dgm:pt modelId="{9B2B88A9-C4FD-498F-999C-5A4C79B9A99B}" type="pres">
      <dgm:prSet presAssocID="{5F62E6CB-5624-46F3-B8E1-D96ECF1019AF}" presName="descendantText" presStyleLbl="alignAcc1" presStyleIdx="2" presStyleCnt="3">
        <dgm:presLayoutVars>
          <dgm:bulletEnabled val="1"/>
        </dgm:presLayoutVars>
      </dgm:prSet>
      <dgm:spPr/>
      <dgm:t>
        <a:bodyPr/>
        <a:lstStyle/>
        <a:p>
          <a:endParaRPr lang="zh-CN" altLang="en-US"/>
        </a:p>
      </dgm:t>
    </dgm:pt>
  </dgm:ptLst>
  <dgm:cxnLst>
    <dgm:cxn modelId="{06C34203-199D-457A-A731-5501C47EDD6A}" type="presOf" srcId="{BD6221D2-F942-40E0-B437-12E4898667F1}" destId="{52F6DCA5-57C3-43B0-B810-BCBE3359CEF6}" srcOrd="0" destOrd="0" presId="urn:microsoft.com/office/officeart/2005/8/layout/chevron2"/>
    <dgm:cxn modelId="{614744F3-8500-4D46-A01A-144DF7DF0CBD}" srcId="{BD6221D2-F942-40E0-B437-12E4898667F1}" destId="{C5BAB019-05DB-4644-8603-ED9A9D032149}" srcOrd="1" destOrd="0" parTransId="{04B3CFEC-1861-4CFF-9343-45A095C0B6DA}" sibTransId="{3B8CE0D9-6311-4584-BEFB-483A3D34ADFB}"/>
    <dgm:cxn modelId="{4621B4BD-CA51-4EF5-91B7-C5CD86635342}" srcId="{AC6D2CCA-7920-4D54-A761-FCAC3B4B8197}" destId="{087B4299-A0D9-4315-ADD3-154EFCAC6610}" srcOrd="2" destOrd="0" parTransId="{40EF6F7B-C528-4A18-8C00-33B28A67B435}" sibTransId="{0EF68319-E5E0-4AF2-9A5E-25607BBBFA52}"/>
    <dgm:cxn modelId="{E29FB06E-D9AD-40C9-A963-BF143E8868A8}" type="presOf" srcId="{50972930-840B-4902-9DC7-184213DD1C82}" destId="{820D5884-7937-492D-9F21-2046BB30CD50}" srcOrd="0" destOrd="1" presId="urn:microsoft.com/office/officeart/2005/8/layout/chevron2"/>
    <dgm:cxn modelId="{D50F097A-AC9A-4D25-95BB-247BA012A038}" type="presOf" srcId="{AC6D2CCA-7920-4D54-A761-FCAC3B4B8197}" destId="{DBFBB773-1A8E-4DED-9C8F-63F07F3370DC}" srcOrd="0" destOrd="0" presId="urn:microsoft.com/office/officeart/2005/8/layout/chevron2"/>
    <dgm:cxn modelId="{5814F789-2144-4102-A4CB-F6B9DA33470A}" type="presOf" srcId="{5F62E6CB-5624-46F3-B8E1-D96ECF1019AF}" destId="{D19275B3-7A3B-4E83-949E-85FBBE5F95A8}" srcOrd="0" destOrd="0" presId="urn:microsoft.com/office/officeart/2005/8/layout/chevron2"/>
    <dgm:cxn modelId="{CA96442D-EB91-4B15-99B0-31BCD74F9224}" type="presOf" srcId="{9F22364A-50AC-404C-90A1-A19F1C4CB8BE}" destId="{820D5884-7937-492D-9F21-2046BB30CD50}" srcOrd="0" destOrd="3" presId="urn:microsoft.com/office/officeart/2005/8/layout/chevron2"/>
    <dgm:cxn modelId="{DA6D7E1A-BEA5-4DB2-A48F-B210154D893D}" srcId="{282AC20E-AA80-4F84-A514-262768064590}" destId="{5F62E6CB-5624-46F3-B8E1-D96ECF1019AF}" srcOrd="2" destOrd="0" parTransId="{3E3AA7BA-3E58-44E2-9942-5E3C7A035D1B}" sibTransId="{9C815554-268F-4DE7-8E25-9E168683E194}"/>
    <dgm:cxn modelId="{6265A82B-5C7E-4F97-8749-E0006DA0F652}" type="presOf" srcId="{C5BAB019-05DB-4644-8603-ED9A9D032149}" destId="{6524D00C-F5F8-4DFE-8F90-D9A01473B996}" srcOrd="0" destOrd="1" presId="urn:microsoft.com/office/officeart/2005/8/layout/chevron2"/>
    <dgm:cxn modelId="{5B3C974C-04BE-4FDB-930D-FB6F6141A0F6}" type="presOf" srcId="{E27AB2AB-95EE-49C7-98E8-698C8A09E613}" destId="{820D5884-7937-492D-9F21-2046BB30CD50}" srcOrd="0" destOrd="0" presId="urn:microsoft.com/office/officeart/2005/8/layout/chevron2"/>
    <dgm:cxn modelId="{361F327E-0255-4C4B-8C6D-A46F7C4B57BE}" type="presOf" srcId="{087B4299-A0D9-4315-ADD3-154EFCAC6610}" destId="{820D5884-7937-492D-9F21-2046BB30CD50}" srcOrd="0" destOrd="2" presId="urn:microsoft.com/office/officeart/2005/8/layout/chevron2"/>
    <dgm:cxn modelId="{3779724B-B38C-4E4D-B08D-3D330A3441E3}" type="presOf" srcId="{776E2C28-BF26-4818-BCDB-D0C4FF23F789}" destId="{820D5884-7937-492D-9F21-2046BB30CD50}" srcOrd="0" destOrd="4" presId="urn:microsoft.com/office/officeart/2005/8/layout/chevron2"/>
    <dgm:cxn modelId="{E4FC701E-7DDE-4269-8C2F-56A0C23B0FC4}" type="presOf" srcId="{282AC20E-AA80-4F84-A514-262768064590}" destId="{0DF9B103-C875-400C-9B3D-F96CD83E669E}" srcOrd="0" destOrd="0" presId="urn:microsoft.com/office/officeart/2005/8/layout/chevron2"/>
    <dgm:cxn modelId="{76BB77F2-37EE-40C5-A470-A7B09D91E4AB}" srcId="{5F62E6CB-5624-46F3-B8E1-D96ECF1019AF}" destId="{E28692AF-582B-4FE8-B115-19EAAF5D07E7}" srcOrd="0" destOrd="0" parTransId="{2F9AC7B9-5A90-4B28-8688-F5949215E728}" sibTransId="{8D42BF3F-5D9D-4A9A-A1DF-E7E4235DFA16}"/>
    <dgm:cxn modelId="{C72ACD35-EE21-4DA7-938F-75E64B555308}" type="presOf" srcId="{B30950E6-463B-4375-B6B9-6C536176F67D}" destId="{6524D00C-F5F8-4DFE-8F90-D9A01473B996}" srcOrd="0" destOrd="0" presId="urn:microsoft.com/office/officeart/2005/8/layout/chevron2"/>
    <dgm:cxn modelId="{4092F1B2-7883-4507-B271-B8F06BF2AFF6}" type="presOf" srcId="{E28692AF-582B-4FE8-B115-19EAAF5D07E7}" destId="{9B2B88A9-C4FD-498F-999C-5A4C79B9A99B}" srcOrd="0" destOrd="0" presId="urn:microsoft.com/office/officeart/2005/8/layout/chevron2"/>
    <dgm:cxn modelId="{2C2679FF-A108-44C0-B47A-E23D53BDD264}" srcId="{AC6D2CCA-7920-4D54-A761-FCAC3B4B8197}" destId="{E27AB2AB-95EE-49C7-98E8-698C8A09E613}" srcOrd="0" destOrd="0" parTransId="{BD6C81E3-5C10-4602-8892-E99F336446D5}" sibTransId="{1017EC43-58AD-42A9-9636-FAA5928F40A4}"/>
    <dgm:cxn modelId="{DF6DB643-CC21-4EFF-8BE6-A89E78C2F810}" srcId="{282AC20E-AA80-4F84-A514-262768064590}" destId="{BD6221D2-F942-40E0-B437-12E4898667F1}" srcOrd="1" destOrd="0" parTransId="{F68AE836-A369-47AF-941A-BA93D9966499}" sibTransId="{99D71195-9583-4BC5-8326-43AAC77ED3CD}"/>
    <dgm:cxn modelId="{F571B40B-D023-4C71-A556-826A2DD90885}" srcId="{AC6D2CCA-7920-4D54-A761-FCAC3B4B8197}" destId="{50972930-840B-4902-9DC7-184213DD1C82}" srcOrd="1" destOrd="0" parTransId="{54DD1458-0A9D-4C1B-9167-E4EA286C94DE}" sibTransId="{491F8B1A-0257-4465-B96A-69B64ED685B9}"/>
    <dgm:cxn modelId="{47D3D437-92BB-468F-B050-91957EE4BBEE}" srcId="{AC6D2CCA-7920-4D54-A761-FCAC3B4B8197}" destId="{9F22364A-50AC-404C-90A1-A19F1C4CB8BE}" srcOrd="3" destOrd="0" parTransId="{663551B7-A740-45CE-A364-F4AF30E3D0D3}" sibTransId="{801DEB09-558B-477B-B684-CA2F583C6624}"/>
    <dgm:cxn modelId="{599EA1B5-7203-4DC8-93B8-CD627ED56A12}" srcId="{AC6D2CCA-7920-4D54-A761-FCAC3B4B8197}" destId="{776E2C28-BF26-4818-BCDB-D0C4FF23F789}" srcOrd="4" destOrd="0" parTransId="{BAB4C274-118A-4681-A828-4EC7ED9C4518}" sibTransId="{8119096B-F463-4ACF-AB3B-09EF7D20F550}"/>
    <dgm:cxn modelId="{8F8E95B4-E5F6-4531-8B78-114585D6F40E}" srcId="{282AC20E-AA80-4F84-A514-262768064590}" destId="{AC6D2CCA-7920-4D54-A761-FCAC3B4B8197}" srcOrd="0" destOrd="0" parTransId="{A81E7FE7-FB85-4957-A79C-766D6838E456}" sibTransId="{20F600D0-3376-49A0-A8CB-322CB8AA0D28}"/>
    <dgm:cxn modelId="{507E9AE2-FBA8-42E5-954E-7B3CE9BA6242}" srcId="{BD6221D2-F942-40E0-B437-12E4898667F1}" destId="{B30950E6-463B-4375-B6B9-6C536176F67D}" srcOrd="0" destOrd="0" parTransId="{BEC368A3-043C-419B-AF26-B95ABD4E6EFE}" sibTransId="{02F29ACB-90B7-4A40-8AC0-CAA84F120B46}"/>
    <dgm:cxn modelId="{DF2C9343-3A14-4CB1-B7A6-8E0670979C73}" type="presParOf" srcId="{0DF9B103-C875-400C-9B3D-F96CD83E669E}" destId="{CD76FAA7-AA61-42F6-A71B-5D197530A85D}" srcOrd="0" destOrd="0" presId="urn:microsoft.com/office/officeart/2005/8/layout/chevron2"/>
    <dgm:cxn modelId="{A33C0EA7-E26C-4E66-BB1B-3A945D1D09F3}" type="presParOf" srcId="{CD76FAA7-AA61-42F6-A71B-5D197530A85D}" destId="{DBFBB773-1A8E-4DED-9C8F-63F07F3370DC}" srcOrd="0" destOrd="0" presId="urn:microsoft.com/office/officeart/2005/8/layout/chevron2"/>
    <dgm:cxn modelId="{7FE112CC-F57F-4865-9689-75FEC7E8AC09}" type="presParOf" srcId="{CD76FAA7-AA61-42F6-A71B-5D197530A85D}" destId="{820D5884-7937-492D-9F21-2046BB30CD50}" srcOrd="1" destOrd="0" presId="urn:microsoft.com/office/officeart/2005/8/layout/chevron2"/>
    <dgm:cxn modelId="{F81DB3B4-7661-424C-9BF4-5A494EA6EB49}" type="presParOf" srcId="{0DF9B103-C875-400C-9B3D-F96CD83E669E}" destId="{B259AECF-C93E-450F-BA49-807CD65D5176}" srcOrd="1" destOrd="0" presId="urn:microsoft.com/office/officeart/2005/8/layout/chevron2"/>
    <dgm:cxn modelId="{DE5F829B-5297-4BAA-91DE-282230A113A8}" type="presParOf" srcId="{0DF9B103-C875-400C-9B3D-F96CD83E669E}" destId="{E7630E7E-662A-4642-B5BE-91B60E4A5B9F}" srcOrd="2" destOrd="0" presId="urn:microsoft.com/office/officeart/2005/8/layout/chevron2"/>
    <dgm:cxn modelId="{B58EB328-5EA6-4483-A76E-4EF0B5B61333}" type="presParOf" srcId="{E7630E7E-662A-4642-B5BE-91B60E4A5B9F}" destId="{52F6DCA5-57C3-43B0-B810-BCBE3359CEF6}" srcOrd="0" destOrd="0" presId="urn:microsoft.com/office/officeart/2005/8/layout/chevron2"/>
    <dgm:cxn modelId="{A41178BB-C66F-4C41-879A-3F92F93EFECB}" type="presParOf" srcId="{E7630E7E-662A-4642-B5BE-91B60E4A5B9F}" destId="{6524D00C-F5F8-4DFE-8F90-D9A01473B996}" srcOrd="1" destOrd="0" presId="urn:microsoft.com/office/officeart/2005/8/layout/chevron2"/>
    <dgm:cxn modelId="{71D371D7-DE90-4241-B17F-FB22217D1B74}" type="presParOf" srcId="{0DF9B103-C875-400C-9B3D-F96CD83E669E}" destId="{240B1469-2B45-4460-92DF-74F31ED05908}" srcOrd="3" destOrd="0" presId="urn:microsoft.com/office/officeart/2005/8/layout/chevron2"/>
    <dgm:cxn modelId="{27687999-3AAE-404F-9389-293A1A884051}" type="presParOf" srcId="{0DF9B103-C875-400C-9B3D-F96CD83E669E}" destId="{14C73D36-9733-4793-B2A7-B83EF08FC004}" srcOrd="4" destOrd="0" presId="urn:microsoft.com/office/officeart/2005/8/layout/chevron2"/>
    <dgm:cxn modelId="{440D6571-89E8-4478-B01C-6EFCDAE1C134}" type="presParOf" srcId="{14C73D36-9733-4793-B2A7-B83EF08FC004}" destId="{D19275B3-7A3B-4E83-949E-85FBBE5F95A8}" srcOrd="0" destOrd="0" presId="urn:microsoft.com/office/officeart/2005/8/layout/chevron2"/>
    <dgm:cxn modelId="{125C7CD8-8F3D-465A-9941-04CF62490C44}" type="presParOf" srcId="{14C73D36-9733-4793-B2A7-B83EF08FC004}" destId="{9B2B88A9-C4FD-498F-999C-5A4C79B9A99B}"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281A9B-52FE-4D2D-9F81-C33212BB6EA2}" type="doc">
      <dgm:prSet loTypeId="urn:microsoft.com/office/officeart/2005/8/layout/pyramid1" loCatId="pyramid" qsTypeId="urn:microsoft.com/office/officeart/2005/8/quickstyle/simple1" qsCatId="simple" csTypeId="urn:microsoft.com/office/officeart/2005/8/colors/colorful2" csCatId="colorful" phldr="1"/>
      <dgm:spPr/>
    </dgm:pt>
    <dgm:pt modelId="{EA012AFC-BD95-4F8E-A73C-17A3683BC550}">
      <dgm:prSet phldrT="[文本]" custT="1"/>
      <dgm:spPr/>
      <dgm:t>
        <a:bodyPr/>
        <a:lstStyle/>
        <a:p>
          <a:pPr>
            <a:lnSpc>
              <a:spcPct val="100000"/>
            </a:lnSpc>
            <a:spcAft>
              <a:spcPts val="0"/>
            </a:spcAft>
          </a:pPr>
          <a:r>
            <a:rPr lang="zh-CN" altLang="en-US" sz="1200" dirty="0" smtClean="0">
              <a:solidFill>
                <a:schemeClr val="tx1"/>
              </a:solidFill>
              <a:latin typeface="微软雅黑" panose="020B0503020204020204" pitchFamily="34" charset="-122"/>
              <a:ea typeface="微软雅黑" panose="020B0503020204020204" pitchFamily="34" charset="-122"/>
            </a:rPr>
            <a:t>应用系统</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nSpc>
              <a:spcPct val="100000"/>
            </a:lnSpc>
            <a:spcAft>
              <a:spcPts val="0"/>
            </a:spcAft>
          </a:pPr>
          <a:r>
            <a:rPr lang="zh-CN" altLang="en-US" sz="1200" dirty="0" smtClean="0">
              <a:solidFill>
                <a:schemeClr val="tx1"/>
              </a:solidFill>
              <a:latin typeface="微软雅黑" panose="020B0503020204020204" pitchFamily="34" charset="-122"/>
              <a:ea typeface="微软雅黑" panose="020B0503020204020204" pitchFamily="34" charset="-122"/>
            </a:rPr>
            <a:t>金融</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政务</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大企业</a:t>
          </a:r>
          <a:r>
            <a:rPr lang="en-US" altLang="zh-CN" sz="1200" dirty="0" smtClean="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07331754-9E71-4408-9A77-99966AF1904C}" cxnId="{EB9C2CB3-FFB8-4D21-A86E-BEFE8ADC7C28}" type="par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7C1C8F49-998D-4423-A28B-5304E15C29E0}" cxnId="{EB9C2CB3-FFB8-4D21-A86E-BEFE8ADC7C28}" type="sib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724DA9C-CE25-48C1-BD49-723C61F1B4D1}">
      <dgm:prSet phldrT="[文本]" custT="1"/>
      <dgm:spPr/>
      <dgm:t>
        <a:bodyPr/>
        <a:lstStyle/>
        <a:p>
          <a:pPr>
            <a:lnSpc>
              <a:spcPct val="100000"/>
            </a:lnSpc>
            <a:spcAft>
              <a:spcPts val="0"/>
            </a:spcAft>
          </a:pPr>
          <a:r>
            <a:rPr lang="zh-CN" altLang="en-US" sz="1200" dirty="0" smtClean="0">
              <a:solidFill>
                <a:schemeClr val="tx1"/>
              </a:solidFill>
              <a:latin typeface="微软雅黑" panose="020B0503020204020204" pitchFamily="34" charset="-122"/>
              <a:ea typeface="微软雅黑" panose="020B0503020204020204" pitchFamily="34" charset="-122"/>
            </a:rPr>
            <a:t>云服务</a:t>
          </a:r>
          <a:r>
            <a:rPr lang="en-US" altLang="zh-CN" sz="1200" dirty="0" smtClean="0">
              <a:solidFill>
                <a:schemeClr val="tx1"/>
              </a:solidFill>
              <a:latin typeface="微软雅黑" panose="020B0503020204020204" pitchFamily="34" charset="-122"/>
              <a:ea typeface="微软雅黑" panose="020B0503020204020204" pitchFamily="34" charset="-122"/>
            </a:rPr>
            <a:t/>
          </a:r>
          <a:br>
            <a:rPr lang="en-US" altLang="zh-CN" sz="1200" dirty="0" smtClean="0">
              <a:solidFill>
                <a:schemeClr val="tx1"/>
              </a:solidFill>
              <a:latin typeface="微软雅黑" panose="020B0503020204020204" pitchFamily="34" charset="-122"/>
              <a:ea typeface="微软雅黑" panose="020B0503020204020204" pitchFamily="34" charset="-122"/>
            </a:rPr>
          </a:br>
          <a:r>
            <a:rPr lang="en-US" altLang="zh-CN" sz="1200" dirty="0" smtClean="0">
              <a:solidFill>
                <a:schemeClr val="tx1"/>
              </a:solidFill>
              <a:latin typeface="微软雅黑" panose="020B0503020204020204" pitchFamily="34" charset="-122"/>
              <a:ea typeface="微软雅黑" panose="020B0503020204020204" pitchFamily="34" charset="-122"/>
            </a:rPr>
            <a:t>IaaS/</a:t>
          </a:r>
          <a:r>
            <a:rPr lang="zh-CN" altLang="en-US" sz="1200" dirty="0" smtClean="0">
              <a:solidFill>
                <a:schemeClr val="tx1"/>
              </a:solidFill>
              <a:latin typeface="微软雅黑" panose="020B0503020204020204" pitchFamily="34" charset="-122"/>
              <a:ea typeface="微软雅黑" panose="020B0503020204020204" pitchFamily="34" charset="-122"/>
            </a:rPr>
            <a:t>大数据</a:t>
          </a:r>
          <a:r>
            <a:rPr lang="en-US" altLang="zh-CN" sz="1200" dirty="0" smtClean="0">
              <a:solidFill>
                <a:schemeClr val="tx1"/>
              </a:solidFill>
              <a:latin typeface="微软雅黑" panose="020B0503020204020204" pitchFamily="34" charset="-122"/>
              <a:ea typeface="微软雅黑" panose="020B0503020204020204" pitchFamily="34" charset="-122"/>
            </a:rPr>
            <a:t>/PaaS/</a:t>
          </a:r>
          <a:r>
            <a:rPr lang="en-US" altLang="zh-CN" sz="1200" dirty="0" err="1" smtClean="0">
              <a:solidFill>
                <a:schemeClr val="tx1"/>
              </a:solidFill>
              <a:latin typeface="微软雅黑" panose="020B0503020204020204" pitchFamily="34" charset="-122"/>
              <a:ea typeface="微软雅黑" panose="020B0503020204020204" pitchFamily="34" charset="-122"/>
            </a:rPr>
            <a:t>IoT</a:t>
          </a:r>
          <a:r>
            <a:rPr lang="en-US" altLang="zh-CN" sz="1200" dirty="0" smtClean="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46D33A12-E22E-46AF-96B8-D14B77D134A3}" cxnId="{E367F6F2-49AD-4873-85BC-5F17D90012BD}" type="par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51C0546-16E6-4E1E-9263-ED78595B9217}" cxnId="{E367F6F2-49AD-4873-85BC-5F17D90012BD}" type="sib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C3F2C6C3-BDE0-4D0E-852C-0F1B9229B1FC}">
      <dgm:prSet phldrT="[文本]" custT="1"/>
      <dgm:spPr/>
      <dgm:t>
        <a:bodyPr/>
        <a:lstStyle/>
        <a:p>
          <a:pPr>
            <a:lnSpc>
              <a:spcPct val="100000"/>
            </a:lnSpc>
            <a:spcAft>
              <a:spcPts val="0"/>
            </a:spcAft>
          </a:pPr>
          <a:r>
            <a:rPr lang="zh-CN" altLang="en-US" sz="1200" dirty="0" smtClean="0">
              <a:solidFill>
                <a:schemeClr val="tx1"/>
              </a:solidFill>
              <a:latin typeface="微软雅黑" panose="020B0503020204020204" pitchFamily="34" charset="-122"/>
              <a:ea typeface="微软雅黑" panose="020B0503020204020204" pitchFamily="34" charset="-122"/>
            </a:rPr>
            <a:t>云操作系统</a:t>
          </a:r>
          <a:r>
            <a:rPr lang="en-US" altLang="zh-CN" sz="1200" dirty="0" smtClean="0">
              <a:solidFill>
                <a:schemeClr val="tx1"/>
              </a:solidFill>
              <a:latin typeface="微软雅黑" panose="020B0503020204020204" pitchFamily="34" charset="-122"/>
              <a:ea typeface="微软雅黑" panose="020B0503020204020204" pitchFamily="34" charset="-122"/>
            </a:rPr>
            <a:t/>
          </a:r>
          <a:br>
            <a:rPr lang="en-US" altLang="zh-CN" sz="1200" dirty="0" smtClean="0">
              <a:solidFill>
                <a:schemeClr val="tx1"/>
              </a:solidFill>
              <a:latin typeface="微软雅黑" panose="020B0503020204020204" pitchFamily="34" charset="-122"/>
              <a:ea typeface="微软雅黑" panose="020B0503020204020204" pitchFamily="34" charset="-122"/>
            </a:rPr>
          </a:br>
          <a:r>
            <a:rPr lang="zh-CN" altLang="en-US" sz="1200" dirty="0" smtClean="0">
              <a:solidFill>
                <a:schemeClr val="tx1"/>
              </a:solidFill>
              <a:latin typeface="微软雅黑" panose="020B0503020204020204" pitchFamily="34" charset="-122"/>
              <a:ea typeface="微软雅黑" panose="020B0503020204020204" pitchFamily="34" charset="-122"/>
            </a:rPr>
            <a:t>资源调度</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集中运维平台</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3C61481A-35E4-4266-BE0D-656906695437}" cxnId="{B3D9BAFF-E97D-4FDA-9994-F5284693AEF2}" type="par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502FD42-F382-4EC3-81D3-13C18DA2AFE4}" cxnId="{B3D9BAFF-E97D-4FDA-9994-F5284693AEF2}" type="sib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0F7F2CCC-2F98-4826-A126-4A8E5A19EA77}">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标准硬件</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794F980-98F0-4D00-B34E-913FE32E0ACC}" cxnId="{1E76C24C-6739-4B5B-BE79-F05A9E0A64DC}" type="par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5F2E4832-A7ED-4B3F-BC2D-70FA493A78CA}" cxnId="{1E76C24C-6739-4B5B-BE79-F05A9E0A64DC}" type="sib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C676AB19-2175-493A-A37F-A99CB968CED3}">
      <dgm:prSet phldrT="[文本]" custT="1"/>
      <dgm:spPr>
        <a:solidFill>
          <a:schemeClr val="accent6">
            <a:lumMod val="20000"/>
            <a:lumOff val="80000"/>
          </a:schemeClr>
        </a:solidFill>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基础设施</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F3F707D-65B4-4649-B6E9-1F9418883AA8}" cxnId="{F82A67E0-390F-4DCA-994C-F232DF853224}" type="par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3D8A4F00-D38A-4F49-ADE2-34166277AE3B}" cxnId="{F82A67E0-390F-4DCA-994C-F232DF853224}" type="sibTrans">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5649A7B-67E3-425E-B61D-160DA81A6E48}" type="pres">
      <dgm:prSet presAssocID="{7E281A9B-52FE-4D2D-9F81-C33212BB6EA2}" presName="Name0" presStyleCnt="0">
        <dgm:presLayoutVars>
          <dgm:dir/>
          <dgm:animLvl val="lvl"/>
          <dgm:resizeHandles val="exact"/>
        </dgm:presLayoutVars>
      </dgm:prSet>
      <dgm:spPr/>
    </dgm:pt>
    <dgm:pt modelId="{5C8FE2F1-B2CF-4A73-A547-6E5910F2F3E0}" type="pres">
      <dgm:prSet presAssocID="{EA012AFC-BD95-4F8E-A73C-17A3683BC550}" presName="Name8" presStyleCnt="0"/>
      <dgm:spPr/>
    </dgm:pt>
    <dgm:pt modelId="{809F44D8-829A-41E3-97CE-4E7ACBF3DE5A}" type="pres">
      <dgm:prSet presAssocID="{EA012AFC-BD95-4F8E-A73C-17A3683BC550}" presName="level" presStyleLbl="node1" presStyleIdx="0" presStyleCnt="5" custScaleX="235729">
        <dgm:presLayoutVars>
          <dgm:chMax val="1"/>
          <dgm:bulletEnabled val="1"/>
        </dgm:presLayoutVars>
      </dgm:prSet>
      <dgm:spPr/>
      <dgm:t>
        <a:bodyPr/>
        <a:lstStyle/>
        <a:p>
          <a:endParaRPr lang="zh-CN" altLang="en-US"/>
        </a:p>
      </dgm:t>
    </dgm:pt>
    <dgm:pt modelId="{1F3084BD-9027-4500-9A0B-5ABB0631215C}" type="pres">
      <dgm:prSet presAssocID="{EA012AFC-BD95-4F8E-A73C-17A3683BC550}" presName="levelTx" presStyleLbl="revTx" presStyleIdx="0" presStyleCnt="0">
        <dgm:presLayoutVars>
          <dgm:chMax val="1"/>
          <dgm:bulletEnabled val="1"/>
        </dgm:presLayoutVars>
      </dgm:prSet>
      <dgm:spPr/>
      <dgm:t>
        <a:bodyPr/>
        <a:lstStyle/>
        <a:p>
          <a:endParaRPr lang="zh-CN" altLang="en-US"/>
        </a:p>
      </dgm:t>
    </dgm:pt>
    <dgm:pt modelId="{AB0C31FA-F4AF-485E-AFFC-B8408A8E0C97}" type="pres">
      <dgm:prSet presAssocID="{1724DA9C-CE25-48C1-BD49-723C61F1B4D1}" presName="Name8" presStyleCnt="0"/>
      <dgm:spPr/>
    </dgm:pt>
    <dgm:pt modelId="{DF91303D-567D-41FF-B802-87815AD7A0FF}" type="pres">
      <dgm:prSet presAssocID="{1724DA9C-CE25-48C1-BD49-723C61F1B4D1}" presName="level" presStyleLbl="node1" presStyleIdx="1" presStyleCnt="5" custScaleX="148434" custScaleY="90347">
        <dgm:presLayoutVars>
          <dgm:chMax val="1"/>
          <dgm:bulletEnabled val="1"/>
        </dgm:presLayoutVars>
      </dgm:prSet>
      <dgm:spPr/>
      <dgm:t>
        <a:bodyPr/>
        <a:lstStyle/>
        <a:p>
          <a:endParaRPr lang="zh-CN" altLang="en-US"/>
        </a:p>
      </dgm:t>
    </dgm:pt>
    <dgm:pt modelId="{5B802A27-7C8E-4775-B862-3E4A09DDF0E6}" type="pres">
      <dgm:prSet presAssocID="{1724DA9C-CE25-48C1-BD49-723C61F1B4D1}" presName="levelTx" presStyleLbl="revTx" presStyleIdx="0" presStyleCnt="0">
        <dgm:presLayoutVars>
          <dgm:chMax val="1"/>
          <dgm:bulletEnabled val="1"/>
        </dgm:presLayoutVars>
      </dgm:prSet>
      <dgm:spPr/>
      <dgm:t>
        <a:bodyPr/>
        <a:lstStyle/>
        <a:p>
          <a:endParaRPr lang="zh-CN" altLang="en-US"/>
        </a:p>
      </dgm:t>
    </dgm:pt>
    <dgm:pt modelId="{263CFFAC-CBC1-4D64-8CDF-3E36C2BFB9E3}" type="pres">
      <dgm:prSet presAssocID="{C3F2C6C3-BDE0-4D0E-852C-0F1B9229B1FC}" presName="Name8" presStyleCnt="0"/>
      <dgm:spPr/>
    </dgm:pt>
    <dgm:pt modelId="{499DE4C0-4774-4DA3-8620-AB2B26BF4701}" type="pres">
      <dgm:prSet presAssocID="{C3F2C6C3-BDE0-4D0E-852C-0F1B9229B1FC}" presName="level" presStyleLbl="node1" presStyleIdx="2" presStyleCnt="5" custScaleX="117054" custScaleY="73803">
        <dgm:presLayoutVars>
          <dgm:chMax val="1"/>
          <dgm:bulletEnabled val="1"/>
        </dgm:presLayoutVars>
      </dgm:prSet>
      <dgm:spPr/>
      <dgm:t>
        <a:bodyPr/>
        <a:lstStyle/>
        <a:p>
          <a:endParaRPr lang="zh-CN" altLang="en-US"/>
        </a:p>
      </dgm:t>
    </dgm:pt>
    <dgm:pt modelId="{216209BB-486C-4075-BC72-9A8C8B8190F0}" type="pres">
      <dgm:prSet presAssocID="{C3F2C6C3-BDE0-4D0E-852C-0F1B9229B1FC}" presName="levelTx" presStyleLbl="revTx" presStyleIdx="0" presStyleCnt="0">
        <dgm:presLayoutVars>
          <dgm:chMax val="1"/>
          <dgm:bulletEnabled val="1"/>
        </dgm:presLayoutVars>
      </dgm:prSet>
      <dgm:spPr/>
      <dgm:t>
        <a:bodyPr/>
        <a:lstStyle/>
        <a:p>
          <a:endParaRPr lang="zh-CN" altLang="en-US"/>
        </a:p>
      </dgm:t>
    </dgm:pt>
    <dgm:pt modelId="{39A55202-7B83-42B0-9054-6D9C22EDFD25}" type="pres">
      <dgm:prSet presAssocID="{0F7F2CCC-2F98-4826-A126-4A8E5A19EA77}" presName="Name8" presStyleCnt="0"/>
      <dgm:spPr/>
    </dgm:pt>
    <dgm:pt modelId="{0FECF355-A64D-41AA-B439-2787B8610C65}" type="pres">
      <dgm:prSet presAssocID="{0F7F2CCC-2F98-4826-A126-4A8E5A19EA77}" presName="level" presStyleLbl="node1" presStyleIdx="3" presStyleCnt="5" custScaleX="107004" custScaleY="47414">
        <dgm:presLayoutVars>
          <dgm:chMax val="1"/>
          <dgm:bulletEnabled val="1"/>
        </dgm:presLayoutVars>
      </dgm:prSet>
      <dgm:spPr/>
      <dgm:t>
        <a:bodyPr/>
        <a:lstStyle/>
        <a:p>
          <a:endParaRPr lang="zh-CN" altLang="en-US"/>
        </a:p>
      </dgm:t>
    </dgm:pt>
    <dgm:pt modelId="{69D76139-0700-42E8-B133-6D5918E18D25}" type="pres">
      <dgm:prSet presAssocID="{0F7F2CCC-2F98-4826-A126-4A8E5A19EA77}" presName="levelTx" presStyleLbl="revTx" presStyleIdx="0" presStyleCnt="0">
        <dgm:presLayoutVars>
          <dgm:chMax val="1"/>
          <dgm:bulletEnabled val="1"/>
        </dgm:presLayoutVars>
      </dgm:prSet>
      <dgm:spPr/>
      <dgm:t>
        <a:bodyPr/>
        <a:lstStyle/>
        <a:p>
          <a:endParaRPr lang="zh-CN" altLang="en-US"/>
        </a:p>
      </dgm:t>
    </dgm:pt>
    <dgm:pt modelId="{470C8180-1B0C-4E1E-92FE-259AA559752A}" type="pres">
      <dgm:prSet presAssocID="{C676AB19-2175-493A-A37F-A99CB968CED3}" presName="Name8" presStyleCnt="0"/>
      <dgm:spPr/>
    </dgm:pt>
    <dgm:pt modelId="{F0AE828B-D81F-40E1-9119-392534F9429F}" type="pres">
      <dgm:prSet presAssocID="{C676AB19-2175-493A-A37F-A99CB968CED3}" presName="level" presStyleLbl="node1" presStyleIdx="4" presStyleCnt="5" custScaleY="55634">
        <dgm:presLayoutVars>
          <dgm:chMax val="1"/>
          <dgm:bulletEnabled val="1"/>
        </dgm:presLayoutVars>
      </dgm:prSet>
      <dgm:spPr/>
      <dgm:t>
        <a:bodyPr/>
        <a:lstStyle/>
        <a:p>
          <a:endParaRPr lang="zh-CN" altLang="en-US"/>
        </a:p>
      </dgm:t>
    </dgm:pt>
    <dgm:pt modelId="{7C252837-1A93-4A4C-B119-0520064D1092}" type="pres">
      <dgm:prSet presAssocID="{C676AB19-2175-493A-A37F-A99CB968CED3}" presName="levelTx" presStyleLbl="revTx" presStyleIdx="0" presStyleCnt="0">
        <dgm:presLayoutVars>
          <dgm:chMax val="1"/>
          <dgm:bulletEnabled val="1"/>
        </dgm:presLayoutVars>
      </dgm:prSet>
      <dgm:spPr/>
      <dgm:t>
        <a:bodyPr/>
        <a:lstStyle/>
        <a:p>
          <a:endParaRPr lang="zh-CN" altLang="en-US"/>
        </a:p>
      </dgm:t>
    </dgm:pt>
  </dgm:ptLst>
  <dgm:cxnLst>
    <dgm:cxn modelId="{D21270A3-EB07-4A1A-A630-B033595D4A9F}" type="presOf" srcId="{EA012AFC-BD95-4F8E-A73C-17A3683BC550}" destId="{809F44D8-829A-41E3-97CE-4E7ACBF3DE5A}" srcOrd="0" destOrd="0" presId="urn:microsoft.com/office/officeart/2005/8/layout/pyramid1"/>
    <dgm:cxn modelId="{06230C0A-64DC-49BE-BF0A-9B3F883211C2}" type="presOf" srcId="{1724DA9C-CE25-48C1-BD49-723C61F1B4D1}" destId="{DF91303D-567D-41FF-B802-87815AD7A0FF}" srcOrd="0" destOrd="0" presId="urn:microsoft.com/office/officeart/2005/8/layout/pyramid1"/>
    <dgm:cxn modelId="{2AA22164-352E-42DE-AAD7-90BF440FE333}" type="presOf" srcId="{1724DA9C-CE25-48C1-BD49-723C61F1B4D1}" destId="{5B802A27-7C8E-4775-B862-3E4A09DDF0E6}" srcOrd="1" destOrd="0" presId="urn:microsoft.com/office/officeart/2005/8/layout/pyramid1"/>
    <dgm:cxn modelId="{1E76C24C-6739-4B5B-BE79-F05A9E0A64DC}" srcId="{7E281A9B-52FE-4D2D-9F81-C33212BB6EA2}" destId="{0F7F2CCC-2F98-4826-A126-4A8E5A19EA77}" srcOrd="3" destOrd="0" parTransId="{D794F980-98F0-4D00-B34E-913FE32E0ACC}" sibTransId="{5F2E4832-A7ED-4B3F-BC2D-70FA493A78CA}"/>
    <dgm:cxn modelId="{0A897087-AF8B-40C3-89BA-7947A5048E2C}" type="presOf" srcId="{C3F2C6C3-BDE0-4D0E-852C-0F1B9229B1FC}" destId="{499DE4C0-4774-4DA3-8620-AB2B26BF4701}" srcOrd="0" destOrd="0" presId="urn:microsoft.com/office/officeart/2005/8/layout/pyramid1"/>
    <dgm:cxn modelId="{2BDC8363-2E13-49CB-8045-801BB44B9C50}" type="presOf" srcId="{7E281A9B-52FE-4D2D-9F81-C33212BB6EA2}" destId="{B5649A7B-67E3-425E-B61D-160DA81A6E48}" srcOrd="0" destOrd="0" presId="urn:microsoft.com/office/officeart/2005/8/layout/pyramid1"/>
    <dgm:cxn modelId="{8008858C-6165-4B72-B252-E62B415DDE37}" type="presOf" srcId="{EA012AFC-BD95-4F8E-A73C-17A3683BC550}" destId="{1F3084BD-9027-4500-9A0B-5ABB0631215C}" srcOrd="1" destOrd="0" presId="urn:microsoft.com/office/officeart/2005/8/layout/pyramid1"/>
    <dgm:cxn modelId="{F82A67E0-390F-4DCA-994C-F232DF853224}" srcId="{7E281A9B-52FE-4D2D-9F81-C33212BB6EA2}" destId="{C676AB19-2175-493A-A37F-A99CB968CED3}" srcOrd="4" destOrd="0" parTransId="{0F3F707D-65B4-4649-B6E9-1F9418883AA8}" sibTransId="{3D8A4F00-D38A-4F49-ADE2-34166277AE3B}"/>
    <dgm:cxn modelId="{B3D9BAFF-E97D-4FDA-9994-F5284693AEF2}" srcId="{7E281A9B-52FE-4D2D-9F81-C33212BB6EA2}" destId="{C3F2C6C3-BDE0-4D0E-852C-0F1B9229B1FC}" srcOrd="2" destOrd="0" parTransId="{3C61481A-35E4-4266-BE0D-656906695437}" sibTransId="{B502FD42-F382-4EC3-81D3-13C18DA2AFE4}"/>
    <dgm:cxn modelId="{78DA519C-4FEB-4614-B960-01D38F0CD7DB}" type="presOf" srcId="{0F7F2CCC-2F98-4826-A126-4A8E5A19EA77}" destId="{69D76139-0700-42E8-B133-6D5918E18D25}" srcOrd="1" destOrd="0" presId="urn:microsoft.com/office/officeart/2005/8/layout/pyramid1"/>
    <dgm:cxn modelId="{0719A9BF-5B8C-4532-8A91-E11DDB4A6431}" type="presOf" srcId="{C676AB19-2175-493A-A37F-A99CB968CED3}" destId="{F0AE828B-D81F-40E1-9119-392534F9429F}" srcOrd="0" destOrd="0" presId="urn:microsoft.com/office/officeart/2005/8/layout/pyramid1"/>
    <dgm:cxn modelId="{E367F6F2-49AD-4873-85BC-5F17D90012BD}" srcId="{7E281A9B-52FE-4D2D-9F81-C33212BB6EA2}" destId="{1724DA9C-CE25-48C1-BD49-723C61F1B4D1}" srcOrd="1" destOrd="0" parTransId="{46D33A12-E22E-46AF-96B8-D14B77D134A3}" sibTransId="{B51C0546-16E6-4E1E-9263-ED78595B9217}"/>
    <dgm:cxn modelId="{9EC18D3D-15C5-4748-A672-BD51FF8CE42F}" type="presOf" srcId="{0F7F2CCC-2F98-4826-A126-4A8E5A19EA77}" destId="{0FECF355-A64D-41AA-B439-2787B8610C65}" srcOrd="0" destOrd="0" presId="urn:microsoft.com/office/officeart/2005/8/layout/pyramid1"/>
    <dgm:cxn modelId="{84F4B15B-09CD-4A04-A5A1-845CCBA3B14E}" type="presOf" srcId="{C3F2C6C3-BDE0-4D0E-852C-0F1B9229B1FC}" destId="{216209BB-486C-4075-BC72-9A8C8B8190F0}" srcOrd="1" destOrd="0" presId="urn:microsoft.com/office/officeart/2005/8/layout/pyramid1"/>
    <dgm:cxn modelId="{EB9C2CB3-FFB8-4D21-A86E-BEFE8ADC7C28}" srcId="{7E281A9B-52FE-4D2D-9F81-C33212BB6EA2}" destId="{EA012AFC-BD95-4F8E-A73C-17A3683BC550}" srcOrd="0" destOrd="0" parTransId="{07331754-9E71-4408-9A77-99966AF1904C}" sibTransId="{7C1C8F49-998D-4423-A28B-5304E15C29E0}"/>
    <dgm:cxn modelId="{34927921-AD74-4136-9688-BD3EF1CC887A}" type="presOf" srcId="{C676AB19-2175-493A-A37F-A99CB968CED3}" destId="{7C252837-1A93-4A4C-B119-0520064D1092}" srcOrd="1" destOrd="0" presId="urn:microsoft.com/office/officeart/2005/8/layout/pyramid1"/>
    <dgm:cxn modelId="{08165B51-7B1A-4CC5-850D-1363ED3DC99F}" type="presParOf" srcId="{B5649A7B-67E3-425E-B61D-160DA81A6E48}" destId="{5C8FE2F1-B2CF-4A73-A547-6E5910F2F3E0}" srcOrd="0" destOrd="0" presId="urn:microsoft.com/office/officeart/2005/8/layout/pyramid1"/>
    <dgm:cxn modelId="{E77FC6BE-1FBB-4DA7-973C-56BEED9415EC}" type="presParOf" srcId="{5C8FE2F1-B2CF-4A73-A547-6E5910F2F3E0}" destId="{809F44D8-829A-41E3-97CE-4E7ACBF3DE5A}" srcOrd="0" destOrd="0" presId="urn:microsoft.com/office/officeart/2005/8/layout/pyramid1"/>
    <dgm:cxn modelId="{A21F8619-F5BE-4A69-94DC-031B6F87E012}" type="presParOf" srcId="{5C8FE2F1-B2CF-4A73-A547-6E5910F2F3E0}" destId="{1F3084BD-9027-4500-9A0B-5ABB0631215C}" srcOrd="1" destOrd="0" presId="urn:microsoft.com/office/officeart/2005/8/layout/pyramid1"/>
    <dgm:cxn modelId="{FEA267A5-F845-428A-87AE-EADC53181FA5}" type="presParOf" srcId="{B5649A7B-67E3-425E-B61D-160DA81A6E48}" destId="{AB0C31FA-F4AF-485E-AFFC-B8408A8E0C97}" srcOrd="1" destOrd="0" presId="urn:microsoft.com/office/officeart/2005/8/layout/pyramid1"/>
    <dgm:cxn modelId="{EF65813E-1808-4752-BA9A-EDD7C3257611}" type="presParOf" srcId="{AB0C31FA-F4AF-485E-AFFC-B8408A8E0C97}" destId="{DF91303D-567D-41FF-B802-87815AD7A0FF}" srcOrd="0" destOrd="0" presId="urn:microsoft.com/office/officeart/2005/8/layout/pyramid1"/>
    <dgm:cxn modelId="{DF348FE5-20A3-48C3-8719-FD1AA6084C6F}" type="presParOf" srcId="{AB0C31FA-F4AF-485E-AFFC-B8408A8E0C97}" destId="{5B802A27-7C8E-4775-B862-3E4A09DDF0E6}" srcOrd="1" destOrd="0" presId="urn:microsoft.com/office/officeart/2005/8/layout/pyramid1"/>
    <dgm:cxn modelId="{4038B7A8-C1D5-4EA8-A081-3FFB5C4A34DD}" type="presParOf" srcId="{B5649A7B-67E3-425E-B61D-160DA81A6E48}" destId="{263CFFAC-CBC1-4D64-8CDF-3E36C2BFB9E3}" srcOrd="2" destOrd="0" presId="urn:microsoft.com/office/officeart/2005/8/layout/pyramid1"/>
    <dgm:cxn modelId="{114EA12D-8312-4BA9-8B02-31A4DFD40283}" type="presParOf" srcId="{263CFFAC-CBC1-4D64-8CDF-3E36C2BFB9E3}" destId="{499DE4C0-4774-4DA3-8620-AB2B26BF4701}" srcOrd="0" destOrd="0" presId="urn:microsoft.com/office/officeart/2005/8/layout/pyramid1"/>
    <dgm:cxn modelId="{83205E1A-3734-45DF-9FF1-05BC4E73CE05}" type="presParOf" srcId="{263CFFAC-CBC1-4D64-8CDF-3E36C2BFB9E3}" destId="{216209BB-486C-4075-BC72-9A8C8B8190F0}" srcOrd="1" destOrd="0" presId="urn:microsoft.com/office/officeart/2005/8/layout/pyramid1"/>
    <dgm:cxn modelId="{3FACA2C8-BEB0-46D8-82D0-28135CB872C2}" type="presParOf" srcId="{B5649A7B-67E3-425E-B61D-160DA81A6E48}" destId="{39A55202-7B83-42B0-9054-6D9C22EDFD25}" srcOrd="3" destOrd="0" presId="urn:microsoft.com/office/officeart/2005/8/layout/pyramid1"/>
    <dgm:cxn modelId="{D5EE694C-70F2-435F-BE5F-3F8B96695A32}" type="presParOf" srcId="{39A55202-7B83-42B0-9054-6D9C22EDFD25}" destId="{0FECF355-A64D-41AA-B439-2787B8610C65}" srcOrd="0" destOrd="0" presId="urn:microsoft.com/office/officeart/2005/8/layout/pyramid1"/>
    <dgm:cxn modelId="{CB875C3F-B01F-471D-A67D-F069B1FF8F01}" type="presParOf" srcId="{39A55202-7B83-42B0-9054-6D9C22EDFD25}" destId="{69D76139-0700-42E8-B133-6D5918E18D25}" srcOrd="1" destOrd="0" presId="urn:microsoft.com/office/officeart/2005/8/layout/pyramid1"/>
    <dgm:cxn modelId="{63D67974-4B79-4EDB-9EB8-AAB889DC234F}" type="presParOf" srcId="{B5649A7B-67E3-425E-B61D-160DA81A6E48}" destId="{470C8180-1B0C-4E1E-92FE-259AA559752A}" srcOrd="4" destOrd="0" presId="urn:microsoft.com/office/officeart/2005/8/layout/pyramid1"/>
    <dgm:cxn modelId="{9E35240C-58F6-4912-92A6-D61049789009}" type="presParOf" srcId="{470C8180-1B0C-4E1E-92FE-259AA559752A}" destId="{F0AE828B-D81F-40E1-9119-392534F9429F}" srcOrd="0" destOrd="0" presId="urn:microsoft.com/office/officeart/2005/8/layout/pyramid1"/>
    <dgm:cxn modelId="{E1033BF9-BAF2-41B2-BA34-43DADE9CDCE4}" type="presParOf" srcId="{470C8180-1B0C-4E1E-92FE-259AA559752A}" destId="{7C252837-1A93-4A4C-B119-0520064D1092}"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3AEE7B-C2E0-4D48-8454-A9D4B1880C62}"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zh-CN" altLang="en-US"/>
        </a:p>
      </dgm:t>
    </dgm:pt>
    <dgm:pt modelId="{1C0C55F8-7F4C-4A9C-85FC-1C9AD907B022}">
      <dgm:prSet phldrT="[文本]" custT="1"/>
      <dgm:spPr>
        <a:solidFill>
          <a:srgbClr val="00B0F0"/>
        </a:solidFill>
      </dgm:spPr>
      <dgm:t>
        <a:bodyPr/>
        <a:lstStyle/>
        <a:p>
          <a:r>
            <a:rPr lang="zh-CN" altLang="en-US" sz="1400" b="0" i="0" dirty="0" smtClean="0"/>
            <a:t>多组织、区域</a:t>
          </a:r>
          <a:endParaRPr lang="en-US" altLang="zh-CN" sz="1400" b="0" i="0" dirty="0" smtClean="0"/>
        </a:p>
        <a:p>
          <a:r>
            <a:rPr lang="zh-CN" altLang="en-US" sz="1400" b="0" i="0" dirty="0" smtClean="0"/>
            <a:t>租户共享</a:t>
          </a:r>
          <a:endParaRPr lang="zh-CN" altLang="en-US" sz="1400" dirty="0"/>
        </a:p>
      </dgm:t>
    </dgm:pt>
    <dgm:pt modelId="{CC86817F-3006-4964-80A1-3EAD26EC4934}" cxnId="{B972607C-790A-404E-ABBA-C71047769DC0}" type="parTrans">
      <dgm:prSet/>
      <dgm:spPr/>
      <dgm:t>
        <a:bodyPr/>
        <a:lstStyle/>
        <a:p>
          <a:endParaRPr lang="zh-CN" altLang="en-US"/>
        </a:p>
      </dgm:t>
    </dgm:pt>
    <dgm:pt modelId="{5DC1A2AC-01B4-4785-9B08-AC7B20F61D19}" cxnId="{B972607C-790A-404E-ABBA-C71047769DC0}" type="sibTrans">
      <dgm:prSet/>
      <dgm:spPr/>
      <dgm:t>
        <a:bodyPr/>
        <a:lstStyle/>
        <a:p>
          <a:endParaRPr lang="zh-CN" altLang="en-US"/>
        </a:p>
      </dgm:t>
    </dgm:pt>
    <dgm:pt modelId="{810C79EC-F876-4A6F-9396-5ABA08B4473E}">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动态申请，动态共享，计算节点按需申请</a:t>
          </a:r>
          <a:r>
            <a:rPr lang="en-US" altLang="zh-CN" sz="1200" b="0" i="0" dirty="0" smtClean="0">
              <a:latin typeface="+mn-ea"/>
              <a:ea typeface="+mn-ea"/>
            </a:rPr>
            <a:t>/</a:t>
          </a:r>
          <a:r>
            <a:rPr lang="zh-CN" altLang="en-US" sz="1200" b="0" i="0" dirty="0" smtClean="0">
              <a:latin typeface="+mn-ea"/>
              <a:ea typeface="+mn-ea"/>
            </a:rPr>
            <a:t>释放</a:t>
          </a:r>
          <a:endParaRPr lang="zh-CN" altLang="en-US" sz="1200" dirty="0">
            <a:latin typeface="+mn-ea"/>
            <a:ea typeface="+mn-ea"/>
          </a:endParaRPr>
        </a:p>
      </dgm:t>
    </dgm:pt>
    <dgm:pt modelId="{A6A780AC-B39E-4B30-82AA-65A7AEF69E0D}" cxnId="{48898013-D3FC-44B2-AB62-C884EDFDB660}" type="parTrans">
      <dgm:prSet/>
      <dgm:spPr/>
      <dgm:t>
        <a:bodyPr/>
        <a:lstStyle/>
        <a:p>
          <a:endParaRPr lang="zh-CN" altLang="en-US"/>
        </a:p>
      </dgm:t>
    </dgm:pt>
    <dgm:pt modelId="{DF69652F-008B-47E0-80FA-72FE1ABA92CF}" cxnId="{48898013-D3FC-44B2-AB62-C884EDFDB660}" type="sibTrans">
      <dgm:prSet/>
      <dgm:spPr/>
      <dgm:t>
        <a:bodyPr/>
        <a:lstStyle/>
        <a:p>
          <a:endParaRPr lang="zh-CN" altLang="en-US"/>
        </a:p>
      </dgm:t>
    </dgm:pt>
    <dgm:pt modelId="{A15B3018-82E6-4A41-BF19-36F08172AA55}">
      <dgm:prSet phldrT="[文本]" custT="1"/>
      <dgm:spPr>
        <a:solidFill>
          <a:srgbClr val="00B0F0"/>
        </a:solidFill>
      </dgm:spPr>
      <dgm:t>
        <a:bodyPr/>
        <a:lstStyle/>
        <a:p>
          <a:r>
            <a:rPr lang="zh-CN" altLang="en-US" sz="1400" b="0" i="0" dirty="0" smtClean="0"/>
            <a:t>自服务能力</a:t>
          </a:r>
          <a:endParaRPr lang="zh-CN" altLang="en-US" sz="1400" dirty="0"/>
        </a:p>
      </dgm:t>
    </dgm:pt>
    <dgm:pt modelId="{725A42D3-8E2F-4956-AEE5-3E420459240B}" cxnId="{B9135301-2C4E-4DDB-B152-336E50F47BDF}" type="parTrans">
      <dgm:prSet/>
      <dgm:spPr/>
      <dgm:t>
        <a:bodyPr/>
        <a:lstStyle/>
        <a:p>
          <a:endParaRPr lang="zh-CN" altLang="en-US"/>
        </a:p>
      </dgm:t>
    </dgm:pt>
    <dgm:pt modelId="{F0F39FC9-FC20-4D7A-B185-5873FA192BD6}" cxnId="{B9135301-2C4E-4DDB-B152-336E50F47BDF}" type="sibTrans">
      <dgm:prSet/>
      <dgm:spPr/>
      <dgm:t>
        <a:bodyPr/>
        <a:lstStyle/>
        <a:p>
          <a:endParaRPr lang="zh-CN" altLang="en-US"/>
        </a:p>
      </dgm:t>
    </dgm:pt>
    <dgm:pt modelId="{FC4819D1-6C22-4504-AE39-7738D7E34478}">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自动发放虚拟机、云化裸机，自动创建集群，长时间自动状态检测</a:t>
          </a:r>
          <a:endParaRPr lang="zh-CN" altLang="en-US" sz="1200" dirty="0">
            <a:latin typeface="+mn-ea"/>
            <a:ea typeface="+mn-ea"/>
          </a:endParaRPr>
        </a:p>
      </dgm:t>
    </dgm:pt>
    <dgm:pt modelId="{1B418F1E-94F5-48CA-8E32-C4F734616C1C}" cxnId="{5124CAD5-DE4E-4CD4-89C6-B0C4B9809020}" type="parTrans">
      <dgm:prSet/>
      <dgm:spPr/>
      <dgm:t>
        <a:bodyPr/>
        <a:lstStyle/>
        <a:p>
          <a:endParaRPr lang="zh-CN" altLang="en-US"/>
        </a:p>
      </dgm:t>
    </dgm:pt>
    <dgm:pt modelId="{E558CDDF-FB81-4E5E-AC83-5342F58B9BB0}" cxnId="{5124CAD5-DE4E-4CD4-89C6-B0C4B9809020}" type="sibTrans">
      <dgm:prSet/>
      <dgm:spPr/>
      <dgm:t>
        <a:bodyPr/>
        <a:lstStyle/>
        <a:p>
          <a:endParaRPr lang="zh-CN" altLang="en-US"/>
        </a:p>
      </dgm:t>
    </dgm:pt>
    <dgm:pt modelId="{DB1E756A-FA76-4FD1-9C81-C9C1E472E493}">
      <dgm:prSet phldrT="[文本]" custT="1"/>
      <dgm:spPr>
        <a:solidFill>
          <a:srgbClr val="00B0F0"/>
        </a:solidFill>
      </dgm:spPr>
      <dgm:t>
        <a:bodyPr/>
        <a:lstStyle/>
        <a:p>
          <a:endParaRPr lang="en-US" altLang="zh-CN" sz="1400" b="0" i="0" dirty="0" smtClean="0"/>
        </a:p>
        <a:p>
          <a:r>
            <a:rPr lang="zh-CN" altLang="en-US" sz="1400" dirty="0" smtClean="0"/>
            <a:t>部署方式灵活</a:t>
          </a:r>
          <a:endParaRPr lang="zh-CN" altLang="en-US" sz="1400" dirty="0"/>
        </a:p>
      </dgm:t>
    </dgm:pt>
    <dgm:pt modelId="{DBEC8C5F-C266-4499-A718-AC2DC0C9D49B}" cxnId="{75B3206B-3139-4D31-BD0B-15E464A6B7A5}" type="parTrans">
      <dgm:prSet/>
      <dgm:spPr/>
      <dgm:t>
        <a:bodyPr/>
        <a:lstStyle/>
        <a:p>
          <a:endParaRPr lang="zh-CN" altLang="en-US"/>
        </a:p>
      </dgm:t>
    </dgm:pt>
    <dgm:pt modelId="{5DEE5501-4B5F-4604-868D-91BC36E8200D}" cxnId="{75B3206B-3139-4D31-BD0B-15E464A6B7A5}" type="sibTrans">
      <dgm:prSet/>
      <dgm:spPr/>
      <dgm:t>
        <a:bodyPr/>
        <a:lstStyle/>
        <a:p>
          <a:endParaRPr lang="zh-CN" altLang="en-US"/>
        </a:p>
      </dgm:t>
    </dgm:pt>
    <dgm:pt modelId="{1AA0B514-571C-4D6A-A1BB-D146E3DB6825}">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节省建设周期，近乎无限的基础架构</a:t>
          </a:r>
          <a:endParaRPr lang="zh-CN" altLang="en-US" sz="1200" dirty="0">
            <a:latin typeface="+mn-ea"/>
            <a:ea typeface="+mn-ea"/>
          </a:endParaRPr>
        </a:p>
      </dgm:t>
    </dgm:pt>
    <dgm:pt modelId="{E045C03C-151A-42B7-8BD2-BBEDD6F82C27}" cxnId="{70B4E252-A1EE-4B48-A0DA-B87587EF4D6B}" type="parTrans">
      <dgm:prSet/>
      <dgm:spPr/>
      <dgm:t>
        <a:bodyPr/>
        <a:lstStyle/>
        <a:p>
          <a:endParaRPr lang="zh-CN" altLang="en-US"/>
        </a:p>
      </dgm:t>
    </dgm:pt>
    <dgm:pt modelId="{E34A6354-721A-4332-9A04-2A6A2B5B64B9}" cxnId="{70B4E252-A1EE-4B48-A0DA-B87587EF4D6B}" type="sibTrans">
      <dgm:prSet/>
      <dgm:spPr/>
      <dgm:t>
        <a:bodyPr/>
        <a:lstStyle/>
        <a:p>
          <a:endParaRPr lang="zh-CN" altLang="en-US"/>
        </a:p>
      </dgm:t>
    </dgm:pt>
    <dgm:pt modelId="{73A0D6D6-F4C0-45A3-9AAA-CD3099FFFAA7}">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将各种不同的</a:t>
          </a:r>
          <a:r>
            <a:rPr lang="en-US" altLang="zh-CN" sz="1200" b="0" i="0" dirty="0" smtClean="0">
              <a:latin typeface="+mn-ea"/>
              <a:ea typeface="+mn-ea"/>
            </a:rPr>
            <a:t>HPC</a:t>
          </a:r>
          <a:r>
            <a:rPr lang="zh-CN" altLang="en-US" sz="1200" b="0" i="0" dirty="0" smtClean="0">
              <a:latin typeface="+mn-ea"/>
              <a:ea typeface="+mn-ea"/>
            </a:rPr>
            <a:t>应用模板进行初始化导入，在</a:t>
          </a:r>
          <a:r>
            <a:rPr lang="en-US" altLang="zh-CN" sz="1200" b="0" i="0" dirty="0" smtClean="0">
              <a:latin typeface="+mn-ea"/>
              <a:ea typeface="+mn-ea"/>
            </a:rPr>
            <a:t>VM</a:t>
          </a:r>
          <a:r>
            <a:rPr lang="zh-CN" altLang="en-US" sz="1200" b="0" i="0" dirty="0" smtClean="0">
              <a:latin typeface="+mn-ea"/>
              <a:ea typeface="+mn-ea"/>
            </a:rPr>
            <a:t>模板中部署</a:t>
          </a:r>
          <a:r>
            <a:rPr lang="en-US" altLang="zh-CN" sz="1200" b="0" i="0" dirty="0" smtClean="0">
              <a:latin typeface="+mn-ea"/>
              <a:ea typeface="+mn-ea"/>
            </a:rPr>
            <a:t>MPI</a:t>
          </a:r>
          <a:r>
            <a:rPr lang="zh-CN" altLang="en-US" sz="1200" b="0" i="0" dirty="0" smtClean="0">
              <a:latin typeface="+mn-ea"/>
              <a:ea typeface="+mn-ea"/>
            </a:rPr>
            <a:t>库、编译库及优化配置等</a:t>
          </a:r>
          <a:endParaRPr lang="zh-CN" altLang="en-US" sz="1200" dirty="0">
            <a:latin typeface="+mn-ea"/>
            <a:ea typeface="+mn-ea"/>
          </a:endParaRPr>
        </a:p>
      </dgm:t>
    </dgm:pt>
    <dgm:pt modelId="{5E15951F-54A2-41CF-BC67-16A0D95F7BC1}" cxnId="{559B0C6C-B68E-409F-93D4-AA7461BB3A54}" type="parTrans">
      <dgm:prSet/>
      <dgm:spPr/>
      <dgm:t>
        <a:bodyPr/>
        <a:lstStyle/>
        <a:p>
          <a:endParaRPr lang="zh-CN" altLang="en-US"/>
        </a:p>
      </dgm:t>
    </dgm:pt>
    <dgm:pt modelId="{C29B39B1-AF19-496B-895C-4CA48BCFEF11}" cxnId="{559B0C6C-B68E-409F-93D4-AA7461BB3A54}" type="sibTrans">
      <dgm:prSet/>
      <dgm:spPr/>
      <dgm:t>
        <a:bodyPr/>
        <a:lstStyle/>
        <a:p>
          <a:endParaRPr lang="zh-CN" altLang="en-US"/>
        </a:p>
      </dgm:t>
    </dgm:pt>
    <dgm:pt modelId="{96C70CF7-57D5-4D15-859F-707D82A2F0DD}">
      <dgm:prSet phldrT="[文本]" custT="1"/>
      <dgm:spPr>
        <a:solidFill>
          <a:schemeClr val="bg1">
            <a:lumMod val="95000"/>
            <a:alpha val="90000"/>
          </a:schemeClr>
        </a:solidFill>
        <a:ln>
          <a:solidFill>
            <a:srgbClr val="00B0F0"/>
          </a:solidFill>
        </a:ln>
      </dgm:spPr>
      <dgm:t>
        <a:bodyPr/>
        <a:lstStyle/>
        <a:p>
          <a:r>
            <a:rPr lang="zh-CN" altLang="en-US" sz="1200" b="0" i="0" dirty="0" smtClean="0">
              <a:latin typeface="+mn-ea"/>
              <a:ea typeface="+mn-ea"/>
            </a:rPr>
            <a:t>      虚机</a:t>
          </a:r>
          <a:r>
            <a:rPr lang="en-US" altLang="zh-CN" sz="1200" b="0" i="0" dirty="0" smtClean="0">
              <a:latin typeface="+mn-ea"/>
              <a:ea typeface="+mn-ea"/>
            </a:rPr>
            <a:t>/</a:t>
          </a:r>
          <a:r>
            <a:rPr lang="zh-CN" altLang="en-US" sz="1200" b="0" i="0" dirty="0" smtClean="0">
              <a:latin typeface="+mn-ea"/>
              <a:ea typeface="+mn-ea"/>
            </a:rPr>
            <a:t>云化裸机、各计算</a:t>
          </a:r>
          <a:r>
            <a:rPr lang="en-US" altLang="zh-CN" sz="1200" b="0" i="0" dirty="0" smtClean="0">
              <a:latin typeface="+mn-ea"/>
              <a:ea typeface="+mn-ea"/>
            </a:rPr>
            <a:t>/</a:t>
          </a:r>
          <a:r>
            <a:rPr lang="zh-CN" altLang="en-US" sz="1200" b="0" i="0" dirty="0" smtClean="0">
              <a:latin typeface="+mn-ea"/>
              <a:ea typeface="+mn-ea"/>
            </a:rPr>
            <a:t>存储实例灵活可选</a:t>
          </a:r>
          <a:endParaRPr lang="zh-CN" altLang="en-US" sz="1200" dirty="0">
            <a:latin typeface="+mn-ea"/>
            <a:ea typeface="+mn-ea"/>
          </a:endParaRPr>
        </a:p>
      </dgm:t>
    </dgm:pt>
    <dgm:pt modelId="{FEA6BD92-9ED2-409F-B5AA-13D152F74C35}" cxnId="{E3289361-2592-49A3-B2C1-986B4B480647}" type="parTrans">
      <dgm:prSet/>
      <dgm:spPr/>
      <dgm:t>
        <a:bodyPr/>
        <a:lstStyle/>
        <a:p>
          <a:endParaRPr lang="zh-CN" altLang="en-US"/>
        </a:p>
      </dgm:t>
    </dgm:pt>
    <dgm:pt modelId="{AB5652A7-CA4D-4172-973C-A0E58E75D65A}" cxnId="{E3289361-2592-49A3-B2C1-986B4B480647}" type="sibTrans">
      <dgm:prSet/>
      <dgm:spPr/>
      <dgm:t>
        <a:bodyPr/>
        <a:lstStyle/>
        <a:p>
          <a:endParaRPr lang="zh-CN" altLang="en-US"/>
        </a:p>
      </dgm:t>
    </dgm:pt>
    <dgm:pt modelId="{EE4CD749-2824-43DF-8854-AFB27BB3E4BB}">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按需租用，避免过度投资，避免重复建设</a:t>
          </a:r>
          <a:endParaRPr lang="zh-CN" altLang="en-US" sz="1200" dirty="0">
            <a:latin typeface="+mn-ea"/>
            <a:ea typeface="+mn-ea"/>
          </a:endParaRPr>
        </a:p>
      </dgm:t>
    </dgm:pt>
    <dgm:pt modelId="{FE64CA2B-2DAB-473E-A40C-609CCBE2DF37}" cxnId="{7948499A-2D10-4E8B-A7F5-3C432F15B865}" type="parTrans">
      <dgm:prSet/>
      <dgm:spPr/>
      <dgm:t>
        <a:bodyPr/>
        <a:lstStyle/>
        <a:p>
          <a:endParaRPr lang="zh-CN" altLang="en-US"/>
        </a:p>
      </dgm:t>
    </dgm:pt>
    <dgm:pt modelId="{8CF5B9FE-E537-49AE-B3EF-B3BFAC67DA31}" cxnId="{7948499A-2D10-4E8B-A7F5-3C432F15B865}" type="sibTrans">
      <dgm:prSet/>
      <dgm:spPr/>
      <dgm:t>
        <a:bodyPr/>
        <a:lstStyle/>
        <a:p>
          <a:endParaRPr lang="zh-CN" altLang="en-US"/>
        </a:p>
      </dgm:t>
    </dgm:pt>
    <dgm:pt modelId="{F724EE7B-C6EC-4592-967F-9F63F05EADC6}">
      <dgm:prSet phldrT="[文本]" custT="1"/>
      <dgm:spPr>
        <a:solidFill>
          <a:schemeClr val="bg1">
            <a:lumMod val="95000"/>
            <a:alpha val="90000"/>
          </a:schemeClr>
        </a:solidFill>
        <a:ln>
          <a:solidFill>
            <a:srgbClr val="00B0F0"/>
          </a:solidFill>
        </a:ln>
      </dgm:spPr>
      <dgm:t>
        <a:bodyPr/>
        <a:lstStyle/>
        <a:p>
          <a:r>
            <a:rPr lang="en-US" altLang="zh-CN" sz="1200" b="0" i="0" dirty="0" smtClean="0">
              <a:latin typeface="+mn-ea"/>
              <a:ea typeface="+mn-ea"/>
            </a:rPr>
            <a:t>      </a:t>
          </a:r>
          <a:r>
            <a:rPr lang="zh-CN" altLang="en-US" sz="1200" b="0" i="0" dirty="0" smtClean="0">
              <a:latin typeface="+mn-ea"/>
              <a:ea typeface="+mn-ea"/>
            </a:rPr>
            <a:t>用户隔离措施保障安全性</a:t>
          </a:r>
          <a:endParaRPr lang="zh-CN" altLang="en-US" sz="1200" dirty="0">
            <a:latin typeface="+mn-ea"/>
            <a:ea typeface="+mn-ea"/>
          </a:endParaRPr>
        </a:p>
      </dgm:t>
    </dgm:pt>
    <dgm:pt modelId="{4400694C-5B75-4E30-AA68-E55DDA7442D3}" cxnId="{B201C812-B6D9-4D4A-85AA-821F9F5762AB}" type="parTrans">
      <dgm:prSet/>
      <dgm:spPr/>
      <dgm:t>
        <a:bodyPr/>
        <a:lstStyle/>
        <a:p>
          <a:endParaRPr lang="zh-CN" altLang="en-US"/>
        </a:p>
      </dgm:t>
    </dgm:pt>
    <dgm:pt modelId="{4F3807ED-5362-4D93-8328-38ECA5EF2D1E}" cxnId="{B201C812-B6D9-4D4A-85AA-821F9F5762AB}" type="sibTrans">
      <dgm:prSet/>
      <dgm:spPr/>
      <dgm:t>
        <a:bodyPr/>
        <a:lstStyle/>
        <a:p>
          <a:endParaRPr lang="zh-CN" altLang="en-US"/>
        </a:p>
      </dgm:t>
    </dgm:pt>
    <dgm:pt modelId="{EA662ED7-0907-4078-BE84-DD8D95740DBD}">
      <dgm:prSet phldrT="[文本]" custT="1"/>
      <dgm:spPr>
        <a:solidFill>
          <a:schemeClr val="bg1">
            <a:lumMod val="95000"/>
            <a:alpha val="90000"/>
          </a:schemeClr>
        </a:solidFill>
        <a:ln>
          <a:solidFill>
            <a:srgbClr val="00B0F0"/>
          </a:solidFill>
        </a:ln>
      </dgm:spPr>
      <dgm:t>
        <a:bodyPr/>
        <a:lstStyle/>
        <a:p>
          <a:r>
            <a:rPr lang="zh-CN" altLang="en-US" sz="1200" b="0" i="0" dirty="0" smtClean="0">
              <a:latin typeface="+mn-ea"/>
              <a:ea typeface="+mn-ea"/>
            </a:rPr>
            <a:t>      数据集中，跨组织和区域的合作共享</a:t>
          </a:r>
          <a:endParaRPr lang="zh-CN" altLang="en-US" sz="1200" dirty="0">
            <a:latin typeface="+mn-ea"/>
            <a:ea typeface="+mn-ea"/>
          </a:endParaRPr>
        </a:p>
      </dgm:t>
    </dgm:pt>
    <dgm:pt modelId="{6CAEB48F-71DD-47A3-A464-238140DE3047}" cxnId="{470DDAC7-2E96-4644-81DE-437AC8F74B97}" type="parTrans">
      <dgm:prSet/>
      <dgm:spPr/>
      <dgm:t>
        <a:bodyPr/>
        <a:lstStyle/>
        <a:p>
          <a:endParaRPr lang="zh-CN" altLang="en-US"/>
        </a:p>
      </dgm:t>
    </dgm:pt>
    <dgm:pt modelId="{AF65AE89-AEBB-4F08-B1DC-6FC4DE713590}" cxnId="{470DDAC7-2E96-4644-81DE-437AC8F74B97}" type="sibTrans">
      <dgm:prSet/>
      <dgm:spPr/>
      <dgm:t>
        <a:bodyPr/>
        <a:lstStyle/>
        <a:p>
          <a:endParaRPr lang="zh-CN" altLang="en-US"/>
        </a:p>
      </dgm:t>
    </dgm:pt>
    <dgm:pt modelId="{38560BD7-AADC-4776-AA82-E8D1911BA01A}" type="pres">
      <dgm:prSet presAssocID="{0D3AEE7B-C2E0-4D48-8454-A9D4B1880C62}" presName="linearFlow" presStyleCnt="0">
        <dgm:presLayoutVars>
          <dgm:dir/>
          <dgm:animLvl val="lvl"/>
          <dgm:resizeHandles val="exact"/>
        </dgm:presLayoutVars>
      </dgm:prSet>
      <dgm:spPr/>
      <dgm:t>
        <a:bodyPr/>
        <a:lstStyle/>
        <a:p>
          <a:endParaRPr lang="zh-CN" altLang="en-US"/>
        </a:p>
      </dgm:t>
    </dgm:pt>
    <dgm:pt modelId="{0533800D-06F6-4DA2-9F6F-A0DC5332A0DB}" type="pres">
      <dgm:prSet presAssocID="{1C0C55F8-7F4C-4A9C-85FC-1C9AD907B022}" presName="composite" presStyleCnt="0"/>
      <dgm:spPr/>
    </dgm:pt>
    <dgm:pt modelId="{28A88C90-FA7B-4B5F-BD81-EF640EFD65F1}" type="pres">
      <dgm:prSet presAssocID="{1C0C55F8-7F4C-4A9C-85FC-1C9AD907B022}" presName="parentText" presStyleLbl="alignNode1" presStyleIdx="0" presStyleCnt="3">
        <dgm:presLayoutVars>
          <dgm:chMax val="1"/>
          <dgm:bulletEnabled val="1"/>
        </dgm:presLayoutVars>
      </dgm:prSet>
      <dgm:spPr/>
      <dgm:t>
        <a:bodyPr/>
        <a:lstStyle/>
        <a:p>
          <a:endParaRPr lang="zh-CN" altLang="en-US"/>
        </a:p>
      </dgm:t>
    </dgm:pt>
    <dgm:pt modelId="{3E9570C0-848A-4C94-8991-B0789C55DCB5}" type="pres">
      <dgm:prSet presAssocID="{1C0C55F8-7F4C-4A9C-85FC-1C9AD907B022}" presName="descendantText" presStyleLbl="alignAcc1" presStyleIdx="0" presStyleCnt="3" custScaleY="140792" custLinFactNeighborX="-289" custLinFactNeighborY="12306">
        <dgm:presLayoutVars>
          <dgm:bulletEnabled val="1"/>
        </dgm:presLayoutVars>
      </dgm:prSet>
      <dgm:spPr/>
      <dgm:t>
        <a:bodyPr/>
        <a:lstStyle/>
        <a:p>
          <a:endParaRPr lang="zh-CN" altLang="en-US"/>
        </a:p>
      </dgm:t>
    </dgm:pt>
    <dgm:pt modelId="{A71B2B4F-AC1D-4610-8AF8-0704DC49C737}" type="pres">
      <dgm:prSet presAssocID="{5DC1A2AC-01B4-4785-9B08-AC7B20F61D19}" presName="sp" presStyleCnt="0"/>
      <dgm:spPr/>
    </dgm:pt>
    <dgm:pt modelId="{6E4344F3-99D6-4EE3-B10E-823CDD362084}" type="pres">
      <dgm:prSet presAssocID="{A15B3018-82E6-4A41-BF19-36F08172AA55}" presName="composite" presStyleCnt="0"/>
      <dgm:spPr/>
    </dgm:pt>
    <dgm:pt modelId="{FD3B6582-1BD5-4EFD-9706-6E805659F475}" type="pres">
      <dgm:prSet presAssocID="{A15B3018-82E6-4A41-BF19-36F08172AA55}" presName="parentText" presStyleLbl="alignNode1" presStyleIdx="1" presStyleCnt="3">
        <dgm:presLayoutVars>
          <dgm:chMax val="1"/>
          <dgm:bulletEnabled val="1"/>
        </dgm:presLayoutVars>
      </dgm:prSet>
      <dgm:spPr/>
      <dgm:t>
        <a:bodyPr/>
        <a:lstStyle/>
        <a:p>
          <a:endParaRPr lang="zh-CN" altLang="en-US"/>
        </a:p>
      </dgm:t>
    </dgm:pt>
    <dgm:pt modelId="{C8942961-DB2D-49BC-B762-2224F898FFD1}" type="pres">
      <dgm:prSet presAssocID="{A15B3018-82E6-4A41-BF19-36F08172AA55}" presName="descendantText" presStyleLbl="alignAcc1" presStyleIdx="1" presStyleCnt="3" custLinFactNeighborY="8708">
        <dgm:presLayoutVars>
          <dgm:bulletEnabled val="1"/>
        </dgm:presLayoutVars>
      </dgm:prSet>
      <dgm:spPr/>
      <dgm:t>
        <a:bodyPr/>
        <a:lstStyle/>
        <a:p>
          <a:endParaRPr lang="zh-CN" altLang="en-US"/>
        </a:p>
      </dgm:t>
    </dgm:pt>
    <dgm:pt modelId="{2C69E3A8-0551-47F0-876A-F53E8D2B1EFA}" type="pres">
      <dgm:prSet presAssocID="{F0F39FC9-FC20-4D7A-B185-5873FA192BD6}" presName="sp" presStyleCnt="0"/>
      <dgm:spPr/>
    </dgm:pt>
    <dgm:pt modelId="{FB3A6224-D49F-46CF-A71B-A0811C5F5232}" type="pres">
      <dgm:prSet presAssocID="{DB1E756A-FA76-4FD1-9C81-C9C1E472E493}" presName="composite" presStyleCnt="0"/>
      <dgm:spPr/>
    </dgm:pt>
    <dgm:pt modelId="{958972F1-E159-415F-AA4B-4FF068AF50E2}" type="pres">
      <dgm:prSet presAssocID="{DB1E756A-FA76-4FD1-9C81-C9C1E472E493}" presName="parentText" presStyleLbl="alignNode1" presStyleIdx="2" presStyleCnt="3">
        <dgm:presLayoutVars>
          <dgm:chMax val="1"/>
          <dgm:bulletEnabled val="1"/>
        </dgm:presLayoutVars>
      </dgm:prSet>
      <dgm:spPr/>
      <dgm:t>
        <a:bodyPr/>
        <a:lstStyle/>
        <a:p>
          <a:endParaRPr lang="zh-CN" altLang="en-US"/>
        </a:p>
      </dgm:t>
    </dgm:pt>
    <dgm:pt modelId="{14412879-0547-429F-A4B9-E521FEA2B1D6}" type="pres">
      <dgm:prSet presAssocID="{DB1E756A-FA76-4FD1-9C81-C9C1E472E493}" presName="descendantText" presStyleLbl="alignAcc1" presStyleIdx="2" presStyleCnt="3" custLinFactNeighborY="0">
        <dgm:presLayoutVars>
          <dgm:bulletEnabled val="1"/>
        </dgm:presLayoutVars>
      </dgm:prSet>
      <dgm:spPr/>
      <dgm:t>
        <a:bodyPr/>
        <a:lstStyle/>
        <a:p>
          <a:endParaRPr lang="zh-CN" altLang="en-US"/>
        </a:p>
      </dgm:t>
    </dgm:pt>
  </dgm:ptLst>
  <dgm:cxnLst>
    <dgm:cxn modelId="{B201C812-B6D9-4D4A-85AA-821F9F5762AB}" srcId="{1C0C55F8-7F4C-4A9C-85FC-1C9AD907B022}" destId="{F724EE7B-C6EC-4592-967F-9F63F05EADC6}" srcOrd="2" destOrd="0" parTransId="{4400694C-5B75-4E30-AA68-E55DDA7442D3}" sibTransId="{4F3807ED-5362-4D93-8328-38ECA5EF2D1E}"/>
    <dgm:cxn modelId="{8AF384E6-4D81-48B3-A41D-F912C810AC7A}" type="presOf" srcId="{A15B3018-82E6-4A41-BF19-36F08172AA55}" destId="{FD3B6582-1BD5-4EFD-9706-6E805659F475}" srcOrd="0" destOrd="0" presId="urn:microsoft.com/office/officeart/2005/8/layout/chevron2"/>
    <dgm:cxn modelId="{9FF61F11-0284-4B7B-BEA5-A7BD803EBD85}" type="presOf" srcId="{1C0C55F8-7F4C-4A9C-85FC-1C9AD907B022}" destId="{28A88C90-FA7B-4B5F-BD81-EF640EFD65F1}" srcOrd="0" destOrd="0" presId="urn:microsoft.com/office/officeart/2005/8/layout/chevron2"/>
    <dgm:cxn modelId="{70B4E252-A1EE-4B48-A0DA-B87587EF4D6B}" srcId="{DB1E756A-FA76-4FD1-9C81-C9C1E472E493}" destId="{1AA0B514-571C-4D6A-A1BB-D146E3DB6825}" srcOrd="0" destOrd="0" parTransId="{E045C03C-151A-42B7-8BD2-BBEDD6F82C27}" sibTransId="{E34A6354-721A-4332-9A04-2A6A2B5B64B9}"/>
    <dgm:cxn modelId="{7948499A-2D10-4E8B-A7F5-3C432F15B865}" srcId="{1C0C55F8-7F4C-4A9C-85FC-1C9AD907B022}" destId="{EE4CD749-2824-43DF-8854-AFB27BB3E4BB}" srcOrd="1" destOrd="0" parTransId="{FE64CA2B-2DAB-473E-A40C-609CCBE2DF37}" sibTransId="{8CF5B9FE-E537-49AE-B3EF-B3BFAC67DA31}"/>
    <dgm:cxn modelId="{45E851BE-F3A3-4897-9B08-DACABCE67635}" type="presOf" srcId="{0D3AEE7B-C2E0-4D48-8454-A9D4B1880C62}" destId="{38560BD7-AADC-4776-AA82-E8D1911BA01A}" srcOrd="0" destOrd="0" presId="urn:microsoft.com/office/officeart/2005/8/layout/chevron2"/>
    <dgm:cxn modelId="{470DDAC7-2E96-4644-81DE-437AC8F74B97}" srcId="{1C0C55F8-7F4C-4A9C-85FC-1C9AD907B022}" destId="{EA662ED7-0907-4078-BE84-DD8D95740DBD}" srcOrd="3" destOrd="0" parTransId="{6CAEB48F-71DD-47A3-A464-238140DE3047}" sibTransId="{AF65AE89-AEBB-4F08-B1DC-6FC4DE713590}"/>
    <dgm:cxn modelId="{B9135301-2C4E-4DDB-B152-336E50F47BDF}" srcId="{0D3AEE7B-C2E0-4D48-8454-A9D4B1880C62}" destId="{A15B3018-82E6-4A41-BF19-36F08172AA55}" srcOrd="1" destOrd="0" parTransId="{725A42D3-8E2F-4956-AEE5-3E420459240B}" sibTransId="{F0F39FC9-FC20-4D7A-B185-5873FA192BD6}"/>
    <dgm:cxn modelId="{B3AECA2C-DCDF-4BDD-A249-BF9E9C179BB1}" type="presOf" srcId="{DB1E756A-FA76-4FD1-9C81-C9C1E472E493}" destId="{958972F1-E159-415F-AA4B-4FF068AF50E2}" srcOrd="0" destOrd="0" presId="urn:microsoft.com/office/officeart/2005/8/layout/chevron2"/>
    <dgm:cxn modelId="{559B0C6C-B68E-409F-93D4-AA7461BB3A54}" srcId="{A15B3018-82E6-4A41-BF19-36F08172AA55}" destId="{73A0D6D6-F4C0-45A3-9AAA-CD3099FFFAA7}" srcOrd="1" destOrd="0" parTransId="{5E15951F-54A2-41CF-BC67-16A0D95F7BC1}" sibTransId="{C29B39B1-AF19-496B-895C-4CA48BCFEF11}"/>
    <dgm:cxn modelId="{B972607C-790A-404E-ABBA-C71047769DC0}" srcId="{0D3AEE7B-C2E0-4D48-8454-A9D4B1880C62}" destId="{1C0C55F8-7F4C-4A9C-85FC-1C9AD907B022}" srcOrd="0" destOrd="0" parTransId="{CC86817F-3006-4964-80A1-3EAD26EC4934}" sibTransId="{5DC1A2AC-01B4-4785-9B08-AC7B20F61D19}"/>
    <dgm:cxn modelId="{B3F68080-3E02-403B-A668-CCBBBA016CD3}" type="presOf" srcId="{EA662ED7-0907-4078-BE84-DD8D95740DBD}" destId="{3E9570C0-848A-4C94-8991-B0789C55DCB5}" srcOrd="0" destOrd="3" presId="urn:microsoft.com/office/officeart/2005/8/layout/chevron2"/>
    <dgm:cxn modelId="{9D2097FD-A54D-471C-8F05-F69CC4FC6B65}" type="presOf" srcId="{810C79EC-F876-4A6F-9396-5ABA08B4473E}" destId="{3E9570C0-848A-4C94-8991-B0789C55DCB5}" srcOrd="0" destOrd="0" presId="urn:microsoft.com/office/officeart/2005/8/layout/chevron2"/>
    <dgm:cxn modelId="{9E4137F4-B9C1-4622-82F7-BB027FDF5F15}" type="presOf" srcId="{1AA0B514-571C-4D6A-A1BB-D146E3DB6825}" destId="{14412879-0547-429F-A4B9-E521FEA2B1D6}" srcOrd="0" destOrd="0" presId="urn:microsoft.com/office/officeart/2005/8/layout/chevron2"/>
    <dgm:cxn modelId="{28423FD8-ACD2-4ABF-ACB4-5E3CDF9502E3}" type="presOf" srcId="{FC4819D1-6C22-4504-AE39-7738D7E34478}" destId="{C8942961-DB2D-49BC-B762-2224F898FFD1}" srcOrd="0" destOrd="0" presId="urn:microsoft.com/office/officeart/2005/8/layout/chevron2"/>
    <dgm:cxn modelId="{48898013-D3FC-44B2-AB62-C884EDFDB660}" srcId="{1C0C55F8-7F4C-4A9C-85FC-1C9AD907B022}" destId="{810C79EC-F876-4A6F-9396-5ABA08B4473E}" srcOrd="0" destOrd="0" parTransId="{A6A780AC-B39E-4B30-82AA-65A7AEF69E0D}" sibTransId="{DF69652F-008B-47E0-80FA-72FE1ABA92CF}"/>
    <dgm:cxn modelId="{C0CCBB62-151E-490B-8F8D-F629C93D73A9}" type="presOf" srcId="{EE4CD749-2824-43DF-8854-AFB27BB3E4BB}" destId="{3E9570C0-848A-4C94-8991-B0789C55DCB5}" srcOrd="0" destOrd="1" presId="urn:microsoft.com/office/officeart/2005/8/layout/chevron2"/>
    <dgm:cxn modelId="{5124CAD5-DE4E-4CD4-89C6-B0C4B9809020}" srcId="{A15B3018-82E6-4A41-BF19-36F08172AA55}" destId="{FC4819D1-6C22-4504-AE39-7738D7E34478}" srcOrd="0" destOrd="0" parTransId="{1B418F1E-94F5-48CA-8E32-C4F734616C1C}" sibTransId="{E558CDDF-FB81-4E5E-AC83-5342F58B9BB0}"/>
    <dgm:cxn modelId="{75B3206B-3139-4D31-BD0B-15E464A6B7A5}" srcId="{0D3AEE7B-C2E0-4D48-8454-A9D4B1880C62}" destId="{DB1E756A-FA76-4FD1-9C81-C9C1E472E493}" srcOrd="2" destOrd="0" parTransId="{DBEC8C5F-C266-4499-A718-AC2DC0C9D49B}" sibTransId="{5DEE5501-4B5F-4604-868D-91BC36E8200D}"/>
    <dgm:cxn modelId="{57454E37-4C19-40B3-9977-B69483A9FDC8}" type="presOf" srcId="{F724EE7B-C6EC-4592-967F-9F63F05EADC6}" destId="{3E9570C0-848A-4C94-8991-B0789C55DCB5}" srcOrd="0" destOrd="2" presId="urn:microsoft.com/office/officeart/2005/8/layout/chevron2"/>
    <dgm:cxn modelId="{E3289361-2592-49A3-B2C1-986B4B480647}" srcId="{DB1E756A-FA76-4FD1-9C81-C9C1E472E493}" destId="{96C70CF7-57D5-4D15-859F-707D82A2F0DD}" srcOrd="1" destOrd="0" parTransId="{FEA6BD92-9ED2-409F-B5AA-13D152F74C35}" sibTransId="{AB5652A7-CA4D-4172-973C-A0E58E75D65A}"/>
    <dgm:cxn modelId="{6CA7B1F5-A0C9-4EFA-9A4C-228015C3485F}" type="presOf" srcId="{96C70CF7-57D5-4D15-859F-707D82A2F0DD}" destId="{14412879-0547-429F-A4B9-E521FEA2B1D6}" srcOrd="0" destOrd="1" presId="urn:microsoft.com/office/officeart/2005/8/layout/chevron2"/>
    <dgm:cxn modelId="{6AA4B7FE-FA64-437C-808B-26F637313812}" type="presOf" srcId="{73A0D6D6-F4C0-45A3-9AAA-CD3099FFFAA7}" destId="{C8942961-DB2D-49BC-B762-2224F898FFD1}" srcOrd="0" destOrd="1" presId="urn:microsoft.com/office/officeart/2005/8/layout/chevron2"/>
    <dgm:cxn modelId="{B41EAAC6-1C69-4B0D-AA41-5117170FB0C6}" type="presParOf" srcId="{38560BD7-AADC-4776-AA82-E8D1911BA01A}" destId="{0533800D-06F6-4DA2-9F6F-A0DC5332A0DB}" srcOrd="0" destOrd="0" presId="urn:microsoft.com/office/officeart/2005/8/layout/chevron2"/>
    <dgm:cxn modelId="{36738296-3437-4AED-A924-B0FE0E5459DA}" type="presParOf" srcId="{0533800D-06F6-4DA2-9F6F-A0DC5332A0DB}" destId="{28A88C90-FA7B-4B5F-BD81-EF640EFD65F1}" srcOrd="0" destOrd="0" presId="urn:microsoft.com/office/officeart/2005/8/layout/chevron2"/>
    <dgm:cxn modelId="{044F27D1-A032-4FA7-8FBC-A071850A048E}" type="presParOf" srcId="{0533800D-06F6-4DA2-9F6F-A0DC5332A0DB}" destId="{3E9570C0-848A-4C94-8991-B0789C55DCB5}" srcOrd="1" destOrd="0" presId="urn:microsoft.com/office/officeart/2005/8/layout/chevron2"/>
    <dgm:cxn modelId="{770C36F7-FEEF-4769-88FD-32AFA3258D5A}" type="presParOf" srcId="{38560BD7-AADC-4776-AA82-E8D1911BA01A}" destId="{A71B2B4F-AC1D-4610-8AF8-0704DC49C737}" srcOrd="1" destOrd="0" presId="urn:microsoft.com/office/officeart/2005/8/layout/chevron2"/>
    <dgm:cxn modelId="{ED2FD75B-9D75-42E8-9417-FCF072AF7DB8}" type="presParOf" srcId="{38560BD7-AADC-4776-AA82-E8D1911BA01A}" destId="{6E4344F3-99D6-4EE3-B10E-823CDD362084}" srcOrd="2" destOrd="0" presId="urn:microsoft.com/office/officeart/2005/8/layout/chevron2"/>
    <dgm:cxn modelId="{71A9E9C2-F6C6-46DA-BEFC-141E74EA3D9A}" type="presParOf" srcId="{6E4344F3-99D6-4EE3-B10E-823CDD362084}" destId="{FD3B6582-1BD5-4EFD-9706-6E805659F475}" srcOrd="0" destOrd="0" presId="urn:microsoft.com/office/officeart/2005/8/layout/chevron2"/>
    <dgm:cxn modelId="{35716DBD-9BFE-4494-8F60-32FB6B7021FB}" type="presParOf" srcId="{6E4344F3-99D6-4EE3-B10E-823CDD362084}" destId="{C8942961-DB2D-49BC-B762-2224F898FFD1}" srcOrd="1" destOrd="0" presId="urn:microsoft.com/office/officeart/2005/8/layout/chevron2"/>
    <dgm:cxn modelId="{5C482434-442E-4676-B158-6503C2C8C71F}" type="presParOf" srcId="{38560BD7-AADC-4776-AA82-E8D1911BA01A}" destId="{2C69E3A8-0551-47F0-876A-F53E8D2B1EFA}" srcOrd="3" destOrd="0" presId="urn:microsoft.com/office/officeart/2005/8/layout/chevron2"/>
    <dgm:cxn modelId="{1CE21DB0-3B0D-454B-B16F-673E5E532BB5}" type="presParOf" srcId="{38560BD7-AADC-4776-AA82-E8D1911BA01A}" destId="{FB3A6224-D49F-46CF-A71B-A0811C5F5232}" srcOrd="4" destOrd="0" presId="urn:microsoft.com/office/officeart/2005/8/layout/chevron2"/>
    <dgm:cxn modelId="{A6D69040-0C01-4943-884A-934DC60CBF47}" type="presParOf" srcId="{FB3A6224-D49F-46CF-A71B-A0811C5F5232}" destId="{958972F1-E159-415F-AA4B-4FF068AF50E2}" srcOrd="0" destOrd="0" presId="urn:microsoft.com/office/officeart/2005/8/layout/chevron2"/>
    <dgm:cxn modelId="{1C0D38C1-615F-4E68-AB2B-C5D06033CB01}" type="presParOf" srcId="{FB3A6224-D49F-46CF-A71B-A0811C5F5232}" destId="{14412879-0547-429F-A4B9-E521FEA2B1D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BB773-1A8E-4DED-9C8F-63F07F3370DC}">
      <dsp:nvSpPr>
        <dsp:cNvPr id="0" name=""/>
        <dsp:cNvSpPr/>
      </dsp:nvSpPr>
      <dsp:spPr>
        <a:xfrm rot="5400000">
          <a:off x="-258191" y="393397"/>
          <a:ext cx="1721277" cy="1204894"/>
        </a:xfrm>
        <a:prstGeom prst="chevron">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zh-CN" altLang="en-US" sz="1400" b="1" kern="1200" dirty="0" smtClean="0">
              <a:latin typeface="+mn-ea"/>
              <a:ea typeface="+mn-ea"/>
            </a:rPr>
            <a:t>享有公有云服务体验</a:t>
          </a:r>
          <a:endParaRPr lang="zh-CN" altLang="en-US" sz="1400" kern="1200" dirty="0">
            <a:latin typeface="+mn-ea"/>
            <a:ea typeface="+mn-ea"/>
          </a:endParaRPr>
        </a:p>
      </dsp:txBody>
      <dsp:txXfrm rot="-5400000">
        <a:off x="1" y="737652"/>
        <a:ext cx="1204894" cy="516383"/>
      </dsp:txXfrm>
    </dsp:sp>
    <dsp:sp modelId="{820D5884-7937-492D-9F21-2046BB30CD50}">
      <dsp:nvSpPr>
        <dsp:cNvPr id="0" name=""/>
        <dsp:cNvSpPr/>
      </dsp:nvSpPr>
      <dsp:spPr>
        <a:xfrm rot="5400000">
          <a:off x="4989246" y="-3613623"/>
          <a:ext cx="1518905" cy="9089610"/>
        </a:xfrm>
        <a:prstGeom prst="round2Same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与华为云统一架构，继承公有云大规模商用成熟架构，稳定可靠、开放兼容。</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提供与华为云一致的</a:t>
          </a:r>
          <a:r>
            <a:rPr lang="en-US" altLang="zh-CN" sz="1200" b="0" i="0" kern="1200" dirty="0" smtClean="0">
              <a:latin typeface="+mn-ea"/>
              <a:ea typeface="+mn-ea"/>
            </a:rPr>
            <a:t>API</a:t>
          </a:r>
          <a:r>
            <a:rPr lang="zh-CN" altLang="en-US" sz="1200" b="0" i="0" kern="1200" dirty="0" smtClean="0">
              <a:latin typeface="+mn-ea"/>
              <a:ea typeface="+mn-ea"/>
            </a:rPr>
            <a:t>和管理工具，降低客户开发适配成本。</a:t>
          </a:r>
          <a:endParaRPr lang="zh-CN" altLang="en-US" sz="1200" b="0" i="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服务能力与华为云同步，云服务之间互相解耦，可根据业务场景按需部署、平滑扩展、快速同步华为云能力。</a:t>
          </a:r>
          <a:endParaRPr lang="zh-CN" altLang="en-US" sz="1200" b="0" i="0" kern="1200" dirty="0">
            <a:latin typeface="+mn-ea"/>
            <a:ea typeface="+mn-ea"/>
          </a:endParaRPr>
        </a:p>
        <a:p>
          <a:pPr marL="114300" lvl="1" indent="-114300" algn="l" defTabSz="533400">
            <a:lnSpc>
              <a:spcPct val="90000"/>
            </a:lnSpc>
            <a:spcBef>
              <a:spcPct val="0"/>
            </a:spcBef>
            <a:spcAft>
              <a:spcPct val="15000"/>
            </a:spcAft>
            <a:buChar char="••"/>
          </a:pPr>
          <a:r>
            <a:rPr lang="zh-CN" altLang="en-US" sz="1200" b="0" i="0" kern="1200" dirty="0" smtClean="0">
              <a:latin typeface="+mn-ea"/>
              <a:ea typeface="+mn-ea"/>
            </a:rPr>
            <a:t>提供完整的</a:t>
          </a:r>
          <a:r>
            <a:rPr lang="en-US" altLang="zh-CN" sz="1200" b="0" i="0" kern="1200" dirty="0" smtClean="0">
              <a:latin typeface="+mn-ea"/>
              <a:ea typeface="+mn-ea"/>
            </a:rPr>
            <a:t>IaaS</a:t>
          </a:r>
          <a:r>
            <a:rPr lang="zh-CN" altLang="en-US" sz="1200" b="0" i="0" kern="1200" dirty="0" smtClean="0">
              <a:latin typeface="+mn-ea"/>
              <a:ea typeface="+mn-ea"/>
            </a:rPr>
            <a:t>专属服务。</a:t>
          </a:r>
          <a:endParaRPr lang="zh-CN" altLang="en-US" sz="1200" b="0" i="0" kern="1200" dirty="0">
            <a:latin typeface="+mn-ea"/>
            <a:ea typeface="+mn-ea"/>
          </a:endParaRPr>
        </a:p>
        <a:p>
          <a:pPr marL="114300" lvl="1" indent="-114300" algn="l" defTabSz="533400">
            <a:lnSpc>
              <a:spcPct val="90000"/>
            </a:lnSpc>
            <a:spcBef>
              <a:spcPct val="0"/>
            </a:spcBef>
            <a:spcAft>
              <a:spcPct val="15000"/>
            </a:spcAft>
            <a:buChar char="••"/>
          </a:pPr>
          <a:r>
            <a:rPr lang="zh-CN" altLang="en-US" sz="1200" b="0" i="0" kern="1200" dirty="0" smtClean="0">
              <a:latin typeface="+mn-ea"/>
              <a:ea typeface="+mn-ea"/>
            </a:rPr>
            <a:t>按需提供数据库、大数据、安全服务、中间件和应用等服务。</a:t>
          </a:r>
          <a:endParaRPr lang="zh-CN" altLang="en-US" sz="1200" b="0" i="0" kern="1200" dirty="0">
            <a:latin typeface="+mn-ea"/>
            <a:ea typeface="+mn-ea"/>
          </a:endParaRPr>
        </a:p>
      </dsp:txBody>
      <dsp:txXfrm rot="-5400000">
        <a:off x="1203894" y="245876"/>
        <a:ext cx="9015463" cy="1370611"/>
      </dsp:txXfrm>
    </dsp:sp>
    <dsp:sp modelId="{52F6DCA5-57C3-43B0-B810-BCBE3359CEF6}">
      <dsp:nvSpPr>
        <dsp:cNvPr id="0" name=""/>
        <dsp:cNvSpPr/>
      </dsp:nvSpPr>
      <dsp:spPr>
        <a:xfrm rot="5400000">
          <a:off x="-258191" y="1999993"/>
          <a:ext cx="1721277" cy="1204894"/>
        </a:xfrm>
        <a:prstGeom prst="chevron">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zh-CN" altLang="en-US" sz="1400" b="1" kern="1200" dirty="0" smtClean="0">
              <a:latin typeface="+mn-ea"/>
              <a:ea typeface="+mn-ea"/>
            </a:rPr>
            <a:t>本地部署、统一运维</a:t>
          </a:r>
          <a:endParaRPr lang="zh-CN" altLang="en-US" sz="1400" kern="1200" dirty="0">
            <a:latin typeface="+mn-ea"/>
            <a:ea typeface="+mn-ea"/>
          </a:endParaRPr>
        </a:p>
      </dsp:txBody>
      <dsp:txXfrm rot="-5400000">
        <a:off x="1" y="2344248"/>
        <a:ext cx="1204894" cy="516383"/>
      </dsp:txXfrm>
    </dsp:sp>
    <dsp:sp modelId="{6524D00C-F5F8-4DFE-8F90-D9A01473B996}">
      <dsp:nvSpPr>
        <dsp:cNvPr id="0" name=""/>
        <dsp:cNvSpPr/>
      </dsp:nvSpPr>
      <dsp:spPr>
        <a:xfrm rot="5400000">
          <a:off x="5190284" y="-2196709"/>
          <a:ext cx="1118830" cy="9089610"/>
        </a:xfrm>
        <a:prstGeom prst="round2Same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部署在客户数据中心，用户独享计算、存储、网络以及云服务等资源，物理隔离以满足特定性能、业务应用和安全合规的要求。</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可通过专线接入华为云运维中心，由华为云专业运维团队统一运维，简化运维，降低运维成本，是政府、金融、以及大企业客户核心业务上云的优选途径。</a:t>
          </a:r>
          <a:endParaRPr lang="zh-CN" altLang="en-US" sz="1200" b="0" i="0" kern="1200" dirty="0">
            <a:latin typeface="+mn-ea"/>
            <a:ea typeface="+mn-ea"/>
          </a:endParaRPr>
        </a:p>
      </dsp:txBody>
      <dsp:txXfrm rot="-5400000">
        <a:off x="1204895" y="1843297"/>
        <a:ext cx="9034993" cy="1009596"/>
      </dsp:txXfrm>
    </dsp:sp>
    <dsp:sp modelId="{D19275B3-7A3B-4E83-949E-85FBBE5F95A8}">
      <dsp:nvSpPr>
        <dsp:cNvPr id="0" name=""/>
        <dsp:cNvSpPr/>
      </dsp:nvSpPr>
      <dsp:spPr>
        <a:xfrm rot="5400000">
          <a:off x="-258191" y="3537049"/>
          <a:ext cx="1721277" cy="1204894"/>
        </a:xfrm>
        <a:prstGeom prst="chevron">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zh-CN" altLang="en-US" sz="1400" b="1" kern="1200" dirty="0" smtClean="0">
              <a:latin typeface="+mn-ea"/>
              <a:ea typeface="+mn-ea"/>
            </a:rPr>
            <a:t>构建同构混合云</a:t>
          </a:r>
          <a:endParaRPr lang="zh-CN" altLang="en-US" sz="1400" kern="1200" dirty="0">
            <a:latin typeface="+mn-ea"/>
            <a:ea typeface="+mn-ea"/>
          </a:endParaRPr>
        </a:p>
      </dsp:txBody>
      <dsp:txXfrm rot="-5400000">
        <a:off x="1" y="3881304"/>
        <a:ext cx="1204894" cy="516383"/>
      </dsp:txXfrm>
    </dsp:sp>
    <dsp:sp modelId="{9B2B88A9-C4FD-498F-999C-5A4C79B9A99B}">
      <dsp:nvSpPr>
        <dsp:cNvPr id="0" name=""/>
        <dsp:cNvSpPr/>
      </dsp:nvSpPr>
      <dsp:spPr>
        <a:xfrm rot="5400000">
          <a:off x="5190284" y="-706532"/>
          <a:ext cx="1118830" cy="9089610"/>
        </a:xfrm>
        <a:prstGeom prst="round2Same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HCS Online</a:t>
          </a:r>
          <a:r>
            <a:rPr lang="zh-CN" altLang="en-US" sz="1200" b="0" i="0" kern="1200" dirty="0" smtClean="0">
              <a:latin typeface="+mn-ea"/>
              <a:ea typeface="+mn-ea"/>
            </a:rPr>
            <a:t>可通过</a:t>
          </a:r>
          <a:r>
            <a:rPr lang="en-US" altLang="zh-CN" sz="1200" b="0" i="0" kern="1200" dirty="0" smtClean="0">
              <a:latin typeface="+mn-ea"/>
              <a:ea typeface="+mn-ea"/>
            </a:rPr>
            <a:t>VPN</a:t>
          </a:r>
          <a:r>
            <a:rPr lang="zh-CN" altLang="en-US" sz="1200" b="0" i="0" kern="1200" dirty="0" smtClean="0">
              <a:latin typeface="+mn-ea"/>
              <a:ea typeface="+mn-ea"/>
            </a:rPr>
            <a:t>或云专线接入华为云，从而构建与华为云统一架构的混合云。可实现统一认证、一键</a:t>
          </a:r>
          <a:r>
            <a:rPr lang="en-US" altLang="zh-CN" sz="1200" b="0" i="0" kern="1200" dirty="0" smtClean="0">
              <a:latin typeface="+mn-ea"/>
              <a:ea typeface="+mn-ea"/>
            </a:rPr>
            <a:t>SSO</a:t>
          </a:r>
          <a:r>
            <a:rPr lang="zh-CN" altLang="en-US" sz="1200" b="0" i="0" kern="1200" dirty="0" smtClean="0">
              <a:latin typeface="+mn-ea"/>
              <a:ea typeface="+mn-ea"/>
            </a:rPr>
            <a:t>（</a:t>
          </a:r>
          <a:r>
            <a:rPr lang="en-US" altLang="zh-CN" sz="1200" b="0" i="0" kern="1200" dirty="0" smtClean="0">
              <a:latin typeface="+mn-ea"/>
              <a:ea typeface="+mn-ea"/>
            </a:rPr>
            <a:t>Single Sign On</a:t>
          </a:r>
          <a:r>
            <a:rPr lang="zh-CN" altLang="en-US" sz="1200" b="0" i="0" kern="1200" dirty="0" smtClean="0">
              <a:latin typeface="+mn-ea"/>
              <a:ea typeface="+mn-ea"/>
            </a:rPr>
            <a:t>，单点登录）、不同云服务平台之间的跳转、跨云容灾备份，业务分层部署（例如分层存储架构）等场景。</a:t>
          </a:r>
          <a:endParaRPr lang="zh-CN" altLang="en-US" sz="1200" kern="1200" dirty="0">
            <a:latin typeface="+mn-ea"/>
            <a:ea typeface="+mn-ea"/>
          </a:endParaRPr>
        </a:p>
      </dsp:txBody>
      <dsp:txXfrm rot="-5400000">
        <a:off x="1204895" y="3333474"/>
        <a:ext cx="9034993" cy="1009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F44D8-829A-41E3-97CE-4E7ACBF3DE5A}">
      <dsp:nvSpPr>
        <dsp:cNvPr id="0" name=""/>
        <dsp:cNvSpPr/>
      </dsp:nvSpPr>
      <dsp:spPr>
        <a:xfrm>
          <a:off x="461055" y="0"/>
          <a:ext cx="1653378" cy="1068095"/>
        </a:xfrm>
        <a:prstGeom prst="trapezoid">
          <a:avLst>
            <a:gd name="adj" fmla="val 32834"/>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100000"/>
            </a:lnSpc>
            <a:spcBef>
              <a:spcPct val="0"/>
            </a:spcBef>
            <a:spcAft>
              <a:spcPts val="0"/>
            </a:spcAft>
          </a:pPr>
          <a:r>
            <a:rPr lang="zh-CN" altLang="en-US" sz="1200" kern="1200" dirty="0" smtClean="0">
              <a:solidFill>
                <a:schemeClr val="tx1"/>
              </a:solidFill>
              <a:latin typeface="微软雅黑" panose="020B0503020204020204" pitchFamily="34" charset="-122"/>
              <a:ea typeface="微软雅黑" panose="020B0503020204020204" pitchFamily="34" charset="-122"/>
            </a:rPr>
            <a:t>应用系统</a:t>
          </a:r>
          <a:endParaRPr lang="en-US" altLang="zh-CN" sz="1200" kern="1200" dirty="0" smtClean="0">
            <a:solidFill>
              <a:schemeClr val="tx1"/>
            </a:solidFill>
            <a:latin typeface="微软雅黑" panose="020B0503020204020204" pitchFamily="34" charset="-122"/>
            <a:ea typeface="微软雅黑" panose="020B0503020204020204" pitchFamily="34" charset="-122"/>
          </a:endParaRPr>
        </a:p>
        <a:p>
          <a:pPr lvl="0" algn="ctr" defTabSz="533400">
            <a:lnSpc>
              <a:spcPct val="100000"/>
            </a:lnSpc>
            <a:spcBef>
              <a:spcPct val="0"/>
            </a:spcBef>
            <a:spcAft>
              <a:spcPts val="0"/>
            </a:spcAft>
          </a:pPr>
          <a:r>
            <a:rPr lang="zh-CN" altLang="en-US" sz="1200" kern="1200" dirty="0" smtClean="0">
              <a:solidFill>
                <a:schemeClr val="tx1"/>
              </a:solidFill>
              <a:latin typeface="微软雅黑" panose="020B0503020204020204" pitchFamily="34" charset="-122"/>
              <a:ea typeface="微软雅黑" panose="020B0503020204020204" pitchFamily="34" charset="-122"/>
            </a:rPr>
            <a:t>金融</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政务</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大企业</a:t>
          </a:r>
          <a:r>
            <a:rPr lang="en-US" altLang="zh-CN" sz="1200" kern="1200" dirty="0" smtClean="0">
              <a:solidFill>
                <a:schemeClr val="tx1"/>
              </a:solidFill>
              <a:latin typeface="微软雅黑" panose="020B0503020204020204" pitchFamily="34" charset="-122"/>
              <a:ea typeface="微软雅黑" panose="020B0503020204020204" pitchFamily="34" charset="-122"/>
            </a:rPr>
            <a:t>…</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461055" y="0"/>
        <a:ext cx="1653378" cy="1068095"/>
      </dsp:txXfrm>
    </dsp:sp>
    <dsp:sp modelId="{DF91303D-567D-41FF-B802-87815AD7A0FF}">
      <dsp:nvSpPr>
        <dsp:cNvPr id="0" name=""/>
        <dsp:cNvSpPr/>
      </dsp:nvSpPr>
      <dsp:spPr>
        <a:xfrm>
          <a:off x="296892" y="1068095"/>
          <a:ext cx="1981704" cy="964992"/>
        </a:xfrm>
        <a:prstGeom prst="trapezoid">
          <a:avLst>
            <a:gd name="adj" fmla="val 32834"/>
          </a:avLst>
        </a:prstGeom>
        <a:solidFill>
          <a:schemeClr val="accent2">
            <a:hueOff val="-2700000"/>
            <a:satOff val="-8333"/>
            <a:lumOff val="7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100000"/>
            </a:lnSpc>
            <a:spcBef>
              <a:spcPct val="0"/>
            </a:spcBef>
            <a:spcAft>
              <a:spcPts val="0"/>
            </a:spcAft>
          </a:pPr>
          <a:r>
            <a:rPr lang="zh-CN" altLang="en-US" sz="1200" kern="1200" dirty="0" smtClean="0">
              <a:solidFill>
                <a:schemeClr val="tx1"/>
              </a:solidFill>
              <a:latin typeface="微软雅黑" panose="020B0503020204020204" pitchFamily="34" charset="-122"/>
              <a:ea typeface="微软雅黑" panose="020B0503020204020204" pitchFamily="34" charset="-122"/>
            </a:rPr>
            <a:t>云服务</a:t>
          </a:r>
          <a:r>
            <a:rPr lang="en-US" altLang="zh-CN" sz="1200" kern="1200" dirty="0" smtClean="0">
              <a:solidFill>
                <a:schemeClr val="tx1"/>
              </a:solidFill>
              <a:latin typeface="微软雅黑" panose="020B0503020204020204" pitchFamily="34" charset="-122"/>
              <a:ea typeface="微软雅黑" panose="020B0503020204020204" pitchFamily="34" charset="-122"/>
            </a:rPr>
            <a:t/>
          </a:r>
          <a:br>
            <a:rPr lang="en-US" altLang="zh-CN" sz="1200" kern="1200" dirty="0" smtClean="0">
              <a:solidFill>
                <a:schemeClr val="tx1"/>
              </a:solidFill>
              <a:latin typeface="微软雅黑" panose="020B0503020204020204" pitchFamily="34" charset="-122"/>
              <a:ea typeface="微软雅黑" panose="020B0503020204020204" pitchFamily="34" charset="-122"/>
            </a:rPr>
          </a:br>
          <a:r>
            <a:rPr lang="en-US" altLang="zh-CN" sz="1200" kern="1200" dirty="0" smtClean="0">
              <a:solidFill>
                <a:schemeClr val="tx1"/>
              </a:solidFill>
              <a:latin typeface="微软雅黑" panose="020B0503020204020204" pitchFamily="34" charset="-122"/>
              <a:ea typeface="微软雅黑" panose="020B0503020204020204" pitchFamily="34" charset="-122"/>
            </a:rPr>
            <a:t>IaaS/</a:t>
          </a:r>
          <a:r>
            <a:rPr lang="zh-CN" altLang="en-US" sz="1200" kern="1200" dirty="0" smtClean="0">
              <a:solidFill>
                <a:schemeClr val="tx1"/>
              </a:solidFill>
              <a:latin typeface="微软雅黑" panose="020B0503020204020204" pitchFamily="34" charset="-122"/>
              <a:ea typeface="微软雅黑" panose="020B0503020204020204" pitchFamily="34" charset="-122"/>
            </a:rPr>
            <a:t>大数据</a:t>
          </a:r>
          <a:r>
            <a:rPr lang="en-US" altLang="zh-CN" sz="1200" kern="1200" dirty="0" smtClean="0">
              <a:solidFill>
                <a:schemeClr val="tx1"/>
              </a:solidFill>
              <a:latin typeface="微软雅黑" panose="020B0503020204020204" pitchFamily="34" charset="-122"/>
              <a:ea typeface="微软雅黑" panose="020B0503020204020204" pitchFamily="34" charset="-122"/>
            </a:rPr>
            <a:t>/PaaS/</a:t>
          </a:r>
          <a:r>
            <a:rPr lang="en-US" altLang="zh-CN" sz="1200" kern="1200" dirty="0" err="1" smtClean="0">
              <a:solidFill>
                <a:schemeClr val="tx1"/>
              </a:solidFill>
              <a:latin typeface="微软雅黑" panose="020B0503020204020204" pitchFamily="34" charset="-122"/>
              <a:ea typeface="微软雅黑" panose="020B0503020204020204" pitchFamily="34" charset="-122"/>
            </a:rPr>
            <a:t>IoT</a:t>
          </a:r>
          <a:r>
            <a:rPr lang="en-US" altLang="zh-CN" sz="1200" kern="1200" dirty="0" smtClean="0">
              <a:solidFill>
                <a:schemeClr val="tx1"/>
              </a:solidFill>
              <a:latin typeface="微软雅黑" panose="020B0503020204020204" pitchFamily="34" charset="-122"/>
              <a:ea typeface="微软雅黑" panose="020B0503020204020204" pitchFamily="34" charset="-122"/>
            </a:rPr>
            <a:t>/……</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643690" y="1068095"/>
        <a:ext cx="1288107" cy="964992"/>
      </dsp:txXfrm>
    </dsp:sp>
    <dsp:sp modelId="{499DE4C0-4774-4DA3-8620-AB2B26BF4701}">
      <dsp:nvSpPr>
        <dsp:cNvPr id="0" name=""/>
        <dsp:cNvSpPr/>
      </dsp:nvSpPr>
      <dsp:spPr>
        <a:xfrm>
          <a:off x="203402" y="2033087"/>
          <a:ext cx="2168683" cy="788286"/>
        </a:xfrm>
        <a:prstGeom prst="trapezoid">
          <a:avLst>
            <a:gd name="adj" fmla="val 32834"/>
          </a:avLst>
        </a:prstGeom>
        <a:solidFill>
          <a:schemeClr val="accent2">
            <a:hueOff val="-5400000"/>
            <a:satOff val="-16667"/>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100000"/>
            </a:lnSpc>
            <a:spcBef>
              <a:spcPct val="0"/>
            </a:spcBef>
            <a:spcAft>
              <a:spcPts val="0"/>
            </a:spcAft>
          </a:pPr>
          <a:r>
            <a:rPr lang="zh-CN" altLang="en-US" sz="1200" kern="1200" dirty="0" smtClean="0">
              <a:solidFill>
                <a:schemeClr val="tx1"/>
              </a:solidFill>
              <a:latin typeface="微软雅黑" panose="020B0503020204020204" pitchFamily="34" charset="-122"/>
              <a:ea typeface="微软雅黑" panose="020B0503020204020204" pitchFamily="34" charset="-122"/>
            </a:rPr>
            <a:t>云操作系统</a:t>
          </a:r>
          <a:r>
            <a:rPr lang="en-US" altLang="zh-CN" sz="1200" kern="1200" dirty="0" smtClean="0">
              <a:solidFill>
                <a:schemeClr val="tx1"/>
              </a:solidFill>
              <a:latin typeface="微软雅黑" panose="020B0503020204020204" pitchFamily="34" charset="-122"/>
              <a:ea typeface="微软雅黑" panose="020B0503020204020204" pitchFamily="34" charset="-122"/>
            </a:rPr>
            <a:t/>
          </a:r>
          <a:br>
            <a:rPr lang="en-US" altLang="zh-CN" sz="1200" kern="1200" dirty="0" smtClean="0">
              <a:solidFill>
                <a:schemeClr val="tx1"/>
              </a:solidFill>
              <a:latin typeface="微软雅黑" panose="020B0503020204020204" pitchFamily="34" charset="-122"/>
              <a:ea typeface="微软雅黑" panose="020B0503020204020204" pitchFamily="34" charset="-122"/>
            </a:rPr>
          </a:br>
          <a:r>
            <a:rPr lang="zh-CN" altLang="en-US" sz="1200" kern="1200" dirty="0" smtClean="0">
              <a:solidFill>
                <a:schemeClr val="tx1"/>
              </a:solidFill>
              <a:latin typeface="微软雅黑" panose="020B0503020204020204" pitchFamily="34" charset="-122"/>
              <a:ea typeface="微软雅黑" panose="020B0503020204020204" pitchFamily="34" charset="-122"/>
            </a:rPr>
            <a:t>资源调度</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集中运维平台</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582922" y="2033087"/>
        <a:ext cx="1409644" cy="788286"/>
      </dsp:txXfrm>
    </dsp:sp>
    <dsp:sp modelId="{0FECF355-A64D-41AA-B439-2787B8610C65}">
      <dsp:nvSpPr>
        <dsp:cNvPr id="0" name=""/>
        <dsp:cNvSpPr/>
      </dsp:nvSpPr>
      <dsp:spPr>
        <a:xfrm>
          <a:off x="118577" y="2821374"/>
          <a:ext cx="2338334" cy="506426"/>
        </a:xfrm>
        <a:prstGeom prst="trapezoid">
          <a:avLst>
            <a:gd name="adj" fmla="val 32834"/>
          </a:avLst>
        </a:prstGeom>
        <a:solidFill>
          <a:schemeClr val="accent2">
            <a:hueOff val="-8100000"/>
            <a:satOff val="-25000"/>
            <a:lumOff val="22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rPr>
            <a:t>标准硬件</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527785" y="2821374"/>
        <a:ext cx="1519917" cy="506426"/>
      </dsp:txXfrm>
    </dsp:sp>
    <dsp:sp modelId="{F0AE828B-D81F-40E1-9119-392534F9429F}">
      <dsp:nvSpPr>
        <dsp:cNvPr id="0" name=""/>
        <dsp:cNvSpPr/>
      </dsp:nvSpPr>
      <dsp:spPr>
        <a:xfrm>
          <a:off x="0" y="3327800"/>
          <a:ext cx="2575489" cy="594224"/>
        </a:xfrm>
        <a:prstGeom prst="trapezoid">
          <a:avLst>
            <a:gd name="adj" fmla="val 32834"/>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rPr>
            <a:t>基础设施</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450710" y="3327800"/>
        <a:ext cx="1674067" cy="594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88C90-FA7B-4B5F-BD81-EF640EFD65F1}">
      <dsp:nvSpPr>
        <dsp:cNvPr id="0" name=""/>
        <dsp:cNvSpPr/>
      </dsp:nvSpPr>
      <dsp:spPr>
        <a:xfrm rot="5400000">
          <a:off x="-262937" y="506339"/>
          <a:ext cx="1752919" cy="1227043"/>
        </a:xfrm>
        <a:prstGeom prst="chevron">
          <a:avLst/>
        </a:prstGeom>
        <a:solidFill>
          <a:srgbClr val="00B0F0"/>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i="0" kern="1200" dirty="0" smtClean="0"/>
            <a:t>多组织、区域</a:t>
          </a:r>
          <a:endParaRPr lang="en-US" altLang="zh-CN" sz="1400" b="0" i="0" kern="1200" dirty="0" smtClean="0"/>
        </a:p>
        <a:p>
          <a:pPr lvl="0" algn="ctr" defTabSz="622300">
            <a:lnSpc>
              <a:spcPct val="90000"/>
            </a:lnSpc>
            <a:spcBef>
              <a:spcPct val="0"/>
            </a:spcBef>
            <a:spcAft>
              <a:spcPct val="35000"/>
            </a:spcAft>
          </a:pPr>
          <a:r>
            <a:rPr lang="zh-CN" altLang="en-US" sz="1400" b="0" i="0" kern="1200" dirty="0" smtClean="0"/>
            <a:t>租户共享</a:t>
          </a:r>
          <a:endParaRPr lang="zh-CN" altLang="en-US" sz="1400" kern="1200" dirty="0"/>
        </a:p>
      </dsp:txBody>
      <dsp:txXfrm rot="-5400000">
        <a:off x="2" y="856923"/>
        <a:ext cx="1227043" cy="525876"/>
      </dsp:txXfrm>
    </dsp:sp>
    <dsp:sp modelId="{3E9570C0-848A-4C94-8991-B0789C55DCB5}">
      <dsp:nvSpPr>
        <dsp:cNvPr id="0" name=""/>
        <dsp:cNvSpPr/>
      </dsp:nvSpPr>
      <dsp:spPr>
        <a:xfrm rot="5400000">
          <a:off x="3855065" y="-2496790"/>
          <a:ext cx="1605023" cy="6900956"/>
        </a:xfrm>
        <a:prstGeom prst="round2SameRect">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动态申请，动态共享，计算节点按需申请</a:t>
          </a:r>
          <a:r>
            <a:rPr lang="en-US" altLang="zh-CN" sz="1200" b="0" i="0" kern="1200" dirty="0" smtClean="0">
              <a:latin typeface="+mn-ea"/>
              <a:ea typeface="+mn-ea"/>
            </a:rPr>
            <a:t>/</a:t>
          </a:r>
          <a:r>
            <a:rPr lang="zh-CN" altLang="en-US" sz="1200" b="0" i="0" kern="1200" dirty="0" smtClean="0">
              <a:latin typeface="+mn-ea"/>
              <a:ea typeface="+mn-ea"/>
            </a:rPr>
            <a:t>释放</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按需租用，避免过度投资，避免重复建设</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用户隔离措施保障安全性</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zh-CN" altLang="en-US" sz="1200" b="0" i="0" kern="1200" dirty="0" smtClean="0">
              <a:latin typeface="+mn-ea"/>
              <a:ea typeface="+mn-ea"/>
            </a:rPr>
            <a:t>      数据集中，跨组织和区域的合作共享</a:t>
          </a:r>
          <a:endParaRPr lang="zh-CN" altLang="en-US" sz="1200" kern="1200" dirty="0">
            <a:latin typeface="+mn-ea"/>
            <a:ea typeface="+mn-ea"/>
          </a:endParaRPr>
        </a:p>
      </dsp:txBody>
      <dsp:txXfrm rot="-5400000">
        <a:off x="1207099" y="229527"/>
        <a:ext cx="6822605" cy="1448321"/>
      </dsp:txXfrm>
    </dsp:sp>
    <dsp:sp modelId="{FD3B6582-1BD5-4EFD-9706-6E805659F475}">
      <dsp:nvSpPr>
        <dsp:cNvPr id="0" name=""/>
        <dsp:cNvSpPr/>
      </dsp:nvSpPr>
      <dsp:spPr>
        <a:xfrm rot="5400000">
          <a:off x="-262937" y="2076866"/>
          <a:ext cx="1752919" cy="1227043"/>
        </a:xfrm>
        <a:prstGeom prst="chevron">
          <a:avLst/>
        </a:prstGeom>
        <a:solidFill>
          <a:srgbClr val="00B0F0"/>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i="0" kern="1200" dirty="0" smtClean="0"/>
            <a:t>自服务能力</a:t>
          </a:r>
          <a:endParaRPr lang="zh-CN" altLang="en-US" sz="1400" kern="1200" dirty="0"/>
        </a:p>
      </dsp:txBody>
      <dsp:txXfrm rot="-5400000">
        <a:off x="2" y="2427450"/>
        <a:ext cx="1227043" cy="525876"/>
      </dsp:txXfrm>
    </dsp:sp>
    <dsp:sp modelId="{C8942961-DB2D-49BC-B762-2224F898FFD1}">
      <dsp:nvSpPr>
        <dsp:cNvPr id="0" name=""/>
        <dsp:cNvSpPr/>
      </dsp:nvSpPr>
      <dsp:spPr>
        <a:xfrm rot="5400000">
          <a:off x="4107822" y="-967632"/>
          <a:ext cx="1139397" cy="6900956"/>
        </a:xfrm>
        <a:prstGeom prst="round2SameRect">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自动发放虚拟机、云化裸机，自动创建集群，长时间自动状态检测</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将各种不同的</a:t>
          </a:r>
          <a:r>
            <a:rPr lang="en-US" altLang="zh-CN" sz="1200" b="0" i="0" kern="1200" dirty="0" smtClean="0">
              <a:latin typeface="+mn-ea"/>
              <a:ea typeface="+mn-ea"/>
            </a:rPr>
            <a:t>HPC</a:t>
          </a:r>
          <a:r>
            <a:rPr lang="zh-CN" altLang="en-US" sz="1200" b="0" i="0" kern="1200" dirty="0" smtClean="0">
              <a:latin typeface="+mn-ea"/>
              <a:ea typeface="+mn-ea"/>
            </a:rPr>
            <a:t>应用模板进行初始化导入，在</a:t>
          </a:r>
          <a:r>
            <a:rPr lang="en-US" altLang="zh-CN" sz="1200" b="0" i="0" kern="1200" dirty="0" smtClean="0">
              <a:latin typeface="+mn-ea"/>
              <a:ea typeface="+mn-ea"/>
            </a:rPr>
            <a:t>VM</a:t>
          </a:r>
          <a:r>
            <a:rPr lang="zh-CN" altLang="en-US" sz="1200" b="0" i="0" kern="1200" dirty="0" smtClean="0">
              <a:latin typeface="+mn-ea"/>
              <a:ea typeface="+mn-ea"/>
            </a:rPr>
            <a:t>模板中部署</a:t>
          </a:r>
          <a:r>
            <a:rPr lang="en-US" altLang="zh-CN" sz="1200" b="0" i="0" kern="1200" dirty="0" smtClean="0">
              <a:latin typeface="+mn-ea"/>
              <a:ea typeface="+mn-ea"/>
            </a:rPr>
            <a:t>MPI</a:t>
          </a:r>
          <a:r>
            <a:rPr lang="zh-CN" altLang="en-US" sz="1200" b="0" i="0" kern="1200" dirty="0" smtClean="0">
              <a:latin typeface="+mn-ea"/>
              <a:ea typeface="+mn-ea"/>
            </a:rPr>
            <a:t>库、编译库及优化配置等</a:t>
          </a:r>
          <a:endParaRPr lang="zh-CN" altLang="en-US" sz="1200" kern="1200" dirty="0">
            <a:latin typeface="+mn-ea"/>
            <a:ea typeface="+mn-ea"/>
          </a:endParaRPr>
        </a:p>
      </dsp:txBody>
      <dsp:txXfrm rot="-5400000">
        <a:off x="1227043" y="1968768"/>
        <a:ext cx="6845335" cy="1028155"/>
      </dsp:txXfrm>
    </dsp:sp>
    <dsp:sp modelId="{958972F1-E159-415F-AA4B-4FF068AF50E2}">
      <dsp:nvSpPr>
        <dsp:cNvPr id="0" name=""/>
        <dsp:cNvSpPr/>
      </dsp:nvSpPr>
      <dsp:spPr>
        <a:xfrm rot="5400000">
          <a:off x="-262937" y="3647393"/>
          <a:ext cx="1752919" cy="1227043"/>
        </a:xfrm>
        <a:prstGeom prst="chevron">
          <a:avLst/>
        </a:prstGeom>
        <a:solidFill>
          <a:srgbClr val="00B0F0"/>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endParaRPr lang="en-US" altLang="zh-CN" sz="1400" b="0" i="0" kern="1200" dirty="0" smtClean="0"/>
        </a:p>
        <a:p>
          <a:pPr lvl="0" algn="ctr" defTabSz="622300">
            <a:lnSpc>
              <a:spcPct val="90000"/>
            </a:lnSpc>
            <a:spcBef>
              <a:spcPct val="0"/>
            </a:spcBef>
            <a:spcAft>
              <a:spcPct val="35000"/>
            </a:spcAft>
          </a:pPr>
          <a:r>
            <a:rPr lang="zh-CN" altLang="en-US" sz="1400" kern="1200" dirty="0" smtClean="0"/>
            <a:t>部署方式灵活</a:t>
          </a:r>
          <a:endParaRPr lang="zh-CN" altLang="en-US" sz="1400" kern="1200" dirty="0"/>
        </a:p>
      </dsp:txBody>
      <dsp:txXfrm rot="-5400000">
        <a:off x="2" y="3997977"/>
        <a:ext cx="1227043" cy="525876"/>
      </dsp:txXfrm>
    </dsp:sp>
    <dsp:sp modelId="{14412879-0547-429F-A4B9-E521FEA2B1D6}">
      <dsp:nvSpPr>
        <dsp:cNvPr id="0" name=""/>
        <dsp:cNvSpPr/>
      </dsp:nvSpPr>
      <dsp:spPr>
        <a:xfrm rot="5400000">
          <a:off x="4107822" y="503675"/>
          <a:ext cx="1139397" cy="6900956"/>
        </a:xfrm>
        <a:prstGeom prst="round2SameRect">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0" i="0" kern="1200" dirty="0" smtClean="0">
              <a:latin typeface="+mn-ea"/>
              <a:ea typeface="+mn-ea"/>
            </a:rPr>
            <a:t>      </a:t>
          </a:r>
          <a:r>
            <a:rPr lang="zh-CN" altLang="en-US" sz="1200" b="0" i="0" kern="1200" dirty="0" smtClean="0">
              <a:latin typeface="+mn-ea"/>
              <a:ea typeface="+mn-ea"/>
            </a:rPr>
            <a:t>节省建设周期，近乎无限的基础架构</a:t>
          </a:r>
          <a:endParaRPr lang="zh-CN" altLang="en-US" sz="1200" kern="1200" dirty="0">
            <a:latin typeface="+mn-ea"/>
            <a:ea typeface="+mn-ea"/>
          </a:endParaRPr>
        </a:p>
        <a:p>
          <a:pPr marL="114300" lvl="1" indent="-114300" algn="l" defTabSz="533400">
            <a:lnSpc>
              <a:spcPct val="90000"/>
            </a:lnSpc>
            <a:spcBef>
              <a:spcPct val="0"/>
            </a:spcBef>
            <a:spcAft>
              <a:spcPct val="15000"/>
            </a:spcAft>
            <a:buChar char="••"/>
          </a:pPr>
          <a:r>
            <a:rPr lang="zh-CN" altLang="en-US" sz="1200" b="0" i="0" kern="1200" dirty="0" smtClean="0">
              <a:latin typeface="+mn-ea"/>
              <a:ea typeface="+mn-ea"/>
            </a:rPr>
            <a:t>      虚机</a:t>
          </a:r>
          <a:r>
            <a:rPr lang="en-US" altLang="zh-CN" sz="1200" b="0" i="0" kern="1200" dirty="0" smtClean="0">
              <a:latin typeface="+mn-ea"/>
              <a:ea typeface="+mn-ea"/>
            </a:rPr>
            <a:t>/</a:t>
          </a:r>
          <a:r>
            <a:rPr lang="zh-CN" altLang="en-US" sz="1200" b="0" i="0" kern="1200" dirty="0" smtClean="0">
              <a:latin typeface="+mn-ea"/>
              <a:ea typeface="+mn-ea"/>
            </a:rPr>
            <a:t>云化裸机、各计算</a:t>
          </a:r>
          <a:r>
            <a:rPr lang="en-US" altLang="zh-CN" sz="1200" b="0" i="0" kern="1200" dirty="0" smtClean="0">
              <a:latin typeface="+mn-ea"/>
              <a:ea typeface="+mn-ea"/>
            </a:rPr>
            <a:t>/</a:t>
          </a:r>
          <a:r>
            <a:rPr lang="zh-CN" altLang="en-US" sz="1200" b="0" i="0" kern="1200" dirty="0" smtClean="0">
              <a:latin typeface="+mn-ea"/>
              <a:ea typeface="+mn-ea"/>
            </a:rPr>
            <a:t>存储实例灵活可选</a:t>
          </a:r>
          <a:endParaRPr lang="zh-CN" altLang="en-US" sz="1200" kern="1200" dirty="0">
            <a:latin typeface="+mn-ea"/>
            <a:ea typeface="+mn-ea"/>
          </a:endParaRPr>
        </a:p>
      </dsp:txBody>
      <dsp:txXfrm rot="-5400000">
        <a:off x="1227043" y="3440076"/>
        <a:ext cx="6845335" cy="10281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0.57297</cdr:x>
      <cdr:y>0.24513</cdr:y>
    </cdr:from>
    <cdr:to>
      <cdr:x>0.82082</cdr:x>
      <cdr:y>0.29561</cdr:y>
    </cdr:to>
    <cdr:sp>
      <cdr:nvSpPr>
        <cdr:cNvPr id="2" name="矩形 1"/>
        <cdr:cNvSpPr/>
      </cdr:nvSpPr>
      <cdr:spPr xmlns:a="http://schemas.openxmlformats.org/drawingml/2006/main">
        <a:xfrm xmlns:a="http://schemas.openxmlformats.org/drawingml/2006/main">
          <a:off x="1423020" y="896697"/>
          <a:ext cx="615553" cy="184666"/>
        </a:xfrm>
        <a:prstGeom xmlns:a="http://schemas.openxmlformats.org/drawingml/2006/main" prst="rect">
          <a:avLst/>
        </a:prstGeom>
        <a:noFill/>
        <a:ln>
          <a:noFill/>
        </a:ln>
      </cdr:spPr>
      <cdr:txBody xmlns:a="http://schemas.openxmlformats.org/drawingml/2006/main">
        <a:bodyPr vert="horz" wrap="none" lIns="0" tIns="0" rIns="0" bIns="0" numCol="1" anchor="t"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Arial" panose="020B0604020202020204" pitchFamily="34" charset="0"/>
            </a:rPr>
            <a:t>越低越好</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0.59989</cdr:x>
      <cdr:y>0.28265</cdr:y>
    </cdr:from>
    <cdr:to>
      <cdr:x>0.84774</cdr:x>
      <cdr:y>0.33483</cdr:y>
    </cdr:to>
    <cdr:sp>
      <cdr:nvSpPr>
        <cdr:cNvPr id="2" name="矩形 1"/>
        <cdr:cNvSpPr/>
      </cdr:nvSpPr>
      <cdr:spPr xmlns:a="http://schemas.openxmlformats.org/drawingml/2006/main">
        <a:xfrm xmlns:a="http://schemas.openxmlformats.org/drawingml/2006/main">
          <a:off x="2785677" y="1003987"/>
          <a:ext cx="1150928" cy="185347"/>
        </a:xfrm>
        <a:prstGeom xmlns:a="http://schemas.openxmlformats.org/drawingml/2006/main" prst="rect">
          <a:avLst/>
        </a:prstGeom>
        <a:noFill/>
        <a:ln>
          <a:noFill/>
        </a:ln>
      </cdr:spPr>
      <cdr:txBody xmlns:a="http://schemas.openxmlformats.org/drawingml/2006/main">
        <a:bodyPr vert="horz" wrap="none" lIns="0" tIns="0" rIns="0" bIns="0" numCol="1"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Arial" panose="020B0604020202020204" pitchFamily="34" charset="0"/>
            </a:rPr>
            <a:t>越低越好</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0.23916</cdr:x>
      <cdr:y>0.90947</cdr:y>
    </cdr:from>
    <cdr:to>
      <cdr:x>0.5002</cdr:x>
      <cdr:y>1</cdr:y>
    </cdr:to>
    <cdr:sp>
      <cdr:nvSpPr>
        <cdr:cNvPr id="2" name="矩形 1"/>
        <cdr:cNvSpPr/>
      </cdr:nvSpPr>
      <cdr:spPr xmlns:a="http://schemas.openxmlformats.org/drawingml/2006/main">
        <a:xfrm xmlns:a="http://schemas.openxmlformats.org/drawingml/2006/main">
          <a:off x="1154372" y="2782609"/>
          <a:ext cx="1259961" cy="276999"/>
        </a:xfrm>
        <a:prstGeom xmlns:a="http://schemas.openxmlformats.org/drawingml/2006/main" prst="rect">
          <a:avLst/>
        </a:prstGeom>
        <a:solidFill>
          <a:srgbClr val="7F7F7F"/>
        </a:solidFill>
      </cdr:spPr>
      <cdr:txBody xmlns:a="http://schemas.openxmlformats.org/drawingml/2006/main">
        <a:bodyPr vert="horz" wrap="none" lIns="45720" tIns="45720" rIns="45720" bIns="45720" anchor="t" anchorCtr="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marL="81280" marR="69215" algn="ctr" defTabSz="1188085" fontAlgn="ctr">
            <a:spcBef>
              <a:spcPts val="130"/>
            </a:spcBef>
            <a:spcAft>
              <a:spcPts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业界其它产品</a:t>
          </a:r>
          <a:endPar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cdr:txBody>
    </cdr:sp>
  </cdr:relSizeAnchor>
  <cdr:relSizeAnchor xmlns:cdr="http://schemas.openxmlformats.org/drawingml/2006/chartDrawing">
    <cdr:from>
      <cdr:x>0.5537</cdr:x>
      <cdr:y>0.90947</cdr:y>
    </cdr:from>
    <cdr:to>
      <cdr:x>0.89577</cdr:x>
      <cdr:y>1</cdr:y>
    </cdr:to>
    <cdr:sp>
      <cdr:nvSpPr>
        <cdr:cNvPr id="3" name="矩形 2"/>
        <cdr:cNvSpPr/>
      </cdr:nvSpPr>
      <cdr:spPr xmlns:a="http://schemas.openxmlformats.org/drawingml/2006/main">
        <a:xfrm xmlns:a="http://schemas.openxmlformats.org/drawingml/2006/main">
          <a:off x="2672570" y="2782609"/>
          <a:ext cx="1651094" cy="276999"/>
        </a:xfrm>
        <a:prstGeom xmlns:a="http://schemas.openxmlformats.org/drawingml/2006/main" prst="rect">
          <a:avLst/>
        </a:prstGeom>
        <a:solidFill>
          <a:srgbClr val="00B0F0"/>
        </a:solidFill>
      </cdr:spPr>
      <cdr:txBody xmlns:a="http://schemas.openxmlformats.org/drawingml/2006/main">
        <a:bodyPr vert="horz" wrap="none" lIns="45720" tIns="45720" rIns="45720" bIns="45720" anchor="t" anchorCtr="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marL="81280" marR="69215" algn="ctr" defTabSz="1188085" fontAlgn="ctr">
            <a:spcBef>
              <a:spcPts val="130"/>
            </a:spcBef>
            <a:spcAft>
              <a:spcPts val="0"/>
            </a:spcAft>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920-4826, </a:t>
          </a:r>
          <a:r>
            <a:rPr lang="en-US" altLang="zh-CN" sz="12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2S</a:t>
          </a:r>
          <a:endPar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0.28838</cdr:x>
      <cdr:y>0.90648</cdr:y>
    </cdr:from>
    <cdr:to>
      <cdr:x>0.52131</cdr:x>
      <cdr:y>1</cdr:y>
    </cdr:to>
    <cdr:sp>
      <cdr:nvSpPr>
        <cdr:cNvPr id="2" name="矩形 1"/>
        <cdr:cNvSpPr/>
      </cdr:nvSpPr>
      <cdr:spPr xmlns:a="http://schemas.openxmlformats.org/drawingml/2006/main">
        <a:xfrm xmlns:a="http://schemas.openxmlformats.org/drawingml/2006/main">
          <a:off x="1559907" y="2684988"/>
          <a:ext cx="1259961" cy="276999"/>
        </a:xfrm>
        <a:prstGeom xmlns:a="http://schemas.openxmlformats.org/drawingml/2006/main" prst="rect">
          <a:avLst/>
        </a:prstGeom>
        <a:solidFill>
          <a:srgbClr val="7F7F7F"/>
        </a:solidFill>
      </cdr:spPr>
      <cdr:txBody xmlns:a="http://schemas.openxmlformats.org/drawingml/2006/main">
        <a:bodyPr vert="horz" wrap="none" lIns="45720" tIns="45720" rIns="45720" bIns="45720" anchor="t" anchorCtr="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业界其它产品</a:t>
          </a:r>
          <a:endParaRPr lang="en-US" altLang="zh-CN" sz="1200" b="1" dirty="0">
            <a:solidFill>
              <a:schemeClr val="bg1"/>
            </a:solidFill>
            <a:latin typeface="+mn-ea"/>
            <a:ea typeface="+mn-ea"/>
            <a:cs typeface="Arial" panose="020B0604020202020204" pitchFamily="34" charset="0"/>
          </a:endParaRPr>
        </a:p>
      </cdr:txBody>
    </cdr:sp>
  </cdr:relSizeAnchor>
  <cdr:relSizeAnchor xmlns:cdr="http://schemas.openxmlformats.org/drawingml/2006/chartDrawing">
    <cdr:from>
      <cdr:x>0.55882</cdr:x>
      <cdr:y>0.90648</cdr:y>
    </cdr:from>
    <cdr:to>
      <cdr:x>0.86407</cdr:x>
      <cdr:y>1</cdr:y>
    </cdr:to>
    <cdr:sp>
      <cdr:nvSpPr>
        <cdr:cNvPr id="3" name="矩形 2"/>
        <cdr:cNvSpPr/>
      </cdr:nvSpPr>
      <cdr:spPr xmlns:a="http://schemas.openxmlformats.org/drawingml/2006/main">
        <a:xfrm xmlns:a="http://schemas.openxmlformats.org/drawingml/2006/main">
          <a:off x="3022763" y="2684988"/>
          <a:ext cx="1651093" cy="276999"/>
        </a:xfrm>
        <a:prstGeom xmlns:a="http://schemas.openxmlformats.org/drawingml/2006/main" prst="rect">
          <a:avLst/>
        </a:prstGeom>
        <a:solidFill>
          <a:srgbClr val="00B0F0"/>
        </a:solidFill>
      </cdr:spPr>
      <cdr:txBody xmlns:a="http://schemas.openxmlformats.org/drawingml/2006/main">
        <a:bodyPr vert="horz" wrap="none" lIns="45720" tIns="45720" rIns="45720" bIns="45720" anchor="t" anchorCtr="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鲲鹏</a:t>
          </a:r>
          <a:r>
            <a:rPr lang="en-US" altLang="zh-CN" sz="1200" b="1" dirty="0">
              <a:solidFill>
                <a:schemeClr val="bg1"/>
              </a:solidFill>
              <a:latin typeface="+mn-ea"/>
              <a:ea typeface="+mn-ea"/>
              <a:cs typeface="Arial" panose="020B0604020202020204" pitchFamily="34" charset="0"/>
            </a:rPr>
            <a:t>920-4826, </a:t>
          </a:r>
          <a:r>
            <a:rPr lang="en-US" altLang="zh-CN" sz="1200" b="1" dirty="0" smtClean="0">
              <a:solidFill>
                <a:schemeClr val="bg1"/>
              </a:solidFill>
              <a:latin typeface="+mn-ea"/>
              <a:ea typeface="+mn-ea"/>
              <a:cs typeface="Arial" panose="020B0604020202020204" pitchFamily="34" charset="0"/>
            </a:rPr>
            <a:t>2S</a:t>
          </a:r>
          <a:endParaRPr lang="en-US" altLang="zh-CN" sz="1200" b="1" dirty="0">
            <a:solidFill>
              <a:schemeClr val="bg1"/>
            </a:solidFill>
            <a:latin typeface="+mn-ea"/>
            <a:ea typeface="+mn-ea"/>
            <a:cs typeface="Arial" panose="020B0604020202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huaweicloud.com/kunpeng/solution.html"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dirty="0"/>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HCS Online </a:t>
            </a:r>
            <a:r>
              <a:rPr lang="zh-CN" altLang="en-US" dirty="0" smtClean="0"/>
              <a:t>解决方案与公有云协同，拥有一致的业务开发模式，统一的服务调用接口，统一的调用流程，账号及权限管理策略以及业务逻辑处理模块和流程，能够达到策略同步、数据同步。</a:t>
            </a:r>
            <a:endParaRPr lang="en-US" altLang="zh-CN" dirty="0" smtClean="0"/>
          </a:p>
          <a:p>
            <a:r>
              <a:rPr lang="zh-CN" altLang="en-US" dirty="0" smtClean="0"/>
              <a:t>在运维上，传统模式需要构建全栈运维团队，成本很高，</a:t>
            </a:r>
            <a:r>
              <a:rPr lang="en-US" altLang="zh-CN" dirty="0" smtClean="0"/>
              <a:t>HCSO</a:t>
            </a:r>
            <a:r>
              <a:rPr lang="zh-CN" altLang="en-US" dirty="0" smtClean="0"/>
              <a:t>混合云模式，客户可以聚焦在核心业务上，更加敏捷和快速地进行业务迭代，节省运营成本。</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r>
              <a:rPr lang="en-US" altLang="zh-CN" dirty="0" smtClean="0"/>
              <a:t>HCSO</a:t>
            </a:r>
            <a:r>
              <a:rPr lang="zh-CN" altLang="en-US" dirty="0" smtClean="0"/>
              <a:t>与公有云实现统一架构、统一</a:t>
            </a:r>
            <a:r>
              <a:rPr lang="en-US" altLang="zh-CN" dirty="0" smtClean="0"/>
              <a:t>API</a:t>
            </a:r>
            <a:r>
              <a:rPr lang="zh-CN" altLang="en-US" dirty="0" smtClean="0"/>
              <a:t>、统一云服务、统一生态和统一运维</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已有</a:t>
            </a:r>
            <a:r>
              <a:rPr lang="en-US" altLang="zh-CN" dirty="0" smtClean="0"/>
              <a:t>9</a:t>
            </a:r>
            <a:r>
              <a:rPr lang="zh-CN" altLang="en-US" dirty="0" smtClean="0"/>
              <a:t>类超过</a:t>
            </a:r>
            <a:r>
              <a:rPr lang="en-US" altLang="zh-CN" dirty="0" smtClean="0"/>
              <a:t>60+</a:t>
            </a:r>
            <a:r>
              <a:rPr lang="zh-CN" altLang="en-US" dirty="0" smtClean="0"/>
              <a:t>的云服务，支撑</a:t>
            </a:r>
            <a:r>
              <a:rPr lang="en-US" altLang="zh-CN" dirty="0" smtClean="0"/>
              <a:t>10+</a:t>
            </a:r>
            <a:r>
              <a:rPr lang="zh-CN" altLang="en-US" dirty="0" smtClean="0"/>
              <a:t>的解决方案，持续面向业务场景进行迭代和丰富</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algn="l"/>
            <a:r>
              <a:rPr lang="en-US" altLang="zh-CN" sz="1100" dirty="0" smtClean="0">
                <a:solidFill>
                  <a:prstClr val="black"/>
                </a:solidFill>
                <a:latin typeface="微软雅黑" panose="020B0503020204020204" pitchFamily="34" charset="-122"/>
                <a:ea typeface="微软雅黑" panose="020B0503020204020204" pitchFamily="34" charset="-122"/>
              </a:rPr>
              <a:t>VPN</a:t>
            </a:r>
            <a:r>
              <a:rPr lang="zh-CN" altLang="en-US" sz="1100" dirty="0" smtClean="0">
                <a:solidFill>
                  <a:prstClr val="black"/>
                </a:solidFill>
                <a:latin typeface="微软雅黑" panose="020B0503020204020204" pitchFamily="34" charset="-122"/>
                <a:ea typeface="微软雅黑" panose="020B0503020204020204" pitchFamily="34" charset="-122"/>
              </a:rPr>
              <a:t>加密通道打通华为运维面远程运维，通过堡垒机进行运维，运维操作</a:t>
            </a:r>
            <a:r>
              <a:rPr lang="zh-CN" altLang="en-US" sz="1100" b="1" dirty="0" smtClean="0">
                <a:solidFill>
                  <a:srgbClr val="C00000"/>
                </a:solidFill>
                <a:latin typeface="微软雅黑" panose="020B0503020204020204" pitchFamily="34" charset="-122"/>
                <a:ea typeface="微软雅黑" panose="020B0503020204020204" pitchFamily="34" charset="-122"/>
              </a:rPr>
              <a:t>可供用户审计</a:t>
            </a:r>
            <a:endParaRPr lang="en-US" altLang="zh-CN" sz="1100" b="1" dirty="0" smtClean="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运营安全</a:t>
            </a:r>
            <a:endParaRPr lang="en-US" altLang="zh-CN" dirty="0" smtClean="0"/>
          </a:p>
          <a:p>
            <a:pPr lvl="1"/>
            <a:r>
              <a:rPr lang="zh-CN" altLang="en-US" dirty="0" smtClean="0"/>
              <a:t>若客户采用</a:t>
            </a:r>
            <a:r>
              <a:rPr lang="en-US" altLang="zh-CN" dirty="0" smtClean="0"/>
              <a:t>HCSO</a:t>
            </a:r>
            <a:r>
              <a:rPr lang="zh-CN" altLang="en-US" dirty="0" smtClean="0"/>
              <a:t>方案对外提供云服务需取得工信部颁发的云运营牌照，华为提供合规安全能力；</a:t>
            </a:r>
            <a:endParaRPr lang="en-US" altLang="zh-CN" dirty="0" smtClean="0"/>
          </a:p>
          <a:p>
            <a:pPr lvl="1"/>
            <a:r>
              <a:rPr lang="zh-CN" altLang="en-US" dirty="0" smtClean="0"/>
              <a:t>责任边界是指华为云和客户的，客户和租户之前的边界；</a:t>
            </a:r>
            <a:endParaRPr lang="en-US" altLang="zh-CN" dirty="0" smtClean="0"/>
          </a:p>
          <a:p>
            <a:pPr lvl="1"/>
            <a:r>
              <a:rPr lang="zh-CN" altLang="en-US" dirty="0" smtClean="0"/>
              <a:t>合同管理是指管理租户的合同，合同一般分为线上和线下两种方式；</a:t>
            </a:r>
            <a:endParaRPr lang="en-US" altLang="zh-CN" dirty="0" smtClean="0"/>
          </a:p>
          <a:p>
            <a:pPr lvl="1"/>
            <a:r>
              <a:rPr lang="zh-CN" altLang="en-US" dirty="0" smtClean="0"/>
              <a:t>租户安全</a:t>
            </a:r>
            <a:endParaRPr lang="en-US" altLang="zh-CN" dirty="0" smtClean="0"/>
          </a:p>
          <a:p>
            <a:pPr lvl="1"/>
            <a:r>
              <a:rPr lang="zh-CN" altLang="en-US" dirty="0" smtClean="0"/>
              <a:t>华为提供</a:t>
            </a:r>
            <a:r>
              <a:rPr lang="en-US" altLang="zh-CN" dirty="0" smtClean="0"/>
              <a:t>HCSO</a:t>
            </a:r>
            <a:r>
              <a:rPr lang="zh-CN" altLang="en-US" dirty="0" smtClean="0"/>
              <a:t>平台部分安全服务；</a:t>
            </a:r>
            <a:endParaRPr lang="en-US" altLang="zh-CN" dirty="0" smtClean="0"/>
          </a:p>
          <a:p>
            <a:pPr lvl="1"/>
            <a:r>
              <a:rPr lang="zh-CN" altLang="en-US" dirty="0" smtClean="0"/>
              <a:t>在平台上运行的软件安全由相应的合作伙伴提供；</a:t>
            </a:r>
            <a:endParaRPr lang="en-US" altLang="zh-CN" dirty="0" smtClean="0"/>
          </a:p>
          <a:p>
            <a:r>
              <a:rPr lang="zh-CN" altLang="en-US" dirty="0" smtClean="0"/>
              <a:t>运维安全</a:t>
            </a:r>
            <a:endParaRPr lang="en-US" altLang="zh-CN" dirty="0" smtClean="0"/>
          </a:p>
          <a:p>
            <a:pPr lvl="1"/>
            <a:r>
              <a:rPr lang="zh-CN" altLang="en-US" dirty="0" smtClean="0"/>
              <a:t>运维安全是讲防火墙、</a:t>
            </a:r>
            <a:r>
              <a:rPr lang="en-US" altLang="zh-CN" dirty="0" smtClean="0"/>
              <a:t>WAF</a:t>
            </a:r>
            <a:r>
              <a:rPr lang="zh-CN" altLang="en-US" dirty="0" smtClean="0"/>
              <a:t>、</a:t>
            </a:r>
            <a:r>
              <a:rPr lang="en-US" altLang="zh-CN" dirty="0" smtClean="0"/>
              <a:t>IPS</a:t>
            </a:r>
            <a:r>
              <a:rPr lang="zh-CN" altLang="en-US" dirty="0" smtClean="0"/>
              <a:t>这个分析过程，由检测、分析、感应、响应几个环节构成；</a:t>
            </a:r>
            <a:endParaRPr lang="en-US" altLang="zh-CN" dirty="0" smtClean="0"/>
          </a:p>
          <a:p>
            <a:pPr lvl="0"/>
            <a:r>
              <a:rPr lang="en-US" altLang="zh-CN" dirty="0" smtClean="0"/>
              <a:t>IPS(intelligent payment system) </a:t>
            </a:r>
            <a:r>
              <a:rPr lang="zh-CN" altLang="en-US" dirty="0" smtClean="0"/>
              <a:t>智能支付</a:t>
            </a:r>
            <a:endParaRPr lang="en-US" altLang="zh-CN" dirty="0" smtClean="0"/>
          </a:p>
          <a:p>
            <a:endParaRPr lang="en-US" altLang="zh-CN" dirty="0" smtClean="0"/>
          </a:p>
        </p:txBody>
      </p:sp>
      <p:sp>
        <p:nvSpPr>
          <p:cNvPr id="6" name="幻灯片图像占位符 5"/>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三种容灾方式：</a:t>
            </a:r>
            <a:r>
              <a:rPr lang="en-US" altLang="zh-CN" dirty="0" smtClean="0"/>
              <a:t>IDC</a:t>
            </a:r>
            <a:r>
              <a:rPr lang="zh-CN" altLang="en-US" dirty="0" smtClean="0"/>
              <a:t>容灾至</a:t>
            </a:r>
            <a:r>
              <a:rPr lang="en-US" altLang="zh-CN" dirty="0" smtClean="0"/>
              <a:t>HCS</a:t>
            </a:r>
            <a:r>
              <a:rPr lang="zh-CN" altLang="en-US" dirty="0" smtClean="0"/>
              <a:t>，多</a:t>
            </a:r>
            <a:r>
              <a:rPr lang="en-US" altLang="zh-CN" dirty="0" smtClean="0"/>
              <a:t>HCSO</a:t>
            </a:r>
            <a:r>
              <a:rPr lang="zh-CN" altLang="en-US" dirty="0" smtClean="0"/>
              <a:t>容灾，</a:t>
            </a:r>
            <a:r>
              <a:rPr lang="en-US" altLang="zh-CN" dirty="0" smtClean="0"/>
              <a:t>HCSO</a:t>
            </a:r>
            <a:r>
              <a:rPr lang="zh-CN" altLang="en-US" dirty="0" smtClean="0"/>
              <a:t>容灾至华为云，实现业界领先、最高等级、安全专属的灾备能力</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专属服务经理 由云服务资深技术专家担任，作为华为云售后技术服务统一接口，熟悉客户云上架构，提前预知技术风险并提供优化建议，指导或配合客户制定最佳解决方案，为客户提供更全面，更贴身，更主动的技术服务</a:t>
            </a:r>
            <a:endParaRPr lang="zh-CN" altLang="en-US" smtClean="0"/>
          </a:p>
          <a:p>
            <a:r>
              <a:rPr lang="zh-CN" altLang="en-US" smtClean="0"/>
              <a:t>重大活动保障 在企业客户进行产品发布，业务推广或促销、重要节日业务高峰、数据迁移、应用升级等重大营销或技术活动时，全程提供云专家保驾护航服务，提前规避风险快速响应问题，保障企业客户活动平稳进行</a:t>
            </a:r>
            <a:endParaRPr lang="en-US" altLang="zh-CN" smtClean="0"/>
          </a:p>
          <a:p>
            <a:r>
              <a:rPr lang="zh-CN" altLang="en-US" smtClean="0"/>
              <a:t>云产品架构咨询 帮助企业客户了解华为云产品特性，结合企业客户的应用特点设计符合华为云的软件架构、系统架构等，最终通过架构设计来提升</a:t>
            </a:r>
            <a:r>
              <a:rPr lang="en-US" altLang="zh-CN" smtClean="0"/>
              <a:t>IT</a:t>
            </a:r>
            <a:r>
              <a:rPr lang="zh-CN" altLang="en-US" smtClean="0"/>
              <a:t>架构治理水平，以满足弹性、高可用、高性能等企业客户需求</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目前主要应用在交通、教育、金融、能源、政府行业</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租户注册环节：</a:t>
            </a:r>
            <a:r>
              <a:rPr lang="en-US" altLang="zh-CN" dirty="0" smtClean="0"/>
              <a:t>HCSO</a:t>
            </a:r>
            <a:r>
              <a:rPr lang="zh-CN" altLang="en-US" dirty="0" smtClean="0"/>
              <a:t>不提供用户自注册，是从控制台进行管理租户信息。</a:t>
            </a:r>
            <a:endParaRPr lang="en-US" altLang="zh-CN" dirty="0" smtClean="0"/>
          </a:p>
          <a:p>
            <a:r>
              <a:rPr lang="en-US" altLang="zh-CN" dirty="0" smtClean="0"/>
              <a:t>HCSO API</a:t>
            </a:r>
            <a:r>
              <a:rPr lang="zh-CN" altLang="en-US" dirty="0" smtClean="0"/>
              <a:t>的管理由华为云运营</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讲了三种容灾方案：</a:t>
            </a:r>
            <a:endParaRPr lang="en-US" altLang="zh-CN" dirty="0" smtClean="0"/>
          </a:p>
          <a:p>
            <a:pPr lvl="1"/>
            <a:r>
              <a:rPr lang="en-US" altLang="zh-CN" dirty="0" smtClean="0"/>
              <a:t>  </a:t>
            </a:r>
            <a:r>
              <a:rPr lang="zh-CN" altLang="en-US" dirty="0" smtClean="0"/>
              <a:t>本地</a:t>
            </a:r>
            <a:r>
              <a:rPr lang="en-US" altLang="zh-CN" dirty="0" smtClean="0"/>
              <a:t>IDC</a:t>
            </a:r>
            <a:r>
              <a:rPr lang="zh-CN" altLang="en-US" dirty="0" smtClean="0"/>
              <a:t>机房和</a:t>
            </a:r>
            <a:r>
              <a:rPr lang="en-US" altLang="zh-CN" dirty="0" smtClean="0"/>
              <a:t>HCSO</a:t>
            </a:r>
            <a:r>
              <a:rPr lang="zh-CN" altLang="en-US" dirty="0" smtClean="0"/>
              <a:t>之间的容灾</a:t>
            </a:r>
            <a:endParaRPr lang="en-US" altLang="zh-CN" dirty="0" smtClean="0"/>
          </a:p>
          <a:p>
            <a:pPr lvl="1"/>
            <a:r>
              <a:rPr lang="en-US" altLang="zh-CN" dirty="0" smtClean="0"/>
              <a:t>  HCSO</a:t>
            </a:r>
            <a:r>
              <a:rPr lang="zh-CN" altLang="en-US" dirty="0" smtClean="0"/>
              <a:t>之间物理区域</a:t>
            </a:r>
            <a:r>
              <a:rPr lang="en-US" altLang="zh-CN" dirty="0" smtClean="0"/>
              <a:t>region</a:t>
            </a:r>
            <a:r>
              <a:rPr lang="zh-CN" altLang="en-US" dirty="0" smtClean="0"/>
              <a:t>，</a:t>
            </a:r>
            <a:r>
              <a:rPr lang="en-US" altLang="zh-CN" dirty="0" smtClean="0"/>
              <a:t>region</a:t>
            </a:r>
            <a:r>
              <a:rPr lang="zh-CN" altLang="en-US" dirty="0" smtClean="0"/>
              <a:t>是指城市之间的物理区域</a:t>
            </a:r>
            <a:endParaRPr lang="en-US" altLang="zh-CN" dirty="0" smtClean="0"/>
          </a:p>
          <a:p>
            <a:pPr lvl="1"/>
            <a:r>
              <a:rPr lang="en-US" altLang="zh-CN" dirty="0" smtClean="0"/>
              <a:t>  HCSO</a:t>
            </a:r>
            <a:r>
              <a:rPr lang="zh-CN" altLang="en-US" dirty="0" smtClean="0"/>
              <a:t>和华为云之间的容灾方式。</a:t>
            </a:r>
            <a:endParaRPr lang="en-US" altLang="zh-CN" dirty="0" smtClean="0"/>
          </a:p>
          <a:p>
            <a:r>
              <a:rPr lang="en-US" altLang="zh-CN" dirty="0" err="1" smtClean="0"/>
              <a:t>Az</a:t>
            </a:r>
            <a:r>
              <a:rPr lang="zh-CN" altLang="en-US" dirty="0" smtClean="0"/>
              <a:t>是指在同一个城市中，不同物理区域。 </a:t>
            </a:r>
            <a:r>
              <a:rPr lang="en-US" altLang="zh-CN" dirty="0" smtClean="0"/>
              <a:t>Region</a:t>
            </a:r>
            <a:r>
              <a:rPr lang="zh-CN" altLang="en-US" dirty="0" smtClean="0"/>
              <a:t>的物理距离大于</a:t>
            </a:r>
            <a:r>
              <a:rPr lang="en-US" altLang="zh-CN" dirty="0" err="1" smtClean="0"/>
              <a:t>az</a:t>
            </a:r>
            <a:r>
              <a:rPr lang="zh-CN" altLang="en-US" dirty="0" smtClean="0"/>
              <a:t>的距离</a:t>
            </a:r>
            <a:endParaRPr lang="en-US" altLang="zh-CN" dirty="0" smtClean="0"/>
          </a:p>
          <a:p>
            <a:pPr lvl="0"/>
            <a:r>
              <a:rPr lang="en-US" altLang="zh-CN" dirty="0" smtClean="0"/>
              <a:t>SDRS</a:t>
            </a:r>
            <a:r>
              <a:rPr lang="zh-CN" altLang="en-US" dirty="0" smtClean="0"/>
              <a:t>是一个容灾备份自动恢复产品，在</a:t>
            </a:r>
            <a:r>
              <a:rPr lang="en-US" altLang="zh-CN" dirty="0" err="1" smtClean="0"/>
              <a:t>az</a:t>
            </a:r>
            <a:r>
              <a:rPr lang="zh-CN" altLang="en-US" dirty="0" smtClean="0"/>
              <a:t>之间可以实现自动备份恢复等功能</a:t>
            </a:r>
            <a:endParaRPr lang="en-US" altLang="zh-CN" dirty="0" smtClean="0"/>
          </a:p>
          <a:p>
            <a:endParaRPr lang="zh-CN" altLang="en-US" dirty="0"/>
          </a:p>
        </p:txBody>
      </p:sp>
      <p:sp>
        <p:nvSpPr>
          <p:cNvPr id="6" name="幻灯片图像占位符 5"/>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en-US" altLang="zh-CN" smtClean="0"/>
          </a:p>
          <a:p>
            <a:endParaRPr lang="zh-CN" altLang="en-US" dirty="0"/>
          </a:p>
        </p:txBody>
      </p:sp>
      <p:sp>
        <p:nvSpPr>
          <p:cNvPr id="9" name="矩形 8"/>
          <p:cNvSpPr/>
          <p:nvPr/>
        </p:nvSpPr>
        <p:spPr>
          <a:xfrm>
            <a:off x="635418" y="4610390"/>
            <a:ext cx="5710237" cy="4747390"/>
          </a:xfrm>
          <a:prstGeom prst="rect">
            <a:avLst/>
          </a:prstGeom>
        </p:spPr>
        <p:txBody>
          <a:bodyPr wrap="square">
            <a:spAutoFit/>
          </a:bodyPr>
          <a:lstStyle/>
          <a:p>
            <a:pPr marL="171450" indent="-180975" defTabSz="1068070" fontAlgn="base">
              <a:lnSpc>
                <a:spcPct val="125000"/>
              </a:lnSpc>
              <a:spcAft>
                <a:spcPts val="600"/>
              </a:spcAft>
              <a:buSzPct val="60000"/>
              <a:buFont typeface="Wingdings" panose="05000000000000000000" pitchFamily="2" charset="2"/>
              <a:buChar char="l"/>
              <a:defRPr/>
            </a:pPr>
            <a:r>
              <a:rPr lang="zh-CN" altLang="en-US" sz="1100" dirty="0">
                <a:latin typeface="微软雅黑" panose="020B0503020204020204" pitchFamily="34" charset="-122"/>
                <a:ea typeface="微软雅黑" panose="020B0503020204020204" pitchFamily="34" charset="-122"/>
              </a:rPr>
              <a:t>客户痛点：</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原有数据中心单机房运营没有跨机房容灾能力，跨机房部署投资高</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关键业务系统安全合规要求高，无法部署到公有云，系统封闭</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自建数据中心及私有云平台持续</a:t>
            </a:r>
            <a:r>
              <a:rPr lang="en-US" altLang="zh-CN" sz="1100" dirty="0" err="1">
                <a:latin typeface="微软雅黑" panose="020B0503020204020204" pitchFamily="34" charset="-122"/>
                <a:ea typeface="微软雅黑" panose="020B0503020204020204" pitchFamily="34" charset="-122"/>
              </a:rPr>
              <a:t>Opex</a:t>
            </a:r>
            <a:r>
              <a:rPr lang="zh-CN" altLang="en-US" sz="1100" dirty="0">
                <a:latin typeface="微软雅黑" panose="020B0503020204020204" pitchFamily="34" charset="-122"/>
                <a:ea typeface="微软雅黑" panose="020B0503020204020204" pitchFamily="34" charset="-122"/>
              </a:rPr>
              <a:t>高投入，运维人力成本高企</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业务扩容需求原有私有云模式建设开通响应周期长</a:t>
            </a:r>
            <a:endParaRPr lang="en-US" altLang="zh-CN" sz="1100" dirty="0">
              <a:latin typeface="微软雅黑" panose="020B0503020204020204" pitchFamily="34" charset="-122"/>
              <a:ea typeface="微软雅黑" panose="020B0503020204020204" pitchFamily="34" charset="-122"/>
            </a:endParaRPr>
          </a:p>
          <a:p>
            <a:pPr marL="171450" indent="-180975" fontAlgn="base">
              <a:lnSpc>
                <a:spcPct val="125000"/>
              </a:lnSpc>
              <a:spcAft>
                <a:spcPts val="600"/>
              </a:spcAft>
              <a:buSzPct val="60000"/>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解决方案：</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en-US" altLang="zh-CN" sz="1100" dirty="0">
                <a:latin typeface="微软雅黑" panose="020B0503020204020204" pitchFamily="34" charset="-122"/>
                <a:ea typeface="微软雅黑" panose="020B0503020204020204" pitchFamily="34" charset="-122"/>
                <a:sym typeface="Gill Sans" pitchFamily="-84" charset="0"/>
              </a:rPr>
              <a:t>HCS Online</a:t>
            </a:r>
            <a:r>
              <a:rPr lang="zh-CN" altLang="en-US" sz="1100" dirty="0">
                <a:latin typeface="微软雅黑" panose="020B0503020204020204" pitchFamily="34" charset="-122"/>
                <a:ea typeface="微软雅黑" panose="020B0503020204020204" pitchFamily="34" charset="-122"/>
                <a:sym typeface="Gill Sans" pitchFamily="-84" charset="0"/>
              </a:rPr>
              <a:t>双</a:t>
            </a:r>
            <a:r>
              <a:rPr lang="en-US" altLang="zh-CN" sz="1100" dirty="0">
                <a:latin typeface="微软雅黑" panose="020B0503020204020204" pitchFamily="34" charset="-122"/>
                <a:ea typeface="微软雅黑" panose="020B0503020204020204" pitchFamily="34" charset="-122"/>
                <a:sym typeface="Gill Sans" pitchFamily="-84" charset="0"/>
              </a:rPr>
              <a:t>AZ</a:t>
            </a:r>
            <a:r>
              <a:rPr lang="zh-CN" altLang="en-US" sz="1100" dirty="0">
                <a:latin typeface="微软雅黑" panose="020B0503020204020204" pitchFamily="34" charset="-122"/>
                <a:ea typeface="微软雅黑" panose="020B0503020204020204" pitchFamily="34" charset="-122"/>
                <a:sym typeface="Gill Sans" pitchFamily="-84" charset="0"/>
              </a:rPr>
              <a:t>部署在</a:t>
            </a:r>
            <a:r>
              <a:rPr lang="en-US" altLang="zh-CN" sz="1100" dirty="0">
                <a:latin typeface="微软雅黑" panose="020B0503020204020204" pitchFamily="34" charset="-122"/>
                <a:ea typeface="微软雅黑" panose="020B0503020204020204" pitchFamily="34" charset="-122"/>
                <a:sym typeface="Gill Sans" pitchFamily="-84" charset="0"/>
              </a:rPr>
              <a:t>TSI</a:t>
            </a:r>
            <a:r>
              <a:rPr lang="zh-CN" altLang="en-US" sz="1100" dirty="0">
                <a:latin typeface="微软雅黑" panose="020B0503020204020204" pitchFamily="34" charset="-122"/>
                <a:ea typeface="微软雅黑" panose="020B0503020204020204" pitchFamily="34" charset="-122"/>
                <a:sym typeface="Gill Sans" pitchFamily="-84" charset="0"/>
              </a:rPr>
              <a:t>的托管机房中，实现机房级备份容灾</a:t>
            </a:r>
            <a:endParaRPr lang="en-US" altLang="zh-CN" sz="1100" dirty="0">
              <a:latin typeface="微软雅黑" panose="020B0503020204020204" pitchFamily="34" charset="-122"/>
              <a:ea typeface="微软雅黑" panose="020B0503020204020204" pitchFamily="34" charset="-122"/>
              <a:sym typeface="Gill Sans" pitchFamily="-84" charset="0"/>
            </a:endParaRPr>
          </a:p>
          <a:p>
            <a:pPr marL="505460" lvl="1" indent="-180975" defTabSz="1068070" fontAlgn="base">
              <a:lnSpc>
                <a:spcPct val="125000"/>
              </a:lnSpc>
              <a:spcAft>
                <a:spcPts val="600"/>
              </a:spcAft>
              <a:buSzPct val="60000"/>
              <a:buFont typeface="Wingdings" panose="05000000000000000000" pitchFamily="2" charset="2"/>
              <a:buChar char="p"/>
              <a:defRPr/>
            </a:pPr>
            <a:r>
              <a:rPr lang="en-US" altLang="zh-CN" sz="1100" dirty="0">
                <a:latin typeface="微软雅黑" panose="020B0503020204020204" pitchFamily="34" charset="-122"/>
                <a:ea typeface="微软雅黑" panose="020B0503020204020204" pitchFamily="34" charset="-122"/>
                <a:sym typeface="Gill Sans" pitchFamily="-84" charset="0"/>
              </a:rPr>
              <a:t>HCS Online</a:t>
            </a:r>
            <a:r>
              <a:rPr lang="zh-CN" altLang="en-US" sz="1100" dirty="0">
                <a:latin typeface="微软雅黑" panose="020B0503020204020204" pitchFamily="34" charset="-122"/>
                <a:ea typeface="微软雅黑" panose="020B0503020204020204" pitchFamily="34" charset="-122"/>
                <a:sym typeface="Gill Sans" pitchFamily="-84" charset="0"/>
              </a:rPr>
              <a:t>和</a:t>
            </a:r>
            <a:r>
              <a:rPr lang="en-US" altLang="zh-CN" sz="1100" dirty="0">
                <a:latin typeface="微软雅黑" panose="020B0503020204020204" pitchFamily="34" charset="-122"/>
                <a:ea typeface="微软雅黑" panose="020B0503020204020204" pitchFamily="34" charset="-122"/>
                <a:sym typeface="Gill Sans" pitchFamily="-84" charset="0"/>
              </a:rPr>
              <a:t>OTC</a:t>
            </a:r>
            <a:r>
              <a:rPr lang="zh-CN" altLang="en-US" sz="1100" dirty="0">
                <a:latin typeface="微软雅黑" panose="020B0503020204020204" pitchFamily="34" charset="-122"/>
                <a:ea typeface="微软雅黑" panose="020B0503020204020204" pitchFamily="34" charset="-122"/>
                <a:sym typeface="Gill Sans" pitchFamily="-84" charset="0"/>
              </a:rPr>
              <a:t>公有云运维和运营层面打通，实现统一运维运营</a:t>
            </a:r>
            <a:endParaRPr lang="en-US" altLang="zh-CN" sz="1100" dirty="0">
              <a:latin typeface="微软雅黑" panose="020B0503020204020204" pitchFamily="34" charset="-122"/>
              <a:ea typeface="微软雅黑" panose="020B0503020204020204" pitchFamily="34" charset="-122"/>
              <a:sym typeface="Gill Sans" pitchFamily="-84" charset="0"/>
            </a:endParaRPr>
          </a:p>
          <a:p>
            <a:pPr marL="505460" lvl="1" indent="-180975" defTabSz="1068070" fontAlgn="base">
              <a:lnSpc>
                <a:spcPct val="125000"/>
              </a:lnSpc>
              <a:spcAft>
                <a:spcPts val="600"/>
              </a:spcAft>
              <a:buSzPct val="60000"/>
              <a:buFont typeface="Wingdings" panose="05000000000000000000" pitchFamily="2" charset="2"/>
              <a:buChar char="p"/>
              <a:defRPr/>
            </a:pPr>
            <a:r>
              <a:rPr lang="en-US" altLang="zh-CN" sz="1100" dirty="0">
                <a:latin typeface="微软雅黑" panose="020B0503020204020204" pitchFamily="34" charset="-122"/>
                <a:ea typeface="微软雅黑" panose="020B0503020204020204" pitchFamily="34" charset="-122"/>
                <a:sym typeface="Gill Sans" pitchFamily="-84" charset="0"/>
              </a:rPr>
              <a:t>HCS Online</a:t>
            </a:r>
            <a:r>
              <a:rPr lang="zh-CN" altLang="en-US" sz="1100" dirty="0">
                <a:latin typeface="微软雅黑" panose="020B0503020204020204" pitchFamily="34" charset="-122"/>
                <a:ea typeface="微软雅黑" panose="020B0503020204020204" pitchFamily="34" charset="-122"/>
                <a:sym typeface="Gill Sans" pitchFamily="-84" charset="0"/>
              </a:rPr>
              <a:t>作为</a:t>
            </a:r>
            <a:r>
              <a:rPr lang="en-US" altLang="zh-CN" sz="1100" dirty="0">
                <a:latin typeface="微软雅黑" panose="020B0503020204020204" pitchFamily="34" charset="-122"/>
                <a:ea typeface="微软雅黑" panose="020B0503020204020204" pitchFamily="34" charset="-122"/>
                <a:sym typeface="Gill Sans" pitchFamily="-84" charset="0"/>
              </a:rPr>
              <a:t>OTC</a:t>
            </a:r>
            <a:r>
              <a:rPr lang="zh-CN" altLang="en-US" sz="1100" dirty="0">
                <a:latin typeface="微软雅黑" panose="020B0503020204020204" pitchFamily="34" charset="-122"/>
                <a:ea typeface="微软雅黑" panose="020B0503020204020204" pitchFamily="34" charset="-122"/>
                <a:sym typeface="Gill Sans" pitchFamily="-84" charset="0"/>
              </a:rPr>
              <a:t>公有云的延伸，专为铁路集团客户专享独占，满足安全合规要求</a:t>
            </a:r>
            <a:endParaRPr lang="en-US" altLang="zh-CN" sz="1100" dirty="0">
              <a:latin typeface="微软雅黑" panose="020B0503020204020204" pitchFamily="34" charset="-122"/>
              <a:ea typeface="微软雅黑" panose="020B0503020204020204" pitchFamily="34" charset="-122"/>
              <a:sym typeface="Gill Sans" pitchFamily="-84" charset="0"/>
            </a:endParaRPr>
          </a:p>
          <a:p>
            <a:pPr marL="505460" lvl="1" indent="-180975" defTabSz="1068070" fontAlgn="base">
              <a:lnSpc>
                <a:spcPct val="125000"/>
              </a:lnSpc>
              <a:spcAft>
                <a:spcPts val="600"/>
              </a:spcAft>
              <a:buSzPct val="60000"/>
              <a:buFont typeface="Wingdings" panose="05000000000000000000" pitchFamily="2" charset="2"/>
              <a:buChar char="p"/>
              <a:defRPr/>
            </a:pPr>
            <a:r>
              <a:rPr lang="en-US" altLang="zh-CN" sz="1100" dirty="0">
                <a:latin typeface="微软雅黑" panose="020B0503020204020204" pitchFamily="34" charset="-122"/>
                <a:ea typeface="微软雅黑" panose="020B0503020204020204" pitchFamily="34" charset="-122"/>
                <a:sym typeface="Gill Sans" pitchFamily="-84" charset="0"/>
              </a:rPr>
              <a:t>HCS Online</a:t>
            </a:r>
            <a:r>
              <a:rPr lang="zh-CN" altLang="en-US" sz="1100" dirty="0">
                <a:latin typeface="微软雅黑" panose="020B0503020204020204" pitchFamily="34" charset="-122"/>
                <a:ea typeface="微软雅黑" panose="020B0503020204020204" pitchFamily="34" charset="-122"/>
                <a:sym typeface="Gill Sans" pitchFamily="-84" charset="0"/>
              </a:rPr>
              <a:t>采用和云服务模式提供，用户直接按需采购云服务，无需关注风火水电，软硬件采购部署及后期运维运营，聚焦自身业务系统</a:t>
            </a:r>
            <a:endParaRPr lang="en-US" altLang="zh-CN" sz="1100" dirty="0">
              <a:latin typeface="微软雅黑" panose="020B0503020204020204" pitchFamily="34" charset="-122"/>
              <a:ea typeface="微软雅黑" panose="020B0503020204020204" pitchFamily="34" charset="-122"/>
              <a:sym typeface="Gill Sans" pitchFamily="-84" charset="0"/>
            </a:endParaRPr>
          </a:p>
          <a:p>
            <a:pPr marL="171450" indent="-180975" fontAlgn="base">
              <a:lnSpc>
                <a:spcPct val="125000"/>
              </a:lnSpc>
              <a:spcAft>
                <a:spcPts val="600"/>
              </a:spcAft>
              <a:buSzPct val="60000"/>
              <a:buFont typeface="Wingdings" panose="05000000000000000000" pitchFamily="2" charset="2"/>
              <a:buChar char="l"/>
            </a:pPr>
            <a:r>
              <a:rPr lang="zh-CN" altLang="en-US" sz="1100" dirty="0">
                <a:latin typeface="微软雅黑" panose="020B0503020204020204" pitchFamily="34" charset="-122"/>
                <a:ea typeface="微软雅黑" panose="020B0503020204020204" pitchFamily="34" charset="-122"/>
              </a:rPr>
              <a:t>客户</a:t>
            </a:r>
            <a:r>
              <a:rPr lang="zh-CN" altLang="en-US" sz="1100" dirty="0" smtClean="0">
                <a:latin typeface="微软雅黑" panose="020B0503020204020204" pitchFamily="34" charset="-122"/>
                <a:ea typeface="微软雅黑" panose="020B0503020204020204" pitchFamily="34" charset="-122"/>
              </a:rPr>
              <a:t>价值：</a:t>
            </a:r>
            <a:endParaRPr lang="en-US" altLang="zh-CN"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高性价比、轻量化起步实现双机房容灾备份</a:t>
            </a:r>
            <a:endParaRPr lang="zh-CN" altLang="en-US"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省事省心，聚焦自身业务系统，按需采购云服务，快速响应</a:t>
            </a:r>
            <a:endParaRPr lang="zh-CN" altLang="en-US"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安全合规，专属隔离，独占独享，公有云的云服务，私有云的安全隔离性</a:t>
            </a:r>
            <a:endParaRPr lang="zh-CN" altLang="en-US" sz="1100" dirty="0">
              <a:latin typeface="微软雅黑" panose="020B0503020204020204" pitchFamily="34" charset="-122"/>
              <a:ea typeface="微软雅黑" panose="020B0503020204020204" pitchFamily="34" charset="-122"/>
            </a:endParaRPr>
          </a:p>
          <a:p>
            <a:pPr marL="505460" lvl="1" indent="-180975" defTabSz="1068070" fontAlgn="base">
              <a:lnSpc>
                <a:spcPct val="125000"/>
              </a:lnSpc>
              <a:spcAft>
                <a:spcPts val="600"/>
              </a:spcAft>
              <a:buSzPct val="60000"/>
              <a:buFont typeface="Wingdings" panose="05000000000000000000" pitchFamily="2" charset="2"/>
              <a:buChar char="p"/>
              <a:defRPr/>
            </a:pPr>
            <a:r>
              <a:rPr lang="zh-CN" altLang="en-US" sz="1100" dirty="0">
                <a:latin typeface="微软雅黑" panose="020B0503020204020204" pitchFamily="34" charset="-122"/>
                <a:ea typeface="微软雅黑" panose="020B0503020204020204" pitchFamily="34" charset="-122"/>
              </a:rPr>
              <a:t>混合云架构实现集中运维运营，弹性扩展</a:t>
            </a:r>
            <a:endParaRPr lang="zh-CN" altLang="en-US" sz="11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a:r>
              <a:rPr lang="zh-CN" altLang="en-US" dirty="0"/>
              <a:t>客户痛点</a:t>
            </a:r>
            <a:endParaRPr lang="en-US" altLang="zh-CN" dirty="0"/>
          </a:p>
          <a:p>
            <a:pPr marL="408305" lvl="1" defTabSz="1068070">
              <a:buSzPct val="60000"/>
              <a:defRPr/>
            </a:pPr>
            <a:r>
              <a:rPr lang="zh-CN" altLang="en-US" dirty="0"/>
              <a:t>云服务运维</a:t>
            </a:r>
            <a:r>
              <a:rPr lang="en-US" altLang="zh-CN" dirty="0"/>
              <a:t>/</a:t>
            </a:r>
            <a:r>
              <a:rPr lang="zh-CN" altLang="en-US" dirty="0"/>
              <a:t>运营能力弱：希望服务于双创园区企业，但是云平台运维、运营能力缺乏。</a:t>
            </a:r>
            <a:endParaRPr lang="zh-CN" altLang="en-US" dirty="0"/>
          </a:p>
          <a:p>
            <a:pPr marL="408305" lvl="1" defTabSz="1068070">
              <a:buSzPct val="60000"/>
              <a:defRPr/>
            </a:pPr>
            <a:r>
              <a:rPr lang="zh-CN" altLang="en-US" dirty="0"/>
              <a:t>园区企业云服务需求多样，无弹性资源支撑。</a:t>
            </a:r>
            <a:endParaRPr lang="zh-CN" altLang="en-US" dirty="0"/>
          </a:p>
          <a:p>
            <a:pPr marL="408305" lvl="1" defTabSz="1068070">
              <a:buSzPct val="60000"/>
              <a:defRPr/>
            </a:pPr>
            <a:r>
              <a:rPr lang="zh-CN" altLang="en-US" dirty="0"/>
              <a:t>业务扩容需求原有私有云模式建设开通响应周期长</a:t>
            </a:r>
            <a:endParaRPr lang="en-US" altLang="zh-CN" dirty="0"/>
          </a:p>
          <a:p>
            <a:pPr marL="0"/>
            <a:r>
              <a:rPr lang="zh-CN" altLang="en-US" dirty="0"/>
              <a:t>解决方案</a:t>
            </a:r>
            <a:endParaRPr lang="en-US" altLang="zh-CN" dirty="0"/>
          </a:p>
          <a:p>
            <a:pPr marL="408305" lvl="1" defTabSz="1068070">
              <a:buSzPct val="60000"/>
              <a:defRPr/>
            </a:pPr>
            <a:r>
              <a:rPr lang="zh-CN" altLang="en-US" dirty="0"/>
              <a:t>基于</a:t>
            </a:r>
            <a:r>
              <a:rPr lang="en-US" altLang="zh-CN" dirty="0"/>
              <a:t>HCS Online</a:t>
            </a:r>
            <a:r>
              <a:rPr lang="zh-CN" altLang="en-US" dirty="0"/>
              <a:t>方案与天翼云结合，为招商打造一朵招商双创云，神（公有云）形（私有云）兼备；</a:t>
            </a:r>
            <a:endParaRPr lang="zh-CN" altLang="en-US" dirty="0"/>
          </a:p>
          <a:p>
            <a:pPr marL="408305" lvl="1" defTabSz="1068070">
              <a:buSzPct val="60000"/>
              <a:defRPr/>
            </a:pPr>
            <a:r>
              <a:rPr lang="zh-CN" altLang="en-US" dirty="0"/>
              <a:t>双创云接入天翼云的二级运营运维，节省本地人力成本，起到集约化的效果；</a:t>
            </a:r>
            <a:endParaRPr lang="zh-CN" altLang="en-US" dirty="0"/>
          </a:p>
          <a:p>
            <a:pPr marL="408305" lvl="1" defTabSz="1068070">
              <a:buSzPct val="60000"/>
              <a:defRPr/>
            </a:pPr>
            <a:r>
              <a:rPr lang="zh-CN" altLang="en-US" dirty="0"/>
              <a:t>提供</a:t>
            </a:r>
            <a:r>
              <a:rPr lang="en-US" altLang="zh-CN" dirty="0"/>
              <a:t>15000</a:t>
            </a:r>
            <a:r>
              <a:rPr lang="zh-CN" altLang="en-US" dirty="0"/>
              <a:t>核的及</a:t>
            </a:r>
            <a:r>
              <a:rPr lang="en-US" altLang="zh-CN" dirty="0"/>
              <a:t>30</a:t>
            </a:r>
            <a:r>
              <a:rPr lang="zh-CN" altLang="en-US" dirty="0"/>
              <a:t>台裸机的云资源，企业专线接入；</a:t>
            </a:r>
            <a:endParaRPr lang="zh-CN" altLang="en-US" dirty="0"/>
          </a:p>
          <a:p>
            <a:pPr marL="0"/>
            <a:r>
              <a:rPr lang="zh-CN" altLang="en-US" dirty="0"/>
              <a:t>客户价值</a:t>
            </a:r>
            <a:endParaRPr lang="en-US" altLang="zh-CN" dirty="0"/>
          </a:p>
          <a:p>
            <a:pPr marL="408305" lvl="1" defTabSz="1068070">
              <a:buSzPct val="60000"/>
              <a:defRPr/>
            </a:pPr>
            <a:r>
              <a:rPr lang="zh-CN" altLang="en-US" dirty="0"/>
              <a:t>企业拎包入住：云资源一站式购齐，企业拎包入住，立即使用</a:t>
            </a:r>
            <a:endParaRPr lang="zh-CN" altLang="en-US" dirty="0"/>
          </a:p>
          <a:p>
            <a:pPr marL="408305" lvl="1" defTabSz="1068070">
              <a:buSzPct val="60000"/>
              <a:defRPr/>
            </a:pPr>
            <a:r>
              <a:rPr lang="zh-CN" altLang="en-US" dirty="0"/>
              <a:t>依托电信及天翼云，持续运营、合规运营、效益运营，</a:t>
            </a:r>
            <a:r>
              <a:rPr lang="en-US" altLang="zh-CN" dirty="0"/>
              <a:t>5</a:t>
            </a:r>
            <a:r>
              <a:rPr lang="zh-CN" altLang="en-US" dirty="0"/>
              <a:t>年投资回本；</a:t>
            </a:r>
            <a:endParaRPr lang="zh-CN" altLang="en-US" dirty="0"/>
          </a:p>
          <a:p>
            <a:pPr marL="408305" lvl="1" defTabSz="1068070">
              <a:buSzPct val="60000"/>
              <a:defRPr/>
            </a:pPr>
            <a:r>
              <a:rPr lang="zh-CN" altLang="en-US" dirty="0"/>
              <a:t>云网融合： 云专线将双创资源池与客户本地打通，提供一站式打包服务</a:t>
            </a:r>
            <a:endParaRPr lang="zh-CN" altLang="en-US" dirty="0"/>
          </a:p>
          <a:p>
            <a:pPr marL="0" indent="0">
              <a:buNone/>
            </a:pPr>
            <a:endParaRPr lang="en-US" altLang="zh-CN" dirty="0" smtClean="0"/>
          </a:p>
          <a:p>
            <a:pPr marL="0" indent="0">
              <a:buNone/>
            </a:pP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解决方案部分</a:t>
            </a:r>
            <a:r>
              <a:rPr lang="en-US" altLang="zh-CN" dirty="0" smtClean="0"/>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我们华为云主要是</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IaaS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层的内容</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dirty="0" smtClean="0"/>
              <a:t>第二层是指</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altair</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pbs</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商业应用模式</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主要是软件调度</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业务软件</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一般是合作伙伴或</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ISV</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的内容</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基因测序行业</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教育科研的</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sge</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slurm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调度软件 软件是开源的我们华为云会提供</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dirty="0" smtClean="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云服务的优势</a:t>
            </a:r>
            <a:r>
              <a:rPr lang="en-US" altLang="zh-CN" dirty="0" smtClean="0"/>
              <a:t>:</a:t>
            </a:r>
            <a:endParaRPr lang="en-US" altLang="zh-CN" dirty="0" smtClean="0"/>
          </a:p>
          <a:p>
            <a:pPr lvl="1"/>
            <a:r>
              <a:rPr lang="zh-CN" altLang="en-US" dirty="0" smtClean="0"/>
              <a:t>高性能计算集群建设属于重资产，建设成本高，周期长；往往无法满足企业灵活的业务形态，造成资源的浪费或不足</a:t>
            </a:r>
            <a:endParaRPr lang="zh-CN" altLang="en-US" dirty="0" smtClean="0"/>
          </a:p>
          <a:p>
            <a:pPr lvl="1"/>
            <a:r>
              <a:rPr lang="zh-CN" altLang="en-US" dirty="0" smtClean="0"/>
              <a:t>维护工作繁重， 压力大 ：在维护方面企业往往投入很多物力，人力而无法全力聚焦企业自身的业务</a:t>
            </a:r>
            <a:endParaRPr lang="zh-CN" altLang="en-US" dirty="0" smtClean="0"/>
          </a:p>
          <a:p>
            <a:pPr lvl="1"/>
            <a:r>
              <a:rPr lang="zh-CN" altLang="en-US" dirty="0" smtClean="0"/>
              <a:t>传统私有云方式下，企业需要自建机房、包括水费、电费、系统维护费等会占用较高的运营成本</a:t>
            </a:r>
            <a:endParaRPr lang="zh-CN" altLang="en-US" dirty="0" smtClean="0"/>
          </a:p>
          <a:p>
            <a:pPr lvl="1"/>
            <a:r>
              <a:rPr lang="zh-CN" altLang="en-US" dirty="0" smtClean="0"/>
              <a:t>硬件设备更新迭代速度快：计算量快速膨胀，规划赶不上变化，新技术层出不穷，设备老化严重；硬件更新速度快，很快就无法满足计算需求</a:t>
            </a:r>
            <a:endParaRPr lang="en-US" altLang="zh-CN" dirty="0" smtClean="0"/>
          </a:p>
          <a:p>
            <a:r>
              <a:rPr lang="en-US" altLang="zh-CN" dirty="0" smtClean="0"/>
              <a:t>ARM</a:t>
            </a:r>
            <a:r>
              <a:rPr lang="zh-CN" altLang="en-US" dirty="0" smtClean="0"/>
              <a:t>架构的优势</a:t>
            </a:r>
            <a:endParaRPr lang="en-US" altLang="zh-CN" dirty="0" smtClean="0"/>
          </a:p>
          <a:p>
            <a:pPr lvl="1"/>
            <a:r>
              <a:rPr lang="en-US" altLang="zh-CN" dirty="0" smtClean="0"/>
              <a:t>ARM HPC</a:t>
            </a:r>
            <a:r>
              <a:rPr lang="zh-CN" altLang="en-US" dirty="0" smtClean="0"/>
              <a:t>瞄准内存敏感型应用或双精度计算密度低的应用 </a:t>
            </a:r>
            <a:r>
              <a:rPr lang="en-US" altLang="zh-CN" dirty="0" smtClean="0"/>
              <a:t>(</a:t>
            </a:r>
            <a:r>
              <a:rPr lang="zh-CN" altLang="en-US" dirty="0" smtClean="0"/>
              <a:t>如单精或者整形计算</a:t>
            </a:r>
            <a:r>
              <a:rPr lang="en-US" altLang="zh-CN" dirty="0" smtClean="0"/>
              <a:t>), </a:t>
            </a:r>
            <a:r>
              <a:rPr lang="zh-CN" altLang="en-US" dirty="0" smtClean="0"/>
              <a:t>比如气象环保，基因测序。</a:t>
            </a:r>
            <a:endParaRPr lang="en-US" altLang="zh-CN" dirty="0" smtClean="0"/>
          </a:p>
          <a:p>
            <a:pPr lvl="0"/>
            <a:r>
              <a:rPr lang="zh-CN" altLang="en-US" dirty="0" smtClean="0"/>
              <a:t>内存敏感型应用：</a:t>
            </a:r>
            <a:r>
              <a:rPr lang="en-US" altLang="zh-CN" dirty="0" smtClean="0"/>
              <a:t>Roofline</a:t>
            </a:r>
            <a:r>
              <a:rPr lang="zh-CN" altLang="en-US" dirty="0" smtClean="0"/>
              <a:t>模型描述了应用在运行时的性能上限，当应用每</a:t>
            </a:r>
            <a:r>
              <a:rPr lang="en-US" altLang="zh-CN" dirty="0" smtClean="0"/>
              <a:t>byte</a:t>
            </a:r>
            <a:r>
              <a:rPr lang="zh-CN" altLang="en-US" dirty="0" smtClean="0"/>
              <a:t>数据所进行的操作少于</a:t>
            </a:r>
            <a:r>
              <a:rPr lang="en-US" altLang="zh-CN" dirty="0" smtClean="0"/>
              <a:t>1</a:t>
            </a:r>
            <a:r>
              <a:rPr lang="zh-CN" altLang="en-US" dirty="0" smtClean="0"/>
              <a:t>时，该类型应用便可认为是内存敏感型</a:t>
            </a:r>
            <a:r>
              <a:rPr lang="en-US" altLang="zh-CN" dirty="0" smtClean="0"/>
              <a:t>(Memory Bound)</a:t>
            </a:r>
            <a:r>
              <a:rPr lang="zh-CN" altLang="en-US" dirty="0" smtClean="0"/>
              <a:t>应用，应用性能上限受内存带宽影响较大；大于</a:t>
            </a:r>
            <a:r>
              <a:rPr lang="en-US" altLang="zh-CN" dirty="0" smtClean="0"/>
              <a:t>1</a:t>
            </a:r>
            <a:r>
              <a:rPr lang="zh-CN" altLang="en-US" dirty="0" smtClean="0"/>
              <a:t>就是计算敏感</a:t>
            </a:r>
            <a:r>
              <a:rPr lang="en-US" altLang="zh-CN" dirty="0" smtClean="0"/>
              <a:t>(Compute  bound)</a:t>
            </a:r>
            <a:r>
              <a:rPr lang="zh-CN" altLang="en-US" dirty="0" smtClean="0"/>
              <a:t>型，</a:t>
            </a:r>
            <a:r>
              <a:rPr lang="en-US" altLang="zh-CN" dirty="0" smtClean="0"/>
              <a:t>HPC</a:t>
            </a:r>
            <a:r>
              <a:rPr lang="zh-CN" altLang="en-US" dirty="0" smtClean="0"/>
              <a:t>场景中非常大量的算法和应用属于内存带宽受限型</a:t>
            </a:r>
            <a:r>
              <a:rPr lang="en-US" altLang="zh-CN" dirty="0" smtClean="0"/>
              <a:t>(Memory Bound)</a:t>
            </a:r>
            <a:r>
              <a:rPr lang="zh-CN" altLang="en-US" dirty="0" smtClean="0"/>
              <a:t>应用。</a:t>
            </a:r>
            <a:endParaRPr lang="en-US" altLang="zh-CN" dirty="0" smtClean="0"/>
          </a:p>
          <a:p>
            <a:pPr lvl="0"/>
            <a:r>
              <a:rPr lang="zh-CN" altLang="en-US" dirty="0" smtClean="0"/>
              <a:t>浮点运算和整型运算源于编程规范，浮点可细分为半精度、单精度、双精度等。精度越高，通常消耗的计算资源越多。</a:t>
            </a:r>
            <a:endParaRPr lang="en-US" altLang="zh-CN" dirty="0" smtClean="0"/>
          </a:p>
          <a:p>
            <a:pPr lvl="0"/>
            <a:r>
              <a:rPr lang="zh-CN" altLang="en-US" dirty="0" smtClean="0"/>
              <a:t>由于华为鲲鹏</a:t>
            </a:r>
            <a:r>
              <a:rPr lang="en-US" altLang="zh-CN" dirty="0" smtClean="0"/>
              <a:t>920</a:t>
            </a:r>
            <a:r>
              <a:rPr lang="zh-CN" altLang="en-US" dirty="0" smtClean="0"/>
              <a:t>芯片有</a:t>
            </a:r>
            <a:r>
              <a:rPr lang="en-US" altLang="zh-CN" dirty="0" smtClean="0"/>
              <a:t>8</a:t>
            </a:r>
            <a:r>
              <a:rPr lang="zh-CN" altLang="en-US" dirty="0" smtClean="0"/>
              <a:t>通道，内存带宽较高，因此对内存敏感型应用性能较好。</a:t>
            </a:r>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基于鲲鹏</a:t>
            </a:r>
            <a:r>
              <a:rPr lang="en-US" altLang="zh-CN" smtClean="0"/>
              <a:t>920</a:t>
            </a:r>
            <a:r>
              <a:rPr lang="zh-CN" altLang="en-US" smtClean="0"/>
              <a:t>的内存能力，对于内存访问密集的</a:t>
            </a:r>
            <a:r>
              <a:rPr lang="en-US" altLang="zh-CN" smtClean="0"/>
              <a:t>HPC</a:t>
            </a:r>
            <a:r>
              <a:rPr lang="zh-CN" altLang="en-US" smtClean="0"/>
              <a:t>应用，例如</a:t>
            </a:r>
            <a:r>
              <a:rPr lang="en-US" altLang="zh-CN" smtClean="0"/>
              <a:t>CFD/CAE</a:t>
            </a:r>
            <a:r>
              <a:rPr lang="zh-CN" altLang="en-US" smtClean="0"/>
              <a:t>流体及计算机辅助仿真、气象仿真和基因测序等业务</a:t>
            </a:r>
            <a:endParaRPr lang="en-US" altLang="zh-CN" smtClean="0"/>
          </a:p>
          <a:p>
            <a:r>
              <a:rPr lang="zh-CN" altLang="en-US" smtClean="0"/>
              <a:t>鲲鹏</a:t>
            </a:r>
            <a:r>
              <a:rPr lang="en-US" altLang="zh-CN" smtClean="0"/>
              <a:t>920</a:t>
            </a:r>
            <a:r>
              <a:rPr lang="zh-CN" altLang="en-US" smtClean="0"/>
              <a:t>的 </a:t>
            </a:r>
            <a:r>
              <a:rPr lang="en-US" altLang="zh-CN" smtClean="0"/>
              <a:t>WRF</a:t>
            </a:r>
            <a:r>
              <a:rPr lang="zh-CN" altLang="en-US" smtClean="0"/>
              <a:t>、</a:t>
            </a:r>
            <a:r>
              <a:rPr lang="en-US" altLang="zh-CN" smtClean="0"/>
              <a:t>Openfoam</a:t>
            </a:r>
            <a:r>
              <a:rPr lang="zh-CN" altLang="en-US" smtClean="0"/>
              <a:t>、</a:t>
            </a:r>
            <a:r>
              <a:rPr lang="en-US" altLang="zh-CN" smtClean="0"/>
              <a:t>ROMS</a:t>
            </a:r>
            <a:r>
              <a:rPr lang="zh-CN" altLang="en-US" smtClean="0"/>
              <a:t>和</a:t>
            </a:r>
            <a:r>
              <a:rPr lang="en-US" altLang="zh-CN" smtClean="0"/>
              <a:t>CANU</a:t>
            </a:r>
            <a:r>
              <a:rPr lang="zh-CN" altLang="en-US" smtClean="0"/>
              <a:t>等应用表现具有与</a:t>
            </a:r>
            <a:r>
              <a:rPr lang="en-US" altLang="zh-CN" smtClean="0"/>
              <a:t>x86 6148</a:t>
            </a:r>
            <a:r>
              <a:rPr lang="zh-CN" altLang="en-US" smtClean="0"/>
              <a:t>相同甚至更高的性能。</a:t>
            </a:r>
            <a:endParaRPr lang="en-US" altLang="zh-CN" smtClean="0"/>
          </a:p>
          <a:p>
            <a:pPr lvl="0"/>
            <a:r>
              <a:rPr lang="zh-CN" altLang="en-US" smtClean="0"/>
              <a:t>对比对象为：</a:t>
            </a:r>
            <a:r>
              <a:rPr lang="en-US" altLang="zh-CN" smtClean="0"/>
              <a:t>x86-Gold 6148, 2S</a:t>
            </a:r>
            <a:endParaRPr lang="en-US" altLang="zh-CN" smtClean="0"/>
          </a:p>
          <a:p>
            <a:endParaRPr lang="en-US" altLang="zh-CN" dirty="0" smtClean="0"/>
          </a:p>
        </p:txBody>
      </p:sp>
      <p:sp>
        <p:nvSpPr>
          <p:cNvPr id="6" name="幻灯片图像占位符 5"/>
          <p:cNvSpPr>
            <a:spLocks noGrp="1" noRot="1" noChangeAspect="1"/>
          </p:cNvSpPr>
          <p:nvPr>
            <p:ph type="sldImg"/>
          </p:nvPr>
        </p:nvSpPr>
        <p:spPr>
          <a:xfrm>
            <a:off x="584200" y="765175"/>
            <a:ext cx="5930900" cy="3336925"/>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性价比领先</a:t>
            </a:r>
            <a:endParaRPr lang="en-US" altLang="zh-CN" dirty="0" smtClean="0"/>
          </a:p>
          <a:p>
            <a:pPr lvl="1"/>
            <a:r>
              <a:rPr lang="zh-CN" altLang="en-US" dirty="0" smtClean="0"/>
              <a:t>独家发布基于自研鲲鹏芯片的</a:t>
            </a:r>
            <a:r>
              <a:rPr lang="en-US" altLang="zh-CN" dirty="0" smtClean="0"/>
              <a:t>HPC</a:t>
            </a:r>
            <a:r>
              <a:rPr lang="zh-CN" altLang="en-US" dirty="0" smtClean="0"/>
              <a:t>解决方案，性价比优于传统方案</a:t>
            </a:r>
            <a:r>
              <a:rPr lang="en-US" altLang="zh-CN" dirty="0" smtClean="0"/>
              <a:t>30%</a:t>
            </a:r>
            <a:endParaRPr lang="en-US" altLang="zh-CN" dirty="0" smtClean="0"/>
          </a:p>
          <a:p>
            <a:pPr lvl="1"/>
            <a:r>
              <a:rPr lang="zh-CN" altLang="en-US" dirty="0" smtClean="0"/>
              <a:t>并行文件系统</a:t>
            </a:r>
            <a:r>
              <a:rPr lang="en-US" altLang="zh-CN" dirty="0" smtClean="0"/>
              <a:t>PFS</a:t>
            </a:r>
            <a:r>
              <a:rPr lang="zh-CN" altLang="en-US" dirty="0" smtClean="0"/>
              <a:t>，同时支持对象存储和</a:t>
            </a:r>
            <a:r>
              <a:rPr lang="en-US" altLang="zh-CN" dirty="0" smtClean="0"/>
              <a:t>POSIX</a:t>
            </a:r>
            <a:r>
              <a:rPr lang="zh-CN" altLang="en-US" dirty="0" smtClean="0"/>
              <a:t>接口，替代传统并行文件系统，数据免拷贝，</a:t>
            </a:r>
            <a:r>
              <a:rPr lang="en-US" altLang="zh-CN" dirty="0" smtClean="0"/>
              <a:t>TCO</a:t>
            </a:r>
            <a:r>
              <a:rPr lang="zh-CN" altLang="en-US" dirty="0" smtClean="0"/>
              <a:t>降低</a:t>
            </a:r>
            <a:r>
              <a:rPr lang="en-US" altLang="zh-CN" dirty="0" smtClean="0"/>
              <a:t>20%</a:t>
            </a:r>
            <a:endParaRPr lang="en-US" altLang="zh-CN" dirty="0" smtClean="0"/>
          </a:p>
          <a:p>
            <a:pPr lvl="1"/>
            <a:r>
              <a:rPr lang="zh-CN" altLang="en-US" dirty="0" smtClean="0"/>
              <a:t>独家支持</a:t>
            </a:r>
            <a:r>
              <a:rPr lang="en-US" altLang="zh-CN" dirty="0" smtClean="0"/>
              <a:t>100G InfiniBand</a:t>
            </a:r>
            <a:r>
              <a:rPr lang="zh-CN" altLang="en-US" dirty="0" smtClean="0"/>
              <a:t>高速网络，时延低至</a:t>
            </a:r>
            <a:r>
              <a:rPr lang="en-US" altLang="zh-CN" dirty="0" smtClean="0"/>
              <a:t>1.5</a:t>
            </a:r>
            <a:r>
              <a:rPr lang="zh-CN" altLang="en-US" dirty="0" smtClean="0"/>
              <a:t>微秒，支持</a:t>
            </a:r>
            <a:r>
              <a:rPr lang="en-US" altLang="zh-CN" dirty="0" smtClean="0"/>
              <a:t>RDMA</a:t>
            </a:r>
            <a:r>
              <a:rPr lang="zh-CN" altLang="en-US" dirty="0" smtClean="0"/>
              <a:t>，性能业界领先。</a:t>
            </a:r>
            <a:endParaRPr lang="en-US" altLang="zh-CN" dirty="0" smtClean="0"/>
          </a:p>
          <a:p>
            <a:pPr lvl="0"/>
            <a:r>
              <a:rPr lang="zh-CN" altLang="en-US" dirty="0" smtClean="0"/>
              <a:t>易部署、易使用、易维护</a:t>
            </a:r>
            <a:endParaRPr lang="zh-CN" altLang="en-US" dirty="0" smtClean="0"/>
          </a:p>
          <a:p>
            <a:pPr lvl="1"/>
            <a:r>
              <a:rPr lang="zh-CN" altLang="en-US" dirty="0" smtClean="0"/>
              <a:t>提供云上</a:t>
            </a:r>
            <a:r>
              <a:rPr lang="en-US" altLang="zh-CN" dirty="0" smtClean="0"/>
              <a:t>HPC</a:t>
            </a:r>
            <a:r>
              <a:rPr lang="zh-CN" altLang="en-US" dirty="0" smtClean="0"/>
              <a:t>集群管理服务，支持集群一键式发放、快速部署，效率提升</a:t>
            </a:r>
            <a:r>
              <a:rPr lang="en-US" altLang="zh-CN" dirty="0" smtClean="0"/>
              <a:t>90%</a:t>
            </a:r>
            <a:endParaRPr lang="en-US" altLang="zh-CN" dirty="0" smtClean="0"/>
          </a:p>
          <a:p>
            <a:pPr lvl="1"/>
            <a:r>
              <a:rPr lang="zh-CN" altLang="en-US" dirty="0" smtClean="0"/>
              <a:t>提供集群管理、作业管理、节点管理等可视化</a:t>
            </a:r>
            <a:r>
              <a:rPr lang="en-US" altLang="zh-CN" dirty="0" smtClean="0"/>
              <a:t>HPC</a:t>
            </a:r>
            <a:r>
              <a:rPr lang="zh-CN" altLang="en-US" dirty="0" smtClean="0"/>
              <a:t>集群管理能力</a:t>
            </a:r>
            <a:endParaRPr lang="en-US" altLang="zh-CN" dirty="0" smtClean="0"/>
          </a:p>
          <a:p>
            <a:pPr lvl="1"/>
            <a:r>
              <a:rPr lang="zh-CN" altLang="en-US" dirty="0" smtClean="0"/>
              <a:t>持续集成</a:t>
            </a:r>
            <a:r>
              <a:rPr lang="en-US" altLang="zh-CN" dirty="0" smtClean="0"/>
              <a:t>HPC</a:t>
            </a:r>
            <a:r>
              <a:rPr lang="zh-CN" altLang="en-US" dirty="0" smtClean="0"/>
              <a:t>编译器、</a:t>
            </a:r>
            <a:r>
              <a:rPr lang="en-US" altLang="zh-CN" dirty="0" smtClean="0"/>
              <a:t>MPI</a:t>
            </a:r>
            <a:r>
              <a:rPr lang="zh-CN" altLang="en-US" dirty="0" smtClean="0"/>
              <a:t>等各种开源商用</a:t>
            </a:r>
            <a:r>
              <a:rPr lang="en-US" altLang="zh-CN" dirty="0" smtClean="0"/>
              <a:t>HPC</a:t>
            </a:r>
            <a:r>
              <a:rPr lang="zh-CN" altLang="en-US" dirty="0" smtClean="0"/>
              <a:t>中间件及业务软件。</a:t>
            </a:r>
            <a:endParaRPr lang="en-US" altLang="zh-CN" dirty="0" smtClean="0"/>
          </a:p>
          <a:p>
            <a:pPr lvl="0"/>
            <a:r>
              <a:rPr lang="zh-CN" altLang="en-US" dirty="0" smtClean="0"/>
              <a:t>丰富的</a:t>
            </a:r>
            <a:r>
              <a:rPr lang="en-US" altLang="zh-CN" dirty="0" smtClean="0"/>
              <a:t>HPC</a:t>
            </a:r>
            <a:r>
              <a:rPr lang="zh-CN" altLang="en-US" dirty="0" smtClean="0"/>
              <a:t>生态</a:t>
            </a:r>
            <a:endParaRPr lang="zh-CN" altLang="en-US" dirty="0" smtClean="0"/>
          </a:p>
          <a:p>
            <a:pPr lvl="1"/>
            <a:r>
              <a:rPr lang="zh-CN" altLang="en-US" dirty="0" smtClean="0"/>
              <a:t>基因测序：</a:t>
            </a:r>
            <a:r>
              <a:rPr lang="en-US" altLang="zh-CN" dirty="0" smtClean="0"/>
              <a:t>GATK</a:t>
            </a:r>
            <a:r>
              <a:rPr lang="zh-CN" altLang="en-US" dirty="0" smtClean="0"/>
              <a:t>、</a:t>
            </a:r>
            <a:r>
              <a:rPr lang="en-US" altLang="zh-CN" dirty="0" err="1" smtClean="0"/>
              <a:t>bwa</a:t>
            </a:r>
            <a:r>
              <a:rPr lang="zh-CN" altLang="en-US" dirty="0" smtClean="0"/>
              <a:t>、</a:t>
            </a:r>
            <a:r>
              <a:rPr lang="en-US" altLang="zh-CN" dirty="0" smtClean="0"/>
              <a:t>Bowtie</a:t>
            </a:r>
            <a:r>
              <a:rPr lang="zh-CN" altLang="en-US" dirty="0" smtClean="0"/>
              <a:t>、</a:t>
            </a:r>
            <a:r>
              <a:rPr lang="en-US" altLang="zh-CN" dirty="0" smtClean="0"/>
              <a:t>Blast</a:t>
            </a:r>
            <a:r>
              <a:rPr lang="zh-CN" altLang="en-US" dirty="0" smtClean="0"/>
              <a:t>等近百款软件已成功移植</a:t>
            </a:r>
            <a:endParaRPr lang="en-US" altLang="zh-CN" dirty="0" smtClean="0"/>
          </a:p>
          <a:p>
            <a:pPr lvl="1"/>
            <a:r>
              <a:rPr lang="zh-CN" altLang="en-US" dirty="0" smtClean="0"/>
              <a:t>气象环保：</a:t>
            </a:r>
            <a:r>
              <a:rPr lang="en-US" altLang="zh-CN" dirty="0" smtClean="0"/>
              <a:t>WRF</a:t>
            </a:r>
            <a:r>
              <a:rPr lang="zh-CN" altLang="en-US" dirty="0" smtClean="0"/>
              <a:t>、</a:t>
            </a:r>
            <a:r>
              <a:rPr lang="en-US" altLang="zh-CN" dirty="0" smtClean="0"/>
              <a:t>ROMS</a:t>
            </a:r>
            <a:r>
              <a:rPr lang="zh-CN" altLang="en-US" dirty="0" smtClean="0"/>
              <a:t>、</a:t>
            </a:r>
            <a:r>
              <a:rPr lang="en-US" altLang="zh-CN" dirty="0" smtClean="0"/>
              <a:t>CAMX</a:t>
            </a:r>
            <a:r>
              <a:rPr lang="zh-CN" altLang="en-US" dirty="0" smtClean="0"/>
              <a:t>、</a:t>
            </a:r>
            <a:r>
              <a:rPr lang="en-US" altLang="zh-CN" dirty="0" smtClean="0"/>
              <a:t>CMAQ</a:t>
            </a:r>
            <a:r>
              <a:rPr lang="zh-CN" altLang="en-US" dirty="0" smtClean="0"/>
              <a:t>等近十款软件已成功移植</a:t>
            </a:r>
            <a:endParaRPr lang="zh-CN" altLang="en-US" dirty="0" smtClean="0"/>
          </a:p>
          <a:p>
            <a:pPr lvl="1"/>
            <a:r>
              <a:rPr lang="zh-CN" altLang="en-US" dirty="0" smtClean="0"/>
              <a:t>流体力学：</a:t>
            </a:r>
            <a:r>
              <a:rPr lang="en-US" altLang="zh-CN" dirty="0" err="1" smtClean="0"/>
              <a:t>OpenFORM</a:t>
            </a:r>
            <a:r>
              <a:rPr lang="zh-CN" altLang="en-US" dirty="0" smtClean="0"/>
              <a:t>、</a:t>
            </a:r>
            <a:r>
              <a:rPr lang="en-US" altLang="zh-CN" dirty="0" smtClean="0"/>
              <a:t>SU2</a:t>
            </a:r>
            <a:r>
              <a:rPr lang="zh-CN" altLang="en-US" dirty="0" smtClean="0"/>
              <a:t>等已经成功移植</a:t>
            </a:r>
            <a:endParaRPr lang="zh-CN" altLang="en-US" dirty="0" smtClean="0"/>
          </a:p>
          <a:p>
            <a:pPr lvl="0"/>
            <a:endParaRPr lang="en-US" dirty="0" smtClean="0"/>
          </a:p>
          <a:p>
            <a:endParaRPr lang="zh-CN" altLang="en-US" dirty="0"/>
          </a:p>
        </p:txBody>
      </p:sp>
      <p:sp>
        <p:nvSpPr>
          <p:cNvPr id="9" name="幻灯片图像占位符 8"/>
          <p:cNvSpPr>
            <a:spLocks noGrp="1" noRot="1" noChangeAspect="1"/>
          </p:cNvSpPr>
          <p:nvPr>
            <p:ph type="sldImg"/>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b="1"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HPC</a:t>
            </a:r>
            <a:r>
              <a:rPr lang="zh-CN" altLang="en-US" smtClean="0"/>
              <a:t>典型场景：科学计算、气象预测、环境预测、工业仿真、基因测序、能源勘探、动漫渲染、金融分析等等</a:t>
            </a:r>
            <a:endParaRPr lang="en-US" altLang="zh-CN" smtClean="0"/>
          </a:p>
          <a:p>
            <a:endParaRPr lang="en-US" altLang="zh-CN" dirty="0" smtClean="0"/>
          </a:p>
        </p:txBody>
      </p:sp>
      <p:sp>
        <p:nvSpPr>
          <p:cNvPr id="6" name="幻灯片图像占位符 5"/>
          <p:cNvSpPr>
            <a:spLocks noGrp="1" noRot="1" noChangeAspect="1"/>
          </p:cNvSpPr>
          <p:nvPr>
            <p:ph type="sldImg"/>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EDA</a:t>
            </a:r>
            <a:r>
              <a:rPr lang="zh-CN" altLang="en-US" dirty="0" smtClean="0"/>
              <a:t>：</a:t>
            </a:r>
            <a:r>
              <a:rPr lang="en-US" dirty="0" smtClean="0"/>
              <a:t>Electronic design automation </a:t>
            </a:r>
            <a:r>
              <a:rPr lang="zh-CN" altLang="en-US" dirty="0" smtClean="0"/>
              <a:t>，电子设计自动化（</a:t>
            </a:r>
            <a:r>
              <a:rPr lang="en-US" altLang="zh-CN" dirty="0" err="1" smtClean="0"/>
              <a:t>EDA:Electronic</a:t>
            </a:r>
            <a:r>
              <a:rPr lang="en-US" altLang="zh-CN" dirty="0" smtClean="0"/>
              <a:t> Design automation</a:t>
            </a:r>
            <a:r>
              <a:rPr lang="zh-CN" altLang="en-US" dirty="0" smtClean="0"/>
              <a:t>）是将计算机技术应用于电子设计过程中而形成的一门新技术，它已经被广泛应用于电子电路的设计和仿真，集成电路的版图设计、印刷电路板（</a:t>
            </a:r>
            <a:r>
              <a:rPr lang="en-US" altLang="zh-CN" dirty="0" smtClean="0"/>
              <a:t>PCB</a:t>
            </a:r>
            <a:r>
              <a:rPr lang="zh-CN" altLang="en-US" dirty="0" smtClean="0"/>
              <a:t>）的设计和可编程器件的编程等各项工作中。</a:t>
            </a:r>
            <a:endParaRPr lang="en-US" dirty="0" smtClean="0"/>
          </a:p>
          <a:p>
            <a:r>
              <a:rPr lang="zh-CN" altLang="en-US" dirty="0" smtClean="0"/>
              <a:t>对于紧耦合型的业务，一般需要配置高带宽低时延的网络</a:t>
            </a:r>
            <a:endParaRPr lang="en-US" altLang="zh-CN" dirty="0" smtClean="0"/>
          </a:p>
          <a:p>
            <a:r>
              <a:rPr lang="zh-CN" altLang="en-US" dirty="0" smtClean="0"/>
              <a:t>对于松耦合性的业务，采用通用万兆以太网络即可支持</a:t>
            </a:r>
            <a:endParaRPr lang="en-US" altLang="zh-CN" dirty="0" smtClean="0"/>
          </a:p>
          <a:p>
            <a:r>
              <a:rPr lang="zh-CN" altLang="en-US" dirty="0" smtClean="0"/>
              <a:t>对于数据密集型场景，需着重考虑数据的存储容量、带宽、每秒操作数等性能是否能满足</a:t>
            </a:r>
            <a:endParaRPr lang="en-US" altLang="zh-CN" dirty="0" smtClean="0"/>
          </a:p>
          <a:p>
            <a:r>
              <a:rPr lang="zh-CN" altLang="en-US" dirty="0" smtClean="0"/>
              <a:t>基因测序在</a:t>
            </a:r>
            <a:r>
              <a:rPr lang="en-US" dirty="0" smtClean="0"/>
              <a:t>HPC</a:t>
            </a:r>
            <a:r>
              <a:rPr lang="zh-CN" altLang="en-US" dirty="0" smtClean="0"/>
              <a:t>业务类型中的划分中，属于松耦合、数据密集型业务。</a:t>
            </a:r>
            <a:endParaRPr lang="zh-CN" altLang="en-US" dirty="0"/>
          </a:p>
        </p:txBody>
      </p:sp>
      <p:sp>
        <p:nvSpPr>
          <p:cNvPr id="6" name="幻灯片图像占位符 5"/>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sz="1100" b="1" dirty="0" smtClean="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多元算力：依托鲲鹏多核能力，性价比提升；原生支持</a:t>
            </a:r>
            <a:r>
              <a:rPr lang="en-US" altLang="zh-CN" smtClean="0"/>
              <a:t>X86</a:t>
            </a:r>
            <a:r>
              <a:rPr lang="zh-CN" altLang="en-US" smtClean="0"/>
              <a:t>与</a:t>
            </a:r>
            <a:r>
              <a:rPr lang="en-US" altLang="zh-CN" smtClean="0"/>
              <a:t>ARM</a:t>
            </a:r>
            <a:r>
              <a:rPr lang="zh-CN" altLang="en-US" smtClean="0"/>
              <a:t>芯片。</a:t>
            </a:r>
            <a:endParaRPr lang="en-US" altLang="zh-CN" smtClean="0"/>
          </a:p>
          <a:p>
            <a:pPr lvl="0"/>
            <a:r>
              <a:rPr lang="zh-CN" altLang="en-US" smtClean="0"/>
              <a:t>存算分离，灵活弹性：支持计算、存储分离架构，最大化提升资源利用率，按需使用计算资源；极速扩容伸缩，满足业务量高速增长需求，成本降低、集群利用率提升。</a:t>
            </a:r>
            <a:endParaRPr lang="en-US" altLang="zh-CN" smtClean="0"/>
          </a:p>
          <a:p>
            <a:pPr lvl="0"/>
            <a:r>
              <a:rPr lang="zh-CN" altLang="en-US" smtClean="0"/>
              <a:t>极致弹性，智能从容：</a:t>
            </a:r>
            <a:r>
              <a:rPr lang="en-US" altLang="zh-CN" smtClean="0"/>
              <a:t>Serverless</a:t>
            </a:r>
            <a:r>
              <a:rPr lang="zh-CN" altLang="en-US" smtClean="0"/>
              <a:t>架构，算力按需获取，容器秒级发放，业务秒级伸缩，最大化资源利用率；原生支持</a:t>
            </a:r>
            <a:r>
              <a:rPr lang="en-US" altLang="zh-CN" smtClean="0"/>
              <a:t>Kubernetes</a:t>
            </a:r>
            <a:r>
              <a:rPr lang="zh-CN" altLang="en-US" smtClean="0"/>
              <a:t>和</a:t>
            </a:r>
            <a:r>
              <a:rPr lang="en-US" altLang="zh-CN" smtClean="0"/>
              <a:t>Docker</a:t>
            </a:r>
            <a:r>
              <a:rPr lang="zh-CN" altLang="en-US" smtClean="0"/>
              <a:t>生态。</a:t>
            </a:r>
            <a:endParaRPr lang="en-US" altLang="zh-CN" smtClean="0"/>
          </a:p>
          <a:p>
            <a:pPr lvl="0"/>
            <a:r>
              <a:rPr lang="zh-CN" altLang="en-US" smtClean="0"/>
              <a:t>极致性能，稳定可靠：海量分布式云存储</a:t>
            </a:r>
            <a:r>
              <a:rPr lang="en-US" altLang="zh-CN" smtClean="0"/>
              <a:t>OBS </a:t>
            </a:r>
            <a:r>
              <a:rPr lang="zh-CN" altLang="en-US" smtClean="0"/>
              <a:t>带来超大带宽、更低时延，多计算集群可分析使用同一份数据，效率提升，可靠度为</a:t>
            </a:r>
            <a:r>
              <a:rPr lang="en-US" altLang="zh-CN" smtClean="0"/>
              <a:t>12</a:t>
            </a:r>
            <a:r>
              <a:rPr lang="zh-CN" altLang="en-US" smtClean="0"/>
              <a:t>个</a:t>
            </a:r>
            <a:r>
              <a:rPr lang="en-US" altLang="zh-CN" smtClean="0"/>
              <a:t>9</a:t>
            </a:r>
            <a:r>
              <a:rPr lang="zh-CN" altLang="en-US" smtClean="0"/>
              <a:t>。</a:t>
            </a:r>
            <a:endParaRPr lang="en-US" altLang="zh-CN" smtClean="0"/>
          </a:p>
          <a:p>
            <a:pPr lvl="0"/>
            <a:endParaRPr lang="en-US" altLang="zh-CN" smtClean="0"/>
          </a:p>
          <a:p>
            <a:pPr lvl="0"/>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全栈政务云底座是鲲鹏处理器和相关基础设施；</a:t>
            </a:r>
            <a:endParaRPr lang="en-US" altLang="zh-CN" dirty="0" smtClean="0"/>
          </a:p>
          <a:p>
            <a:r>
              <a:rPr lang="zh-CN" altLang="en-US" dirty="0" smtClean="0"/>
              <a:t>华为云鲲鹏基础云架构包含</a:t>
            </a:r>
            <a:r>
              <a:rPr lang="en-US" altLang="zh-CN" dirty="0" smtClean="0"/>
              <a:t>IaaS</a:t>
            </a:r>
            <a:r>
              <a:rPr lang="zh-CN" altLang="en-US" dirty="0" smtClean="0"/>
              <a:t>、</a:t>
            </a:r>
            <a:r>
              <a:rPr lang="en-US" altLang="zh-CN" dirty="0" err="1" smtClean="0"/>
              <a:t>DaaS</a:t>
            </a:r>
            <a:r>
              <a:rPr lang="zh-CN" altLang="en-US" dirty="0" smtClean="0"/>
              <a:t>和</a:t>
            </a:r>
            <a:r>
              <a:rPr lang="en-US" altLang="zh-CN" dirty="0" smtClean="0"/>
              <a:t>PaaS</a:t>
            </a:r>
            <a:endParaRPr lang="en-US" altLang="zh-CN" dirty="0" smtClean="0"/>
          </a:p>
          <a:p>
            <a:r>
              <a:rPr lang="zh-CN" altLang="en-US" dirty="0" smtClean="0"/>
              <a:t>上层是</a:t>
            </a:r>
            <a:r>
              <a:rPr lang="en-US" altLang="zh-CN" dirty="0" smtClean="0"/>
              <a:t>3</a:t>
            </a:r>
            <a:r>
              <a:rPr lang="zh-CN" altLang="en-US" dirty="0" smtClean="0"/>
              <a:t>大类应用：简政、惠民和兴业</a:t>
            </a:r>
            <a:endParaRPr lang="en-US" altLang="zh-CN" dirty="0" smtClean="0"/>
          </a:p>
          <a:p>
            <a:r>
              <a:rPr lang="zh-CN" altLang="en-US" dirty="0" smtClean="0"/>
              <a:t>备注：国产计算资源池是国产的</a:t>
            </a:r>
            <a:r>
              <a:rPr lang="en-US" altLang="zh-CN" dirty="0" smtClean="0"/>
              <a:t>ARM</a:t>
            </a:r>
            <a:r>
              <a:rPr lang="zh-CN" altLang="en-US" dirty="0" smtClean="0"/>
              <a:t>架构服务器组成</a:t>
            </a:r>
            <a:endParaRPr lang="en-US" altLang="zh-CN" dirty="0" smtClean="0"/>
          </a:p>
          <a:p>
            <a:r>
              <a:rPr lang="zh-CN" altLang="en-US" dirty="0" smtClean="0"/>
              <a:t>政府行业解决方案架构</a:t>
            </a:r>
            <a:endParaRPr lang="zh-CN" altLang="en-US" dirty="0" smtClean="0"/>
          </a:p>
          <a:p>
            <a:r>
              <a:rPr lang="zh-CN" altLang="en-US" dirty="0" smtClean="0"/>
              <a:t>基于华为云基础设施，华为公司联合业界</a:t>
            </a:r>
            <a:r>
              <a:rPr lang="en-US" altLang="zh-CN" dirty="0" smtClean="0"/>
              <a:t>TOP</a:t>
            </a:r>
            <a:r>
              <a:rPr lang="zh-CN" altLang="en-US" dirty="0" smtClean="0"/>
              <a:t>级的合作伙伴，为政府构建城市统一数据公共服务平台，服务于政府办公、城市管理、经济运行和民生服务；基于开放架构，可面向政府客户提供标准云服务产品、专享云、驻地云等灵活多样的部署模式和服务</a:t>
            </a:r>
            <a:endParaRPr lang="zh-CN" altLang="en-US" dirty="0" smtClean="0"/>
          </a:p>
          <a:p>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软通智慧城市数字化智能中台方案是基于华为云鲲鹏云的一个合作方案，可快速上线和部署</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dirty="0" smtClean="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全球第一朵鲲鹏政务云：北京市政务云</a:t>
            </a:r>
            <a:endParaRPr lang="en-US" altLang="zh-CN" sz="1100" dirty="0" smtClean="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“鹏城生态”建设目标</a:t>
            </a:r>
            <a:endParaRPr lang="en-US" altLang="zh-CN" dirty="0" smtClean="0"/>
          </a:p>
          <a:p>
            <a:pPr lvl="1"/>
            <a:r>
              <a:rPr lang="zh-CN" altLang="en-US" dirty="0" smtClean="0">
                <a:sym typeface="宋体" panose="02010600030101010101" pitchFamily="2" charset="-122"/>
              </a:rPr>
              <a:t>承担国家级自主生态科研任务</a:t>
            </a:r>
            <a:endParaRPr lang="zh-CN" altLang="en-US" dirty="0" smtClean="0"/>
          </a:p>
          <a:p>
            <a:pPr lvl="1"/>
            <a:r>
              <a:rPr lang="zh-CN" altLang="en-US" dirty="0" smtClean="0">
                <a:sym typeface="宋体" panose="02010600030101010101" pitchFamily="2" charset="-122"/>
              </a:rPr>
              <a:t>参与国产自主生态替代计划</a:t>
            </a:r>
            <a:endParaRPr lang="zh-CN" altLang="en-US" dirty="0" smtClean="0"/>
          </a:p>
          <a:p>
            <a:pPr lvl="1"/>
            <a:r>
              <a:rPr lang="zh-CN" altLang="en-US" dirty="0" smtClean="0"/>
              <a:t>助力深圳信息技术产业升级</a:t>
            </a:r>
            <a:endParaRPr lang="zh-CN" altLang="en-US" dirty="0" smtClean="0"/>
          </a:p>
          <a:p>
            <a:pPr lvl="1"/>
            <a:r>
              <a:rPr lang="zh-CN" altLang="en-US" dirty="0" smtClean="0">
                <a:sym typeface="宋体" panose="02010600030101010101" pitchFamily="2" charset="-122"/>
              </a:rPr>
              <a:t>构建国际化</a:t>
            </a:r>
            <a:r>
              <a:rPr lang="en-US" altLang="zh-CN" dirty="0" smtClean="0">
                <a:sym typeface="宋体" panose="02010600030101010101" pitchFamily="2" charset="-122"/>
              </a:rPr>
              <a:t>CPU/</a:t>
            </a:r>
            <a:r>
              <a:rPr lang="zh-CN" altLang="en-US" dirty="0" smtClean="0">
                <a:sym typeface="宋体" panose="02010600030101010101" pitchFamily="2" charset="-122"/>
              </a:rPr>
              <a:t>操作系统研发中心</a:t>
            </a:r>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硬替代：产品成熟可用，</a:t>
            </a:r>
            <a:r>
              <a:rPr lang="en-US" altLang="zh-CN" dirty="0" smtClean="0"/>
              <a:t>arm</a:t>
            </a:r>
            <a:r>
              <a:rPr lang="zh-CN" altLang="en-US" dirty="0" smtClean="0"/>
              <a:t>应用替代</a:t>
            </a:r>
            <a:r>
              <a:rPr lang="en-US" altLang="zh-CN" dirty="0" smtClean="0"/>
              <a:t>x86</a:t>
            </a:r>
            <a:r>
              <a:rPr lang="zh-CN" altLang="en-US" dirty="0" smtClean="0"/>
              <a:t>应用</a:t>
            </a:r>
            <a:endParaRPr lang="zh-CN" altLang="en-US" dirty="0" smtClean="0"/>
          </a:p>
          <a:p>
            <a:r>
              <a:rPr lang="zh-CN" altLang="en-US" dirty="0" smtClean="0"/>
              <a:t>软替代：产品基本可用</a:t>
            </a:r>
            <a:endParaRPr lang="zh-CN" altLang="en-US" dirty="0" smtClean="0"/>
          </a:p>
          <a:p>
            <a:r>
              <a:rPr lang="zh-CN" altLang="en-US" dirty="0" smtClean="0"/>
              <a:t>准替代：空白领域</a:t>
            </a:r>
            <a:endParaRPr lang="en-US" altLang="zh-CN" dirty="0" smtClean="0"/>
          </a:p>
          <a:p>
            <a:r>
              <a:rPr lang="zh-CN" altLang="en-US" dirty="0" smtClean="0"/>
              <a:t>双底座指智慧金融方案的两个基础解决方案：金融云与数据湖。</a:t>
            </a:r>
            <a:endParaRPr lang="en-US" altLang="zh-CN" dirty="0" smtClean="0"/>
          </a:p>
          <a:p>
            <a:pPr marL="0" indent="0">
              <a:buNone/>
            </a:pP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民生银行的鲲鹏平台已经率先商用</a:t>
            </a:r>
            <a:endParaRPr lang="en-US" altLang="zh-CN" dirty="0" smtClean="0"/>
          </a:p>
          <a:p>
            <a:r>
              <a:rPr lang="zh-CN" altLang="en-US" dirty="0" smtClean="0"/>
              <a:t>解决方案就是企业级分布式数据库，</a:t>
            </a:r>
            <a:r>
              <a:rPr lang="en-US" altLang="zh-CN" dirty="0" smtClean="0"/>
              <a:t>HTAP</a:t>
            </a:r>
            <a:r>
              <a:rPr lang="zh-CN" altLang="en-US" dirty="0" smtClean="0"/>
              <a:t>是</a:t>
            </a:r>
            <a:r>
              <a:rPr lang="en-US" altLang="zh-CN" dirty="0" smtClean="0"/>
              <a:t>Hybrid Transactional/Analytical Processing</a:t>
            </a:r>
            <a:r>
              <a:rPr lang="zh-CN" altLang="en-US" dirty="0" smtClean="0"/>
              <a:t>，指同时支持</a:t>
            </a:r>
            <a:r>
              <a:rPr lang="en-US" altLang="zh-CN" dirty="0" smtClean="0"/>
              <a:t>OLTP</a:t>
            </a:r>
            <a:r>
              <a:rPr lang="zh-CN" altLang="en-US" dirty="0" smtClean="0"/>
              <a:t>和</a:t>
            </a:r>
            <a:r>
              <a:rPr lang="en-US" altLang="zh-CN" dirty="0" smtClean="0"/>
              <a:t>OLAP</a:t>
            </a:r>
            <a:r>
              <a:rPr lang="zh-CN" altLang="en-US" dirty="0" smtClean="0"/>
              <a:t>负载。右图及时</a:t>
            </a:r>
            <a:r>
              <a:rPr lang="en-US" altLang="zh-CN" dirty="0" smtClean="0"/>
              <a:t>TaiShan</a:t>
            </a:r>
            <a:r>
              <a:rPr lang="zh-CN" altLang="en-US" dirty="0" smtClean="0"/>
              <a:t>服务器的物理部署方案。</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金融领域监管科技的国产化很重要，已经跟网联和银联开展了鲲鹏平台的验证工作</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跟以上</a:t>
            </a:r>
            <a:r>
              <a:rPr lang="en-US" altLang="zh-CN" smtClean="0"/>
              <a:t>3</a:t>
            </a:r>
            <a:r>
              <a:rPr lang="zh-CN" altLang="en-US" smtClean="0"/>
              <a:t>大行和深交所的鲲鹏生态平台正在建设中</a:t>
            </a:r>
            <a:endParaRPr lang="en-US" altLang="zh-CN" smtClean="0"/>
          </a:p>
          <a:p>
            <a:r>
              <a:rPr lang="zh-CN" altLang="en-US" smtClean="0"/>
              <a:t>建行正在建设鲲鹏第二平台，首先支持信用卡核心业务下移</a:t>
            </a:r>
            <a:r>
              <a:rPr lang="en-US" altLang="zh-CN" smtClean="0"/>
              <a:t>/</a:t>
            </a:r>
            <a:r>
              <a:rPr lang="zh-CN" altLang="en-US" smtClean="0"/>
              <a:t>终端机具</a:t>
            </a:r>
            <a:r>
              <a:rPr lang="en-US" altLang="zh-CN" smtClean="0"/>
              <a:t>/</a:t>
            </a:r>
            <a:r>
              <a:rPr lang="zh-CN" altLang="en-US" smtClean="0"/>
              <a:t>标准等业务</a:t>
            </a:r>
            <a:endParaRPr lang="en-US" altLang="zh-CN" smtClean="0"/>
          </a:p>
          <a:p>
            <a:pPr lvl="0"/>
            <a:r>
              <a:rPr lang="zh-CN" altLang="en-US" smtClean="0"/>
              <a:t>工行正在建设鲲鹏第二平台，首先支持经营分析</a:t>
            </a:r>
            <a:r>
              <a:rPr lang="en-US" altLang="zh-CN" smtClean="0"/>
              <a:t>TD</a:t>
            </a:r>
            <a:r>
              <a:rPr lang="zh-CN" altLang="en-US" smtClean="0"/>
              <a:t>全量替换</a:t>
            </a:r>
            <a:r>
              <a:rPr lang="en-US" altLang="zh-CN" smtClean="0"/>
              <a:t>/</a:t>
            </a:r>
            <a:r>
              <a:rPr lang="zh-CN" altLang="en-US" smtClean="0"/>
              <a:t>大机下移联创等业务</a:t>
            </a:r>
            <a:endParaRPr lang="en-US" altLang="zh-CN" smtClean="0"/>
          </a:p>
          <a:p>
            <a:pPr lvl="0"/>
            <a:r>
              <a:rPr lang="zh-CN" altLang="en-US" smtClean="0"/>
              <a:t>大机下移联创：原系统中承载业务的</a:t>
            </a:r>
            <a:r>
              <a:rPr lang="en-US" altLang="zh-CN" smtClean="0"/>
              <a:t>IBM</a:t>
            </a:r>
            <a:r>
              <a:rPr lang="zh-CN" altLang="en-US" smtClean="0"/>
              <a:t>大型机下移至分支机构的联合创新</a:t>
            </a:r>
            <a:endParaRPr lang="zh-CN" altLang="en-US" smtClean="0"/>
          </a:p>
          <a:p>
            <a:pPr lvl="0"/>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运营商的鲲鹏生态改造进展较快</a:t>
            </a:r>
            <a:endParaRPr lang="en-US" altLang="zh-CN" dirty="0" smtClean="0"/>
          </a:p>
          <a:p>
            <a:r>
              <a:rPr lang="en-US" altLang="zh-CN" dirty="0" smtClean="0"/>
              <a:t>BSS: </a:t>
            </a:r>
            <a:r>
              <a:rPr lang="en-US" altLang="zh-CN" dirty="0" err="1" smtClean="0"/>
              <a:t>bizz</a:t>
            </a:r>
            <a:r>
              <a:rPr lang="en-US" altLang="zh-CN" dirty="0" smtClean="0"/>
              <a:t> support system, </a:t>
            </a:r>
            <a:r>
              <a:rPr lang="zh-CN" altLang="en-US" dirty="0" smtClean="0"/>
              <a:t>运营支撑系统</a:t>
            </a:r>
            <a:r>
              <a:rPr lang="en-US" altLang="zh-CN" dirty="0" smtClean="0"/>
              <a:t>,</a:t>
            </a:r>
            <a:r>
              <a:rPr lang="en-US" altLang="zh-CN" baseline="0" dirty="0" smtClean="0"/>
              <a:t> BI: </a:t>
            </a:r>
            <a:r>
              <a:rPr lang="en-US" altLang="zh-CN" baseline="0" dirty="0" err="1" smtClean="0"/>
              <a:t>bizz</a:t>
            </a:r>
            <a:r>
              <a:rPr lang="en-US" altLang="zh-CN" baseline="0" dirty="0" smtClean="0"/>
              <a:t> intelligence, </a:t>
            </a:r>
            <a:r>
              <a:rPr lang="zh-CN" altLang="en-US" baseline="0" dirty="0" smtClean="0"/>
              <a:t>商务智能；</a:t>
            </a:r>
            <a:r>
              <a:rPr lang="en-US" altLang="zh-CN" baseline="0" dirty="0" smtClean="0"/>
              <a:t> CRM, customer relationship management </a:t>
            </a:r>
            <a:r>
              <a:rPr lang="zh-CN" altLang="en-US" baseline="0" dirty="0" smtClean="0"/>
              <a:t>客户关系管理</a:t>
            </a:r>
            <a:endParaRPr lang="en-US" altLang="zh-CN" baseline="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en-US" altLang="zh-CN" baseline="0" dirty="0" smtClean="0"/>
              <a:t>DPI</a:t>
            </a:r>
            <a:r>
              <a:rPr lang="zh-CN" altLang="en-US" baseline="0" dirty="0" smtClean="0"/>
              <a:t>（</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deep packet inspection</a:t>
            </a:r>
            <a:r>
              <a:rPr lang="zh-CN" altLang="en-US" baseline="0" dirty="0" smtClean="0"/>
              <a:t>）深度报文检测，运营商用来对客户数据进行检测的系统</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亚信已经完成计费系统基于</a:t>
            </a:r>
            <a:r>
              <a:rPr lang="en-US" altLang="zh-CN" smtClean="0"/>
              <a:t>TaiShan</a:t>
            </a:r>
            <a:r>
              <a:rPr lang="zh-CN" altLang="en-US" smtClean="0"/>
              <a:t>服务器的迁移测试</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浙江移动于</a:t>
            </a:r>
            <a:r>
              <a:rPr lang="en-US" altLang="zh-CN" smtClean="0"/>
              <a:t>2019</a:t>
            </a:r>
            <a:r>
              <a:rPr lang="zh-CN" altLang="zh-CN" smtClean="0"/>
              <a:t>年</a:t>
            </a:r>
            <a:r>
              <a:rPr lang="en-US" altLang="zh-CN" smtClean="0"/>
              <a:t>6</a:t>
            </a:r>
            <a:r>
              <a:rPr lang="zh-CN" altLang="zh-CN" smtClean="0"/>
              <a:t>月</a:t>
            </a:r>
            <a:r>
              <a:rPr lang="en-US" altLang="zh-CN" smtClean="0"/>
              <a:t>29</a:t>
            </a:r>
            <a:r>
              <a:rPr lang="zh-CN" altLang="zh-CN" smtClean="0"/>
              <a:t>日成功</a:t>
            </a:r>
            <a:r>
              <a:rPr lang="zh-CN" altLang="en-US" smtClean="0"/>
              <a:t>打通全球首个</a:t>
            </a:r>
            <a:r>
              <a:rPr lang="zh-CN" altLang="zh-CN" smtClean="0"/>
              <a:t>基于鲲鹏的网络云</a:t>
            </a:r>
            <a:r>
              <a:rPr lang="en-US" altLang="zh-CN" smtClean="0"/>
              <a:t>VoLTE</a:t>
            </a:r>
            <a:r>
              <a:rPr lang="zh-CN" altLang="en-US" smtClean="0"/>
              <a:t>呼叫</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中移动</a:t>
            </a:r>
            <a:r>
              <a:rPr lang="zh-CN" altLang="en-US" sz="1100" dirty="0" smtClean="0"/>
              <a:t>鲲鹏生态数据仓库验证中</a:t>
            </a: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ABCD</a:t>
            </a:r>
            <a:endParaRPr lang="en-US" altLang="zh-CN" dirty="0" smtClean="0"/>
          </a:p>
          <a:p>
            <a:pPr lvl="1"/>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hlinkClick r:id="rId3"/>
              </a:rPr>
              <a:t>华为云鲲鹏社区</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dirty="0" smtClean="0"/>
              <a:t>围绕数据库、容器、中间件，构建解决方案竞争力</a:t>
            </a:r>
            <a:endParaRPr lang="en-US" dirty="0" smtClean="0"/>
          </a:p>
          <a:p>
            <a:r>
              <a:rPr lang="en-US" dirty="0" smtClean="0"/>
              <a:t>ISV: Independent</a:t>
            </a:r>
            <a:r>
              <a:rPr lang="en-US" baseline="0" dirty="0" smtClean="0"/>
              <a:t> software vendor,</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 独立软件供应商</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补充业务提供商的一种，又叫做独立软件开发商。</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err="1" smtClean="0"/>
              <a:t>TaiShan</a:t>
            </a:r>
            <a:r>
              <a:rPr lang="zh-CN" altLang="en-US" dirty="0" smtClean="0"/>
              <a:t>服务器高性能、多核高并发、高吞吐和原生算力同构的优势。适合为大数据、分布式存储、原生应用、高性能计算和数据库等应用高效加速，旨在满足数据中心多样性计算、绿色计算的需求。</a:t>
            </a:r>
            <a:r>
              <a:rPr lang="en-US" altLang="zh-CN" dirty="0" err="1" smtClean="0"/>
              <a:t>TaiShan</a:t>
            </a:r>
            <a:r>
              <a:rPr lang="zh-CN" altLang="en-US" dirty="0" smtClean="0"/>
              <a:t>服务器解决方案能够覆盖数据中心主流应用场景</a:t>
            </a:r>
            <a:endParaRPr lang="en-US" altLang="zh-CN" dirty="0" smtClean="0"/>
          </a:p>
          <a:p>
            <a:r>
              <a:rPr lang="zh-CN" altLang="zh-CN" dirty="0" smtClean="0"/>
              <a:t>在过去的</a:t>
            </a:r>
            <a:r>
              <a:rPr lang="en-US" altLang="zh-CN" dirty="0" smtClean="0"/>
              <a:t>3</a:t>
            </a:r>
            <a:r>
              <a:rPr lang="zh-CN" altLang="zh-CN" dirty="0" smtClean="0"/>
              <a:t>年时间里，华为与各行业的</a:t>
            </a:r>
            <a:r>
              <a:rPr lang="en-US" altLang="zh-CN" dirty="0" smtClean="0"/>
              <a:t>ISV</a:t>
            </a:r>
            <a:r>
              <a:rPr lang="zh-CN" altLang="zh-CN" dirty="0" smtClean="0"/>
              <a:t>共同孵化解决方案，</a:t>
            </a:r>
            <a:r>
              <a:rPr lang="zh-CN" altLang="en-US" dirty="0" smtClean="0"/>
              <a:t>在</a:t>
            </a:r>
            <a:r>
              <a:rPr lang="zh-CN" altLang="zh-CN" dirty="0" smtClean="0"/>
              <a:t>优势场景进行了深度优化，为政府、金融、运营商、电力、互联网等广大行业客户提供了基于鲲鹏</a:t>
            </a:r>
            <a:r>
              <a:rPr lang="zh-CN" altLang="en-US" dirty="0" smtClean="0"/>
              <a:t>处理器</a:t>
            </a:r>
            <a:r>
              <a:rPr lang="zh-CN" altLang="zh-CN" dirty="0" smtClean="0"/>
              <a:t>的数据中心基础设施和服务。</a:t>
            </a:r>
            <a:endParaRPr lang="zh-CN" altLang="zh-CN" dirty="0"/>
          </a:p>
        </p:txBody>
      </p:sp>
      <p:sp>
        <p:nvSpPr>
          <p:cNvPr id="5" name="幻灯片图像占位符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0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5.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0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05.xml"/><Relationship Id="rId3" Type="http://schemas.openxmlformats.org/officeDocument/2006/relationships/image" Target="../media/image27.png"/><Relationship Id="rId2" Type="http://schemas.microsoft.com/office/2007/relationships/hdphoto" Target="../media/image26.wdp"/><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5.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05.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5.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5" Type="http://schemas.openxmlformats.org/officeDocument/2006/relationships/notesSlide" Target="../notesSlides/notesSlide22.xml"/><Relationship Id="rId14" Type="http://schemas.openxmlformats.org/officeDocument/2006/relationships/slideLayout" Target="../slideLayouts/slideLayout205.xml"/><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8.xml"/><Relationship Id="rId1" Type="http://schemas.openxmlformats.org/officeDocument/2006/relationships/image" Target="../media/image47.wmf"/></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08.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05.xml"/><Relationship Id="rId2" Type="http://schemas.openxmlformats.org/officeDocument/2006/relationships/chart" Target="../charts/chart2.xml"/><Relationship Id="rId1" Type="http://schemas.openxmlformats.org/officeDocument/2006/relationships/chart" Target="../charts/char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05.xml"/><Relationship Id="rId2" Type="http://schemas.openxmlformats.org/officeDocument/2006/relationships/chart" Target="../charts/chart4.xml"/><Relationship Id="rId1" Type="http://schemas.openxmlformats.org/officeDocument/2006/relationships/chart" Target="../charts/chart3.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0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05.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4.xml"/></Relationships>
</file>

<file path=ppt/slides/_rels/slide39.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39.xml"/><Relationship Id="rId2" Type="http://schemas.openxmlformats.org/officeDocument/2006/relationships/tags" Target="../tags/tag2.xml"/><Relationship Id="rId19" Type="http://schemas.openxmlformats.org/officeDocument/2006/relationships/slideLayout" Target="../slideLayouts/slideLayout205.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5.xml"/></Relationships>
</file>

<file path=ppt/slides/_rels/slide41.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microsoft.com/office/2007/relationships/hdphoto" Target="../media/image63.wdp"/><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6" Type="http://schemas.openxmlformats.org/officeDocument/2006/relationships/notesSlide" Target="../notesSlides/notesSlide41.xml"/><Relationship Id="rId15" Type="http://schemas.openxmlformats.org/officeDocument/2006/relationships/slideLayout" Target="../slideLayouts/slideLayout205.xml"/><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jpe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4.xml"/></Relationships>
</file>

<file path=ppt/slides/_rels/slide43.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78.jpeg"/><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jpeg"/><Relationship Id="rId2" Type="http://schemas.openxmlformats.org/officeDocument/2006/relationships/image" Target="../media/image72.jpeg"/><Relationship Id="rId17" Type="http://schemas.openxmlformats.org/officeDocument/2006/relationships/notesSlide" Target="../notesSlides/notesSlide43.xml"/><Relationship Id="rId16" Type="http://schemas.openxmlformats.org/officeDocument/2006/relationships/slideLayout" Target="../slideLayouts/slideLayout205.xml"/><Relationship Id="rId15" Type="http://schemas.microsoft.com/office/2007/relationships/hdphoto" Target="../media/image85.wdp"/><Relationship Id="rId14" Type="http://schemas.openxmlformats.org/officeDocument/2006/relationships/image" Target="../media/image84.png"/><Relationship Id="rId13" Type="http://schemas.openxmlformats.org/officeDocument/2006/relationships/image" Target="../media/image83.png"/><Relationship Id="rId12" Type="http://schemas.openxmlformats.org/officeDocument/2006/relationships/image" Target="../media/image82.png"/><Relationship Id="rId11" Type="http://schemas.openxmlformats.org/officeDocument/2006/relationships/image" Target="../media/image81.png"/><Relationship Id="rId10" Type="http://schemas.microsoft.com/office/2007/relationships/hdphoto" Target="../media/image80.wdp"/><Relationship Id="rId1" Type="http://schemas.openxmlformats.org/officeDocument/2006/relationships/image" Target="../media/image7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05.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20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05.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95.png"/><Relationship Id="rId2" Type="http://schemas.openxmlformats.org/officeDocument/2006/relationships/tags" Target="../tags/tag20.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4.xml"/></Relationships>
</file>

<file path=ppt/slides/_rels/slide48.xml.rels><?xml version="1.0" encoding="UTF-8" standalone="yes"?>
<Relationships xmlns="http://schemas.openxmlformats.org/package/2006/relationships"><Relationship Id="rId9" Type="http://schemas.openxmlformats.org/officeDocument/2006/relationships/image" Target="../media/image104.png"/><Relationship Id="rId8" Type="http://schemas.openxmlformats.org/officeDocument/2006/relationships/image" Target="../media/image103.jpeg"/><Relationship Id="rId7" Type="http://schemas.openxmlformats.org/officeDocument/2006/relationships/image" Target="../media/image102.png"/><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9" Type="http://schemas.openxmlformats.org/officeDocument/2006/relationships/notesSlide" Target="../notesSlides/notesSlide48.xml"/><Relationship Id="rId18" Type="http://schemas.openxmlformats.org/officeDocument/2006/relationships/slideLayout" Target="../slideLayouts/slideLayout205.xml"/><Relationship Id="rId17" Type="http://schemas.openxmlformats.org/officeDocument/2006/relationships/image" Target="../media/image112.jpeg"/><Relationship Id="rId16" Type="http://schemas.openxmlformats.org/officeDocument/2006/relationships/image" Target="../media/image111.png"/><Relationship Id="rId15" Type="http://schemas.openxmlformats.org/officeDocument/2006/relationships/image" Target="../media/image110.jpeg"/><Relationship Id="rId14" Type="http://schemas.openxmlformats.org/officeDocument/2006/relationships/image" Target="../media/image109.png"/><Relationship Id="rId13" Type="http://schemas.openxmlformats.org/officeDocument/2006/relationships/image" Target="../media/image108.png"/><Relationship Id="rId12" Type="http://schemas.openxmlformats.org/officeDocument/2006/relationships/image" Target="../media/image107.png"/><Relationship Id="rId11" Type="http://schemas.openxmlformats.org/officeDocument/2006/relationships/image" Target="../media/image106.png"/><Relationship Id="rId10" Type="http://schemas.openxmlformats.org/officeDocument/2006/relationships/image" Target="../media/image105.png"/><Relationship Id="rId1" Type="http://schemas.openxmlformats.org/officeDocument/2006/relationships/image" Target="../media/image96.png"/></Relationships>
</file>

<file path=ppt/slides/_rels/slide49.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205.xml"/><Relationship Id="rId7" Type="http://schemas.openxmlformats.org/officeDocument/2006/relationships/image" Target="../media/image119.GIF"/><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jpe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0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05.xml"/><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image" Target="../media/image120.jpe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image" Target="../media/image130.png"/><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jpeg"/><Relationship Id="rId2" Type="http://schemas.openxmlformats.org/officeDocument/2006/relationships/image" Target="../media/image124.jpeg"/><Relationship Id="rId10" Type="http://schemas.openxmlformats.org/officeDocument/2006/relationships/notesSlide" Target="../notesSlides/notesSlide51.xml"/><Relationship Id="rId1" Type="http://schemas.openxmlformats.org/officeDocument/2006/relationships/image" Target="../media/image12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4.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205.xml"/><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5.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05.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05.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10.xml"/><Relationship Id="rId1" Type="http://schemas.openxmlformats.org/officeDocument/2006/relationships/hyperlink" Target="https://www.huaweicloud.com/kunpeng/solution.html" TargetMode="Externa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08.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0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p>
        </p:txBody>
      </p:sp>
      <p:sp>
        <p:nvSpPr>
          <p:cNvPr id="2" name="标题 1"/>
          <p:cNvSpPr>
            <a:spLocks noGrp="1"/>
          </p:cNvSpPr>
          <p:nvPr>
            <p:ph type="ctrTitle" sz="quarter"/>
          </p:nvPr>
        </p:nvSpPr>
        <p:spPr/>
        <p:txBody>
          <a:bodyPr/>
          <a:lstStyle/>
          <a:p>
            <a:r>
              <a:rPr lang="zh-CN" altLang="en-US" dirty="0" smtClean="0"/>
              <a:t>鲲鹏解决方案</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200" dirty="0"/>
              <a:t>HCS Online</a:t>
            </a:r>
            <a:r>
              <a:rPr lang="zh-CN" altLang="en-US" sz="3200" dirty="0"/>
              <a:t>解决</a:t>
            </a:r>
            <a:r>
              <a:rPr lang="zh-CN" altLang="en-US" sz="3200" dirty="0" smtClean="0"/>
              <a:t>方案核心价值</a:t>
            </a:r>
            <a:endParaRPr lang="zh-CN" altLang="en-US" sz="3200" dirty="0"/>
          </a:p>
        </p:txBody>
      </p:sp>
      <p:sp>
        <p:nvSpPr>
          <p:cNvPr id="21" name="矩形 20"/>
          <p:cNvSpPr/>
          <p:nvPr/>
        </p:nvSpPr>
        <p:spPr>
          <a:xfrm>
            <a:off x="8047075" y="2317954"/>
            <a:ext cx="954107" cy="369332"/>
          </a:xfrm>
          <a:prstGeom prst="rect">
            <a:avLst/>
          </a:prstGeom>
        </p:spPr>
        <p:txBody>
          <a:bodyPr wrap="none">
            <a:spAutoFit/>
          </a:bodyPr>
          <a:lstStyle/>
          <a:p>
            <a:pPr indent="-171450" algn="ctr" defTabSz="685165" fontAlgn="ctr">
              <a:lnSpc>
                <a:spcPct val="150000"/>
              </a:lnSpc>
              <a:buClr>
                <a:srgbClr val="CC9900"/>
              </a:buClr>
              <a:buSzPct val="60000"/>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服务模式</a:t>
            </a:r>
            <a:r>
              <a:rPr lang="zh-CN" altLang="en-US" sz="1200" dirty="0" smtClean="0">
                <a:solidFill>
                  <a:prstClr val="white"/>
                </a:solidFill>
                <a:latin typeface="微软雅黑" panose="020B0503020204020204" pitchFamily="34" charset="-122"/>
                <a:ea typeface="微软雅黑" panose="020B0503020204020204" pitchFamily="34" charset="-122"/>
                <a:cs typeface="Arial" panose="020B0604020202020204" pitchFamily="34" charset="0"/>
              </a:rPr>
              <a:t>云</a:t>
            </a:r>
            <a:endPar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300538" y="5472945"/>
            <a:ext cx="1415772" cy="369332"/>
          </a:xfrm>
          <a:prstGeom prst="rect">
            <a:avLst/>
          </a:prstGeom>
        </p:spPr>
        <p:txBody>
          <a:bodyPr wrap="none">
            <a:spAutoFit/>
          </a:bodyPr>
          <a:lstStyle/>
          <a:p>
            <a:pPr indent="-171450" algn="ctr" defTabSz="685165" fontAlgn="ctr">
              <a:lnSpc>
                <a:spcPct val="150000"/>
              </a:lnSpc>
              <a:buClr>
                <a:srgbClr val="CC9900"/>
              </a:buClr>
              <a:buSzPct val="60000"/>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信息基础设施云化</a:t>
            </a:r>
            <a:endPar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5" name="图示 4"/>
          <p:cNvGraphicFramePr/>
          <p:nvPr/>
        </p:nvGraphicFramePr>
        <p:xfrm>
          <a:off x="1011039" y="1244870"/>
          <a:ext cx="10294505" cy="50051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200" dirty="0"/>
              <a:t>HCS Online</a:t>
            </a:r>
            <a:r>
              <a:rPr lang="zh-CN" altLang="en-US" sz="3200" dirty="0"/>
              <a:t>解决方案产品优势</a:t>
            </a:r>
            <a:br>
              <a:rPr lang="zh-CN" altLang="en-US" sz="3200" dirty="0">
                <a:solidFill>
                  <a:srgbClr val="C00000"/>
                </a:solidFill>
              </a:rPr>
            </a:br>
            <a:endParaRPr lang="zh-CN" altLang="en-US" sz="3200" dirty="0"/>
          </a:p>
        </p:txBody>
      </p:sp>
      <p:sp>
        <p:nvSpPr>
          <p:cNvPr id="4" name="文本占位符 3"/>
          <p:cNvSpPr>
            <a:spLocks noGrp="1"/>
          </p:cNvSpPr>
          <p:nvPr>
            <p:ph type="body" sz="quarter" idx="10"/>
          </p:nvPr>
        </p:nvSpPr>
        <p:spPr/>
        <p:txBody>
          <a:bodyPr/>
          <a:lstStyle/>
          <a:p>
            <a:pPr fontAlgn="auto">
              <a:spcAft>
                <a:spcPts val="0"/>
              </a:spcAft>
            </a:pPr>
            <a:r>
              <a:rPr lang="zh-CN" altLang="en-US" sz="2400" dirty="0"/>
              <a:t>聚焦业务应用，与公有云服务长期同步演进</a:t>
            </a:r>
            <a:endParaRPr lang="en-US" altLang="zh-CN" sz="2400" dirty="0"/>
          </a:p>
          <a:p>
            <a:pPr fontAlgn="auto">
              <a:spcAft>
                <a:spcPts val="0"/>
              </a:spcAft>
            </a:pPr>
            <a:r>
              <a:rPr lang="zh-CN" altLang="en-US" sz="2400" dirty="0"/>
              <a:t>一体化硬件、全栈云服务软件、统一维护升级的整体架构</a:t>
            </a:r>
            <a:endParaRPr lang="en-US" altLang="zh-CN" sz="2400" dirty="0"/>
          </a:p>
          <a:p>
            <a:pPr fontAlgn="auto">
              <a:spcAft>
                <a:spcPts val="0"/>
              </a:spcAft>
            </a:pPr>
            <a:r>
              <a:rPr lang="zh-CN" altLang="en-US" sz="2400" dirty="0"/>
              <a:t>面向业务场景持续丰富的云服务能力</a:t>
            </a:r>
            <a:endParaRPr lang="en-US" altLang="zh-CN" sz="2400" dirty="0"/>
          </a:p>
          <a:p>
            <a:pPr fontAlgn="auto">
              <a:spcAft>
                <a:spcPts val="0"/>
              </a:spcAft>
            </a:pPr>
            <a:r>
              <a:rPr lang="zh-CN" altLang="en-US" sz="2400" dirty="0"/>
              <a:t>部署模式灵活，满足不同场景需求</a:t>
            </a:r>
            <a:endParaRPr lang="en-US" altLang="zh-CN" sz="2400" dirty="0"/>
          </a:p>
          <a:p>
            <a:pPr fontAlgn="auto">
              <a:spcAft>
                <a:spcPts val="0"/>
              </a:spcAft>
            </a:pPr>
            <a:r>
              <a:rPr lang="zh-CN" altLang="en-US" sz="2400" dirty="0"/>
              <a:t>全栈防护体系</a:t>
            </a:r>
            <a:endParaRPr lang="en-US" altLang="zh-CN" sz="2400" dirty="0"/>
          </a:p>
          <a:p>
            <a:pPr fontAlgn="auto">
              <a:spcAft>
                <a:spcPts val="0"/>
              </a:spcAft>
            </a:pPr>
            <a:r>
              <a:rPr lang="zh-CN" altLang="en-US" sz="2400" dirty="0"/>
              <a:t>完整灾备能力，全面提升业务连续性</a:t>
            </a:r>
            <a:endParaRPr lang="en-US" altLang="zh-CN" sz="2400" dirty="0"/>
          </a:p>
          <a:p>
            <a:pPr fontAlgn="auto">
              <a:spcAft>
                <a:spcPts val="0"/>
              </a:spcAft>
            </a:pPr>
            <a:r>
              <a:rPr lang="zh-CN" altLang="en-US" sz="2400" dirty="0"/>
              <a:t>专属迁移与运维服务</a:t>
            </a:r>
            <a:endParaRPr lang="en-US" altLang="zh-CN" sz="2400" dirty="0"/>
          </a:p>
          <a:p>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3200" dirty="0" smtClean="0"/>
              <a:t>聚焦</a:t>
            </a:r>
            <a:r>
              <a:rPr lang="zh-CN" altLang="en-US" sz="3200" dirty="0"/>
              <a:t>业务应用</a:t>
            </a:r>
            <a:r>
              <a:rPr lang="zh-CN" altLang="en-US" sz="3200" dirty="0" smtClean="0"/>
              <a:t>，与</a:t>
            </a:r>
            <a:r>
              <a:rPr lang="zh-CN" altLang="en-US" sz="3200" dirty="0"/>
              <a:t>公有云服务长期同步演进</a:t>
            </a:r>
            <a:endParaRPr lang="zh-CN" altLang="en-US" sz="3200" dirty="0"/>
          </a:p>
        </p:txBody>
      </p:sp>
      <p:sp>
        <p:nvSpPr>
          <p:cNvPr id="108" name="任意多边形 107"/>
          <p:cNvSpPr/>
          <p:nvPr/>
        </p:nvSpPr>
        <p:spPr>
          <a:xfrm>
            <a:off x="2347894" y="2533532"/>
            <a:ext cx="3346224" cy="1097817"/>
          </a:xfrm>
          <a:custGeom>
            <a:avLst/>
            <a:gdLst>
              <a:gd name="connsiteX0" fmla="*/ 0 w 5293217"/>
              <a:gd name="connsiteY0" fmla="*/ 1300902 h 1300902"/>
              <a:gd name="connsiteX1" fmla="*/ 2472744 w 5293217"/>
              <a:gd name="connsiteY1" fmla="*/ 136 h 1300902"/>
              <a:gd name="connsiteX2" fmla="*/ 5293217 w 5293217"/>
              <a:gd name="connsiteY2" fmla="*/ 1236508 h 1300902"/>
            </a:gdLst>
            <a:ahLst/>
            <a:cxnLst>
              <a:cxn ang="0">
                <a:pos x="connsiteX0" y="connsiteY0"/>
              </a:cxn>
              <a:cxn ang="0">
                <a:pos x="connsiteX1" y="connsiteY1"/>
              </a:cxn>
              <a:cxn ang="0">
                <a:pos x="connsiteX2" y="connsiteY2"/>
              </a:cxn>
            </a:cxnLst>
            <a:rect l="l" t="t" r="r" b="b"/>
            <a:pathLst>
              <a:path w="5293217" h="1300902">
                <a:moveTo>
                  <a:pt x="0" y="1300902"/>
                </a:moveTo>
                <a:cubicBezTo>
                  <a:pt x="795270" y="655885"/>
                  <a:pt x="1590541" y="10868"/>
                  <a:pt x="2472744" y="136"/>
                </a:cubicBezTo>
                <a:cubicBezTo>
                  <a:pt x="3354947" y="-10596"/>
                  <a:pt x="4324082" y="612956"/>
                  <a:pt x="5293217" y="1236508"/>
                </a:cubicBezTo>
              </a:path>
            </a:pathLst>
          </a:custGeom>
          <a:ln>
            <a:prstDash val="sysDot"/>
            <a:headEnd type="triangle" w="med" len="med"/>
            <a:tailEnd type="triangle"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1335">
              <a:latin typeface="微软雅黑" panose="020B0503020204020204" pitchFamily="34" charset="-122"/>
              <a:ea typeface="微软雅黑" panose="020B0503020204020204" pitchFamily="34" charset="-122"/>
            </a:endParaRPr>
          </a:p>
        </p:txBody>
      </p:sp>
      <p:sp>
        <p:nvSpPr>
          <p:cNvPr id="110" name="圆角矩形 109"/>
          <p:cNvSpPr/>
          <p:nvPr/>
        </p:nvSpPr>
        <p:spPr>
          <a:xfrm>
            <a:off x="3162747" y="2436049"/>
            <a:ext cx="722280" cy="331932"/>
          </a:xfrm>
          <a:prstGeom prst="roundRect">
            <a:avLst/>
          </a:prstGeom>
          <a:solidFill>
            <a:schemeClr val="bg1">
              <a:lumMod val="65000"/>
            </a:schemeClr>
          </a:solidFill>
          <a:ln>
            <a:noFill/>
          </a:ln>
        </p:spPr>
        <p:txBody>
          <a:bodyPr lIns="75603" tIns="75603" rIns="75603" bIns="75603" anchor="ctr"/>
          <a:lstStyle/>
          <a:p>
            <a:pPr algn="ctr">
              <a:buFont typeface="Arial" panose="020B0604020202020204" pitchFamily="34" charset="0"/>
              <a:buNone/>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灾备管理</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 name="圆角矩形 110"/>
          <p:cNvSpPr/>
          <p:nvPr/>
        </p:nvSpPr>
        <p:spPr>
          <a:xfrm>
            <a:off x="1992019" y="1843364"/>
            <a:ext cx="4333677" cy="1120436"/>
          </a:xfrm>
          <a:prstGeom prst="roundRect">
            <a:avLst/>
          </a:prstGeom>
          <a:solidFill>
            <a:schemeClr val="accent6">
              <a:lumMod val="40000"/>
              <a:lumOff val="60000"/>
            </a:schemeClr>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 name="矩形 111"/>
          <p:cNvSpPr/>
          <p:nvPr/>
        </p:nvSpPr>
        <p:spPr>
          <a:xfrm>
            <a:off x="3419046" y="1831304"/>
            <a:ext cx="1309974" cy="318100"/>
          </a:xfrm>
          <a:prstGeom prst="rect">
            <a:avLst/>
          </a:prstGeom>
        </p:spPr>
        <p:txBody>
          <a:bodyPr wrap="none">
            <a:spAutoFit/>
          </a:bodyPr>
          <a:lstStyle/>
          <a:p>
            <a:pPr lvl="0" algn="ctr"/>
            <a:r>
              <a:rPr kumimoji="1" lang="zh-CN" altLang="en-US" sz="1465" dirty="0">
                <a:latin typeface="微软雅黑" panose="020B0503020204020204" pitchFamily="34" charset="-122"/>
                <a:ea typeface="微软雅黑" panose="020B0503020204020204" pitchFamily="34" charset="-122"/>
                <a:cs typeface="微软雅黑" panose="020B0503020204020204" pitchFamily="34" charset="-122"/>
              </a:rPr>
              <a:t>业务应用系统</a:t>
            </a:r>
            <a:endParaRPr kumimoji="1" lang="zh-CN" altLang="en-US" sz="146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3" name="圆角矩形 112"/>
          <p:cNvSpPr/>
          <p:nvPr/>
        </p:nvSpPr>
        <p:spPr>
          <a:xfrm>
            <a:off x="3966504" y="2241441"/>
            <a:ext cx="1042157" cy="592929"/>
          </a:xfrm>
          <a:prstGeom prst="roundRect">
            <a:avLst/>
          </a:prstGeom>
          <a:solidFill>
            <a:schemeClr val="bg1">
              <a:lumMod val="85000"/>
            </a:schemeClr>
          </a:solidFill>
          <a:ln>
            <a:noFill/>
          </a:ln>
        </p:spPr>
        <p:txBody>
          <a:bodyPr lIns="75603" tIns="75603" rIns="75603" bIns="75603" anchor="ctr"/>
          <a:lstStyle/>
          <a:p>
            <a:pPr algn="ctr">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统一的账号调用及权限管理策略</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 name="圆角矩形 113"/>
          <p:cNvSpPr/>
          <p:nvPr/>
        </p:nvSpPr>
        <p:spPr>
          <a:xfrm>
            <a:off x="2095101" y="2241441"/>
            <a:ext cx="790520" cy="592929"/>
          </a:xfrm>
          <a:prstGeom prst="roundRect">
            <a:avLst/>
          </a:prstGeom>
          <a:solidFill>
            <a:schemeClr val="bg1">
              <a:lumMod val="85000"/>
            </a:schemeClr>
          </a:solidFill>
          <a:ln>
            <a:noFill/>
          </a:ln>
        </p:spPr>
        <p:txBody>
          <a:bodyPr lIns="75603" tIns="75603" rIns="75603" bIns="75603" anchor="ctr"/>
          <a:lstStyle/>
          <a:p>
            <a:pPr algn="ctr">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统一的服务调用接口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 name="圆角矩形 114"/>
          <p:cNvSpPr/>
          <p:nvPr/>
        </p:nvSpPr>
        <p:spPr>
          <a:xfrm>
            <a:off x="3042585" y="2235149"/>
            <a:ext cx="782424" cy="611025"/>
          </a:xfrm>
          <a:prstGeom prst="roundRect">
            <a:avLst/>
          </a:prstGeom>
          <a:solidFill>
            <a:schemeClr val="bg1">
              <a:lumMod val="85000"/>
            </a:schemeClr>
          </a:solidFill>
          <a:ln>
            <a:noFill/>
          </a:ln>
        </p:spPr>
        <p:txBody>
          <a:bodyPr lIns="75603" tIns="75603" rIns="75603" bIns="75603" anchor="ctr"/>
          <a:lstStyle/>
          <a:p>
            <a:pPr algn="ctr">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统一的服务调用流程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6" name="Freeform 18"/>
          <p:cNvSpPr/>
          <p:nvPr/>
        </p:nvSpPr>
        <p:spPr bwMode="auto">
          <a:xfrm>
            <a:off x="1033913" y="3285356"/>
            <a:ext cx="3093889" cy="2793952"/>
          </a:xfrm>
          <a:custGeom>
            <a:avLst/>
            <a:gdLst>
              <a:gd name="T0" fmla="*/ 312 w 361"/>
              <a:gd name="T1" fmla="*/ 109 h 212"/>
              <a:gd name="T2" fmla="*/ 255 w 361"/>
              <a:gd name="T3" fmla="*/ 65 h 212"/>
              <a:gd name="T4" fmla="*/ 175 w 361"/>
              <a:gd name="T5" fmla="*/ 41 h 212"/>
              <a:gd name="T6" fmla="*/ 107 w 361"/>
              <a:gd name="T7" fmla="*/ 0 h 212"/>
              <a:gd name="T8" fmla="*/ 31 w 361"/>
              <a:gd name="T9" fmla="*/ 74 h 212"/>
              <a:gd name="T10" fmla="*/ 31 w 361"/>
              <a:gd name="T11" fmla="*/ 78 h 212"/>
              <a:gd name="T12" fmla="*/ 0 w 361"/>
              <a:gd name="T13" fmla="*/ 135 h 212"/>
              <a:gd name="T14" fmla="*/ 92 w 361"/>
              <a:gd name="T15" fmla="*/ 212 h 212"/>
              <a:gd name="T16" fmla="*/ 257 w 361"/>
              <a:gd name="T17" fmla="*/ 212 h 212"/>
              <a:gd name="T18" fmla="*/ 312 w 361"/>
              <a:gd name="T19" fmla="*/ 10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12">
                <a:moveTo>
                  <a:pt x="312" y="109"/>
                </a:moveTo>
                <a:cubicBezTo>
                  <a:pt x="328" y="69"/>
                  <a:pt x="271" y="48"/>
                  <a:pt x="255" y="65"/>
                </a:cubicBezTo>
                <a:cubicBezTo>
                  <a:pt x="243" y="15"/>
                  <a:pt x="198" y="21"/>
                  <a:pt x="175" y="41"/>
                </a:cubicBezTo>
                <a:cubicBezTo>
                  <a:pt x="162" y="17"/>
                  <a:pt x="136" y="0"/>
                  <a:pt x="107" y="0"/>
                </a:cubicBezTo>
                <a:cubicBezTo>
                  <a:pt x="65" y="0"/>
                  <a:pt x="31" y="33"/>
                  <a:pt x="31" y="74"/>
                </a:cubicBezTo>
                <a:cubicBezTo>
                  <a:pt x="31" y="75"/>
                  <a:pt x="31" y="77"/>
                  <a:pt x="31" y="78"/>
                </a:cubicBezTo>
                <a:cubicBezTo>
                  <a:pt x="12" y="92"/>
                  <a:pt x="0" y="113"/>
                  <a:pt x="0" y="135"/>
                </a:cubicBezTo>
                <a:cubicBezTo>
                  <a:pt x="0" y="178"/>
                  <a:pt x="42" y="212"/>
                  <a:pt x="92" y="212"/>
                </a:cubicBezTo>
                <a:cubicBezTo>
                  <a:pt x="257" y="212"/>
                  <a:pt x="257" y="212"/>
                  <a:pt x="257" y="212"/>
                </a:cubicBezTo>
                <a:cubicBezTo>
                  <a:pt x="361" y="212"/>
                  <a:pt x="349" y="117"/>
                  <a:pt x="312" y="109"/>
                </a:cubicBezTo>
                <a:close/>
              </a:path>
            </a:pathLst>
          </a:custGeom>
          <a:noFill/>
          <a:ln w="25400" cmpd="sng">
            <a:solidFill>
              <a:srgbClr val="68A9D0"/>
            </a:solidFill>
            <a:round/>
          </a:ln>
        </p:spPr>
        <p:txBody>
          <a:bodyPr vert="horz" wrap="square" lIns="96721" tIns="152316" rIns="190395" bIns="48361" numCol="1" anchor="ctr" anchorCtr="1"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6470"/>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文本框 116"/>
          <p:cNvSpPr txBox="1"/>
          <p:nvPr/>
        </p:nvSpPr>
        <p:spPr>
          <a:xfrm>
            <a:off x="1261497" y="3609116"/>
            <a:ext cx="777119" cy="276999"/>
          </a:xfrm>
          <a:prstGeom prst="rect">
            <a:avLst/>
          </a:prstGeom>
          <a:noFill/>
        </p:spPr>
        <p:txBody>
          <a:bodyPr wrap="square" rtlCol="0">
            <a:spAutoFit/>
          </a:bodyPr>
          <a:lstStyle>
            <a:defPPr>
              <a:defRPr lang="zh-CN"/>
            </a:defPPr>
            <a:lvl1pPr>
              <a:defRPr kumimoji="1"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solidFill>
                  <a:schemeClr val="tx1"/>
                </a:solidFill>
                <a:latin typeface="微软雅黑" panose="020B0503020204020204" pitchFamily="34" charset="-122"/>
                <a:ea typeface="微软雅黑" panose="020B0503020204020204" pitchFamily="34" charset="-122"/>
              </a:rPr>
              <a:t>华为云</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8" name="Rounded Rectangle 4"/>
          <p:cNvSpPr/>
          <p:nvPr/>
        </p:nvSpPr>
        <p:spPr>
          <a:xfrm>
            <a:off x="2648546" y="4464421"/>
            <a:ext cx="766869" cy="586548"/>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ECS</a:t>
            </a:r>
            <a:r>
              <a:rPr lang="zh-CN" altLang="en-US" sz="1200" dirty="0">
                <a:solidFill>
                  <a:schemeClr val="tx1"/>
                </a:solidFill>
                <a:latin typeface="微软雅黑" panose="020B0503020204020204" pitchFamily="34" charset="-122"/>
                <a:ea typeface="微软雅黑" panose="020B0503020204020204" pitchFamily="34" charset="-122"/>
              </a:rPr>
              <a:t>实例</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19" name="Rounded Rectangle 9"/>
          <p:cNvSpPr/>
          <p:nvPr/>
        </p:nvSpPr>
        <p:spPr>
          <a:xfrm>
            <a:off x="1714819" y="5216507"/>
            <a:ext cx="841880" cy="589250"/>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RDS</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数据库服务</a:t>
            </a:r>
            <a:endParaRPr lang="en-US" altLang="zh-CN" sz="1200" dirty="0">
              <a:solidFill>
                <a:schemeClr val="tx1"/>
              </a:solidFill>
              <a:latin typeface="微软雅黑" panose="020B0503020204020204" pitchFamily="34" charset="-122"/>
              <a:ea typeface="微软雅黑" panose="020B0503020204020204" pitchFamily="34" charset="-122"/>
            </a:endParaRPr>
          </a:p>
        </p:txBody>
      </p:sp>
      <p:cxnSp>
        <p:nvCxnSpPr>
          <p:cNvPr id="120" name="Straight Arrow Connector 16"/>
          <p:cNvCxnSpPr>
            <a:stCxn id="118" idx="2"/>
            <a:endCxn id="122" idx="0"/>
          </p:cNvCxnSpPr>
          <p:nvPr/>
        </p:nvCxnSpPr>
        <p:spPr>
          <a:xfrm>
            <a:off x="3031981" y="5050969"/>
            <a:ext cx="75177" cy="16553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23"/>
          <p:cNvCxnSpPr>
            <a:stCxn id="118" idx="2"/>
            <a:endCxn id="119" idx="0"/>
          </p:cNvCxnSpPr>
          <p:nvPr/>
        </p:nvCxnSpPr>
        <p:spPr>
          <a:xfrm flipH="1">
            <a:off x="2135759" y="5050969"/>
            <a:ext cx="896222" cy="16553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2" name="Rounded Rectangle 9"/>
          <p:cNvSpPr/>
          <p:nvPr/>
        </p:nvSpPr>
        <p:spPr>
          <a:xfrm>
            <a:off x="2750978" y="5216507"/>
            <a:ext cx="712359" cy="586548"/>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OBS</a:t>
            </a:r>
            <a:endParaRPr lang="en-US" altLang="zh-CN" sz="1200">
              <a:solidFill>
                <a:schemeClr val="tx1"/>
              </a:solidFill>
              <a:latin typeface="微软雅黑" panose="020B0503020204020204" pitchFamily="34" charset="-122"/>
              <a:ea typeface="微软雅黑" panose="020B0503020204020204" pitchFamily="34" charset="-122"/>
            </a:endParaRPr>
          </a:p>
          <a:p>
            <a:pPr algn="ctr"/>
            <a:r>
              <a:rPr lang="zh-CN" altLang="en-US" sz="1200">
                <a:solidFill>
                  <a:schemeClr val="tx1"/>
                </a:solidFill>
                <a:latin typeface="微软雅黑" panose="020B0503020204020204" pitchFamily="34" charset="-122"/>
                <a:ea typeface="微软雅黑" panose="020B0503020204020204" pitchFamily="34" charset="-122"/>
              </a:rPr>
              <a:t>对象存储</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23" name="Freeform 18"/>
          <p:cNvSpPr/>
          <p:nvPr/>
        </p:nvSpPr>
        <p:spPr bwMode="auto">
          <a:xfrm>
            <a:off x="4458165" y="3457591"/>
            <a:ext cx="3360735" cy="2739635"/>
          </a:xfrm>
          <a:custGeom>
            <a:avLst/>
            <a:gdLst>
              <a:gd name="T0" fmla="*/ 312 w 361"/>
              <a:gd name="T1" fmla="*/ 109 h 212"/>
              <a:gd name="T2" fmla="*/ 255 w 361"/>
              <a:gd name="T3" fmla="*/ 65 h 212"/>
              <a:gd name="T4" fmla="*/ 175 w 361"/>
              <a:gd name="T5" fmla="*/ 41 h 212"/>
              <a:gd name="T6" fmla="*/ 107 w 361"/>
              <a:gd name="T7" fmla="*/ 0 h 212"/>
              <a:gd name="T8" fmla="*/ 31 w 361"/>
              <a:gd name="T9" fmla="*/ 74 h 212"/>
              <a:gd name="T10" fmla="*/ 31 w 361"/>
              <a:gd name="T11" fmla="*/ 78 h 212"/>
              <a:gd name="T12" fmla="*/ 0 w 361"/>
              <a:gd name="T13" fmla="*/ 135 h 212"/>
              <a:gd name="T14" fmla="*/ 92 w 361"/>
              <a:gd name="T15" fmla="*/ 212 h 212"/>
              <a:gd name="T16" fmla="*/ 257 w 361"/>
              <a:gd name="T17" fmla="*/ 212 h 212"/>
              <a:gd name="T18" fmla="*/ 312 w 361"/>
              <a:gd name="T19" fmla="*/ 10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12">
                <a:moveTo>
                  <a:pt x="312" y="109"/>
                </a:moveTo>
                <a:cubicBezTo>
                  <a:pt x="328" y="69"/>
                  <a:pt x="271" y="48"/>
                  <a:pt x="255" y="65"/>
                </a:cubicBezTo>
                <a:cubicBezTo>
                  <a:pt x="243" y="15"/>
                  <a:pt x="198" y="21"/>
                  <a:pt x="175" y="41"/>
                </a:cubicBezTo>
                <a:cubicBezTo>
                  <a:pt x="162" y="17"/>
                  <a:pt x="136" y="0"/>
                  <a:pt x="107" y="0"/>
                </a:cubicBezTo>
                <a:cubicBezTo>
                  <a:pt x="65" y="0"/>
                  <a:pt x="31" y="33"/>
                  <a:pt x="31" y="74"/>
                </a:cubicBezTo>
                <a:cubicBezTo>
                  <a:pt x="31" y="75"/>
                  <a:pt x="31" y="77"/>
                  <a:pt x="31" y="78"/>
                </a:cubicBezTo>
                <a:cubicBezTo>
                  <a:pt x="12" y="92"/>
                  <a:pt x="0" y="113"/>
                  <a:pt x="0" y="135"/>
                </a:cubicBezTo>
                <a:cubicBezTo>
                  <a:pt x="0" y="178"/>
                  <a:pt x="42" y="212"/>
                  <a:pt x="92" y="212"/>
                </a:cubicBezTo>
                <a:cubicBezTo>
                  <a:pt x="257" y="212"/>
                  <a:pt x="257" y="212"/>
                  <a:pt x="257" y="212"/>
                </a:cubicBezTo>
                <a:cubicBezTo>
                  <a:pt x="361" y="212"/>
                  <a:pt x="349" y="117"/>
                  <a:pt x="312" y="109"/>
                </a:cubicBezTo>
                <a:close/>
              </a:path>
            </a:pathLst>
          </a:custGeom>
          <a:noFill/>
          <a:ln w="25400" cmpd="sng">
            <a:solidFill>
              <a:srgbClr val="68A9D0"/>
            </a:solidFill>
            <a:round/>
          </a:ln>
        </p:spPr>
        <p:txBody>
          <a:bodyPr vert="horz" wrap="square" lIns="96721" tIns="152316" rIns="190395" bIns="48361" numCol="1" anchor="ctr" anchorCtr="1"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6470"/>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文本框 123"/>
          <p:cNvSpPr txBox="1"/>
          <p:nvPr/>
        </p:nvSpPr>
        <p:spPr>
          <a:xfrm>
            <a:off x="4823294" y="3688872"/>
            <a:ext cx="777119" cy="276999"/>
          </a:xfrm>
          <a:prstGeom prst="rect">
            <a:avLst/>
          </a:prstGeom>
          <a:noFill/>
        </p:spPr>
        <p:txBody>
          <a:bodyPr wrap="square" rtlCol="0">
            <a:spAutoFit/>
          </a:bodyPr>
          <a:lstStyle>
            <a:defPPr>
              <a:defRPr lang="zh-CN"/>
            </a:defPPr>
            <a:lvl1pPr>
              <a:defRPr kumimoji="1"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solidFill>
                  <a:schemeClr val="tx1"/>
                </a:solidFill>
                <a:latin typeface="微软雅黑" panose="020B0503020204020204" pitchFamily="34" charset="-122"/>
                <a:ea typeface="微软雅黑" panose="020B0503020204020204" pitchFamily="34" charset="-122"/>
              </a:rPr>
              <a:t>HCSO</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5" name="Rounded Rectangle 4"/>
          <p:cNvSpPr/>
          <p:nvPr/>
        </p:nvSpPr>
        <p:spPr>
          <a:xfrm>
            <a:off x="6577048" y="4590288"/>
            <a:ext cx="734008" cy="626219"/>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ECS</a:t>
            </a:r>
            <a:r>
              <a:rPr lang="zh-CN" altLang="en-US" sz="1200" dirty="0">
                <a:solidFill>
                  <a:schemeClr val="tx1"/>
                </a:solidFill>
                <a:latin typeface="微软雅黑" panose="020B0503020204020204" pitchFamily="34" charset="-122"/>
                <a:ea typeface="微软雅黑" panose="020B0503020204020204" pitchFamily="34" charset="-122"/>
              </a:rPr>
              <a:t>实例（应用）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26" name="Rounded Rectangle 9"/>
          <p:cNvSpPr/>
          <p:nvPr/>
        </p:nvSpPr>
        <p:spPr>
          <a:xfrm>
            <a:off x="5089246" y="5374577"/>
            <a:ext cx="841877" cy="566256"/>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OBS</a:t>
            </a:r>
            <a:endParaRPr lang="en-US" altLang="zh-CN" sz="1200">
              <a:solidFill>
                <a:schemeClr val="tx1"/>
              </a:solidFill>
              <a:latin typeface="微软雅黑" panose="020B0503020204020204" pitchFamily="34" charset="-122"/>
              <a:ea typeface="微软雅黑" panose="020B0503020204020204" pitchFamily="34" charset="-122"/>
            </a:endParaRPr>
          </a:p>
          <a:p>
            <a:pPr algn="ctr"/>
            <a:r>
              <a:rPr lang="zh-CN" altLang="en-US" sz="1200">
                <a:solidFill>
                  <a:schemeClr val="tx1"/>
                </a:solidFill>
                <a:latin typeface="微软雅黑" panose="020B0503020204020204" pitchFamily="34" charset="-122"/>
                <a:ea typeface="微软雅黑" panose="020B0503020204020204" pitchFamily="34" charset="-122"/>
              </a:rPr>
              <a:t>对象存储</a:t>
            </a:r>
            <a:endParaRPr lang="en-US" altLang="zh-CN" sz="1200" dirty="0">
              <a:solidFill>
                <a:schemeClr val="tx1"/>
              </a:solidFill>
              <a:latin typeface="微软雅黑" panose="020B0503020204020204" pitchFamily="34" charset="-122"/>
              <a:ea typeface="微软雅黑" panose="020B0503020204020204" pitchFamily="34" charset="-122"/>
            </a:endParaRPr>
          </a:p>
        </p:txBody>
      </p:sp>
      <p:cxnSp>
        <p:nvCxnSpPr>
          <p:cNvPr id="127" name="Straight Arrow Connector 16"/>
          <p:cNvCxnSpPr>
            <a:stCxn id="125" idx="2"/>
          </p:cNvCxnSpPr>
          <p:nvPr/>
        </p:nvCxnSpPr>
        <p:spPr>
          <a:xfrm flipH="1">
            <a:off x="6481587" y="5216507"/>
            <a:ext cx="462465" cy="158070"/>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23"/>
          <p:cNvCxnSpPr>
            <a:stCxn id="125" idx="2"/>
            <a:endCxn id="126" idx="0"/>
          </p:cNvCxnSpPr>
          <p:nvPr/>
        </p:nvCxnSpPr>
        <p:spPr>
          <a:xfrm flipH="1">
            <a:off x="5510185" y="5216507"/>
            <a:ext cx="1433867" cy="158070"/>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9" name="Rounded Rectangle 9"/>
          <p:cNvSpPr/>
          <p:nvPr/>
        </p:nvSpPr>
        <p:spPr>
          <a:xfrm>
            <a:off x="6125407" y="5374577"/>
            <a:ext cx="712359" cy="586548"/>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RDS</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数据库服务</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30" name="文本框 129"/>
          <p:cNvSpPr txBox="1"/>
          <p:nvPr/>
        </p:nvSpPr>
        <p:spPr>
          <a:xfrm>
            <a:off x="3821152" y="5301298"/>
            <a:ext cx="800219" cy="276999"/>
          </a:xfrm>
          <a:prstGeom prst="rect">
            <a:avLst/>
          </a:prstGeom>
          <a:noFill/>
        </p:spPr>
        <p:txBody>
          <a:bodyPr wrap="none" rtlCol="0">
            <a:spAutoFit/>
          </a:bodyPr>
          <a:lstStyle/>
          <a:p>
            <a:r>
              <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rPr>
              <a:t>数据同步</a:t>
            </a:r>
            <a:endPar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1" name="直接箭头连接符 25"/>
          <p:cNvCxnSpPr>
            <a:stCxn id="122" idx="3"/>
            <a:endCxn id="126" idx="1"/>
          </p:cNvCxnSpPr>
          <p:nvPr/>
        </p:nvCxnSpPr>
        <p:spPr>
          <a:xfrm>
            <a:off x="3463337" y="5509781"/>
            <a:ext cx="1625909" cy="147924"/>
          </a:xfrm>
          <a:prstGeom prst="straightConnector1">
            <a:avLst/>
          </a:prstGeom>
          <a:ln w="25400">
            <a:solidFill>
              <a:schemeClr val="accent1">
                <a:shade val="95000"/>
                <a:satMod val="105000"/>
                <a:alpha val="60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32" name="肘形连接符 131"/>
          <p:cNvCxnSpPr>
            <a:stCxn id="119" idx="2"/>
            <a:endCxn id="129" idx="2"/>
          </p:cNvCxnSpPr>
          <p:nvPr/>
        </p:nvCxnSpPr>
        <p:spPr>
          <a:xfrm rot="16200000" flipH="1">
            <a:off x="4230989" y="3710527"/>
            <a:ext cx="155368" cy="4345828"/>
          </a:xfrm>
          <a:prstGeom prst="bentConnector3">
            <a:avLst>
              <a:gd name="adj1" fmla="val 247135"/>
            </a:avLst>
          </a:prstGeom>
          <a:ln w="25400">
            <a:solidFill>
              <a:schemeClr val="accent1">
                <a:shade val="95000"/>
                <a:satMod val="105000"/>
                <a:alpha val="60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34" name="Rounded Rectangle 3"/>
          <p:cNvSpPr/>
          <p:nvPr/>
        </p:nvSpPr>
        <p:spPr>
          <a:xfrm>
            <a:off x="5540541" y="3925133"/>
            <a:ext cx="914856" cy="421737"/>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SLB</a:t>
            </a:r>
            <a:r>
              <a:rPr lang="zh-CN" altLang="en-US" sz="1200" dirty="0">
                <a:solidFill>
                  <a:schemeClr val="tx1"/>
                </a:solidFill>
                <a:latin typeface="微软雅黑" panose="020B0503020204020204" pitchFamily="34" charset="-122"/>
                <a:ea typeface="微软雅黑" panose="020B0503020204020204" pitchFamily="34" charset="-122"/>
              </a:rPr>
              <a:t>负载均衡</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35" name="Rounded Rectangle 3"/>
          <p:cNvSpPr/>
          <p:nvPr/>
        </p:nvSpPr>
        <p:spPr>
          <a:xfrm>
            <a:off x="2234514" y="3926998"/>
            <a:ext cx="914856" cy="385245"/>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SLB</a:t>
            </a:r>
            <a:r>
              <a:rPr lang="zh-CN" altLang="en-US" sz="1200" dirty="0">
                <a:solidFill>
                  <a:schemeClr val="tx1"/>
                </a:solidFill>
                <a:latin typeface="微软雅黑" panose="020B0503020204020204" pitchFamily="34" charset="-122"/>
                <a:ea typeface="微软雅黑" panose="020B0503020204020204" pitchFamily="34" charset="-122"/>
              </a:rPr>
              <a:t>负载均衡</a:t>
            </a:r>
            <a:endParaRPr lang="en-US" sz="1200" dirty="0">
              <a:solidFill>
                <a:schemeClr val="tx1"/>
              </a:solidFill>
              <a:latin typeface="微软雅黑" panose="020B0503020204020204" pitchFamily="34" charset="-122"/>
              <a:ea typeface="微软雅黑" panose="020B0503020204020204" pitchFamily="34" charset="-122"/>
            </a:endParaRPr>
          </a:p>
        </p:txBody>
      </p:sp>
      <p:cxnSp>
        <p:nvCxnSpPr>
          <p:cNvPr id="136" name="Straight Arrow Connector 16"/>
          <p:cNvCxnSpPr>
            <a:stCxn id="135" idx="2"/>
            <a:endCxn id="118" idx="0"/>
          </p:cNvCxnSpPr>
          <p:nvPr/>
        </p:nvCxnSpPr>
        <p:spPr>
          <a:xfrm>
            <a:off x="2691942" y="4312243"/>
            <a:ext cx="340039" cy="15217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6"/>
          <p:cNvCxnSpPr>
            <a:stCxn id="134" idx="2"/>
            <a:endCxn id="125" idx="0"/>
          </p:cNvCxnSpPr>
          <p:nvPr/>
        </p:nvCxnSpPr>
        <p:spPr>
          <a:xfrm>
            <a:off x="5997969" y="4346870"/>
            <a:ext cx="946083" cy="24341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38" name="直接箭头连接符 25"/>
          <p:cNvCxnSpPr>
            <a:stCxn id="135" idx="3"/>
            <a:endCxn id="134" idx="1"/>
          </p:cNvCxnSpPr>
          <p:nvPr/>
        </p:nvCxnSpPr>
        <p:spPr>
          <a:xfrm>
            <a:off x="3149370" y="4119621"/>
            <a:ext cx="2391171" cy="16381"/>
          </a:xfrm>
          <a:prstGeom prst="straightConnector1">
            <a:avLst/>
          </a:prstGeom>
          <a:ln w="254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直线连接符 260"/>
          <p:cNvCxnSpPr/>
          <p:nvPr/>
        </p:nvCxnSpPr>
        <p:spPr>
          <a:xfrm>
            <a:off x="3657614" y="4725732"/>
            <a:ext cx="777119" cy="0"/>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0" name="组合 427"/>
          <p:cNvGrpSpPr/>
          <p:nvPr/>
        </p:nvGrpSpPr>
        <p:grpSpPr>
          <a:xfrm>
            <a:off x="3449485" y="4578779"/>
            <a:ext cx="338577" cy="267201"/>
            <a:chOff x="4184650" y="3357563"/>
            <a:chExt cx="442913" cy="323850"/>
          </a:xfrm>
        </p:grpSpPr>
        <p:sp>
          <p:nvSpPr>
            <p:cNvPr id="141" name="Freeform 119"/>
            <p:cNvSpPr/>
            <p:nvPr/>
          </p:nvSpPr>
          <p:spPr bwMode="auto">
            <a:xfrm>
              <a:off x="4184650" y="3478213"/>
              <a:ext cx="442913" cy="203200"/>
            </a:xfrm>
            <a:custGeom>
              <a:avLst/>
              <a:gdLst>
                <a:gd name="T0" fmla="*/ 227 w 279"/>
                <a:gd name="T1" fmla="*/ 59 h 128"/>
                <a:gd name="T2" fmla="*/ 206 w 279"/>
                <a:gd name="T3" fmla="*/ 69 h 128"/>
                <a:gd name="T4" fmla="*/ 180 w 279"/>
                <a:gd name="T5" fmla="*/ 76 h 128"/>
                <a:gd name="T6" fmla="*/ 154 w 279"/>
                <a:gd name="T7" fmla="*/ 78 h 128"/>
                <a:gd name="T8" fmla="*/ 128 w 279"/>
                <a:gd name="T9" fmla="*/ 78 h 128"/>
                <a:gd name="T10" fmla="*/ 102 w 279"/>
                <a:gd name="T11" fmla="*/ 76 h 128"/>
                <a:gd name="T12" fmla="*/ 76 w 279"/>
                <a:gd name="T13" fmla="*/ 69 h 128"/>
                <a:gd name="T14" fmla="*/ 52 w 279"/>
                <a:gd name="T15" fmla="*/ 59 h 128"/>
                <a:gd name="T16" fmla="*/ 31 w 279"/>
                <a:gd name="T17" fmla="*/ 50 h 128"/>
                <a:gd name="T18" fmla="*/ 17 w 279"/>
                <a:gd name="T19" fmla="*/ 36 h 128"/>
                <a:gd name="T20" fmla="*/ 5 w 279"/>
                <a:gd name="T21" fmla="*/ 21 h 128"/>
                <a:gd name="T22" fmla="*/ 0 w 279"/>
                <a:gd name="T23" fmla="*/ 7 h 128"/>
                <a:gd name="T24" fmla="*/ 0 w 279"/>
                <a:gd name="T25" fmla="*/ 0 h 128"/>
                <a:gd name="T26" fmla="*/ 0 w 279"/>
                <a:gd name="T27" fmla="*/ 10 h 128"/>
                <a:gd name="T28" fmla="*/ 0 w 279"/>
                <a:gd name="T29" fmla="*/ 24 h 128"/>
                <a:gd name="T30" fmla="*/ 0 w 279"/>
                <a:gd name="T31" fmla="*/ 36 h 128"/>
                <a:gd name="T32" fmla="*/ 0 w 279"/>
                <a:gd name="T33" fmla="*/ 43 h 128"/>
                <a:gd name="T34" fmla="*/ 0 w 279"/>
                <a:gd name="T35" fmla="*/ 48 h 128"/>
                <a:gd name="T36" fmla="*/ 0 w 279"/>
                <a:gd name="T37" fmla="*/ 52 h 128"/>
                <a:gd name="T38" fmla="*/ 0 w 279"/>
                <a:gd name="T39" fmla="*/ 52 h 128"/>
                <a:gd name="T40" fmla="*/ 0 w 279"/>
                <a:gd name="T41" fmla="*/ 52 h 128"/>
                <a:gd name="T42" fmla="*/ 5 w 279"/>
                <a:gd name="T43" fmla="*/ 66 h 128"/>
                <a:gd name="T44" fmla="*/ 12 w 279"/>
                <a:gd name="T45" fmla="*/ 81 h 128"/>
                <a:gd name="T46" fmla="*/ 24 w 279"/>
                <a:gd name="T47" fmla="*/ 93 h 128"/>
                <a:gd name="T48" fmla="*/ 43 w 279"/>
                <a:gd name="T49" fmla="*/ 104 h 128"/>
                <a:gd name="T50" fmla="*/ 64 w 279"/>
                <a:gd name="T51" fmla="*/ 116 h 128"/>
                <a:gd name="T52" fmla="*/ 88 w 279"/>
                <a:gd name="T53" fmla="*/ 123 h 128"/>
                <a:gd name="T54" fmla="*/ 114 w 279"/>
                <a:gd name="T55" fmla="*/ 128 h 128"/>
                <a:gd name="T56" fmla="*/ 140 w 279"/>
                <a:gd name="T57" fmla="*/ 128 h 128"/>
                <a:gd name="T58" fmla="*/ 168 w 279"/>
                <a:gd name="T59" fmla="*/ 128 h 128"/>
                <a:gd name="T60" fmla="*/ 192 w 279"/>
                <a:gd name="T61" fmla="*/ 123 h 128"/>
                <a:gd name="T62" fmla="*/ 218 w 279"/>
                <a:gd name="T63" fmla="*/ 116 h 128"/>
                <a:gd name="T64" fmla="*/ 239 w 279"/>
                <a:gd name="T65" fmla="*/ 104 h 128"/>
                <a:gd name="T66" fmla="*/ 256 w 279"/>
                <a:gd name="T67" fmla="*/ 93 h 128"/>
                <a:gd name="T68" fmla="*/ 268 w 279"/>
                <a:gd name="T69" fmla="*/ 81 h 128"/>
                <a:gd name="T70" fmla="*/ 277 w 279"/>
                <a:gd name="T71" fmla="*/ 66 h 128"/>
                <a:gd name="T72" fmla="*/ 279 w 279"/>
                <a:gd name="T73" fmla="*/ 52 h 128"/>
                <a:gd name="T74" fmla="*/ 279 w 279"/>
                <a:gd name="T75" fmla="*/ 43 h 128"/>
                <a:gd name="T76" fmla="*/ 279 w 279"/>
                <a:gd name="T77" fmla="*/ 29 h 128"/>
                <a:gd name="T78" fmla="*/ 279 w 279"/>
                <a:gd name="T79" fmla="*/ 17 h 128"/>
                <a:gd name="T80" fmla="*/ 279 w 279"/>
                <a:gd name="T81" fmla="*/ 10 h 128"/>
                <a:gd name="T82" fmla="*/ 279 w 279"/>
                <a:gd name="T83" fmla="*/ 5 h 128"/>
                <a:gd name="T84" fmla="*/ 279 w 279"/>
                <a:gd name="T85" fmla="*/ 0 h 128"/>
                <a:gd name="T86" fmla="*/ 279 w 279"/>
                <a:gd name="T87" fmla="*/ 0 h 128"/>
                <a:gd name="T88" fmla="*/ 277 w 279"/>
                <a:gd name="T89" fmla="*/ 14 h 128"/>
                <a:gd name="T90" fmla="*/ 270 w 279"/>
                <a:gd name="T91" fmla="*/ 29 h 128"/>
                <a:gd name="T92" fmla="*/ 256 w 279"/>
                <a:gd name="T93" fmla="*/ 43 h 128"/>
                <a:gd name="T94" fmla="*/ 239 w 279"/>
                <a:gd name="T95" fmla="*/ 5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9" h="128">
                  <a:moveTo>
                    <a:pt x="239" y="55"/>
                  </a:moveTo>
                  <a:lnTo>
                    <a:pt x="227" y="59"/>
                  </a:lnTo>
                  <a:lnTo>
                    <a:pt x="218" y="64"/>
                  </a:lnTo>
                  <a:lnTo>
                    <a:pt x="206" y="69"/>
                  </a:lnTo>
                  <a:lnTo>
                    <a:pt x="192" y="74"/>
                  </a:lnTo>
                  <a:lnTo>
                    <a:pt x="180" y="76"/>
                  </a:lnTo>
                  <a:lnTo>
                    <a:pt x="168" y="76"/>
                  </a:lnTo>
                  <a:lnTo>
                    <a:pt x="154" y="78"/>
                  </a:lnTo>
                  <a:lnTo>
                    <a:pt x="140" y="78"/>
                  </a:lnTo>
                  <a:lnTo>
                    <a:pt x="128" y="78"/>
                  </a:lnTo>
                  <a:lnTo>
                    <a:pt x="114" y="76"/>
                  </a:lnTo>
                  <a:lnTo>
                    <a:pt x="102" y="76"/>
                  </a:lnTo>
                  <a:lnTo>
                    <a:pt x="88" y="74"/>
                  </a:lnTo>
                  <a:lnTo>
                    <a:pt x="76" y="69"/>
                  </a:lnTo>
                  <a:lnTo>
                    <a:pt x="64" y="64"/>
                  </a:lnTo>
                  <a:lnTo>
                    <a:pt x="52" y="59"/>
                  </a:lnTo>
                  <a:lnTo>
                    <a:pt x="43" y="55"/>
                  </a:lnTo>
                  <a:lnTo>
                    <a:pt x="31" y="50"/>
                  </a:lnTo>
                  <a:lnTo>
                    <a:pt x="24" y="43"/>
                  </a:lnTo>
                  <a:lnTo>
                    <a:pt x="17" y="36"/>
                  </a:lnTo>
                  <a:lnTo>
                    <a:pt x="10" y="29"/>
                  </a:lnTo>
                  <a:lnTo>
                    <a:pt x="5" y="21"/>
                  </a:lnTo>
                  <a:lnTo>
                    <a:pt x="3" y="14"/>
                  </a:lnTo>
                  <a:lnTo>
                    <a:pt x="0" y="7"/>
                  </a:lnTo>
                  <a:lnTo>
                    <a:pt x="0" y="0"/>
                  </a:lnTo>
                  <a:lnTo>
                    <a:pt x="0" y="0"/>
                  </a:lnTo>
                  <a:lnTo>
                    <a:pt x="0" y="0"/>
                  </a:lnTo>
                  <a:lnTo>
                    <a:pt x="0" y="10"/>
                  </a:lnTo>
                  <a:lnTo>
                    <a:pt x="0" y="17"/>
                  </a:lnTo>
                  <a:lnTo>
                    <a:pt x="0" y="24"/>
                  </a:lnTo>
                  <a:lnTo>
                    <a:pt x="0" y="31"/>
                  </a:lnTo>
                  <a:lnTo>
                    <a:pt x="0" y="36"/>
                  </a:lnTo>
                  <a:lnTo>
                    <a:pt x="0" y="40"/>
                  </a:lnTo>
                  <a:lnTo>
                    <a:pt x="0" y="43"/>
                  </a:lnTo>
                  <a:lnTo>
                    <a:pt x="0" y="45"/>
                  </a:lnTo>
                  <a:lnTo>
                    <a:pt x="0" y="48"/>
                  </a:lnTo>
                  <a:lnTo>
                    <a:pt x="0" y="50"/>
                  </a:lnTo>
                  <a:lnTo>
                    <a:pt x="0" y="52"/>
                  </a:lnTo>
                  <a:lnTo>
                    <a:pt x="0" y="52"/>
                  </a:lnTo>
                  <a:lnTo>
                    <a:pt x="0" y="52"/>
                  </a:lnTo>
                  <a:lnTo>
                    <a:pt x="0" y="52"/>
                  </a:lnTo>
                  <a:lnTo>
                    <a:pt x="0" y="52"/>
                  </a:lnTo>
                  <a:lnTo>
                    <a:pt x="3" y="59"/>
                  </a:lnTo>
                  <a:lnTo>
                    <a:pt x="5" y="66"/>
                  </a:lnTo>
                  <a:lnTo>
                    <a:pt x="7" y="74"/>
                  </a:lnTo>
                  <a:lnTo>
                    <a:pt x="12" y="81"/>
                  </a:lnTo>
                  <a:lnTo>
                    <a:pt x="17" y="88"/>
                  </a:lnTo>
                  <a:lnTo>
                    <a:pt x="24" y="93"/>
                  </a:lnTo>
                  <a:lnTo>
                    <a:pt x="33" y="100"/>
                  </a:lnTo>
                  <a:lnTo>
                    <a:pt x="43" y="104"/>
                  </a:lnTo>
                  <a:lnTo>
                    <a:pt x="52" y="109"/>
                  </a:lnTo>
                  <a:lnTo>
                    <a:pt x="64" y="116"/>
                  </a:lnTo>
                  <a:lnTo>
                    <a:pt x="76" y="119"/>
                  </a:lnTo>
                  <a:lnTo>
                    <a:pt x="88" y="123"/>
                  </a:lnTo>
                  <a:lnTo>
                    <a:pt x="102" y="126"/>
                  </a:lnTo>
                  <a:lnTo>
                    <a:pt x="114" y="128"/>
                  </a:lnTo>
                  <a:lnTo>
                    <a:pt x="128" y="128"/>
                  </a:lnTo>
                  <a:lnTo>
                    <a:pt x="140" y="128"/>
                  </a:lnTo>
                  <a:lnTo>
                    <a:pt x="154" y="128"/>
                  </a:lnTo>
                  <a:lnTo>
                    <a:pt x="168" y="128"/>
                  </a:lnTo>
                  <a:lnTo>
                    <a:pt x="180" y="126"/>
                  </a:lnTo>
                  <a:lnTo>
                    <a:pt x="192" y="123"/>
                  </a:lnTo>
                  <a:lnTo>
                    <a:pt x="206" y="119"/>
                  </a:lnTo>
                  <a:lnTo>
                    <a:pt x="218" y="116"/>
                  </a:lnTo>
                  <a:lnTo>
                    <a:pt x="227" y="109"/>
                  </a:lnTo>
                  <a:lnTo>
                    <a:pt x="239" y="104"/>
                  </a:lnTo>
                  <a:lnTo>
                    <a:pt x="249" y="100"/>
                  </a:lnTo>
                  <a:lnTo>
                    <a:pt x="256" y="93"/>
                  </a:lnTo>
                  <a:lnTo>
                    <a:pt x="263" y="88"/>
                  </a:lnTo>
                  <a:lnTo>
                    <a:pt x="268" y="81"/>
                  </a:lnTo>
                  <a:lnTo>
                    <a:pt x="272" y="74"/>
                  </a:lnTo>
                  <a:lnTo>
                    <a:pt x="277" y="66"/>
                  </a:lnTo>
                  <a:lnTo>
                    <a:pt x="279" y="59"/>
                  </a:lnTo>
                  <a:lnTo>
                    <a:pt x="279" y="52"/>
                  </a:lnTo>
                  <a:lnTo>
                    <a:pt x="279" y="52"/>
                  </a:lnTo>
                  <a:lnTo>
                    <a:pt x="279" y="43"/>
                  </a:lnTo>
                  <a:lnTo>
                    <a:pt x="279" y="36"/>
                  </a:lnTo>
                  <a:lnTo>
                    <a:pt x="279" y="29"/>
                  </a:lnTo>
                  <a:lnTo>
                    <a:pt x="279" y="21"/>
                  </a:lnTo>
                  <a:lnTo>
                    <a:pt x="279" y="17"/>
                  </a:lnTo>
                  <a:lnTo>
                    <a:pt x="279" y="12"/>
                  </a:lnTo>
                  <a:lnTo>
                    <a:pt x="279" y="10"/>
                  </a:lnTo>
                  <a:lnTo>
                    <a:pt x="279" y="7"/>
                  </a:lnTo>
                  <a:lnTo>
                    <a:pt x="279" y="5"/>
                  </a:lnTo>
                  <a:lnTo>
                    <a:pt x="279" y="3"/>
                  </a:lnTo>
                  <a:lnTo>
                    <a:pt x="279" y="0"/>
                  </a:lnTo>
                  <a:lnTo>
                    <a:pt x="279" y="0"/>
                  </a:lnTo>
                  <a:lnTo>
                    <a:pt x="279" y="0"/>
                  </a:lnTo>
                  <a:lnTo>
                    <a:pt x="279" y="7"/>
                  </a:lnTo>
                  <a:lnTo>
                    <a:pt x="277" y="14"/>
                  </a:lnTo>
                  <a:lnTo>
                    <a:pt x="275" y="21"/>
                  </a:lnTo>
                  <a:lnTo>
                    <a:pt x="270" y="29"/>
                  </a:lnTo>
                  <a:lnTo>
                    <a:pt x="263" y="36"/>
                  </a:lnTo>
                  <a:lnTo>
                    <a:pt x="256" y="43"/>
                  </a:lnTo>
                  <a:lnTo>
                    <a:pt x="249" y="50"/>
                  </a:lnTo>
                  <a:lnTo>
                    <a:pt x="239" y="55"/>
                  </a:lnTo>
                  <a:close/>
                </a:path>
              </a:pathLst>
            </a:custGeom>
            <a:solidFill>
              <a:srgbClr val="10386A"/>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2" name="Freeform 120"/>
            <p:cNvSpPr/>
            <p:nvPr/>
          </p:nvSpPr>
          <p:spPr bwMode="auto">
            <a:xfrm>
              <a:off x="4184650" y="3357563"/>
              <a:ext cx="442913" cy="252413"/>
            </a:xfrm>
            <a:custGeom>
              <a:avLst/>
              <a:gdLst>
                <a:gd name="T0" fmla="*/ 249 w 279"/>
                <a:gd name="T1" fmla="*/ 29 h 159"/>
                <a:gd name="T2" fmla="*/ 265 w 279"/>
                <a:gd name="T3" fmla="*/ 43 h 159"/>
                <a:gd name="T4" fmla="*/ 275 w 279"/>
                <a:gd name="T5" fmla="*/ 57 h 159"/>
                <a:gd name="T6" fmla="*/ 279 w 279"/>
                <a:gd name="T7" fmla="*/ 71 h 159"/>
                <a:gd name="T8" fmla="*/ 279 w 279"/>
                <a:gd name="T9" fmla="*/ 86 h 159"/>
                <a:gd name="T10" fmla="*/ 275 w 279"/>
                <a:gd name="T11" fmla="*/ 102 h 159"/>
                <a:gd name="T12" fmla="*/ 265 w 279"/>
                <a:gd name="T13" fmla="*/ 116 h 159"/>
                <a:gd name="T14" fmla="*/ 249 w 279"/>
                <a:gd name="T15" fmla="*/ 128 h 159"/>
                <a:gd name="T16" fmla="*/ 230 w 279"/>
                <a:gd name="T17" fmla="*/ 140 h 159"/>
                <a:gd name="T18" fmla="*/ 206 w 279"/>
                <a:gd name="T19" fmla="*/ 150 h 159"/>
                <a:gd name="T20" fmla="*/ 180 w 279"/>
                <a:gd name="T21" fmla="*/ 154 h 159"/>
                <a:gd name="T22" fmla="*/ 154 w 279"/>
                <a:gd name="T23" fmla="*/ 159 h 159"/>
                <a:gd name="T24" fmla="*/ 128 w 279"/>
                <a:gd name="T25" fmla="*/ 159 h 159"/>
                <a:gd name="T26" fmla="*/ 102 w 279"/>
                <a:gd name="T27" fmla="*/ 154 h 159"/>
                <a:gd name="T28" fmla="*/ 76 w 279"/>
                <a:gd name="T29" fmla="*/ 150 h 159"/>
                <a:gd name="T30" fmla="*/ 52 w 279"/>
                <a:gd name="T31" fmla="*/ 140 h 159"/>
                <a:gd name="T32" fmla="*/ 31 w 279"/>
                <a:gd name="T33" fmla="*/ 128 h 159"/>
                <a:gd name="T34" fmla="*/ 17 w 279"/>
                <a:gd name="T35" fmla="*/ 116 h 159"/>
                <a:gd name="T36" fmla="*/ 7 w 279"/>
                <a:gd name="T37" fmla="*/ 102 h 159"/>
                <a:gd name="T38" fmla="*/ 0 w 279"/>
                <a:gd name="T39" fmla="*/ 86 h 159"/>
                <a:gd name="T40" fmla="*/ 0 w 279"/>
                <a:gd name="T41" fmla="*/ 71 h 159"/>
                <a:gd name="T42" fmla="*/ 7 w 279"/>
                <a:gd name="T43" fmla="*/ 57 h 159"/>
                <a:gd name="T44" fmla="*/ 17 w 279"/>
                <a:gd name="T45" fmla="*/ 43 h 159"/>
                <a:gd name="T46" fmla="*/ 31 w 279"/>
                <a:gd name="T47" fmla="*/ 29 h 159"/>
                <a:gd name="T48" fmla="*/ 52 w 279"/>
                <a:gd name="T49" fmla="*/ 17 h 159"/>
                <a:gd name="T50" fmla="*/ 76 w 279"/>
                <a:gd name="T51" fmla="*/ 7 h 159"/>
                <a:gd name="T52" fmla="*/ 100 w 279"/>
                <a:gd name="T53" fmla="*/ 3 h 159"/>
                <a:gd name="T54" fmla="*/ 126 w 279"/>
                <a:gd name="T55" fmla="*/ 0 h 159"/>
                <a:gd name="T56" fmla="*/ 154 w 279"/>
                <a:gd name="T57" fmla="*/ 0 h 159"/>
                <a:gd name="T58" fmla="*/ 180 w 279"/>
                <a:gd name="T59" fmla="*/ 3 h 159"/>
                <a:gd name="T60" fmla="*/ 206 w 279"/>
                <a:gd name="T61" fmla="*/ 7 h 159"/>
                <a:gd name="T62" fmla="*/ 227 w 279"/>
                <a:gd name="T63"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159">
                  <a:moveTo>
                    <a:pt x="239" y="24"/>
                  </a:moveTo>
                  <a:lnTo>
                    <a:pt x="249" y="29"/>
                  </a:lnTo>
                  <a:lnTo>
                    <a:pt x="256" y="36"/>
                  </a:lnTo>
                  <a:lnTo>
                    <a:pt x="265" y="43"/>
                  </a:lnTo>
                  <a:lnTo>
                    <a:pt x="270" y="50"/>
                  </a:lnTo>
                  <a:lnTo>
                    <a:pt x="275" y="57"/>
                  </a:lnTo>
                  <a:lnTo>
                    <a:pt x="277" y="64"/>
                  </a:lnTo>
                  <a:lnTo>
                    <a:pt x="279" y="71"/>
                  </a:lnTo>
                  <a:lnTo>
                    <a:pt x="279" y="79"/>
                  </a:lnTo>
                  <a:lnTo>
                    <a:pt x="279" y="86"/>
                  </a:lnTo>
                  <a:lnTo>
                    <a:pt x="277" y="95"/>
                  </a:lnTo>
                  <a:lnTo>
                    <a:pt x="275" y="102"/>
                  </a:lnTo>
                  <a:lnTo>
                    <a:pt x="270" y="109"/>
                  </a:lnTo>
                  <a:lnTo>
                    <a:pt x="265" y="116"/>
                  </a:lnTo>
                  <a:lnTo>
                    <a:pt x="258" y="124"/>
                  </a:lnTo>
                  <a:lnTo>
                    <a:pt x="249" y="128"/>
                  </a:lnTo>
                  <a:lnTo>
                    <a:pt x="239" y="135"/>
                  </a:lnTo>
                  <a:lnTo>
                    <a:pt x="230" y="140"/>
                  </a:lnTo>
                  <a:lnTo>
                    <a:pt x="218" y="145"/>
                  </a:lnTo>
                  <a:lnTo>
                    <a:pt x="206" y="150"/>
                  </a:lnTo>
                  <a:lnTo>
                    <a:pt x="194" y="152"/>
                  </a:lnTo>
                  <a:lnTo>
                    <a:pt x="180" y="154"/>
                  </a:lnTo>
                  <a:lnTo>
                    <a:pt x="168" y="157"/>
                  </a:lnTo>
                  <a:lnTo>
                    <a:pt x="154" y="159"/>
                  </a:lnTo>
                  <a:lnTo>
                    <a:pt x="140" y="159"/>
                  </a:lnTo>
                  <a:lnTo>
                    <a:pt x="128" y="159"/>
                  </a:lnTo>
                  <a:lnTo>
                    <a:pt x="114" y="157"/>
                  </a:lnTo>
                  <a:lnTo>
                    <a:pt x="102" y="154"/>
                  </a:lnTo>
                  <a:lnTo>
                    <a:pt x="88" y="152"/>
                  </a:lnTo>
                  <a:lnTo>
                    <a:pt x="76" y="150"/>
                  </a:lnTo>
                  <a:lnTo>
                    <a:pt x="64" y="145"/>
                  </a:lnTo>
                  <a:lnTo>
                    <a:pt x="52" y="140"/>
                  </a:lnTo>
                  <a:lnTo>
                    <a:pt x="43" y="135"/>
                  </a:lnTo>
                  <a:lnTo>
                    <a:pt x="31" y="128"/>
                  </a:lnTo>
                  <a:lnTo>
                    <a:pt x="24" y="124"/>
                  </a:lnTo>
                  <a:lnTo>
                    <a:pt x="17" y="116"/>
                  </a:lnTo>
                  <a:lnTo>
                    <a:pt x="12" y="109"/>
                  </a:lnTo>
                  <a:lnTo>
                    <a:pt x="7" y="102"/>
                  </a:lnTo>
                  <a:lnTo>
                    <a:pt x="3" y="95"/>
                  </a:lnTo>
                  <a:lnTo>
                    <a:pt x="0" y="86"/>
                  </a:lnTo>
                  <a:lnTo>
                    <a:pt x="0" y="79"/>
                  </a:lnTo>
                  <a:lnTo>
                    <a:pt x="0" y="71"/>
                  </a:lnTo>
                  <a:lnTo>
                    <a:pt x="3" y="64"/>
                  </a:lnTo>
                  <a:lnTo>
                    <a:pt x="7" y="57"/>
                  </a:lnTo>
                  <a:lnTo>
                    <a:pt x="10" y="50"/>
                  </a:lnTo>
                  <a:lnTo>
                    <a:pt x="17" y="43"/>
                  </a:lnTo>
                  <a:lnTo>
                    <a:pt x="24" y="36"/>
                  </a:lnTo>
                  <a:lnTo>
                    <a:pt x="31" y="29"/>
                  </a:lnTo>
                  <a:lnTo>
                    <a:pt x="40" y="24"/>
                  </a:lnTo>
                  <a:lnTo>
                    <a:pt x="52" y="17"/>
                  </a:lnTo>
                  <a:lnTo>
                    <a:pt x="64" y="12"/>
                  </a:lnTo>
                  <a:lnTo>
                    <a:pt x="76" y="7"/>
                  </a:lnTo>
                  <a:lnTo>
                    <a:pt x="88" y="5"/>
                  </a:lnTo>
                  <a:lnTo>
                    <a:pt x="100" y="3"/>
                  </a:lnTo>
                  <a:lnTo>
                    <a:pt x="114" y="0"/>
                  </a:lnTo>
                  <a:lnTo>
                    <a:pt x="126" y="0"/>
                  </a:lnTo>
                  <a:lnTo>
                    <a:pt x="140" y="0"/>
                  </a:lnTo>
                  <a:lnTo>
                    <a:pt x="154" y="0"/>
                  </a:lnTo>
                  <a:lnTo>
                    <a:pt x="166" y="0"/>
                  </a:lnTo>
                  <a:lnTo>
                    <a:pt x="180" y="3"/>
                  </a:lnTo>
                  <a:lnTo>
                    <a:pt x="192" y="5"/>
                  </a:lnTo>
                  <a:lnTo>
                    <a:pt x="206" y="7"/>
                  </a:lnTo>
                  <a:lnTo>
                    <a:pt x="216" y="12"/>
                  </a:lnTo>
                  <a:lnTo>
                    <a:pt x="227" y="17"/>
                  </a:lnTo>
                  <a:lnTo>
                    <a:pt x="239" y="24"/>
                  </a:lnTo>
                  <a:close/>
                </a:path>
              </a:pathLst>
            </a:custGeom>
            <a:solidFill>
              <a:srgbClr val="3862A7"/>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3" name="Freeform 121"/>
            <p:cNvSpPr>
              <a:spLocks noEditPoints="1"/>
            </p:cNvSpPr>
            <p:nvPr/>
          </p:nvSpPr>
          <p:spPr bwMode="auto">
            <a:xfrm>
              <a:off x="4324350" y="3621088"/>
              <a:ext cx="25400" cy="34925"/>
            </a:xfrm>
            <a:custGeom>
              <a:avLst/>
              <a:gdLst>
                <a:gd name="T0" fmla="*/ 4 w 16"/>
                <a:gd name="T1" fmla="*/ 7 h 22"/>
                <a:gd name="T2" fmla="*/ 4 w 16"/>
                <a:gd name="T3" fmla="*/ 10 h 22"/>
                <a:gd name="T4" fmla="*/ 4 w 16"/>
                <a:gd name="T5" fmla="*/ 10 h 22"/>
                <a:gd name="T6" fmla="*/ 7 w 16"/>
                <a:gd name="T7" fmla="*/ 10 h 22"/>
                <a:gd name="T8" fmla="*/ 9 w 16"/>
                <a:gd name="T9" fmla="*/ 10 h 22"/>
                <a:gd name="T10" fmla="*/ 9 w 16"/>
                <a:gd name="T11" fmla="*/ 7 h 22"/>
                <a:gd name="T12" fmla="*/ 9 w 16"/>
                <a:gd name="T13" fmla="*/ 5 h 22"/>
                <a:gd name="T14" fmla="*/ 7 w 16"/>
                <a:gd name="T15" fmla="*/ 5 h 22"/>
                <a:gd name="T16" fmla="*/ 4 w 16"/>
                <a:gd name="T17" fmla="*/ 5 h 22"/>
                <a:gd name="T18" fmla="*/ 0 w 16"/>
                <a:gd name="T19" fmla="*/ 22 h 22"/>
                <a:gd name="T20" fmla="*/ 0 w 16"/>
                <a:gd name="T21" fmla="*/ 14 h 22"/>
                <a:gd name="T22" fmla="*/ 0 w 16"/>
                <a:gd name="T23" fmla="*/ 7 h 22"/>
                <a:gd name="T24" fmla="*/ 0 w 16"/>
                <a:gd name="T25" fmla="*/ 3 h 22"/>
                <a:gd name="T26" fmla="*/ 0 w 16"/>
                <a:gd name="T27" fmla="*/ 0 h 22"/>
                <a:gd name="T28" fmla="*/ 2 w 16"/>
                <a:gd name="T29" fmla="*/ 0 h 22"/>
                <a:gd name="T30" fmla="*/ 7 w 16"/>
                <a:gd name="T31" fmla="*/ 0 h 22"/>
                <a:gd name="T32" fmla="*/ 9 w 16"/>
                <a:gd name="T33" fmla="*/ 0 h 22"/>
                <a:gd name="T34" fmla="*/ 12 w 16"/>
                <a:gd name="T35" fmla="*/ 0 h 22"/>
                <a:gd name="T36" fmla="*/ 14 w 16"/>
                <a:gd name="T37" fmla="*/ 3 h 22"/>
                <a:gd name="T38" fmla="*/ 16 w 16"/>
                <a:gd name="T39" fmla="*/ 7 h 22"/>
                <a:gd name="T40" fmla="*/ 14 w 16"/>
                <a:gd name="T41" fmla="*/ 10 h 22"/>
                <a:gd name="T42" fmla="*/ 12 w 16"/>
                <a:gd name="T43" fmla="*/ 12 h 22"/>
                <a:gd name="T44" fmla="*/ 12 w 16"/>
                <a:gd name="T45" fmla="*/ 12 h 22"/>
                <a:gd name="T46" fmla="*/ 14 w 16"/>
                <a:gd name="T47" fmla="*/ 14 h 22"/>
                <a:gd name="T48" fmla="*/ 14 w 16"/>
                <a:gd name="T49" fmla="*/ 17 h 22"/>
                <a:gd name="T50" fmla="*/ 16 w 16"/>
                <a:gd name="T51" fmla="*/ 19 h 22"/>
                <a:gd name="T52" fmla="*/ 16 w 16"/>
                <a:gd name="T53" fmla="*/ 22 h 22"/>
                <a:gd name="T54" fmla="*/ 14 w 16"/>
                <a:gd name="T55" fmla="*/ 22 h 22"/>
                <a:gd name="T56" fmla="*/ 12 w 16"/>
                <a:gd name="T57" fmla="*/ 22 h 22"/>
                <a:gd name="T58" fmla="*/ 12 w 16"/>
                <a:gd name="T59" fmla="*/ 22 h 22"/>
                <a:gd name="T60" fmla="*/ 9 w 16"/>
                <a:gd name="T61" fmla="*/ 19 h 22"/>
                <a:gd name="T62" fmla="*/ 9 w 16"/>
                <a:gd name="T63" fmla="*/ 17 h 22"/>
                <a:gd name="T64" fmla="*/ 9 w 16"/>
                <a:gd name="T65" fmla="*/ 14 h 22"/>
                <a:gd name="T66" fmla="*/ 7 w 16"/>
                <a:gd name="T67" fmla="*/ 14 h 22"/>
                <a:gd name="T68" fmla="*/ 4 w 16"/>
                <a:gd name="T69" fmla="*/ 17 h 22"/>
                <a:gd name="T70" fmla="*/ 4 w 16"/>
                <a:gd name="T71" fmla="*/ 19 h 22"/>
                <a:gd name="T72" fmla="*/ 4 w 16"/>
                <a:gd name="T73" fmla="*/ 22 h 22"/>
                <a:gd name="T74" fmla="*/ 2 w 16"/>
                <a:gd name="T75" fmla="*/ 22 h 22"/>
                <a:gd name="T76" fmla="*/ 0 w 16"/>
                <a:gd name="T77" fmla="*/ 22 h 22"/>
                <a:gd name="T78" fmla="*/ 0 w 16"/>
                <a:gd name="T7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22">
                  <a:moveTo>
                    <a:pt x="4" y="5"/>
                  </a:moveTo>
                  <a:lnTo>
                    <a:pt x="4" y="7"/>
                  </a:lnTo>
                  <a:lnTo>
                    <a:pt x="4" y="7"/>
                  </a:lnTo>
                  <a:lnTo>
                    <a:pt x="4" y="10"/>
                  </a:lnTo>
                  <a:lnTo>
                    <a:pt x="4" y="10"/>
                  </a:lnTo>
                  <a:lnTo>
                    <a:pt x="4" y="10"/>
                  </a:lnTo>
                  <a:lnTo>
                    <a:pt x="7" y="10"/>
                  </a:lnTo>
                  <a:lnTo>
                    <a:pt x="7" y="10"/>
                  </a:lnTo>
                  <a:lnTo>
                    <a:pt x="7" y="10"/>
                  </a:lnTo>
                  <a:lnTo>
                    <a:pt x="9" y="10"/>
                  </a:lnTo>
                  <a:lnTo>
                    <a:pt x="9" y="10"/>
                  </a:lnTo>
                  <a:lnTo>
                    <a:pt x="9" y="7"/>
                  </a:lnTo>
                  <a:lnTo>
                    <a:pt x="9" y="7"/>
                  </a:lnTo>
                  <a:lnTo>
                    <a:pt x="9" y="5"/>
                  </a:lnTo>
                  <a:lnTo>
                    <a:pt x="9" y="5"/>
                  </a:lnTo>
                  <a:lnTo>
                    <a:pt x="7" y="5"/>
                  </a:lnTo>
                  <a:lnTo>
                    <a:pt x="7" y="5"/>
                  </a:lnTo>
                  <a:lnTo>
                    <a:pt x="4" y="5"/>
                  </a:lnTo>
                  <a:lnTo>
                    <a:pt x="4" y="5"/>
                  </a:lnTo>
                  <a:close/>
                  <a:moveTo>
                    <a:pt x="0" y="22"/>
                  </a:moveTo>
                  <a:lnTo>
                    <a:pt x="0" y="19"/>
                  </a:lnTo>
                  <a:lnTo>
                    <a:pt x="0" y="14"/>
                  </a:lnTo>
                  <a:lnTo>
                    <a:pt x="0" y="10"/>
                  </a:lnTo>
                  <a:lnTo>
                    <a:pt x="0" y="7"/>
                  </a:lnTo>
                  <a:lnTo>
                    <a:pt x="0" y="5"/>
                  </a:lnTo>
                  <a:lnTo>
                    <a:pt x="0" y="3"/>
                  </a:lnTo>
                  <a:lnTo>
                    <a:pt x="0" y="3"/>
                  </a:lnTo>
                  <a:lnTo>
                    <a:pt x="0" y="0"/>
                  </a:lnTo>
                  <a:lnTo>
                    <a:pt x="0" y="0"/>
                  </a:lnTo>
                  <a:lnTo>
                    <a:pt x="2" y="0"/>
                  </a:lnTo>
                  <a:lnTo>
                    <a:pt x="4" y="0"/>
                  </a:lnTo>
                  <a:lnTo>
                    <a:pt x="7" y="0"/>
                  </a:lnTo>
                  <a:lnTo>
                    <a:pt x="7" y="0"/>
                  </a:lnTo>
                  <a:lnTo>
                    <a:pt x="9" y="0"/>
                  </a:lnTo>
                  <a:lnTo>
                    <a:pt x="9" y="0"/>
                  </a:lnTo>
                  <a:lnTo>
                    <a:pt x="12" y="0"/>
                  </a:lnTo>
                  <a:lnTo>
                    <a:pt x="12" y="3"/>
                  </a:lnTo>
                  <a:lnTo>
                    <a:pt x="14" y="3"/>
                  </a:lnTo>
                  <a:lnTo>
                    <a:pt x="14" y="5"/>
                  </a:lnTo>
                  <a:lnTo>
                    <a:pt x="16" y="7"/>
                  </a:lnTo>
                  <a:lnTo>
                    <a:pt x="14" y="7"/>
                  </a:lnTo>
                  <a:lnTo>
                    <a:pt x="14" y="10"/>
                  </a:lnTo>
                  <a:lnTo>
                    <a:pt x="14" y="12"/>
                  </a:lnTo>
                  <a:lnTo>
                    <a:pt x="12" y="12"/>
                  </a:lnTo>
                  <a:lnTo>
                    <a:pt x="12" y="12"/>
                  </a:lnTo>
                  <a:lnTo>
                    <a:pt x="12" y="12"/>
                  </a:lnTo>
                  <a:lnTo>
                    <a:pt x="14" y="12"/>
                  </a:lnTo>
                  <a:lnTo>
                    <a:pt x="14" y="14"/>
                  </a:lnTo>
                  <a:lnTo>
                    <a:pt x="14" y="14"/>
                  </a:lnTo>
                  <a:lnTo>
                    <a:pt x="14" y="17"/>
                  </a:lnTo>
                  <a:lnTo>
                    <a:pt x="16" y="19"/>
                  </a:lnTo>
                  <a:lnTo>
                    <a:pt x="16" y="19"/>
                  </a:lnTo>
                  <a:lnTo>
                    <a:pt x="16" y="22"/>
                  </a:lnTo>
                  <a:lnTo>
                    <a:pt x="16" y="22"/>
                  </a:lnTo>
                  <a:lnTo>
                    <a:pt x="16" y="22"/>
                  </a:lnTo>
                  <a:lnTo>
                    <a:pt x="14" y="22"/>
                  </a:lnTo>
                  <a:lnTo>
                    <a:pt x="14" y="22"/>
                  </a:lnTo>
                  <a:lnTo>
                    <a:pt x="12" y="22"/>
                  </a:lnTo>
                  <a:lnTo>
                    <a:pt x="12" y="22"/>
                  </a:lnTo>
                  <a:lnTo>
                    <a:pt x="12" y="22"/>
                  </a:lnTo>
                  <a:lnTo>
                    <a:pt x="9" y="19"/>
                  </a:lnTo>
                  <a:lnTo>
                    <a:pt x="9" y="19"/>
                  </a:lnTo>
                  <a:lnTo>
                    <a:pt x="9" y="17"/>
                  </a:lnTo>
                  <a:lnTo>
                    <a:pt x="9" y="17"/>
                  </a:lnTo>
                  <a:lnTo>
                    <a:pt x="9" y="17"/>
                  </a:lnTo>
                  <a:lnTo>
                    <a:pt x="9" y="14"/>
                  </a:lnTo>
                  <a:lnTo>
                    <a:pt x="7" y="14"/>
                  </a:lnTo>
                  <a:lnTo>
                    <a:pt x="7" y="14"/>
                  </a:lnTo>
                  <a:lnTo>
                    <a:pt x="4" y="14"/>
                  </a:lnTo>
                  <a:lnTo>
                    <a:pt x="4" y="17"/>
                  </a:lnTo>
                  <a:lnTo>
                    <a:pt x="4" y="19"/>
                  </a:lnTo>
                  <a:lnTo>
                    <a:pt x="4" y="19"/>
                  </a:lnTo>
                  <a:lnTo>
                    <a:pt x="4" y="22"/>
                  </a:lnTo>
                  <a:lnTo>
                    <a:pt x="4" y="22"/>
                  </a:lnTo>
                  <a:lnTo>
                    <a:pt x="4" y="22"/>
                  </a:lnTo>
                  <a:lnTo>
                    <a:pt x="2" y="22"/>
                  </a:lnTo>
                  <a:lnTo>
                    <a:pt x="0" y="22"/>
                  </a:lnTo>
                  <a:lnTo>
                    <a:pt x="0" y="22"/>
                  </a:lnTo>
                  <a:lnTo>
                    <a:pt x="0"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4" name="Freeform 122"/>
            <p:cNvSpPr>
              <a:spLocks noEditPoints="1"/>
            </p:cNvSpPr>
            <p:nvPr/>
          </p:nvSpPr>
          <p:spPr bwMode="auto">
            <a:xfrm>
              <a:off x="4354513" y="3621088"/>
              <a:ext cx="30163" cy="38100"/>
            </a:xfrm>
            <a:custGeom>
              <a:avLst/>
              <a:gdLst>
                <a:gd name="T0" fmla="*/ 4 w 19"/>
                <a:gd name="T1" fmla="*/ 12 h 24"/>
                <a:gd name="T2" fmla="*/ 4 w 19"/>
                <a:gd name="T3" fmla="*/ 14 h 24"/>
                <a:gd name="T4" fmla="*/ 7 w 19"/>
                <a:gd name="T5" fmla="*/ 17 h 24"/>
                <a:gd name="T6" fmla="*/ 7 w 19"/>
                <a:gd name="T7" fmla="*/ 19 h 24"/>
                <a:gd name="T8" fmla="*/ 9 w 19"/>
                <a:gd name="T9" fmla="*/ 19 h 24"/>
                <a:gd name="T10" fmla="*/ 12 w 19"/>
                <a:gd name="T11" fmla="*/ 19 h 24"/>
                <a:gd name="T12" fmla="*/ 12 w 19"/>
                <a:gd name="T13" fmla="*/ 17 h 24"/>
                <a:gd name="T14" fmla="*/ 12 w 19"/>
                <a:gd name="T15" fmla="*/ 14 h 24"/>
                <a:gd name="T16" fmla="*/ 14 w 19"/>
                <a:gd name="T17" fmla="*/ 12 h 24"/>
                <a:gd name="T18" fmla="*/ 12 w 19"/>
                <a:gd name="T19" fmla="*/ 7 h 24"/>
                <a:gd name="T20" fmla="*/ 12 w 19"/>
                <a:gd name="T21" fmla="*/ 5 h 24"/>
                <a:gd name="T22" fmla="*/ 12 w 19"/>
                <a:gd name="T23" fmla="*/ 5 h 24"/>
                <a:gd name="T24" fmla="*/ 9 w 19"/>
                <a:gd name="T25" fmla="*/ 5 h 24"/>
                <a:gd name="T26" fmla="*/ 7 w 19"/>
                <a:gd name="T27" fmla="*/ 5 h 24"/>
                <a:gd name="T28" fmla="*/ 7 w 19"/>
                <a:gd name="T29" fmla="*/ 5 h 24"/>
                <a:gd name="T30" fmla="*/ 4 w 19"/>
                <a:gd name="T31" fmla="*/ 7 h 24"/>
                <a:gd name="T32" fmla="*/ 4 w 19"/>
                <a:gd name="T33" fmla="*/ 12 h 24"/>
                <a:gd name="T34" fmla="*/ 0 w 19"/>
                <a:gd name="T35" fmla="*/ 12 h 24"/>
                <a:gd name="T36" fmla="*/ 0 w 19"/>
                <a:gd name="T37" fmla="*/ 7 h 24"/>
                <a:gd name="T38" fmla="*/ 2 w 19"/>
                <a:gd name="T39" fmla="*/ 3 h 24"/>
                <a:gd name="T40" fmla="*/ 4 w 19"/>
                <a:gd name="T41" fmla="*/ 0 h 24"/>
                <a:gd name="T42" fmla="*/ 7 w 19"/>
                <a:gd name="T43" fmla="*/ 0 h 24"/>
                <a:gd name="T44" fmla="*/ 9 w 19"/>
                <a:gd name="T45" fmla="*/ 0 h 24"/>
                <a:gd name="T46" fmla="*/ 12 w 19"/>
                <a:gd name="T47" fmla="*/ 0 h 24"/>
                <a:gd name="T48" fmla="*/ 14 w 19"/>
                <a:gd name="T49" fmla="*/ 0 h 24"/>
                <a:gd name="T50" fmla="*/ 16 w 19"/>
                <a:gd name="T51" fmla="*/ 3 h 24"/>
                <a:gd name="T52" fmla="*/ 19 w 19"/>
                <a:gd name="T53" fmla="*/ 7 h 24"/>
                <a:gd name="T54" fmla="*/ 19 w 19"/>
                <a:gd name="T55" fmla="*/ 10 h 24"/>
                <a:gd name="T56" fmla="*/ 19 w 19"/>
                <a:gd name="T57" fmla="*/ 12 h 24"/>
                <a:gd name="T58" fmla="*/ 19 w 19"/>
                <a:gd name="T59" fmla="*/ 14 h 24"/>
                <a:gd name="T60" fmla="*/ 19 w 19"/>
                <a:gd name="T61" fmla="*/ 17 h 24"/>
                <a:gd name="T62" fmla="*/ 16 w 19"/>
                <a:gd name="T63" fmla="*/ 19 h 24"/>
                <a:gd name="T64" fmla="*/ 14 w 19"/>
                <a:gd name="T65" fmla="*/ 22 h 24"/>
                <a:gd name="T66" fmla="*/ 12 w 19"/>
                <a:gd name="T67" fmla="*/ 24 h 24"/>
                <a:gd name="T68" fmla="*/ 9 w 19"/>
                <a:gd name="T69" fmla="*/ 24 h 24"/>
                <a:gd name="T70" fmla="*/ 7 w 19"/>
                <a:gd name="T71" fmla="*/ 24 h 24"/>
                <a:gd name="T72" fmla="*/ 4 w 19"/>
                <a:gd name="T73" fmla="*/ 22 h 24"/>
                <a:gd name="T74" fmla="*/ 2 w 19"/>
                <a:gd name="T75" fmla="*/ 19 h 24"/>
                <a:gd name="T76" fmla="*/ 0 w 19"/>
                <a:gd name="T77" fmla="*/ 17 h 24"/>
                <a:gd name="T78" fmla="*/ 0 w 19"/>
                <a:gd name="T79" fmla="*/ 12 h 24"/>
                <a:gd name="T80" fmla="*/ 0 w 19"/>
                <a:gd name="T8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24">
                  <a:moveTo>
                    <a:pt x="4" y="12"/>
                  </a:moveTo>
                  <a:lnTo>
                    <a:pt x="4" y="14"/>
                  </a:lnTo>
                  <a:lnTo>
                    <a:pt x="7" y="17"/>
                  </a:lnTo>
                  <a:lnTo>
                    <a:pt x="7" y="19"/>
                  </a:lnTo>
                  <a:lnTo>
                    <a:pt x="9" y="19"/>
                  </a:lnTo>
                  <a:lnTo>
                    <a:pt x="12" y="19"/>
                  </a:lnTo>
                  <a:lnTo>
                    <a:pt x="12" y="17"/>
                  </a:lnTo>
                  <a:lnTo>
                    <a:pt x="12" y="14"/>
                  </a:lnTo>
                  <a:lnTo>
                    <a:pt x="14" y="12"/>
                  </a:lnTo>
                  <a:lnTo>
                    <a:pt x="12" y="7"/>
                  </a:lnTo>
                  <a:lnTo>
                    <a:pt x="12" y="5"/>
                  </a:lnTo>
                  <a:lnTo>
                    <a:pt x="12" y="5"/>
                  </a:lnTo>
                  <a:lnTo>
                    <a:pt x="9" y="5"/>
                  </a:lnTo>
                  <a:lnTo>
                    <a:pt x="7" y="5"/>
                  </a:lnTo>
                  <a:lnTo>
                    <a:pt x="7" y="5"/>
                  </a:lnTo>
                  <a:lnTo>
                    <a:pt x="4" y="7"/>
                  </a:lnTo>
                  <a:lnTo>
                    <a:pt x="4" y="12"/>
                  </a:lnTo>
                  <a:close/>
                  <a:moveTo>
                    <a:pt x="0" y="12"/>
                  </a:moveTo>
                  <a:lnTo>
                    <a:pt x="0" y="7"/>
                  </a:lnTo>
                  <a:lnTo>
                    <a:pt x="2" y="3"/>
                  </a:lnTo>
                  <a:lnTo>
                    <a:pt x="4" y="0"/>
                  </a:lnTo>
                  <a:lnTo>
                    <a:pt x="7" y="0"/>
                  </a:lnTo>
                  <a:lnTo>
                    <a:pt x="9" y="0"/>
                  </a:lnTo>
                  <a:lnTo>
                    <a:pt x="12" y="0"/>
                  </a:lnTo>
                  <a:lnTo>
                    <a:pt x="14" y="0"/>
                  </a:lnTo>
                  <a:lnTo>
                    <a:pt x="16" y="3"/>
                  </a:lnTo>
                  <a:lnTo>
                    <a:pt x="19" y="7"/>
                  </a:lnTo>
                  <a:lnTo>
                    <a:pt x="19" y="10"/>
                  </a:lnTo>
                  <a:lnTo>
                    <a:pt x="19" y="12"/>
                  </a:lnTo>
                  <a:lnTo>
                    <a:pt x="19" y="14"/>
                  </a:lnTo>
                  <a:lnTo>
                    <a:pt x="19" y="17"/>
                  </a:lnTo>
                  <a:lnTo>
                    <a:pt x="16" y="19"/>
                  </a:lnTo>
                  <a:lnTo>
                    <a:pt x="14" y="22"/>
                  </a:lnTo>
                  <a:lnTo>
                    <a:pt x="12" y="24"/>
                  </a:lnTo>
                  <a:lnTo>
                    <a:pt x="9" y="24"/>
                  </a:lnTo>
                  <a:lnTo>
                    <a:pt x="7" y="24"/>
                  </a:lnTo>
                  <a:lnTo>
                    <a:pt x="4" y="22"/>
                  </a:lnTo>
                  <a:lnTo>
                    <a:pt x="2" y="19"/>
                  </a:lnTo>
                  <a:lnTo>
                    <a:pt x="0" y="17"/>
                  </a:lnTo>
                  <a:lnTo>
                    <a:pt x="0" y="12"/>
                  </a:lnTo>
                  <a:lnTo>
                    <a:pt x="0" y="1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5" name="Freeform 123"/>
            <p:cNvSpPr/>
            <p:nvPr/>
          </p:nvSpPr>
          <p:spPr bwMode="auto">
            <a:xfrm>
              <a:off x="4391025" y="3621088"/>
              <a:ext cx="23813" cy="38100"/>
            </a:xfrm>
            <a:custGeom>
              <a:avLst/>
              <a:gdLst>
                <a:gd name="T0" fmla="*/ 0 w 15"/>
                <a:gd name="T1" fmla="*/ 14 h 24"/>
                <a:gd name="T2" fmla="*/ 0 w 15"/>
                <a:gd name="T3" fmla="*/ 10 h 24"/>
                <a:gd name="T4" fmla="*/ 0 w 15"/>
                <a:gd name="T5" fmla="*/ 7 h 24"/>
                <a:gd name="T6" fmla="*/ 0 w 15"/>
                <a:gd name="T7" fmla="*/ 5 h 24"/>
                <a:gd name="T8" fmla="*/ 0 w 15"/>
                <a:gd name="T9" fmla="*/ 3 h 24"/>
                <a:gd name="T10" fmla="*/ 0 w 15"/>
                <a:gd name="T11" fmla="*/ 3 h 24"/>
                <a:gd name="T12" fmla="*/ 0 w 15"/>
                <a:gd name="T13" fmla="*/ 0 h 24"/>
                <a:gd name="T14" fmla="*/ 0 w 15"/>
                <a:gd name="T15" fmla="*/ 0 h 24"/>
                <a:gd name="T16" fmla="*/ 3 w 15"/>
                <a:gd name="T17" fmla="*/ 0 h 24"/>
                <a:gd name="T18" fmla="*/ 3 w 15"/>
                <a:gd name="T19" fmla="*/ 0 h 24"/>
                <a:gd name="T20" fmla="*/ 5 w 15"/>
                <a:gd name="T21" fmla="*/ 0 h 24"/>
                <a:gd name="T22" fmla="*/ 5 w 15"/>
                <a:gd name="T23" fmla="*/ 0 h 24"/>
                <a:gd name="T24" fmla="*/ 5 w 15"/>
                <a:gd name="T25" fmla="*/ 5 h 24"/>
                <a:gd name="T26" fmla="*/ 5 w 15"/>
                <a:gd name="T27" fmla="*/ 10 h 24"/>
                <a:gd name="T28" fmla="*/ 5 w 15"/>
                <a:gd name="T29" fmla="*/ 12 h 24"/>
                <a:gd name="T30" fmla="*/ 5 w 15"/>
                <a:gd name="T31" fmla="*/ 14 h 24"/>
                <a:gd name="T32" fmla="*/ 5 w 15"/>
                <a:gd name="T33" fmla="*/ 14 h 24"/>
                <a:gd name="T34" fmla="*/ 5 w 15"/>
                <a:gd name="T35" fmla="*/ 14 h 24"/>
                <a:gd name="T36" fmla="*/ 5 w 15"/>
                <a:gd name="T37" fmla="*/ 14 h 24"/>
                <a:gd name="T38" fmla="*/ 5 w 15"/>
                <a:gd name="T39" fmla="*/ 17 h 24"/>
                <a:gd name="T40" fmla="*/ 5 w 15"/>
                <a:gd name="T41" fmla="*/ 19 h 24"/>
                <a:gd name="T42" fmla="*/ 5 w 15"/>
                <a:gd name="T43" fmla="*/ 19 h 24"/>
                <a:gd name="T44" fmla="*/ 7 w 15"/>
                <a:gd name="T45" fmla="*/ 19 h 24"/>
                <a:gd name="T46" fmla="*/ 10 w 15"/>
                <a:gd name="T47" fmla="*/ 19 h 24"/>
                <a:gd name="T48" fmla="*/ 10 w 15"/>
                <a:gd name="T49" fmla="*/ 19 h 24"/>
                <a:gd name="T50" fmla="*/ 10 w 15"/>
                <a:gd name="T51" fmla="*/ 14 h 24"/>
                <a:gd name="T52" fmla="*/ 10 w 15"/>
                <a:gd name="T53" fmla="*/ 10 h 24"/>
                <a:gd name="T54" fmla="*/ 10 w 15"/>
                <a:gd name="T55" fmla="*/ 7 h 24"/>
                <a:gd name="T56" fmla="*/ 10 w 15"/>
                <a:gd name="T57" fmla="*/ 5 h 24"/>
                <a:gd name="T58" fmla="*/ 10 w 15"/>
                <a:gd name="T59" fmla="*/ 3 h 24"/>
                <a:gd name="T60" fmla="*/ 10 w 15"/>
                <a:gd name="T61" fmla="*/ 3 h 24"/>
                <a:gd name="T62" fmla="*/ 10 w 15"/>
                <a:gd name="T63" fmla="*/ 3 h 24"/>
                <a:gd name="T64" fmla="*/ 10 w 15"/>
                <a:gd name="T65" fmla="*/ 0 h 24"/>
                <a:gd name="T66" fmla="*/ 12 w 15"/>
                <a:gd name="T67" fmla="*/ 0 h 24"/>
                <a:gd name="T68" fmla="*/ 12 w 15"/>
                <a:gd name="T69" fmla="*/ 0 h 24"/>
                <a:gd name="T70" fmla="*/ 15 w 15"/>
                <a:gd name="T71" fmla="*/ 0 h 24"/>
                <a:gd name="T72" fmla="*/ 15 w 15"/>
                <a:gd name="T73" fmla="*/ 0 h 24"/>
                <a:gd name="T74" fmla="*/ 15 w 15"/>
                <a:gd name="T75" fmla="*/ 0 h 24"/>
                <a:gd name="T76" fmla="*/ 15 w 15"/>
                <a:gd name="T77" fmla="*/ 5 h 24"/>
                <a:gd name="T78" fmla="*/ 15 w 15"/>
                <a:gd name="T79" fmla="*/ 10 h 24"/>
                <a:gd name="T80" fmla="*/ 15 w 15"/>
                <a:gd name="T81" fmla="*/ 12 h 24"/>
                <a:gd name="T82" fmla="*/ 15 w 15"/>
                <a:gd name="T83" fmla="*/ 12 h 24"/>
                <a:gd name="T84" fmla="*/ 15 w 15"/>
                <a:gd name="T85" fmla="*/ 14 h 24"/>
                <a:gd name="T86" fmla="*/ 15 w 15"/>
                <a:gd name="T87" fmla="*/ 14 h 24"/>
                <a:gd name="T88" fmla="*/ 15 w 15"/>
                <a:gd name="T89" fmla="*/ 14 h 24"/>
                <a:gd name="T90" fmla="*/ 15 w 15"/>
                <a:gd name="T91" fmla="*/ 19 h 24"/>
                <a:gd name="T92" fmla="*/ 15 w 15"/>
                <a:gd name="T93" fmla="*/ 22 h 24"/>
                <a:gd name="T94" fmla="*/ 12 w 15"/>
                <a:gd name="T95" fmla="*/ 22 h 24"/>
                <a:gd name="T96" fmla="*/ 12 w 15"/>
                <a:gd name="T97" fmla="*/ 24 h 24"/>
                <a:gd name="T98" fmla="*/ 7 w 15"/>
                <a:gd name="T99" fmla="*/ 24 h 24"/>
                <a:gd name="T100" fmla="*/ 3 w 15"/>
                <a:gd name="T101" fmla="*/ 24 h 24"/>
                <a:gd name="T102" fmla="*/ 3 w 15"/>
                <a:gd name="T103" fmla="*/ 22 h 24"/>
                <a:gd name="T104" fmla="*/ 3 w 15"/>
                <a:gd name="T105" fmla="*/ 22 h 24"/>
                <a:gd name="T106" fmla="*/ 0 w 15"/>
                <a:gd name="T107" fmla="*/ 19 h 24"/>
                <a:gd name="T108" fmla="*/ 0 w 15"/>
                <a:gd name="T10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4">
                  <a:moveTo>
                    <a:pt x="0" y="14"/>
                  </a:moveTo>
                  <a:lnTo>
                    <a:pt x="0" y="10"/>
                  </a:lnTo>
                  <a:lnTo>
                    <a:pt x="0" y="7"/>
                  </a:lnTo>
                  <a:lnTo>
                    <a:pt x="0" y="5"/>
                  </a:lnTo>
                  <a:lnTo>
                    <a:pt x="0" y="3"/>
                  </a:lnTo>
                  <a:lnTo>
                    <a:pt x="0" y="3"/>
                  </a:lnTo>
                  <a:lnTo>
                    <a:pt x="0" y="0"/>
                  </a:lnTo>
                  <a:lnTo>
                    <a:pt x="0" y="0"/>
                  </a:lnTo>
                  <a:lnTo>
                    <a:pt x="3" y="0"/>
                  </a:lnTo>
                  <a:lnTo>
                    <a:pt x="3" y="0"/>
                  </a:lnTo>
                  <a:lnTo>
                    <a:pt x="5" y="0"/>
                  </a:lnTo>
                  <a:lnTo>
                    <a:pt x="5" y="0"/>
                  </a:lnTo>
                  <a:lnTo>
                    <a:pt x="5" y="5"/>
                  </a:lnTo>
                  <a:lnTo>
                    <a:pt x="5" y="10"/>
                  </a:lnTo>
                  <a:lnTo>
                    <a:pt x="5" y="12"/>
                  </a:lnTo>
                  <a:lnTo>
                    <a:pt x="5" y="14"/>
                  </a:lnTo>
                  <a:lnTo>
                    <a:pt x="5" y="14"/>
                  </a:lnTo>
                  <a:lnTo>
                    <a:pt x="5" y="14"/>
                  </a:lnTo>
                  <a:lnTo>
                    <a:pt x="5" y="14"/>
                  </a:lnTo>
                  <a:lnTo>
                    <a:pt x="5" y="17"/>
                  </a:lnTo>
                  <a:lnTo>
                    <a:pt x="5" y="19"/>
                  </a:lnTo>
                  <a:lnTo>
                    <a:pt x="5" y="19"/>
                  </a:lnTo>
                  <a:lnTo>
                    <a:pt x="7" y="19"/>
                  </a:lnTo>
                  <a:lnTo>
                    <a:pt x="10" y="19"/>
                  </a:lnTo>
                  <a:lnTo>
                    <a:pt x="10" y="19"/>
                  </a:lnTo>
                  <a:lnTo>
                    <a:pt x="10" y="14"/>
                  </a:lnTo>
                  <a:lnTo>
                    <a:pt x="10" y="10"/>
                  </a:lnTo>
                  <a:lnTo>
                    <a:pt x="10" y="7"/>
                  </a:lnTo>
                  <a:lnTo>
                    <a:pt x="10" y="5"/>
                  </a:lnTo>
                  <a:lnTo>
                    <a:pt x="10" y="3"/>
                  </a:lnTo>
                  <a:lnTo>
                    <a:pt x="10" y="3"/>
                  </a:lnTo>
                  <a:lnTo>
                    <a:pt x="10" y="3"/>
                  </a:lnTo>
                  <a:lnTo>
                    <a:pt x="10" y="0"/>
                  </a:lnTo>
                  <a:lnTo>
                    <a:pt x="12" y="0"/>
                  </a:lnTo>
                  <a:lnTo>
                    <a:pt x="12" y="0"/>
                  </a:lnTo>
                  <a:lnTo>
                    <a:pt x="15" y="0"/>
                  </a:lnTo>
                  <a:lnTo>
                    <a:pt x="15" y="0"/>
                  </a:lnTo>
                  <a:lnTo>
                    <a:pt x="15" y="0"/>
                  </a:lnTo>
                  <a:lnTo>
                    <a:pt x="15" y="5"/>
                  </a:lnTo>
                  <a:lnTo>
                    <a:pt x="15" y="10"/>
                  </a:lnTo>
                  <a:lnTo>
                    <a:pt x="15" y="12"/>
                  </a:lnTo>
                  <a:lnTo>
                    <a:pt x="15" y="12"/>
                  </a:lnTo>
                  <a:lnTo>
                    <a:pt x="15" y="14"/>
                  </a:lnTo>
                  <a:lnTo>
                    <a:pt x="15" y="14"/>
                  </a:lnTo>
                  <a:lnTo>
                    <a:pt x="15" y="14"/>
                  </a:lnTo>
                  <a:lnTo>
                    <a:pt x="15" y="19"/>
                  </a:lnTo>
                  <a:lnTo>
                    <a:pt x="15" y="22"/>
                  </a:lnTo>
                  <a:lnTo>
                    <a:pt x="12" y="22"/>
                  </a:lnTo>
                  <a:lnTo>
                    <a:pt x="12" y="24"/>
                  </a:lnTo>
                  <a:lnTo>
                    <a:pt x="7" y="24"/>
                  </a:lnTo>
                  <a:lnTo>
                    <a:pt x="3" y="24"/>
                  </a:lnTo>
                  <a:lnTo>
                    <a:pt x="3" y="22"/>
                  </a:lnTo>
                  <a:lnTo>
                    <a:pt x="3" y="22"/>
                  </a:lnTo>
                  <a:lnTo>
                    <a:pt x="0" y="19"/>
                  </a:lnTo>
                  <a:lnTo>
                    <a:pt x="0" y="14"/>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6" name="Freeform 124"/>
            <p:cNvSpPr/>
            <p:nvPr/>
          </p:nvSpPr>
          <p:spPr bwMode="auto">
            <a:xfrm>
              <a:off x="4418013" y="3621088"/>
              <a:ext cx="25400" cy="34925"/>
            </a:xfrm>
            <a:custGeom>
              <a:avLst/>
              <a:gdLst>
                <a:gd name="T0" fmla="*/ 7 w 16"/>
                <a:gd name="T1" fmla="*/ 22 h 22"/>
                <a:gd name="T2" fmla="*/ 7 w 16"/>
                <a:gd name="T3" fmla="*/ 5 h 22"/>
                <a:gd name="T4" fmla="*/ 0 w 16"/>
                <a:gd name="T5" fmla="*/ 5 h 22"/>
                <a:gd name="T6" fmla="*/ 0 w 16"/>
                <a:gd name="T7" fmla="*/ 0 h 22"/>
                <a:gd name="T8" fmla="*/ 16 w 16"/>
                <a:gd name="T9" fmla="*/ 0 h 22"/>
                <a:gd name="T10" fmla="*/ 16 w 16"/>
                <a:gd name="T11" fmla="*/ 5 h 22"/>
                <a:gd name="T12" fmla="*/ 12 w 16"/>
                <a:gd name="T13" fmla="*/ 5 h 22"/>
                <a:gd name="T14" fmla="*/ 12 w 16"/>
                <a:gd name="T15" fmla="*/ 22 h 22"/>
                <a:gd name="T16" fmla="*/ 7 w 1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2">
                  <a:moveTo>
                    <a:pt x="7" y="22"/>
                  </a:moveTo>
                  <a:lnTo>
                    <a:pt x="7" y="5"/>
                  </a:lnTo>
                  <a:lnTo>
                    <a:pt x="0" y="5"/>
                  </a:lnTo>
                  <a:lnTo>
                    <a:pt x="0" y="0"/>
                  </a:lnTo>
                  <a:lnTo>
                    <a:pt x="16" y="0"/>
                  </a:lnTo>
                  <a:lnTo>
                    <a:pt x="16" y="5"/>
                  </a:lnTo>
                  <a:lnTo>
                    <a:pt x="12" y="5"/>
                  </a:lnTo>
                  <a:lnTo>
                    <a:pt x="12" y="22"/>
                  </a:lnTo>
                  <a:lnTo>
                    <a:pt x="7"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7" name="Freeform 125"/>
            <p:cNvSpPr/>
            <p:nvPr/>
          </p:nvSpPr>
          <p:spPr bwMode="auto">
            <a:xfrm>
              <a:off x="4448175" y="3621088"/>
              <a:ext cx="22225" cy="34925"/>
            </a:xfrm>
            <a:custGeom>
              <a:avLst/>
              <a:gdLst>
                <a:gd name="T0" fmla="*/ 0 w 14"/>
                <a:gd name="T1" fmla="*/ 22 h 22"/>
                <a:gd name="T2" fmla="*/ 0 w 14"/>
                <a:gd name="T3" fmla="*/ 0 h 22"/>
                <a:gd name="T4" fmla="*/ 14 w 14"/>
                <a:gd name="T5" fmla="*/ 0 h 22"/>
                <a:gd name="T6" fmla="*/ 14 w 14"/>
                <a:gd name="T7" fmla="*/ 5 h 22"/>
                <a:gd name="T8" fmla="*/ 5 w 14"/>
                <a:gd name="T9" fmla="*/ 5 h 22"/>
                <a:gd name="T10" fmla="*/ 5 w 14"/>
                <a:gd name="T11" fmla="*/ 10 h 22"/>
                <a:gd name="T12" fmla="*/ 12 w 14"/>
                <a:gd name="T13" fmla="*/ 10 h 22"/>
                <a:gd name="T14" fmla="*/ 12 w 14"/>
                <a:gd name="T15" fmla="*/ 14 h 22"/>
                <a:gd name="T16" fmla="*/ 5 w 14"/>
                <a:gd name="T17" fmla="*/ 14 h 22"/>
                <a:gd name="T18" fmla="*/ 5 w 14"/>
                <a:gd name="T19" fmla="*/ 19 h 22"/>
                <a:gd name="T20" fmla="*/ 14 w 14"/>
                <a:gd name="T21" fmla="*/ 19 h 22"/>
                <a:gd name="T22" fmla="*/ 14 w 14"/>
                <a:gd name="T23" fmla="*/ 22 h 22"/>
                <a:gd name="T24" fmla="*/ 0 w 14"/>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2">
                  <a:moveTo>
                    <a:pt x="0" y="22"/>
                  </a:moveTo>
                  <a:lnTo>
                    <a:pt x="0" y="0"/>
                  </a:lnTo>
                  <a:lnTo>
                    <a:pt x="14" y="0"/>
                  </a:lnTo>
                  <a:lnTo>
                    <a:pt x="14" y="5"/>
                  </a:lnTo>
                  <a:lnTo>
                    <a:pt x="5" y="5"/>
                  </a:lnTo>
                  <a:lnTo>
                    <a:pt x="5" y="10"/>
                  </a:lnTo>
                  <a:lnTo>
                    <a:pt x="12" y="10"/>
                  </a:lnTo>
                  <a:lnTo>
                    <a:pt x="12" y="14"/>
                  </a:lnTo>
                  <a:lnTo>
                    <a:pt x="5" y="14"/>
                  </a:lnTo>
                  <a:lnTo>
                    <a:pt x="5" y="19"/>
                  </a:lnTo>
                  <a:lnTo>
                    <a:pt x="14" y="19"/>
                  </a:lnTo>
                  <a:lnTo>
                    <a:pt x="14"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8" name="Freeform 126"/>
            <p:cNvSpPr>
              <a:spLocks noEditPoints="1"/>
            </p:cNvSpPr>
            <p:nvPr/>
          </p:nvSpPr>
          <p:spPr bwMode="auto">
            <a:xfrm>
              <a:off x="4473575" y="3621088"/>
              <a:ext cx="26988" cy="34925"/>
            </a:xfrm>
            <a:custGeom>
              <a:avLst/>
              <a:gdLst>
                <a:gd name="T0" fmla="*/ 5 w 17"/>
                <a:gd name="T1" fmla="*/ 7 h 22"/>
                <a:gd name="T2" fmla="*/ 5 w 17"/>
                <a:gd name="T3" fmla="*/ 10 h 22"/>
                <a:gd name="T4" fmla="*/ 5 w 17"/>
                <a:gd name="T5" fmla="*/ 10 h 22"/>
                <a:gd name="T6" fmla="*/ 8 w 17"/>
                <a:gd name="T7" fmla="*/ 10 h 22"/>
                <a:gd name="T8" fmla="*/ 8 w 17"/>
                <a:gd name="T9" fmla="*/ 10 h 22"/>
                <a:gd name="T10" fmla="*/ 10 w 17"/>
                <a:gd name="T11" fmla="*/ 7 h 22"/>
                <a:gd name="T12" fmla="*/ 10 w 17"/>
                <a:gd name="T13" fmla="*/ 5 h 22"/>
                <a:gd name="T14" fmla="*/ 8 w 17"/>
                <a:gd name="T15" fmla="*/ 5 h 22"/>
                <a:gd name="T16" fmla="*/ 5 w 17"/>
                <a:gd name="T17" fmla="*/ 5 h 22"/>
                <a:gd name="T18" fmla="*/ 0 w 17"/>
                <a:gd name="T19" fmla="*/ 19 h 22"/>
                <a:gd name="T20" fmla="*/ 0 w 17"/>
                <a:gd name="T21" fmla="*/ 10 h 22"/>
                <a:gd name="T22" fmla="*/ 0 w 17"/>
                <a:gd name="T23" fmla="*/ 5 h 22"/>
                <a:gd name="T24" fmla="*/ 0 w 17"/>
                <a:gd name="T25" fmla="*/ 3 h 22"/>
                <a:gd name="T26" fmla="*/ 0 w 17"/>
                <a:gd name="T27" fmla="*/ 0 h 22"/>
                <a:gd name="T28" fmla="*/ 5 w 17"/>
                <a:gd name="T29" fmla="*/ 0 h 22"/>
                <a:gd name="T30" fmla="*/ 8 w 17"/>
                <a:gd name="T31" fmla="*/ 0 h 22"/>
                <a:gd name="T32" fmla="*/ 8 w 17"/>
                <a:gd name="T33" fmla="*/ 0 h 22"/>
                <a:gd name="T34" fmla="*/ 12 w 17"/>
                <a:gd name="T35" fmla="*/ 3 h 22"/>
                <a:gd name="T36" fmla="*/ 15 w 17"/>
                <a:gd name="T37" fmla="*/ 5 h 22"/>
                <a:gd name="T38" fmla="*/ 15 w 17"/>
                <a:gd name="T39" fmla="*/ 7 h 22"/>
                <a:gd name="T40" fmla="*/ 12 w 17"/>
                <a:gd name="T41" fmla="*/ 12 h 22"/>
                <a:gd name="T42" fmla="*/ 12 w 17"/>
                <a:gd name="T43" fmla="*/ 12 h 22"/>
                <a:gd name="T44" fmla="*/ 15 w 17"/>
                <a:gd name="T45" fmla="*/ 14 h 22"/>
                <a:gd name="T46" fmla="*/ 15 w 17"/>
                <a:gd name="T47" fmla="*/ 17 h 22"/>
                <a:gd name="T48" fmla="*/ 17 w 17"/>
                <a:gd name="T49" fmla="*/ 19 h 22"/>
                <a:gd name="T50" fmla="*/ 17 w 17"/>
                <a:gd name="T51" fmla="*/ 22 h 22"/>
                <a:gd name="T52" fmla="*/ 15 w 17"/>
                <a:gd name="T53" fmla="*/ 22 h 22"/>
                <a:gd name="T54" fmla="*/ 12 w 17"/>
                <a:gd name="T55" fmla="*/ 22 h 22"/>
                <a:gd name="T56" fmla="*/ 12 w 17"/>
                <a:gd name="T57" fmla="*/ 22 h 22"/>
                <a:gd name="T58" fmla="*/ 10 w 17"/>
                <a:gd name="T59" fmla="*/ 19 h 22"/>
                <a:gd name="T60" fmla="*/ 10 w 17"/>
                <a:gd name="T61" fmla="*/ 17 h 22"/>
                <a:gd name="T62" fmla="*/ 8 w 17"/>
                <a:gd name="T63" fmla="*/ 14 h 22"/>
                <a:gd name="T64" fmla="*/ 8 w 17"/>
                <a:gd name="T65" fmla="*/ 14 h 22"/>
                <a:gd name="T66" fmla="*/ 5 w 17"/>
                <a:gd name="T67" fmla="*/ 17 h 22"/>
                <a:gd name="T68" fmla="*/ 5 w 17"/>
                <a:gd name="T69" fmla="*/ 19 h 22"/>
                <a:gd name="T70" fmla="*/ 5 w 17"/>
                <a:gd name="T71" fmla="*/ 22 h 22"/>
                <a:gd name="T72" fmla="*/ 5 w 17"/>
                <a:gd name="T73" fmla="*/ 22 h 22"/>
                <a:gd name="T74" fmla="*/ 0 w 17"/>
                <a:gd name="T75" fmla="*/ 22 h 22"/>
                <a:gd name="T76" fmla="*/ 0 w 17"/>
                <a:gd name="T7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2">
                  <a:moveTo>
                    <a:pt x="5" y="5"/>
                  </a:moveTo>
                  <a:lnTo>
                    <a:pt x="5" y="7"/>
                  </a:lnTo>
                  <a:lnTo>
                    <a:pt x="5" y="7"/>
                  </a:lnTo>
                  <a:lnTo>
                    <a:pt x="5" y="10"/>
                  </a:lnTo>
                  <a:lnTo>
                    <a:pt x="5" y="10"/>
                  </a:lnTo>
                  <a:lnTo>
                    <a:pt x="5" y="10"/>
                  </a:lnTo>
                  <a:lnTo>
                    <a:pt x="8" y="10"/>
                  </a:lnTo>
                  <a:lnTo>
                    <a:pt x="8" y="10"/>
                  </a:lnTo>
                  <a:lnTo>
                    <a:pt x="8" y="10"/>
                  </a:lnTo>
                  <a:lnTo>
                    <a:pt x="8" y="10"/>
                  </a:lnTo>
                  <a:lnTo>
                    <a:pt x="10" y="10"/>
                  </a:lnTo>
                  <a:lnTo>
                    <a:pt x="10" y="7"/>
                  </a:lnTo>
                  <a:lnTo>
                    <a:pt x="10" y="7"/>
                  </a:lnTo>
                  <a:lnTo>
                    <a:pt x="10" y="5"/>
                  </a:lnTo>
                  <a:lnTo>
                    <a:pt x="10" y="5"/>
                  </a:lnTo>
                  <a:lnTo>
                    <a:pt x="8" y="5"/>
                  </a:lnTo>
                  <a:lnTo>
                    <a:pt x="8" y="5"/>
                  </a:lnTo>
                  <a:lnTo>
                    <a:pt x="5" y="5"/>
                  </a:lnTo>
                  <a:close/>
                  <a:moveTo>
                    <a:pt x="0" y="22"/>
                  </a:moveTo>
                  <a:lnTo>
                    <a:pt x="0" y="19"/>
                  </a:lnTo>
                  <a:lnTo>
                    <a:pt x="0" y="14"/>
                  </a:lnTo>
                  <a:lnTo>
                    <a:pt x="0" y="10"/>
                  </a:lnTo>
                  <a:lnTo>
                    <a:pt x="0" y="7"/>
                  </a:lnTo>
                  <a:lnTo>
                    <a:pt x="0" y="5"/>
                  </a:lnTo>
                  <a:lnTo>
                    <a:pt x="0" y="3"/>
                  </a:lnTo>
                  <a:lnTo>
                    <a:pt x="0" y="3"/>
                  </a:lnTo>
                  <a:lnTo>
                    <a:pt x="0" y="0"/>
                  </a:lnTo>
                  <a:lnTo>
                    <a:pt x="0" y="0"/>
                  </a:lnTo>
                  <a:lnTo>
                    <a:pt x="3" y="0"/>
                  </a:lnTo>
                  <a:lnTo>
                    <a:pt x="5" y="0"/>
                  </a:lnTo>
                  <a:lnTo>
                    <a:pt x="8" y="0"/>
                  </a:lnTo>
                  <a:lnTo>
                    <a:pt x="8" y="0"/>
                  </a:lnTo>
                  <a:lnTo>
                    <a:pt x="8" y="0"/>
                  </a:lnTo>
                  <a:lnTo>
                    <a:pt x="8" y="0"/>
                  </a:lnTo>
                  <a:lnTo>
                    <a:pt x="12" y="0"/>
                  </a:lnTo>
                  <a:lnTo>
                    <a:pt x="12" y="3"/>
                  </a:lnTo>
                  <a:lnTo>
                    <a:pt x="15" y="3"/>
                  </a:lnTo>
                  <a:lnTo>
                    <a:pt x="15" y="5"/>
                  </a:lnTo>
                  <a:lnTo>
                    <a:pt x="17" y="7"/>
                  </a:lnTo>
                  <a:lnTo>
                    <a:pt x="15" y="7"/>
                  </a:lnTo>
                  <a:lnTo>
                    <a:pt x="15" y="10"/>
                  </a:lnTo>
                  <a:lnTo>
                    <a:pt x="12" y="12"/>
                  </a:lnTo>
                  <a:lnTo>
                    <a:pt x="12" y="12"/>
                  </a:lnTo>
                  <a:lnTo>
                    <a:pt x="12" y="12"/>
                  </a:lnTo>
                  <a:lnTo>
                    <a:pt x="12" y="12"/>
                  </a:lnTo>
                  <a:lnTo>
                    <a:pt x="15" y="14"/>
                  </a:lnTo>
                  <a:lnTo>
                    <a:pt x="15" y="14"/>
                  </a:lnTo>
                  <a:lnTo>
                    <a:pt x="15" y="17"/>
                  </a:lnTo>
                  <a:lnTo>
                    <a:pt x="15" y="19"/>
                  </a:lnTo>
                  <a:lnTo>
                    <a:pt x="17" y="19"/>
                  </a:lnTo>
                  <a:lnTo>
                    <a:pt x="17" y="22"/>
                  </a:lnTo>
                  <a:lnTo>
                    <a:pt x="17" y="22"/>
                  </a:lnTo>
                  <a:lnTo>
                    <a:pt x="17" y="22"/>
                  </a:lnTo>
                  <a:lnTo>
                    <a:pt x="15" y="22"/>
                  </a:lnTo>
                  <a:lnTo>
                    <a:pt x="15" y="22"/>
                  </a:lnTo>
                  <a:lnTo>
                    <a:pt x="12" y="22"/>
                  </a:lnTo>
                  <a:lnTo>
                    <a:pt x="12" y="22"/>
                  </a:lnTo>
                  <a:lnTo>
                    <a:pt x="12" y="22"/>
                  </a:lnTo>
                  <a:lnTo>
                    <a:pt x="10" y="19"/>
                  </a:lnTo>
                  <a:lnTo>
                    <a:pt x="10" y="19"/>
                  </a:lnTo>
                  <a:lnTo>
                    <a:pt x="10" y="17"/>
                  </a:lnTo>
                  <a:lnTo>
                    <a:pt x="10" y="17"/>
                  </a:lnTo>
                  <a:lnTo>
                    <a:pt x="10" y="17"/>
                  </a:lnTo>
                  <a:lnTo>
                    <a:pt x="8" y="14"/>
                  </a:lnTo>
                  <a:lnTo>
                    <a:pt x="8" y="14"/>
                  </a:lnTo>
                  <a:lnTo>
                    <a:pt x="8" y="14"/>
                  </a:lnTo>
                  <a:lnTo>
                    <a:pt x="5" y="14"/>
                  </a:lnTo>
                  <a:lnTo>
                    <a:pt x="5" y="17"/>
                  </a:lnTo>
                  <a:lnTo>
                    <a:pt x="5" y="19"/>
                  </a:lnTo>
                  <a:lnTo>
                    <a:pt x="5" y="19"/>
                  </a:lnTo>
                  <a:lnTo>
                    <a:pt x="5" y="22"/>
                  </a:lnTo>
                  <a:lnTo>
                    <a:pt x="5" y="22"/>
                  </a:lnTo>
                  <a:lnTo>
                    <a:pt x="5" y="22"/>
                  </a:lnTo>
                  <a:lnTo>
                    <a:pt x="5" y="22"/>
                  </a:lnTo>
                  <a:lnTo>
                    <a:pt x="3" y="22"/>
                  </a:lnTo>
                  <a:lnTo>
                    <a:pt x="0" y="22"/>
                  </a:lnTo>
                  <a:lnTo>
                    <a:pt x="0" y="22"/>
                  </a:lnTo>
                  <a:lnTo>
                    <a:pt x="0"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49" name="Freeform 127"/>
            <p:cNvSpPr>
              <a:spLocks noEditPoints="1"/>
            </p:cNvSpPr>
            <p:nvPr/>
          </p:nvSpPr>
          <p:spPr bwMode="auto">
            <a:xfrm>
              <a:off x="4387850" y="3403601"/>
              <a:ext cx="173038" cy="63500"/>
            </a:xfrm>
            <a:custGeom>
              <a:avLst/>
              <a:gdLst>
                <a:gd name="T0" fmla="*/ 19 w 109"/>
                <a:gd name="T1" fmla="*/ 35 h 40"/>
                <a:gd name="T2" fmla="*/ 12 w 109"/>
                <a:gd name="T3" fmla="*/ 31 h 40"/>
                <a:gd name="T4" fmla="*/ 5 w 109"/>
                <a:gd name="T5" fmla="*/ 26 h 40"/>
                <a:gd name="T6" fmla="*/ 0 w 109"/>
                <a:gd name="T7" fmla="*/ 23 h 40"/>
                <a:gd name="T8" fmla="*/ 0 w 109"/>
                <a:gd name="T9" fmla="*/ 23 h 40"/>
                <a:gd name="T10" fmla="*/ 9 w 109"/>
                <a:gd name="T11" fmla="*/ 19 h 40"/>
                <a:gd name="T12" fmla="*/ 12 w 109"/>
                <a:gd name="T13" fmla="*/ 16 h 40"/>
                <a:gd name="T14" fmla="*/ 14 w 109"/>
                <a:gd name="T15" fmla="*/ 14 h 40"/>
                <a:gd name="T16" fmla="*/ 19 w 109"/>
                <a:gd name="T17" fmla="*/ 16 h 40"/>
                <a:gd name="T18" fmla="*/ 26 w 109"/>
                <a:gd name="T19" fmla="*/ 21 h 40"/>
                <a:gd name="T20" fmla="*/ 33 w 109"/>
                <a:gd name="T21" fmla="*/ 26 h 40"/>
                <a:gd name="T22" fmla="*/ 33 w 109"/>
                <a:gd name="T23" fmla="*/ 26 h 40"/>
                <a:gd name="T24" fmla="*/ 35 w 109"/>
                <a:gd name="T25" fmla="*/ 26 h 40"/>
                <a:gd name="T26" fmla="*/ 43 w 109"/>
                <a:gd name="T27" fmla="*/ 28 h 40"/>
                <a:gd name="T28" fmla="*/ 50 w 109"/>
                <a:gd name="T29" fmla="*/ 26 h 40"/>
                <a:gd name="T30" fmla="*/ 59 w 109"/>
                <a:gd name="T31" fmla="*/ 21 h 40"/>
                <a:gd name="T32" fmla="*/ 64 w 109"/>
                <a:gd name="T33" fmla="*/ 16 h 40"/>
                <a:gd name="T34" fmla="*/ 71 w 109"/>
                <a:gd name="T35" fmla="*/ 12 h 40"/>
                <a:gd name="T36" fmla="*/ 76 w 109"/>
                <a:gd name="T37" fmla="*/ 12 h 40"/>
                <a:gd name="T38" fmla="*/ 76 w 109"/>
                <a:gd name="T39" fmla="*/ 12 h 40"/>
                <a:gd name="T40" fmla="*/ 66 w 109"/>
                <a:gd name="T41" fmla="*/ 12 h 40"/>
                <a:gd name="T42" fmla="*/ 59 w 109"/>
                <a:gd name="T43" fmla="*/ 12 h 40"/>
                <a:gd name="T44" fmla="*/ 54 w 109"/>
                <a:gd name="T45" fmla="*/ 12 h 40"/>
                <a:gd name="T46" fmla="*/ 47 w 109"/>
                <a:gd name="T47" fmla="*/ 12 h 40"/>
                <a:gd name="T48" fmla="*/ 47 w 109"/>
                <a:gd name="T49" fmla="*/ 12 h 40"/>
                <a:gd name="T50" fmla="*/ 47 w 109"/>
                <a:gd name="T51" fmla="*/ 7 h 40"/>
                <a:gd name="T52" fmla="*/ 47 w 109"/>
                <a:gd name="T53" fmla="*/ 2 h 40"/>
                <a:gd name="T54" fmla="*/ 47 w 109"/>
                <a:gd name="T55" fmla="*/ 0 h 40"/>
                <a:gd name="T56" fmla="*/ 47 w 109"/>
                <a:gd name="T57" fmla="*/ 0 h 40"/>
                <a:gd name="T58" fmla="*/ 66 w 109"/>
                <a:gd name="T59" fmla="*/ 0 h 40"/>
                <a:gd name="T60" fmla="*/ 83 w 109"/>
                <a:gd name="T61" fmla="*/ 0 h 40"/>
                <a:gd name="T62" fmla="*/ 95 w 109"/>
                <a:gd name="T63" fmla="*/ 0 h 40"/>
                <a:gd name="T64" fmla="*/ 102 w 109"/>
                <a:gd name="T65" fmla="*/ 0 h 40"/>
                <a:gd name="T66" fmla="*/ 106 w 109"/>
                <a:gd name="T67" fmla="*/ 0 h 40"/>
                <a:gd name="T68" fmla="*/ 109 w 109"/>
                <a:gd name="T69" fmla="*/ 0 h 40"/>
                <a:gd name="T70" fmla="*/ 109 w 109"/>
                <a:gd name="T71" fmla="*/ 0 h 40"/>
                <a:gd name="T72" fmla="*/ 109 w 109"/>
                <a:gd name="T73" fmla="*/ 12 h 40"/>
                <a:gd name="T74" fmla="*/ 109 w 109"/>
                <a:gd name="T75" fmla="*/ 21 h 40"/>
                <a:gd name="T76" fmla="*/ 109 w 109"/>
                <a:gd name="T77" fmla="*/ 26 h 40"/>
                <a:gd name="T78" fmla="*/ 109 w 109"/>
                <a:gd name="T79" fmla="*/ 31 h 40"/>
                <a:gd name="T80" fmla="*/ 109 w 109"/>
                <a:gd name="T81" fmla="*/ 35 h 40"/>
                <a:gd name="T82" fmla="*/ 109 w 109"/>
                <a:gd name="T83" fmla="*/ 35 h 40"/>
                <a:gd name="T84" fmla="*/ 97 w 109"/>
                <a:gd name="T85" fmla="*/ 35 h 40"/>
                <a:gd name="T86" fmla="*/ 92 w 109"/>
                <a:gd name="T87" fmla="*/ 35 h 40"/>
                <a:gd name="T88" fmla="*/ 90 w 109"/>
                <a:gd name="T89" fmla="*/ 35 h 40"/>
                <a:gd name="T90" fmla="*/ 90 w 109"/>
                <a:gd name="T91" fmla="*/ 28 h 40"/>
                <a:gd name="T92" fmla="*/ 90 w 109"/>
                <a:gd name="T93" fmla="*/ 23 h 40"/>
                <a:gd name="T94" fmla="*/ 90 w 109"/>
                <a:gd name="T95" fmla="*/ 21 h 40"/>
                <a:gd name="T96" fmla="*/ 90 w 109"/>
                <a:gd name="T97" fmla="*/ 19 h 40"/>
                <a:gd name="T98" fmla="*/ 83 w 109"/>
                <a:gd name="T99" fmla="*/ 23 h 40"/>
                <a:gd name="T100" fmla="*/ 76 w 109"/>
                <a:gd name="T101" fmla="*/ 28 h 40"/>
                <a:gd name="T102" fmla="*/ 69 w 109"/>
                <a:gd name="T103" fmla="*/ 31 h 40"/>
                <a:gd name="T104" fmla="*/ 66 w 109"/>
                <a:gd name="T105" fmla="*/ 33 h 40"/>
                <a:gd name="T106" fmla="*/ 64 w 109"/>
                <a:gd name="T107" fmla="*/ 33 h 40"/>
                <a:gd name="T108" fmla="*/ 52 w 109"/>
                <a:gd name="T109" fmla="*/ 38 h 40"/>
                <a:gd name="T110" fmla="*/ 40 w 109"/>
                <a:gd name="T111" fmla="*/ 40 h 40"/>
                <a:gd name="T112" fmla="*/ 26 w 109"/>
                <a:gd name="T113" fmla="*/ 38 h 40"/>
                <a:gd name="T114" fmla="*/ 21 w 109"/>
                <a:gd name="T115" fmla="*/ 35 h 40"/>
                <a:gd name="T116" fmla="*/ 19 w 109"/>
                <a:gd name="T1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19" y="35"/>
                  </a:moveTo>
                  <a:lnTo>
                    <a:pt x="19" y="35"/>
                  </a:lnTo>
                  <a:close/>
                  <a:moveTo>
                    <a:pt x="19" y="35"/>
                  </a:moveTo>
                  <a:lnTo>
                    <a:pt x="12" y="31"/>
                  </a:lnTo>
                  <a:lnTo>
                    <a:pt x="7" y="28"/>
                  </a:lnTo>
                  <a:lnTo>
                    <a:pt x="5" y="26"/>
                  </a:lnTo>
                  <a:lnTo>
                    <a:pt x="2" y="23"/>
                  </a:lnTo>
                  <a:lnTo>
                    <a:pt x="0" y="23"/>
                  </a:lnTo>
                  <a:lnTo>
                    <a:pt x="0" y="23"/>
                  </a:lnTo>
                  <a:lnTo>
                    <a:pt x="0" y="23"/>
                  </a:lnTo>
                  <a:lnTo>
                    <a:pt x="5" y="21"/>
                  </a:lnTo>
                  <a:lnTo>
                    <a:pt x="9" y="19"/>
                  </a:lnTo>
                  <a:lnTo>
                    <a:pt x="12" y="16"/>
                  </a:lnTo>
                  <a:lnTo>
                    <a:pt x="12" y="16"/>
                  </a:lnTo>
                  <a:lnTo>
                    <a:pt x="14" y="14"/>
                  </a:lnTo>
                  <a:lnTo>
                    <a:pt x="14" y="14"/>
                  </a:lnTo>
                  <a:lnTo>
                    <a:pt x="14" y="14"/>
                  </a:lnTo>
                  <a:lnTo>
                    <a:pt x="19" y="16"/>
                  </a:lnTo>
                  <a:lnTo>
                    <a:pt x="21" y="19"/>
                  </a:lnTo>
                  <a:lnTo>
                    <a:pt x="26" y="21"/>
                  </a:lnTo>
                  <a:lnTo>
                    <a:pt x="31" y="23"/>
                  </a:lnTo>
                  <a:lnTo>
                    <a:pt x="33" y="26"/>
                  </a:lnTo>
                  <a:lnTo>
                    <a:pt x="33" y="26"/>
                  </a:lnTo>
                  <a:lnTo>
                    <a:pt x="33" y="26"/>
                  </a:lnTo>
                  <a:lnTo>
                    <a:pt x="35" y="26"/>
                  </a:lnTo>
                  <a:lnTo>
                    <a:pt x="35" y="26"/>
                  </a:lnTo>
                  <a:lnTo>
                    <a:pt x="38" y="28"/>
                  </a:lnTo>
                  <a:lnTo>
                    <a:pt x="43" y="28"/>
                  </a:lnTo>
                  <a:lnTo>
                    <a:pt x="45" y="26"/>
                  </a:lnTo>
                  <a:lnTo>
                    <a:pt x="50" y="26"/>
                  </a:lnTo>
                  <a:lnTo>
                    <a:pt x="54" y="23"/>
                  </a:lnTo>
                  <a:lnTo>
                    <a:pt x="59" y="21"/>
                  </a:lnTo>
                  <a:lnTo>
                    <a:pt x="62" y="19"/>
                  </a:lnTo>
                  <a:lnTo>
                    <a:pt x="64" y="16"/>
                  </a:lnTo>
                  <a:lnTo>
                    <a:pt x="69" y="14"/>
                  </a:lnTo>
                  <a:lnTo>
                    <a:pt x="71" y="12"/>
                  </a:lnTo>
                  <a:lnTo>
                    <a:pt x="73" y="12"/>
                  </a:lnTo>
                  <a:lnTo>
                    <a:pt x="76" y="12"/>
                  </a:lnTo>
                  <a:lnTo>
                    <a:pt x="76" y="12"/>
                  </a:lnTo>
                  <a:lnTo>
                    <a:pt x="76" y="12"/>
                  </a:lnTo>
                  <a:lnTo>
                    <a:pt x="71" y="12"/>
                  </a:lnTo>
                  <a:lnTo>
                    <a:pt x="66" y="12"/>
                  </a:lnTo>
                  <a:lnTo>
                    <a:pt x="62" y="12"/>
                  </a:lnTo>
                  <a:lnTo>
                    <a:pt x="59" y="12"/>
                  </a:lnTo>
                  <a:lnTo>
                    <a:pt x="57" y="12"/>
                  </a:lnTo>
                  <a:lnTo>
                    <a:pt x="54" y="12"/>
                  </a:lnTo>
                  <a:lnTo>
                    <a:pt x="50" y="12"/>
                  </a:lnTo>
                  <a:lnTo>
                    <a:pt x="47" y="12"/>
                  </a:lnTo>
                  <a:lnTo>
                    <a:pt x="47" y="12"/>
                  </a:lnTo>
                  <a:lnTo>
                    <a:pt x="47" y="12"/>
                  </a:lnTo>
                  <a:lnTo>
                    <a:pt x="47" y="12"/>
                  </a:lnTo>
                  <a:lnTo>
                    <a:pt x="47" y="7"/>
                  </a:lnTo>
                  <a:lnTo>
                    <a:pt x="47" y="5"/>
                  </a:lnTo>
                  <a:lnTo>
                    <a:pt x="47" y="2"/>
                  </a:lnTo>
                  <a:lnTo>
                    <a:pt x="47" y="2"/>
                  </a:lnTo>
                  <a:lnTo>
                    <a:pt x="47" y="0"/>
                  </a:lnTo>
                  <a:lnTo>
                    <a:pt x="47" y="0"/>
                  </a:lnTo>
                  <a:lnTo>
                    <a:pt x="47" y="0"/>
                  </a:lnTo>
                  <a:lnTo>
                    <a:pt x="57" y="0"/>
                  </a:lnTo>
                  <a:lnTo>
                    <a:pt x="66" y="0"/>
                  </a:lnTo>
                  <a:lnTo>
                    <a:pt x="76" y="0"/>
                  </a:lnTo>
                  <a:lnTo>
                    <a:pt x="83" y="0"/>
                  </a:lnTo>
                  <a:lnTo>
                    <a:pt x="88" y="0"/>
                  </a:lnTo>
                  <a:lnTo>
                    <a:pt x="95" y="0"/>
                  </a:lnTo>
                  <a:lnTo>
                    <a:pt x="97" y="0"/>
                  </a:lnTo>
                  <a:lnTo>
                    <a:pt x="102" y="0"/>
                  </a:lnTo>
                  <a:lnTo>
                    <a:pt x="104" y="0"/>
                  </a:lnTo>
                  <a:lnTo>
                    <a:pt x="106" y="0"/>
                  </a:lnTo>
                  <a:lnTo>
                    <a:pt x="106" y="0"/>
                  </a:lnTo>
                  <a:lnTo>
                    <a:pt x="109" y="0"/>
                  </a:lnTo>
                  <a:lnTo>
                    <a:pt x="109" y="0"/>
                  </a:lnTo>
                  <a:lnTo>
                    <a:pt x="109" y="0"/>
                  </a:lnTo>
                  <a:lnTo>
                    <a:pt x="109" y="7"/>
                  </a:lnTo>
                  <a:lnTo>
                    <a:pt x="109" y="12"/>
                  </a:lnTo>
                  <a:lnTo>
                    <a:pt x="109" y="16"/>
                  </a:lnTo>
                  <a:lnTo>
                    <a:pt x="109" y="21"/>
                  </a:lnTo>
                  <a:lnTo>
                    <a:pt x="109" y="23"/>
                  </a:lnTo>
                  <a:lnTo>
                    <a:pt x="109" y="26"/>
                  </a:lnTo>
                  <a:lnTo>
                    <a:pt x="109" y="28"/>
                  </a:lnTo>
                  <a:lnTo>
                    <a:pt x="109" y="31"/>
                  </a:lnTo>
                  <a:lnTo>
                    <a:pt x="109" y="33"/>
                  </a:lnTo>
                  <a:lnTo>
                    <a:pt x="109" y="35"/>
                  </a:lnTo>
                  <a:lnTo>
                    <a:pt x="109" y="35"/>
                  </a:lnTo>
                  <a:lnTo>
                    <a:pt x="109" y="35"/>
                  </a:lnTo>
                  <a:lnTo>
                    <a:pt x="102" y="35"/>
                  </a:lnTo>
                  <a:lnTo>
                    <a:pt x="97" y="35"/>
                  </a:lnTo>
                  <a:lnTo>
                    <a:pt x="95" y="35"/>
                  </a:lnTo>
                  <a:lnTo>
                    <a:pt x="92" y="35"/>
                  </a:lnTo>
                  <a:lnTo>
                    <a:pt x="92" y="35"/>
                  </a:lnTo>
                  <a:lnTo>
                    <a:pt x="90" y="35"/>
                  </a:lnTo>
                  <a:lnTo>
                    <a:pt x="90" y="35"/>
                  </a:lnTo>
                  <a:lnTo>
                    <a:pt x="90" y="28"/>
                  </a:lnTo>
                  <a:lnTo>
                    <a:pt x="90" y="26"/>
                  </a:lnTo>
                  <a:lnTo>
                    <a:pt x="90" y="23"/>
                  </a:lnTo>
                  <a:lnTo>
                    <a:pt x="90" y="21"/>
                  </a:lnTo>
                  <a:lnTo>
                    <a:pt x="90" y="21"/>
                  </a:lnTo>
                  <a:lnTo>
                    <a:pt x="90" y="19"/>
                  </a:lnTo>
                  <a:lnTo>
                    <a:pt x="90" y="19"/>
                  </a:lnTo>
                  <a:lnTo>
                    <a:pt x="85" y="21"/>
                  </a:lnTo>
                  <a:lnTo>
                    <a:pt x="83" y="23"/>
                  </a:lnTo>
                  <a:lnTo>
                    <a:pt x="78" y="26"/>
                  </a:lnTo>
                  <a:lnTo>
                    <a:pt x="76" y="28"/>
                  </a:lnTo>
                  <a:lnTo>
                    <a:pt x="71" y="31"/>
                  </a:lnTo>
                  <a:lnTo>
                    <a:pt x="69" y="31"/>
                  </a:lnTo>
                  <a:lnTo>
                    <a:pt x="66" y="33"/>
                  </a:lnTo>
                  <a:lnTo>
                    <a:pt x="66" y="33"/>
                  </a:lnTo>
                  <a:lnTo>
                    <a:pt x="64" y="33"/>
                  </a:lnTo>
                  <a:lnTo>
                    <a:pt x="64" y="33"/>
                  </a:lnTo>
                  <a:lnTo>
                    <a:pt x="59" y="38"/>
                  </a:lnTo>
                  <a:lnTo>
                    <a:pt x="52" y="38"/>
                  </a:lnTo>
                  <a:lnTo>
                    <a:pt x="45" y="40"/>
                  </a:lnTo>
                  <a:lnTo>
                    <a:pt x="40" y="40"/>
                  </a:lnTo>
                  <a:lnTo>
                    <a:pt x="33" y="40"/>
                  </a:lnTo>
                  <a:lnTo>
                    <a:pt x="26" y="38"/>
                  </a:lnTo>
                  <a:lnTo>
                    <a:pt x="24" y="35"/>
                  </a:lnTo>
                  <a:lnTo>
                    <a:pt x="21" y="35"/>
                  </a:lnTo>
                  <a:lnTo>
                    <a:pt x="19" y="35"/>
                  </a:lnTo>
                  <a:lnTo>
                    <a:pt x="19" y="35"/>
                  </a:lnTo>
                  <a:lnTo>
                    <a:pt x="19" y="35"/>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0" name="Freeform 128"/>
            <p:cNvSpPr>
              <a:spLocks noEditPoints="1"/>
            </p:cNvSpPr>
            <p:nvPr/>
          </p:nvSpPr>
          <p:spPr bwMode="auto">
            <a:xfrm>
              <a:off x="4387850" y="3403601"/>
              <a:ext cx="173038" cy="63500"/>
            </a:xfrm>
            <a:custGeom>
              <a:avLst/>
              <a:gdLst>
                <a:gd name="T0" fmla="*/ 19 w 109"/>
                <a:gd name="T1" fmla="*/ 35 h 40"/>
                <a:gd name="T2" fmla="*/ 12 w 109"/>
                <a:gd name="T3" fmla="*/ 31 h 40"/>
                <a:gd name="T4" fmla="*/ 5 w 109"/>
                <a:gd name="T5" fmla="*/ 26 h 40"/>
                <a:gd name="T6" fmla="*/ 0 w 109"/>
                <a:gd name="T7" fmla="*/ 23 h 40"/>
                <a:gd name="T8" fmla="*/ 0 w 109"/>
                <a:gd name="T9" fmla="*/ 23 h 40"/>
                <a:gd name="T10" fmla="*/ 9 w 109"/>
                <a:gd name="T11" fmla="*/ 19 h 40"/>
                <a:gd name="T12" fmla="*/ 12 w 109"/>
                <a:gd name="T13" fmla="*/ 16 h 40"/>
                <a:gd name="T14" fmla="*/ 14 w 109"/>
                <a:gd name="T15" fmla="*/ 14 h 40"/>
                <a:gd name="T16" fmla="*/ 19 w 109"/>
                <a:gd name="T17" fmla="*/ 16 h 40"/>
                <a:gd name="T18" fmla="*/ 26 w 109"/>
                <a:gd name="T19" fmla="*/ 21 h 40"/>
                <a:gd name="T20" fmla="*/ 33 w 109"/>
                <a:gd name="T21" fmla="*/ 26 h 40"/>
                <a:gd name="T22" fmla="*/ 33 w 109"/>
                <a:gd name="T23" fmla="*/ 26 h 40"/>
                <a:gd name="T24" fmla="*/ 35 w 109"/>
                <a:gd name="T25" fmla="*/ 26 h 40"/>
                <a:gd name="T26" fmla="*/ 43 w 109"/>
                <a:gd name="T27" fmla="*/ 28 h 40"/>
                <a:gd name="T28" fmla="*/ 50 w 109"/>
                <a:gd name="T29" fmla="*/ 26 h 40"/>
                <a:gd name="T30" fmla="*/ 59 w 109"/>
                <a:gd name="T31" fmla="*/ 21 h 40"/>
                <a:gd name="T32" fmla="*/ 64 w 109"/>
                <a:gd name="T33" fmla="*/ 16 h 40"/>
                <a:gd name="T34" fmla="*/ 71 w 109"/>
                <a:gd name="T35" fmla="*/ 12 h 40"/>
                <a:gd name="T36" fmla="*/ 76 w 109"/>
                <a:gd name="T37" fmla="*/ 12 h 40"/>
                <a:gd name="T38" fmla="*/ 76 w 109"/>
                <a:gd name="T39" fmla="*/ 12 h 40"/>
                <a:gd name="T40" fmla="*/ 66 w 109"/>
                <a:gd name="T41" fmla="*/ 12 h 40"/>
                <a:gd name="T42" fmla="*/ 59 w 109"/>
                <a:gd name="T43" fmla="*/ 12 h 40"/>
                <a:gd name="T44" fmla="*/ 54 w 109"/>
                <a:gd name="T45" fmla="*/ 12 h 40"/>
                <a:gd name="T46" fmla="*/ 47 w 109"/>
                <a:gd name="T47" fmla="*/ 12 h 40"/>
                <a:gd name="T48" fmla="*/ 47 w 109"/>
                <a:gd name="T49" fmla="*/ 12 h 40"/>
                <a:gd name="T50" fmla="*/ 47 w 109"/>
                <a:gd name="T51" fmla="*/ 7 h 40"/>
                <a:gd name="T52" fmla="*/ 47 w 109"/>
                <a:gd name="T53" fmla="*/ 2 h 40"/>
                <a:gd name="T54" fmla="*/ 47 w 109"/>
                <a:gd name="T55" fmla="*/ 0 h 40"/>
                <a:gd name="T56" fmla="*/ 47 w 109"/>
                <a:gd name="T57" fmla="*/ 0 h 40"/>
                <a:gd name="T58" fmla="*/ 66 w 109"/>
                <a:gd name="T59" fmla="*/ 0 h 40"/>
                <a:gd name="T60" fmla="*/ 83 w 109"/>
                <a:gd name="T61" fmla="*/ 0 h 40"/>
                <a:gd name="T62" fmla="*/ 95 w 109"/>
                <a:gd name="T63" fmla="*/ 0 h 40"/>
                <a:gd name="T64" fmla="*/ 102 w 109"/>
                <a:gd name="T65" fmla="*/ 0 h 40"/>
                <a:gd name="T66" fmla="*/ 106 w 109"/>
                <a:gd name="T67" fmla="*/ 0 h 40"/>
                <a:gd name="T68" fmla="*/ 109 w 109"/>
                <a:gd name="T69" fmla="*/ 0 h 40"/>
                <a:gd name="T70" fmla="*/ 109 w 109"/>
                <a:gd name="T71" fmla="*/ 0 h 40"/>
                <a:gd name="T72" fmla="*/ 109 w 109"/>
                <a:gd name="T73" fmla="*/ 12 h 40"/>
                <a:gd name="T74" fmla="*/ 109 w 109"/>
                <a:gd name="T75" fmla="*/ 21 h 40"/>
                <a:gd name="T76" fmla="*/ 109 w 109"/>
                <a:gd name="T77" fmla="*/ 26 h 40"/>
                <a:gd name="T78" fmla="*/ 109 w 109"/>
                <a:gd name="T79" fmla="*/ 31 h 40"/>
                <a:gd name="T80" fmla="*/ 109 w 109"/>
                <a:gd name="T81" fmla="*/ 35 h 40"/>
                <a:gd name="T82" fmla="*/ 109 w 109"/>
                <a:gd name="T83" fmla="*/ 35 h 40"/>
                <a:gd name="T84" fmla="*/ 97 w 109"/>
                <a:gd name="T85" fmla="*/ 35 h 40"/>
                <a:gd name="T86" fmla="*/ 92 w 109"/>
                <a:gd name="T87" fmla="*/ 35 h 40"/>
                <a:gd name="T88" fmla="*/ 90 w 109"/>
                <a:gd name="T89" fmla="*/ 35 h 40"/>
                <a:gd name="T90" fmla="*/ 90 w 109"/>
                <a:gd name="T91" fmla="*/ 28 h 40"/>
                <a:gd name="T92" fmla="*/ 90 w 109"/>
                <a:gd name="T93" fmla="*/ 23 h 40"/>
                <a:gd name="T94" fmla="*/ 90 w 109"/>
                <a:gd name="T95" fmla="*/ 21 h 40"/>
                <a:gd name="T96" fmla="*/ 90 w 109"/>
                <a:gd name="T97" fmla="*/ 19 h 40"/>
                <a:gd name="T98" fmla="*/ 83 w 109"/>
                <a:gd name="T99" fmla="*/ 23 h 40"/>
                <a:gd name="T100" fmla="*/ 76 w 109"/>
                <a:gd name="T101" fmla="*/ 28 h 40"/>
                <a:gd name="T102" fmla="*/ 69 w 109"/>
                <a:gd name="T103" fmla="*/ 31 h 40"/>
                <a:gd name="T104" fmla="*/ 66 w 109"/>
                <a:gd name="T105" fmla="*/ 33 h 40"/>
                <a:gd name="T106" fmla="*/ 64 w 109"/>
                <a:gd name="T107" fmla="*/ 33 h 40"/>
                <a:gd name="T108" fmla="*/ 52 w 109"/>
                <a:gd name="T109" fmla="*/ 38 h 40"/>
                <a:gd name="T110" fmla="*/ 40 w 109"/>
                <a:gd name="T111" fmla="*/ 40 h 40"/>
                <a:gd name="T112" fmla="*/ 26 w 109"/>
                <a:gd name="T113" fmla="*/ 38 h 40"/>
                <a:gd name="T114" fmla="*/ 21 w 109"/>
                <a:gd name="T115" fmla="*/ 35 h 40"/>
                <a:gd name="T116" fmla="*/ 19 w 109"/>
                <a:gd name="T1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19" y="35"/>
                  </a:moveTo>
                  <a:lnTo>
                    <a:pt x="19" y="35"/>
                  </a:lnTo>
                  <a:moveTo>
                    <a:pt x="19" y="35"/>
                  </a:moveTo>
                  <a:lnTo>
                    <a:pt x="12" y="31"/>
                  </a:lnTo>
                  <a:lnTo>
                    <a:pt x="7" y="28"/>
                  </a:lnTo>
                  <a:lnTo>
                    <a:pt x="5" y="26"/>
                  </a:lnTo>
                  <a:lnTo>
                    <a:pt x="2" y="23"/>
                  </a:lnTo>
                  <a:lnTo>
                    <a:pt x="0" y="23"/>
                  </a:lnTo>
                  <a:lnTo>
                    <a:pt x="0" y="23"/>
                  </a:lnTo>
                  <a:lnTo>
                    <a:pt x="0" y="23"/>
                  </a:lnTo>
                  <a:lnTo>
                    <a:pt x="5" y="21"/>
                  </a:lnTo>
                  <a:lnTo>
                    <a:pt x="9" y="19"/>
                  </a:lnTo>
                  <a:lnTo>
                    <a:pt x="12" y="16"/>
                  </a:lnTo>
                  <a:lnTo>
                    <a:pt x="12" y="16"/>
                  </a:lnTo>
                  <a:lnTo>
                    <a:pt x="14" y="14"/>
                  </a:lnTo>
                  <a:lnTo>
                    <a:pt x="14" y="14"/>
                  </a:lnTo>
                  <a:lnTo>
                    <a:pt x="14" y="14"/>
                  </a:lnTo>
                  <a:lnTo>
                    <a:pt x="19" y="16"/>
                  </a:lnTo>
                  <a:lnTo>
                    <a:pt x="21" y="19"/>
                  </a:lnTo>
                  <a:lnTo>
                    <a:pt x="26" y="21"/>
                  </a:lnTo>
                  <a:lnTo>
                    <a:pt x="31" y="23"/>
                  </a:lnTo>
                  <a:lnTo>
                    <a:pt x="33" y="26"/>
                  </a:lnTo>
                  <a:lnTo>
                    <a:pt x="33" y="26"/>
                  </a:lnTo>
                  <a:lnTo>
                    <a:pt x="33" y="26"/>
                  </a:lnTo>
                  <a:lnTo>
                    <a:pt x="35" y="26"/>
                  </a:lnTo>
                  <a:lnTo>
                    <a:pt x="35" y="26"/>
                  </a:lnTo>
                  <a:lnTo>
                    <a:pt x="38" y="28"/>
                  </a:lnTo>
                  <a:lnTo>
                    <a:pt x="43" y="28"/>
                  </a:lnTo>
                  <a:lnTo>
                    <a:pt x="45" y="26"/>
                  </a:lnTo>
                  <a:lnTo>
                    <a:pt x="50" y="26"/>
                  </a:lnTo>
                  <a:lnTo>
                    <a:pt x="54" y="23"/>
                  </a:lnTo>
                  <a:lnTo>
                    <a:pt x="59" y="21"/>
                  </a:lnTo>
                  <a:lnTo>
                    <a:pt x="62" y="19"/>
                  </a:lnTo>
                  <a:lnTo>
                    <a:pt x="64" y="16"/>
                  </a:lnTo>
                  <a:lnTo>
                    <a:pt x="69" y="14"/>
                  </a:lnTo>
                  <a:lnTo>
                    <a:pt x="71" y="12"/>
                  </a:lnTo>
                  <a:lnTo>
                    <a:pt x="73" y="12"/>
                  </a:lnTo>
                  <a:lnTo>
                    <a:pt x="76" y="12"/>
                  </a:lnTo>
                  <a:lnTo>
                    <a:pt x="76" y="12"/>
                  </a:lnTo>
                  <a:lnTo>
                    <a:pt x="76" y="12"/>
                  </a:lnTo>
                  <a:lnTo>
                    <a:pt x="71" y="12"/>
                  </a:lnTo>
                  <a:lnTo>
                    <a:pt x="66" y="12"/>
                  </a:lnTo>
                  <a:lnTo>
                    <a:pt x="62" y="12"/>
                  </a:lnTo>
                  <a:lnTo>
                    <a:pt x="59" y="12"/>
                  </a:lnTo>
                  <a:lnTo>
                    <a:pt x="57" y="12"/>
                  </a:lnTo>
                  <a:lnTo>
                    <a:pt x="54" y="12"/>
                  </a:lnTo>
                  <a:lnTo>
                    <a:pt x="50" y="12"/>
                  </a:lnTo>
                  <a:lnTo>
                    <a:pt x="47" y="12"/>
                  </a:lnTo>
                  <a:lnTo>
                    <a:pt x="47" y="12"/>
                  </a:lnTo>
                  <a:lnTo>
                    <a:pt x="47" y="12"/>
                  </a:lnTo>
                  <a:lnTo>
                    <a:pt x="47" y="12"/>
                  </a:lnTo>
                  <a:lnTo>
                    <a:pt x="47" y="7"/>
                  </a:lnTo>
                  <a:lnTo>
                    <a:pt x="47" y="5"/>
                  </a:lnTo>
                  <a:lnTo>
                    <a:pt x="47" y="2"/>
                  </a:lnTo>
                  <a:lnTo>
                    <a:pt x="47" y="2"/>
                  </a:lnTo>
                  <a:lnTo>
                    <a:pt x="47" y="0"/>
                  </a:lnTo>
                  <a:lnTo>
                    <a:pt x="47" y="0"/>
                  </a:lnTo>
                  <a:lnTo>
                    <a:pt x="47" y="0"/>
                  </a:lnTo>
                  <a:lnTo>
                    <a:pt x="57" y="0"/>
                  </a:lnTo>
                  <a:lnTo>
                    <a:pt x="66" y="0"/>
                  </a:lnTo>
                  <a:lnTo>
                    <a:pt x="76" y="0"/>
                  </a:lnTo>
                  <a:lnTo>
                    <a:pt x="83" y="0"/>
                  </a:lnTo>
                  <a:lnTo>
                    <a:pt x="88" y="0"/>
                  </a:lnTo>
                  <a:lnTo>
                    <a:pt x="95" y="0"/>
                  </a:lnTo>
                  <a:lnTo>
                    <a:pt x="97" y="0"/>
                  </a:lnTo>
                  <a:lnTo>
                    <a:pt x="102" y="0"/>
                  </a:lnTo>
                  <a:lnTo>
                    <a:pt x="104" y="0"/>
                  </a:lnTo>
                  <a:lnTo>
                    <a:pt x="106" y="0"/>
                  </a:lnTo>
                  <a:lnTo>
                    <a:pt x="106" y="0"/>
                  </a:lnTo>
                  <a:lnTo>
                    <a:pt x="109" y="0"/>
                  </a:lnTo>
                  <a:lnTo>
                    <a:pt x="109" y="0"/>
                  </a:lnTo>
                  <a:lnTo>
                    <a:pt x="109" y="0"/>
                  </a:lnTo>
                  <a:lnTo>
                    <a:pt x="109" y="7"/>
                  </a:lnTo>
                  <a:lnTo>
                    <a:pt x="109" y="12"/>
                  </a:lnTo>
                  <a:lnTo>
                    <a:pt x="109" y="16"/>
                  </a:lnTo>
                  <a:lnTo>
                    <a:pt x="109" y="21"/>
                  </a:lnTo>
                  <a:lnTo>
                    <a:pt x="109" y="23"/>
                  </a:lnTo>
                  <a:lnTo>
                    <a:pt x="109" y="26"/>
                  </a:lnTo>
                  <a:lnTo>
                    <a:pt x="109" y="28"/>
                  </a:lnTo>
                  <a:lnTo>
                    <a:pt x="109" y="31"/>
                  </a:lnTo>
                  <a:lnTo>
                    <a:pt x="109" y="33"/>
                  </a:lnTo>
                  <a:lnTo>
                    <a:pt x="109" y="35"/>
                  </a:lnTo>
                  <a:lnTo>
                    <a:pt x="109" y="35"/>
                  </a:lnTo>
                  <a:lnTo>
                    <a:pt x="109" y="35"/>
                  </a:lnTo>
                  <a:lnTo>
                    <a:pt x="102" y="35"/>
                  </a:lnTo>
                  <a:lnTo>
                    <a:pt x="97" y="35"/>
                  </a:lnTo>
                  <a:lnTo>
                    <a:pt x="95" y="35"/>
                  </a:lnTo>
                  <a:lnTo>
                    <a:pt x="92" y="35"/>
                  </a:lnTo>
                  <a:lnTo>
                    <a:pt x="92" y="35"/>
                  </a:lnTo>
                  <a:lnTo>
                    <a:pt x="90" y="35"/>
                  </a:lnTo>
                  <a:lnTo>
                    <a:pt x="90" y="35"/>
                  </a:lnTo>
                  <a:lnTo>
                    <a:pt x="90" y="28"/>
                  </a:lnTo>
                  <a:lnTo>
                    <a:pt x="90" y="26"/>
                  </a:lnTo>
                  <a:lnTo>
                    <a:pt x="90" y="23"/>
                  </a:lnTo>
                  <a:lnTo>
                    <a:pt x="90" y="21"/>
                  </a:lnTo>
                  <a:lnTo>
                    <a:pt x="90" y="21"/>
                  </a:lnTo>
                  <a:lnTo>
                    <a:pt x="90" y="19"/>
                  </a:lnTo>
                  <a:lnTo>
                    <a:pt x="90" y="19"/>
                  </a:lnTo>
                  <a:lnTo>
                    <a:pt x="85" y="21"/>
                  </a:lnTo>
                  <a:lnTo>
                    <a:pt x="83" y="23"/>
                  </a:lnTo>
                  <a:lnTo>
                    <a:pt x="78" y="26"/>
                  </a:lnTo>
                  <a:lnTo>
                    <a:pt x="76" y="28"/>
                  </a:lnTo>
                  <a:lnTo>
                    <a:pt x="71" y="31"/>
                  </a:lnTo>
                  <a:lnTo>
                    <a:pt x="69" y="31"/>
                  </a:lnTo>
                  <a:lnTo>
                    <a:pt x="66" y="33"/>
                  </a:lnTo>
                  <a:lnTo>
                    <a:pt x="66" y="33"/>
                  </a:lnTo>
                  <a:lnTo>
                    <a:pt x="64" y="33"/>
                  </a:lnTo>
                  <a:lnTo>
                    <a:pt x="64" y="33"/>
                  </a:lnTo>
                  <a:lnTo>
                    <a:pt x="59" y="38"/>
                  </a:lnTo>
                  <a:lnTo>
                    <a:pt x="52" y="38"/>
                  </a:lnTo>
                  <a:lnTo>
                    <a:pt x="45" y="40"/>
                  </a:lnTo>
                  <a:lnTo>
                    <a:pt x="40" y="40"/>
                  </a:lnTo>
                  <a:lnTo>
                    <a:pt x="33" y="40"/>
                  </a:lnTo>
                  <a:lnTo>
                    <a:pt x="26" y="38"/>
                  </a:lnTo>
                  <a:lnTo>
                    <a:pt x="24" y="35"/>
                  </a:lnTo>
                  <a:lnTo>
                    <a:pt x="21" y="35"/>
                  </a:lnTo>
                  <a:lnTo>
                    <a:pt x="19" y="35"/>
                  </a:lnTo>
                  <a:lnTo>
                    <a:pt x="19" y="35"/>
                  </a:lnTo>
                  <a:lnTo>
                    <a:pt x="19" y="35"/>
                  </a:lnTo>
                </a:path>
              </a:pathLst>
            </a:custGeom>
            <a:no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1" name="Freeform 129"/>
            <p:cNvSpPr/>
            <p:nvPr/>
          </p:nvSpPr>
          <p:spPr bwMode="auto">
            <a:xfrm>
              <a:off x="4267200" y="3403601"/>
              <a:ext cx="112713" cy="93663"/>
            </a:xfrm>
            <a:custGeom>
              <a:avLst/>
              <a:gdLst>
                <a:gd name="T0" fmla="*/ 31 w 71"/>
                <a:gd name="T1" fmla="*/ 50 h 59"/>
                <a:gd name="T2" fmla="*/ 38 w 71"/>
                <a:gd name="T3" fmla="*/ 45 h 59"/>
                <a:gd name="T4" fmla="*/ 45 w 71"/>
                <a:gd name="T5" fmla="*/ 42 h 59"/>
                <a:gd name="T6" fmla="*/ 48 w 71"/>
                <a:gd name="T7" fmla="*/ 40 h 59"/>
                <a:gd name="T8" fmla="*/ 48 w 71"/>
                <a:gd name="T9" fmla="*/ 40 h 59"/>
                <a:gd name="T10" fmla="*/ 50 w 71"/>
                <a:gd name="T11" fmla="*/ 40 h 59"/>
                <a:gd name="T12" fmla="*/ 50 w 71"/>
                <a:gd name="T13" fmla="*/ 35 h 59"/>
                <a:gd name="T14" fmla="*/ 40 w 71"/>
                <a:gd name="T15" fmla="*/ 28 h 59"/>
                <a:gd name="T16" fmla="*/ 33 w 71"/>
                <a:gd name="T17" fmla="*/ 26 h 59"/>
                <a:gd name="T18" fmla="*/ 26 w 71"/>
                <a:gd name="T19" fmla="*/ 21 h 59"/>
                <a:gd name="T20" fmla="*/ 22 w 71"/>
                <a:gd name="T21" fmla="*/ 19 h 59"/>
                <a:gd name="T22" fmla="*/ 19 w 71"/>
                <a:gd name="T23" fmla="*/ 19 h 59"/>
                <a:gd name="T24" fmla="*/ 19 w 71"/>
                <a:gd name="T25" fmla="*/ 23 h 59"/>
                <a:gd name="T26" fmla="*/ 19 w 71"/>
                <a:gd name="T27" fmla="*/ 31 h 59"/>
                <a:gd name="T28" fmla="*/ 19 w 71"/>
                <a:gd name="T29" fmla="*/ 33 h 59"/>
                <a:gd name="T30" fmla="*/ 19 w 71"/>
                <a:gd name="T31" fmla="*/ 33 h 59"/>
                <a:gd name="T32" fmla="*/ 10 w 71"/>
                <a:gd name="T33" fmla="*/ 33 h 59"/>
                <a:gd name="T34" fmla="*/ 3 w 71"/>
                <a:gd name="T35" fmla="*/ 33 h 59"/>
                <a:gd name="T36" fmla="*/ 3 w 71"/>
                <a:gd name="T37" fmla="*/ 33 h 59"/>
                <a:gd name="T38" fmla="*/ 0 w 71"/>
                <a:gd name="T39" fmla="*/ 28 h 59"/>
                <a:gd name="T40" fmla="*/ 0 w 71"/>
                <a:gd name="T41" fmla="*/ 16 h 59"/>
                <a:gd name="T42" fmla="*/ 0 w 71"/>
                <a:gd name="T43" fmla="*/ 9 h 59"/>
                <a:gd name="T44" fmla="*/ 0 w 71"/>
                <a:gd name="T45" fmla="*/ 5 h 59"/>
                <a:gd name="T46" fmla="*/ 0 w 71"/>
                <a:gd name="T47" fmla="*/ 0 h 59"/>
                <a:gd name="T48" fmla="*/ 0 w 71"/>
                <a:gd name="T49" fmla="*/ 0 h 59"/>
                <a:gd name="T50" fmla="*/ 12 w 71"/>
                <a:gd name="T51" fmla="*/ 0 h 59"/>
                <a:gd name="T52" fmla="*/ 29 w 71"/>
                <a:gd name="T53" fmla="*/ 0 h 59"/>
                <a:gd name="T54" fmla="*/ 43 w 71"/>
                <a:gd name="T55" fmla="*/ 0 h 59"/>
                <a:gd name="T56" fmla="*/ 52 w 71"/>
                <a:gd name="T57" fmla="*/ 0 h 59"/>
                <a:gd name="T58" fmla="*/ 57 w 71"/>
                <a:gd name="T59" fmla="*/ 0 h 59"/>
                <a:gd name="T60" fmla="*/ 62 w 71"/>
                <a:gd name="T61" fmla="*/ 0 h 59"/>
                <a:gd name="T62" fmla="*/ 62 w 71"/>
                <a:gd name="T63" fmla="*/ 0 h 59"/>
                <a:gd name="T64" fmla="*/ 62 w 71"/>
                <a:gd name="T65" fmla="*/ 2 h 59"/>
                <a:gd name="T66" fmla="*/ 62 w 71"/>
                <a:gd name="T67" fmla="*/ 7 h 59"/>
                <a:gd name="T68" fmla="*/ 62 w 71"/>
                <a:gd name="T69" fmla="*/ 9 h 59"/>
                <a:gd name="T70" fmla="*/ 57 w 71"/>
                <a:gd name="T71" fmla="*/ 9 h 59"/>
                <a:gd name="T72" fmla="*/ 50 w 71"/>
                <a:gd name="T73" fmla="*/ 9 h 59"/>
                <a:gd name="T74" fmla="*/ 45 w 71"/>
                <a:gd name="T75" fmla="*/ 9 h 59"/>
                <a:gd name="T76" fmla="*/ 38 w 71"/>
                <a:gd name="T77" fmla="*/ 9 h 59"/>
                <a:gd name="T78" fmla="*/ 36 w 71"/>
                <a:gd name="T79" fmla="*/ 9 h 59"/>
                <a:gd name="T80" fmla="*/ 36 w 71"/>
                <a:gd name="T81" fmla="*/ 9 h 59"/>
                <a:gd name="T82" fmla="*/ 43 w 71"/>
                <a:gd name="T83" fmla="*/ 14 h 59"/>
                <a:gd name="T84" fmla="*/ 50 w 71"/>
                <a:gd name="T85" fmla="*/ 16 h 59"/>
                <a:gd name="T86" fmla="*/ 57 w 71"/>
                <a:gd name="T87" fmla="*/ 21 h 59"/>
                <a:gd name="T88" fmla="*/ 59 w 71"/>
                <a:gd name="T89" fmla="*/ 23 h 59"/>
                <a:gd name="T90" fmla="*/ 59 w 71"/>
                <a:gd name="T91" fmla="*/ 23 h 59"/>
                <a:gd name="T92" fmla="*/ 67 w 71"/>
                <a:gd name="T93" fmla="*/ 26 h 59"/>
                <a:gd name="T94" fmla="*/ 69 w 71"/>
                <a:gd name="T95" fmla="*/ 31 h 59"/>
                <a:gd name="T96" fmla="*/ 71 w 71"/>
                <a:gd name="T97" fmla="*/ 38 h 59"/>
                <a:gd name="T98" fmla="*/ 71 w 71"/>
                <a:gd name="T99" fmla="*/ 42 h 59"/>
                <a:gd name="T100" fmla="*/ 64 w 71"/>
                <a:gd name="T101" fmla="*/ 47 h 59"/>
                <a:gd name="T102" fmla="*/ 62 w 71"/>
                <a:gd name="T103" fmla="*/ 50 h 59"/>
                <a:gd name="T104" fmla="*/ 52 w 71"/>
                <a:gd name="T105" fmla="*/ 54 h 59"/>
                <a:gd name="T106" fmla="*/ 45 w 71"/>
                <a:gd name="T107" fmla="*/ 59 h 59"/>
                <a:gd name="T108" fmla="*/ 43 w 71"/>
                <a:gd name="T109" fmla="*/ 59 h 59"/>
                <a:gd name="T110" fmla="*/ 38 w 71"/>
                <a:gd name="T111" fmla="*/ 57 h 59"/>
                <a:gd name="T112" fmla="*/ 31 w 71"/>
                <a:gd name="T113" fmla="*/ 54 h 59"/>
                <a:gd name="T114" fmla="*/ 29 w 71"/>
                <a:gd name="T115" fmla="*/ 52 h 59"/>
                <a:gd name="T116" fmla="*/ 29 w 71"/>
                <a:gd name="T117"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59">
                  <a:moveTo>
                    <a:pt x="29" y="52"/>
                  </a:moveTo>
                  <a:lnTo>
                    <a:pt x="31" y="50"/>
                  </a:lnTo>
                  <a:lnTo>
                    <a:pt x="33" y="47"/>
                  </a:lnTo>
                  <a:lnTo>
                    <a:pt x="38" y="45"/>
                  </a:lnTo>
                  <a:lnTo>
                    <a:pt x="43" y="42"/>
                  </a:lnTo>
                  <a:lnTo>
                    <a:pt x="45" y="42"/>
                  </a:lnTo>
                  <a:lnTo>
                    <a:pt x="48" y="40"/>
                  </a:lnTo>
                  <a:lnTo>
                    <a:pt x="48" y="40"/>
                  </a:lnTo>
                  <a:lnTo>
                    <a:pt x="48" y="40"/>
                  </a:lnTo>
                  <a:lnTo>
                    <a:pt x="48" y="40"/>
                  </a:lnTo>
                  <a:lnTo>
                    <a:pt x="50" y="40"/>
                  </a:lnTo>
                  <a:lnTo>
                    <a:pt x="50" y="40"/>
                  </a:lnTo>
                  <a:lnTo>
                    <a:pt x="50" y="38"/>
                  </a:lnTo>
                  <a:lnTo>
                    <a:pt x="50" y="35"/>
                  </a:lnTo>
                  <a:lnTo>
                    <a:pt x="45" y="31"/>
                  </a:lnTo>
                  <a:lnTo>
                    <a:pt x="40" y="28"/>
                  </a:lnTo>
                  <a:lnTo>
                    <a:pt x="38" y="26"/>
                  </a:lnTo>
                  <a:lnTo>
                    <a:pt x="33" y="26"/>
                  </a:lnTo>
                  <a:lnTo>
                    <a:pt x="31" y="23"/>
                  </a:lnTo>
                  <a:lnTo>
                    <a:pt x="26" y="21"/>
                  </a:lnTo>
                  <a:lnTo>
                    <a:pt x="24" y="19"/>
                  </a:lnTo>
                  <a:lnTo>
                    <a:pt x="22" y="19"/>
                  </a:lnTo>
                  <a:lnTo>
                    <a:pt x="22" y="19"/>
                  </a:lnTo>
                  <a:lnTo>
                    <a:pt x="19" y="19"/>
                  </a:lnTo>
                  <a:lnTo>
                    <a:pt x="19" y="19"/>
                  </a:lnTo>
                  <a:lnTo>
                    <a:pt x="19" y="23"/>
                  </a:lnTo>
                  <a:lnTo>
                    <a:pt x="19" y="26"/>
                  </a:lnTo>
                  <a:lnTo>
                    <a:pt x="19" y="31"/>
                  </a:lnTo>
                  <a:lnTo>
                    <a:pt x="19" y="31"/>
                  </a:lnTo>
                  <a:lnTo>
                    <a:pt x="19" y="33"/>
                  </a:lnTo>
                  <a:lnTo>
                    <a:pt x="19" y="33"/>
                  </a:lnTo>
                  <a:lnTo>
                    <a:pt x="19" y="33"/>
                  </a:lnTo>
                  <a:lnTo>
                    <a:pt x="14" y="33"/>
                  </a:lnTo>
                  <a:lnTo>
                    <a:pt x="10" y="33"/>
                  </a:lnTo>
                  <a:lnTo>
                    <a:pt x="5" y="33"/>
                  </a:lnTo>
                  <a:lnTo>
                    <a:pt x="3" y="33"/>
                  </a:lnTo>
                  <a:lnTo>
                    <a:pt x="3" y="33"/>
                  </a:lnTo>
                  <a:lnTo>
                    <a:pt x="3" y="33"/>
                  </a:lnTo>
                  <a:lnTo>
                    <a:pt x="0" y="33"/>
                  </a:lnTo>
                  <a:lnTo>
                    <a:pt x="0" y="28"/>
                  </a:lnTo>
                  <a:lnTo>
                    <a:pt x="0" y="21"/>
                  </a:lnTo>
                  <a:lnTo>
                    <a:pt x="0" y="16"/>
                  </a:lnTo>
                  <a:lnTo>
                    <a:pt x="0" y="14"/>
                  </a:lnTo>
                  <a:lnTo>
                    <a:pt x="0" y="9"/>
                  </a:lnTo>
                  <a:lnTo>
                    <a:pt x="0" y="7"/>
                  </a:lnTo>
                  <a:lnTo>
                    <a:pt x="0" y="5"/>
                  </a:lnTo>
                  <a:lnTo>
                    <a:pt x="0" y="2"/>
                  </a:lnTo>
                  <a:lnTo>
                    <a:pt x="0" y="0"/>
                  </a:lnTo>
                  <a:lnTo>
                    <a:pt x="0" y="0"/>
                  </a:lnTo>
                  <a:lnTo>
                    <a:pt x="0" y="0"/>
                  </a:lnTo>
                  <a:lnTo>
                    <a:pt x="0" y="0"/>
                  </a:lnTo>
                  <a:lnTo>
                    <a:pt x="12" y="0"/>
                  </a:lnTo>
                  <a:lnTo>
                    <a:pt x="22" y="0"/>
                  </a:lnTo>
                  <a:lnTo>
                    <a:pt x="29" y="0"/>
                  </a:lnTo>
                  <a:lnTo>
                    <a:pt x="36" y="0"/>
                  </a:lnTo>
                  <a:lnTo>
                    <a:pt x="43" y="0"/>
                  </a:lnTo>
                  <a:lnTo>
                    <a:pt x="48" y="0"/>
                  </a:lnTo>
                  <a:lnTo>
                    <a:pt x="52" y="0"/>
                  </a:lnTo>
                  <a:lnTo>
                    <a:pt x="55" y="0"/>
                  </a:lnTo>
                  <a:lnTo>
                    <a:pt x="57" y="0"/>
                  </a:lnTo>
                  <a:lnTo>
                    <a:pt x="59" y="0"/>
                  </a:lnTo>
                  <a:lnTo>
                    <a:pt x="62" y="0"/>
                  </a:lnTo>
                  <a:lnTo>
                    <a:pt x="62" y="0"/>
                  </a:lnTo>
                  <a:lnTo>
                    <a:pt x="62" y="0"/>
                  </a:lnTo>
                  <a:lnTo>
                    <a:pt x="62" y="0"/>
                  </a:lnTo>
                  <a:lnTo>
                    <a:pt x="62" y="2"/>
                  </a:lnTo>
                  <a:lnTo>
                    <a:pt x="62" y="5"/>
                  </a:lnTo>
                  <a:lnTo>
                    <a:pt x="62" y="7"/>
                  </a:lnTo>
                  <a:lnTo>
                    <a:pt x="62" y="7"/>
                  </a:lnTo>
                  <a:lnTo>
                    <a:pt x="62" y="9"/>
                  </a:lnTo>
                  <a:lnTo>
                    <a:pt x="62" y="9"/>
                  </a:lnTo>
                  <a:lnTo>
                    <a:pt x="57" y="9"/>
                  </a:lnTo>
                  <a:lnTo>
                    <a:pt x="55" y="9"/>
                  </a:lnTo>
                  <a:lnTo>
                    <a:pt x="50" y="9"/>
                  </a:lnTo>
                  <a:lnTo>
                    <a:pt x="48" y="9"/>
                  </a:lnTo>
                  <a:lnTo>
                    <a:pt x="45" y="9"/>
                  </a:lnTo>
                  <a:lnTo>
                    <a:pt x="43" y="9"/>
                  </a:lnTo>
                  <a:lnTo>
                    <a:pt x="38" y="9"/>
                  </a:lnTo>
                  <a:lnTo>
                    <a:pt x="36" y="9"/>
                  </a:lnTo>
                  <a:lnTo>
                    <a:pt x="36" y="9"/>
                  </a:lnTo>
                  <a:lnTo>
                    <a:pt x="36" y="9"/>
                  </a:lnTo>
                  <a:lnTo>
                    <a:pt x="36" y="9"/>
                  </a:lnTo>
                  <a:lnTo>
                    <a:pt x="40" y="12"/>
                  </a:lnTo>
                  <a:lnTo>
                    <a:pt x="43" y="14"/>
                  </a:lnTo>
                  <a:lnTo>
                    <a:pt x="48" y="16"/>
                  </a:lnTo>
                  <a:lnTo>
                    <a:pt x="50" y="16"/>
                  </a:lnTo>
                  <a:lnTo>
                    <a:pt x="55" y="19"/>
                  </a:lnTo>
                  <a:lnTo>
                    <a:pt x="57" y="21"/>
                  </a:lnTo>
                  <a:lnTo>
                    <a:pt x="59" y="21"/>
                  </a:lnTo>
                  <a:lnTo>
                    <a:pt x="59" y="23"/>
                  </a:lnTo>
                  <a:lnTo>
                    <a:pt x="59" y="23"/>
                  </a:lnTo>
                  <a:lnTo>
                    <a:pt x="59" y="23"/>
                  </a:lnTo>
                  <a:lnTo>
                    <a:pt x="64" y="26"/>
                  </a:lnTo>
                  <a:lnTo>
                    <a:pt x="67" y="26"/>
                  </a:lnTo>
                  <a:lnTo>
                    <a:pt x="69" y="28"/>
                  </a:lnTo>
                  <a:lnTo>
                    <a:pt x="69" y="31"/>
                  </a:lnTo>
                  <a:lnTo>
                    <a:pt x="71" y="35"/>
                  </a:lnTo>
                  <a:lnTo>
                    <a:pt x="71" y="38"/>
                  </a:lnTo>
                  <a:lnTo>
                    <a:pt x="71" y="40"/>
                  </a:lnTo>
                  <a:lnTo>
                    <a:pt x="71" y="42"/>
                  </a:lnTo>
                  <a:lnTo>
                    <a:pt x="67" y="45"/>
                  </a:lnTo>
                  <a:lnTo>
                    <a:pt x="64" y="47"/>
                  </a:lnTo>
                  <a:lnTo>
                    <a:pt x="64" y="50"/>
                  </a:lnTo>
                  <a:lnTo>
                    <a:pt x="62" y="50"/>
                  </a:lnTo>
                  <a:lnTo>
                    <a:pt x="55" y="52"/>
                  </a:lnTo>
                  <a:lnTo>
                    <a:pt x="52" y="54"/>
                  </a:lnTo>
                  <a:lnTo>
                    <a:pt x="48" y="57"/>
                  </a:lnTo>
                  <a:lnTo>
                    <a:pt x="45" y="59"/>
                  </a:lnTo>
                  <a:lnTo>
                    <a:pt x="43" y="59"/>
                  </a:lnTo>
                  <a:lnTo>
                    <a:pt x="43" y="59"/>
                  </a:lnTo>
                  <a:lnTo>
                    <a:pt x="43" y="59"/>
                  </a:lnTo>
                  <a:lnTo>
                    <a:pt x="38" y="57"/>
                  </a:lnTo>
                  <a:lnTo>
                    <a:pt x="33" y="54"/>
                  </a:lnTo>
                  <a:lnTo>
                    <a:pt x="31" y="54"/>
                  </a:lnTo>
                  <a:lnTo>
                    <a:pt x="29" y="52"/>
                  </a:lnTo>
                  <a:lnTo>
                    <a:pt x="29" y="52"/>
                  </a:lnTo>
                  <a:lnTo>
                    <a:pt x="29" y="52"/>
                  </a:lnTo>
                  <a:lnTo>
                    <a:pt x="29" y="52"/>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2" name="Freeform 130"/>
            <p:cNvSpPr/>
            <p:nvPr/>
          </p:nvSpPr>
          <p:spPr bwMode="auto">
            <a:xfrm>
              <a:off x="4267200" y="3500438"/>
              <a:ext cx="173038" cy="65088"/>
            </a:xfrm>
            <a:custGeom>
              <a:avLst/>
              <a:gdLst>
                <a:gd name="T0" fmla="*/ 93 w 109"/>
                <a:gd name="T1" fmla="*/ 7 h 41"/>
                <a:gd name="T2" fmla="*/ 100 w 109"/>
                <a:gd name="T3" fmla="*/ 15 h 41"/>
                <a:gd name="T4" fmla="*/ 107 w 109"/>
                <a:gd name="T5" fmla="*/ 17 h 41"/>
                <a:gd name="T6" fmla="*/ 109 w 109"/>
                <a:gd name="T7" fmla="*/ 19 h 41"/>
                <a:gd name="T8" fmla="*/ 109 w 109"/>
                <a:gd name="T9" fmla="*/ 19 h 41"/>
                <a:gd name="T10" fmla="*/ 100 w 109"/>
                <a:gd name="T11" fmla="*/ 24 h 41"/>
                <a:gd name="T12" fmla="*/ 95 w 109"/>
                <a:gd name="T13" fmla="*/ 26 h 41"/>
                <a:gd name="T14" fmla="*/ 93 w 109"/>
                <a:gd name="T15" fmla="*/ 26 h 41"/>
                <a:gd name="T16" fmla="*/ 90 w 109"/>
                <a:gd name="T17" fmla="*/ 24 h 41"/>
                <a:gd name="T18" fmla="*/ 81 w 109"/>
                <a:gd name="T19" fmla="*/ 19 h 41"/>
                <a:gd name="T20" fmla="*/ 76 w 109"/>
                <a:gd name="T21" fmla="*/ 17 h 41"/>
                <a:gd name="T22" fmla="*/ 74 w 109"/>
                <a:gd name="T23" fmla="*/ 15 h 41"/>
                <a:gd name="T24" fmla="*/ 74 w 109"/>
                <a:gd name="T25" fmla="*/ 15 h 41"/>
                <a:gd name="T26" fmla="*/ 67 w 109"/>
                <a:gd name="T27" fmla="*/ 15 h 41"/>
                <a:gd name="T28" fmla="*/ 59 w 109"/>
                <a:gd name="T29" fmla="*/ 17 h 41"/>
                <a:gd name="T30" fmla="*/ 50 w 109"/>
                <a:gd name="T31" fmla="*/ 22 h 41"/>
                <a:gd name="T32" fmla="*/ 43 w 109"/>
                <a:gd name="T33" fmla="*/ 24 h 41"/>
                <a:gd name="T34" fmla="*/ 36 w 109"/>
                <a:gd name="T35" fmla="*/ 29 h 41"/>
                <a:gd name="T36" fmla="*/ 33 w 109"/>
                <a:gd name="T37" fmla="*/ 31 h 41"/>
                <a:gd name="T38" fmla="*/ 33 w 109"/>
                <a:gd name="T39" fmla="*/ 31 h 41"/>
                <a:gd name="T40" fmla="*/ 43 w 109"/>
                <a:gd name="T41" fmla="*/ 31 h 41"/>
                <a:gd name="T42" fmla="*/ 50 w 109"/>
                <a:gd name="T43" fmla="*/ 31 h 41"/>
                <a:gd name="T44" fmla="*/ 55 w 109"/>
                <a:gd name="T45" fmla="*/ 31 h 41"/>
                <a:gd name="T46" fmla="*/ 59 w 109"/>
                <a:gd name="T47" fmla="*/ 31 h 41"/>
                <a:gd name="T48" fmla="*/ 62 w 109"/>
                <a:gd name="T49" fmla="*/ 31 h 41"/>
                <a:gd name="T50" fmla="*/ 62 w 109"/>
                <a:gd name="T51" fmla="*/ 34 h 41"/>
                <a:gd name="T52" fmla="*/ 62 w 109"/>
                <a:gd name="T53" fmla="*/ 38 h 41"/>
                <a:gd name="T54" fmla="*/ 62 w 109"/>
                <a:gd name="T55" fmla="*/ 41 h 41"/>
                <a:gd name="T56" fmla="*/ 50 w 109"/>
                <a:gd name="T57" fmla="*/ 41 h 41"/>
                <a:gd name="T58" fmla="*/ 33 w 109"/>
                <a:gd name="T59" fmla="*/ 41 h 41"/>
                <a:gd name="T60" fmla="*/ 19 w 109"/>
                <a:gd name="T61" fmla="*/ 41 h 41"/>
                <a:gd name="T62" fmla="*/ 10 w 109"/>
                <a:gd name="T63" fmla="*/ 41 h 41"/>
                <a:gd name="T64" fmla="*/ 5 w 109"/>
                <a:gd name="T65" fmla="*/ 41 h 41"/>
                <a:gd name="T66" fmla="*/ 0 w 109"/>
                <a:gd name="T67" fmla="*/ 41 h 41"/>
                <a:gd name="T68" fmla="*/ 0 w 109"/>
                <a:gd name="T69" fmla="*/ 41 h 41"/>
                <a:gd name="T70" fmla="*/ 0 w 109"/>
                <a:gd name="T71" fmla="*/ 36 h 41"/>
                <a:gd name="T72" fmla="*/ 0 w 109"/>
                <a:gd name="T73" fmla="*/ 24 h 41"/>
                <a:gd name="T74" fmla="*/ 0 w 109"/>
                <a:gd name="T75" fmla="*/ 17 h 41"/>
                <a:gd name="T76" fmla="*/ 0 w 109"/>
                <a:gd name="T77" fmla="*/ 12 h 41"/>
                <a:gd name="T78" fmla="*/ 0 w 109"/>
                <a:gd name="T79" fmla="*/ 7 h 41"/>
                <a:gd name="T80" fmla="*/ 0 w 109"/>
                <a:gd name="T81" fmla="*/ 5 h 41"/>
                <a:gd name="T82" fmla="*/ 5 w 109"/>
                <a:gd name="T83" fmla="*/ 5 h 41"/>
                <a:gd name="T84" fmla="*/ 14 w 109"/>
                <a:gd name="T85" fmla="*/ 5 h 41"/>
                <a:gd name="T86" fmla="*/ 17 w 109"/>
                <a:gd name="T87" fmla="*/ 5 h 41"/>
                <a:gd name="T88" fmla="*/ 17 w 109"/>
                <a:gd name="T89" fmla="*/ 5 h 41"/>
                <a:gd name="T90" fmla="*/ 17 w 109"/>
                <a:gd name="T91" fmla="*/ 15 h 41"/>
                <a:gd name="T92" fmla="*/ 17 w 109"/>
                <a:gd name="T93" fmla="*/ 19 h 41"/>
                <a:gd name="T94" fmla="*/ 17 w 109"/>
                <a:gd name="T95" fmla="*/ 22 h 41"/>
                <a:gd name="T96" fmla="*/ 22 w 109"/>
                <a:gd name="T97" fmla="*/ 19 h 41"/>
                <a:gd name="T98" fmla="*/ 29 w 109"/>
                <a:gd name="T99" fmla="*/ 17 h 41"/>
                <a:gd name="T100" fmla="*/ 38 w 109"/>
                <a:gd name="T101" fmla="*/ 12 h 41"/>
                <a:gd name="T102" fmla="*/ 43 w 109"/>
                <a:gd name="T103" fmla="*/ 10 h 41"/>
                <a:gd name="T104" fmla="*/ 43 w 109"/>
                <a:gd name="T105" fmla="*/ 7 h 41"/>
                <a:gd name="T106" fmla="*/ 50 w 109"/>
                <a:gd name="T107" fmla="*/ 5 h 41"/>
                <a:gd name="T108" fmla="*/ 62 w 109"/>
                <a:gd name="T109" fmla="*/ 3 h 41"/>
                <a:gd name="T110" fmla="*/ 76 w 109"/>
                <a:gd name="T111" fmla="*/ 3 h 41"/>
                <a:gd name="T112" fmla="*/ 85 w 109"/>
                <a:gd name="T113" fmla="*/ 5 h 41"/>
                <a:gd name="T114" fmla="*/ 88 w 109"/>
                <a:gd name="T11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41">
                  <a:moveTo>
                    <a:pt x="88" y="7"/>
                  </a:moveTo>
                  <a:lnTo>
                    <a:pt x="93" y="7"/>
                  </a:lnTo>
                  <a:lnTo>
                    <a:pt x="95" y="10"/>
                  </a:lnTo>
                  <a:lnTo>
                    <a:pt x="100" y="15"/>
                  </a:lnTo>
                  <a:lnTo>
                    <a:pt x="104" y="15"/>
                  </a:lnTo>
                  <a:lnTo>
                    <a:pt x="107" y="17"/>
                  </a:lnTo>
                  <a:lnTo>
                    <a:pt x="107" y="17"/>
                  </a:lnTo>
                  <a:lnTo>
                    <a:pt x="109" y="19"/>
                  </a:lnTo>
                  <a:lnTo>
                    <a:pt x="109" y="19"/>
                  </a:lnTo>
                  <a:lnTo>
                    <a:pt x="109" y="19"/>
                  </a:lnTo>
                  <a:lnTo>
                    <a:pt x="104" y="22"/>
                  </a:lnTo>
                  <a:lnTo>
                    <a:pt x="100" y="24"/>
                  </a:lnTo>
                  <a:lnTo>
                    <a:pt x="97" y="24"/>
                  </a:lnTo>
                  <a:lnTo>
                    <a:pt x="95" y="26"/>
                  </a:lnTo>
                  <a:lnTo>
                    <a:pt x="95" y="26"/>
                  </a:lnTo>
                  <a:lnTo>
                    <a:pt x="93" y="26"/>
                  </a:lnTo>
                  <a:lnTo>
                    <a:pt x="93" y="26"/>
                  </a:lnTo>
                  <a:lnTo>
                    <a:pt x="90" y="24"/>
                  </a:lnTo>
                  <a:lnTo>
                    <a:pt x="85" y="24"/>
                  </a:lnTo>
                  <a:lnTo>
                    <a:pt x="81" y="19"/>
                  </a:lnTo>
                  <a:lnTo>
                    <a:pt x="78" y="19"/>
                  </a:lnTo>
                  <a:lnTo>
                    <a:pt x="76" y="17"/>
                  </a:lnTo>
                  <a:lnTo>
                    <a:pt x="74" y="17"/>
                  </a:lnTo>
                  <a:lnTo>
                    <a:pt x="74" y="15"/>
                  </a:lnTo>
                  <a:lnTo>
                    <a:pt x="74" y="15"/>
                  </a:lnTo>
                  <a:lnTo>
                    <a:pt x="74" y="15"/>
                  </a:lnTo>
                  <a:lnTo>
                    <a:pt x="69" y="15"/>
                  </a:lnTo>
                  <a:lnTo>
                    <a:pt x="67" y="15"/>
                  </a:lnTo>
                  <a:lnTo>
                    <a:pt x="62" y="15"/>
                  </a:lnTo>
                  <a:lnTo>
                    <a:pt x="59" y="17"/>
                  </a:lnTo>
                  <a:lnTo>
                    <a:pt x="55" y="19"/>
                  </a:lnTo>
                  <a:lnTo>
                    <a:pt x="50" y="22"/>
                  </a:lnTo>
                  <a:lnTo>
                    <a:pt x="48" y="24"/>
                  </a:lnTo>
                  <a:lnTo>
                    <a:pt x="43" y="24"/>
                  </a:lnTo>
                  <a:lnTo>
                    <a:pt x="38" y="29"/>
                  </a:lnTo>
                  <a:lnTo>
                    <a:pt x="36" y="29"/>
                  </a:lnTo>
                  <a:lnTo>
                    <a:pt x="33" y="31"/>
                  </a:lnTo>
                  <a:lnTo>
                    <a:pt x="33" y="31"/>
                  </a:lnTo>
                  <a:lnTo>
                    <a:pt x="33" y="31"/>
                  </a:lnTo>
                  <a:lnTo>
                    <a:pt x="33" y="31"/>
                  </a:lnTo>
                  <a:lnTo>
                    <a:pt x="38" y="31"/>
                  </a:lnTo>
                  <a:lnTo>
                    <a:pt x="43" y="31"/>
                  </a:lnTo>
                  <a:lnTo>
                    <a:pt x="45" y="31"/>
                  </a:lnTo>
                  <a:lnTo>
                    <a:pt x="50" y="31"/>
                  </a:lnTo>
                  <a:lnTo>
                    <a:pt x="52" y="31"/>
                  </a:lnTo>
                  <a:lnTo>
                    <a:pt x="55" y="31"/>
                  </a:lnTo>
                  <a:lnTo>
                    <a:pt x="57" y="31"/>
                  </a:lnTo>
                  <a:lnTo>
                    <a:pt x="59" y="31"/>
                  </a:lnTo>
                  <a:lnTo>
                    <a:pt x="62" y="31"/>
                  </a:lnTo>
                  <a:lnTo>
                    <a:pt x="62" y="31"/>
                  </a:lnTo>
                  <a:lnTo>
                    <a:pt x="62" y="31"/>
                  </a:lnTo>
                  <a:lnTo>
                    <a:pt x="62" y="34"/>
                  </a:lnTo>
                  <a:lnTo>
                    <a:pt x="62" y="36"/>
                  </a:lnTo>
                  <a:lnTo>
                    <a:pt x="62" y="38"/>
                  </a:lnTo>
                  <a:lnTo>
                    <a:pt x="62" y="41"/>
                  </a:lnTo>
                  <a:lnTo>
                    <a:pt x="62" y="41"/>
                  </a:lnTo>
                  <a:lnTo>
                    <a:pt x="62" y="41"/>
                  </a:lnTo>
                  <a:lnTo>
                    <a:pt x="50" y="41"/>
                  </a:lnTo>
                  <a:lnTo>
                    <a:pt x="40" y="41"/>
                  </a:lnTo>
                  <a:lnTo>
                    <a:pt x="33" y="41"/>
                  </a:lnTo>
                  <a:lnTo>
                    <a:pt x="26" y="41"/>
                  </a:lnTo>
                  <a:lnTo>
                    <a:pt x="19" y="41"/>
                  </a:lnTo>
                  <a:lnTo>
                    <a:pt x="14" y="41"/>
                  </a:lnTo>
                  <a:lnTo>
                    <a:pt x="10" y="41"/>
                  </a:lnTo>
                  <a:lnTo>
                    <a:pt x="7" y="41"/>
                  </a:lnTo>
                  <a:lnTo>
                    <a:pt x="5" y="41"/>
                  </a:lnTo>
                  <a:lnTo>
                    <a:pt x="3" y="41"/>
                  </a:lnTo>
                  <a:lnTo>
                    <a:pt x="0" y="41"/>
                  </a:lnTo>
                  <a:lnTo>
                    <a:pt x="0" y="41"/>
                  </a:lnTo>
                  <a:lnTo>
                    <a:pt x="0" y="41"/>
                  </a:lnTo>
                  <a:lnTo>
                    <a:pt x="0" y="41"/>
                  </a:lnTo>
                  <a:lnTo>
                    <a:pt x="0" y="36"/>
                  </a:lnTo>
                  <a:lnTo>
                    <a:pt x="0" y="29"/>
                  </a:lnTo>
                  <a:lnTo>
                    <a:pt x="0" y="24"/>
                  </a:lnTo>
                  <a:lnTo>
                    <a:pt x="0" y="22"/>
                  </a:lnTo>
                  <a:lnTo>
                    <a:pt x="0" y="17"/>
                  </a:lnTo>
                  <a:lnTo>
                    <a:pt x="0" y="15"/>
                  </a:lnTo>
                  <a:lnTo>
                    <a:pt x="0" y="12"/>
                  </a:lnTo>
                  <a:lnTo>
                    <a:pt x="0" y="10"/>
                  </a:lnTo>
                  <a:lnTo>
                    <a:pt x="0" y="7"/>
                  </a:lnTo>
                  <a:lnTo>
                    <a:pt x="0" y="7"/>
                  </a:lnTo>
                  <a:lnTo>
                    <a:pt x="0" y="5"/>
                  </a:lnTo>
                  <a:lnTo>
                    <a:pt x="0" y="5"/>
                  </a:lnTo>
                  <a:lnTo>
                    <a:pt x="5" y="5"/>
                  </a:lnTo>
                  <a:lnTo>
                    <a:pt x="10" y="5"/>
                  </a:lnTo>
                  <a:lnTo>
                    <a:pt x="14" y="5"/>
                  </a:lnTo>
                  <a:lnTo>
                    <a:pt x="14" y="5"/>
                  </a:lnTo>
                  <a:lnTo>
                    <a:pt x="17" y="5"/>
                  </a:lnTo>
                  <a:lnTo>
                    <a:pt x="17" y="5"/>
                  </a:lnTo>
                  <a:lnTo>
                    <a:pt x="17" y="5"/>
                  </a:lnTo>
                  <a:lnTo>
                    <a:pt x="17" y="12"/>
                  </a:lnTo>
                  <a:lnTo>
                    <a:pt x="17" y="15"/>
                  </a:lnTo>
                  <a:lnTo>
                    <a:pt x="17" y="19"/>
                  </a:lnTo>
                  <a:lnTo>
                    <a:pt x="17" y="19"/>
                  </a:lnTo>
                  <a:lnTo>
                    <a:pt x="17" y="22"/>
                  </a:lnTo>
                  <a:lnTo>
                    <a:pt x="17" y="22"/>
                  </a:lnTo>
                  <a:lnTo>
                    <a:pt x="17" y="22"/>
                  </a:lnTo>
                  <a:lnTo>
                    <a:pt x="22" y="19"/>
                  </a:lnTo>
                  <a:lnTo>
                    <a:pt x="26" y="17"/>
                  </a:lnTo>
                  <a:lnTo>
                    <a:pt x="29" y="17"/>
                  </a:lnTo>
                  <a:lnTo>
                    <a:pt x="33" y="15"/>
                  </a:lnTo>
                  <a:lnTo>
                    <a:pt x="38" y="12"/>
                  </a:lnTo>
                  <a:lnTo>
                    <a:pt x="40" y="10"/>
                  </a:lnTo>
                  <a:lnTo>
                    <a:pt x="43" y="10"/>
                  </a:lnTo>
                  <a:lnTo>
                    <a:pt x="43" y="7"/>
                  </a:lnTo>
                  <a:lnTo>
                    <a:pt x="43" y="7"/>
                  </a:lnTo>
                  <a:lnTo>
                    <a:pt x="43" y="7"/>
                  </a:lnTo>
                  <a:lnTo>
                    <a:pt x="50" y="5"/>
                  </a:lnTo>
                  <a:lnTo>
                    <a:pt x="57" y="3"/>
                  </a:lnTo>
                  <a:lnTo>
                    <a:pt x="62" y="3"/>
                  </a:lnTo>
                  <a:lnTo>
                    <a:pt x="67" y="0"/>
                  </a:lnTo>
                  <a:lnTo>
                    <a:pt x="76" y="3"/>
                  </a:lnTo>
                  <a:lnTo>
                    <a:pt x="81" y="3"/>
                  </a:lnTo>
                  <a:lnTo>
                    <a:pt x="85" y="5"/>
                  </a:lnTo>
                  <a:lnTo>
                    <a:pt x="88" y="5"/>
                  </a:lnTo>
                  <a:lnTo>
                    <a:pt x="88" y="7"/>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3" name="Freeform 131"/>
            <p:cNvSpPr/>
            <p:nvPr/>
          </p:nvSpPr>
          <p:spPr bwMode="auto">
            <a:xfrm>
              <a:off x="4443413" y="3470276"/>
              <a:ext cx="112713" cy="98425"/>
            </a:xfrm>
            <a:custGeom>
              <a:avLst/>
              <a:gdLst>
                <a:gd name="T0" fmla="*/ 71 w 71"/>
                <a:gd name="T1" fmla="*/ 34 h 62"/>
                <a:gd name="T2" fmla="*/ 71 w 71"/>
                <a:gd name="T3" fmla="*/ 43 h 62"/>
                <a:gd name="T4" fmla="*/ 71 w 71"/>
                <a:gd name="T5" fmla="*/ 50 h 62"/>
                <a:gd name="T6" fmla="*/ 71 w 71"/>
                <a:gd name="T7" fmla="*/ 55 h 62"/>
                <a:gd name="T8" fmla="*/ 71 w 71"/>
                <a:gd name="T9" fmla="*/ 60 h 62"/>
                <a:gd name="T10" fmla="*/ 71 w 71"/>
                <a:gd name="T11" fmla="*/ 62 h 62"/>
                <a:gd name="T12" fmla="*/ 60 w 71"/>
                <a:gd name="T13" fmla="*/ 62 h 62"/>
                <a:gd name="T14" fmla="*/ 43 w 71"/>
                <a:gd name="T15" fmla="*/ 62 h 62"/>
                <a:gd name="T16" fmla="*/ 29 w 71"/>
                <a:gd name="T17" fmla="*/ 62 h 62"/>
                <a:gd name="T18" fmla="*/ 22 w 71"/>
                <a:gd name="T19" fmla="*/ 62 h 62"/>
                <a:gd name="T20" fmla="*/ 15 w 71"/>
                <a:gd name="T21" fmla="*/ 62 h 62"/>
                <a:gd name="T22" fmla="*/ 12 w 71"/>
                <a:gd name="T23" fmla="*/ 62 h 62"/>
                <a:gd name="T24" fmla="*/ 10 w 71"/>
                <a:gd name="T25" fmla="*/ 62 h 62"/>
                <a:gd name="T26" fmla="*/ 10 w 71"/>
                <a:gd name="T27" fmla="*/ 60 h 62"/>
                <a:gd name="T28" fmla="*/ 10 w 71"/>
                <a:gd name="T29" fmla="*/ 55 h 62"/>
                <a:gd name="T30" fmla="*/ 10 w 71"/>
                <a:gd name="T31" fmla="*/ 53 h 62"/>
                <a:gd name="T32" fmla="*/ 10 w 71"/>
                <a:gd name="T33" fmla="*/ 53 h 62"/>
                <a:gd name="T34" fmla="*/ 19 w 71"/>
                <a:gd name="T35" fmla="*/ 53 h 62"/>
                <a:gd name="T36" fmla="*/ 27 w 71"/>
                <a:gd name="T37" fmla="*/ 53 h 62"/>
                <a:gd name="T38" fmla="*/ 31 w 71"/>
                <a:gd name="T39" fmla="*/ 53 h 62"/>
                <a:gd name="T40" fmla="*/ 36 w 71"/>
                <a:gd name="T41" fmla="*/ 53 h 62"/>
                <a:gd name="T42" fmla="*/ 38 w 71"/>
                <a:gd name="T43" fmla="*/ 53 h 62"/>
                <a:gd name="T44" fmla="*/ 34 w 71"/>
                <a:gd name="T45" fmla="*/ 50 h 62"/>
                <a:gd name="T46" fmla="*/ 27 w 71"/>
                <a:gd name="T47" fmla="*/ 45 h 62"/>
                <a:gd name="T48" fmla="*/ 17 w 71"/>
                <a:gd name="T49" fmla="*/ 41 h 62"/>
                <a:gd name="T50" fmla="*/ 12 w 71"/>
                <a:gd name="T51" fmla="*/ 38 h 62"/>
                <a:gd name="T52" fmla="*/ 12 w 71"/>
                <a:gd name="T53" fmla="*/ 38 h 62"/>
                <a:gd name="T54" fmla="*/ 10 w 71"/>
                <a:gd name="T55" fmla="*/ 36 h 62"/>
                <a:gd name="T56" fmla="*/ 5 w 71"/>
                <a:gd name="T57" fmla="*/ 31 h 62"/>
                <a:gd name="T58" fmla="*/ 0 w 71"/>
                <a:gd name="T59" fmla="*/ 26 h 62"/>
                <a:gd name="T60" fmla="*/ 0 w 71"/>
                <a:gd name="T61" fmla="*/ 22 h 62"/>
                <a:gd name="T62" fmla="*/ 5 w 71"/>
                <a:gd name="T63" fmla="*/ 15 h 62"/>
                <a:gd name="T64" fmla="*/ 10 w 71"/>
                <a:gd name="T65" fmla="*/ 12 h 62"/>
                <a:gd name="T66" fmla="*/ 15 w 71"/>
                <a:gd name="T67" fmla="*/ 10 h 62"/>
                <a:gd name="T68" fmla="*/ 22 w 71"/>
                <a:gd name="T69" fmla="*/ 5 h 62"/>
                <a:gd name="T70" fmla="*/ 27 w 71"/>
                <a:gd name="T71" fmla="*/ 3 h 62"/>
                <a:gd name="T72" fmla="*/ 29 w 71"/>
                <a:gd name="T73" fmla="*/ 0 h 62"/>
                <a:gd name="T74" fmla="*/ 29 w 71"/>
                <a:gd name="T75" fmla="*/ 0 h 62"/>
                <a:gd name="T76" fmla="*/ 38 w 71"/>
                <a:gd name="T77" fmla="*/ 5 h 62"/>
                <a:gd name="T78" fmla="*/ 43 w 71"/>
                <a:gd name="T79" fmla="*/ 8 h 62"/>
                <a:gd name="T80" fmla="*/ 45 w 71"/>
                <a:gd name="T81" fmla="*/ 10 h 62"/>
                <a:gd name="T82" fmla="*/ 38 w 71"/>
                <a:gd name="T83" fmla="*/ 12 h 62"/>
                <a:gd name="T84" fmla="*/ 29 w 71"/>
                <a:gd name="T85" fmla="*/ 17 h 62"/>
                <a:gd name="T86" fmla="*/ 27 w 71"/>
                <a:gd name="T87" fmla="*/ 19 h 62"/>
                <a:gd name="T88" fmla="*/ 27 w 71"/>
                <a:gd name="T89" fmla="*/ 19 h 62"/>
                <a:gd name="T90" fmla="*/ 24 w 71"/>
                <a:gd name="T91" fmla="*/ 22 h 62"/>
                <a:gd name="T92" fmla="*/ 24 w 71"/>
                <a:gd name="T93" fmla="*/ 26 h 62"/>
                <a:gd name="T94" fmla="*/ 31 w 71"/>
                <a:gd name="T95" fmla="*/ 31 h 62"/>
                <a:gd name="T96" fmla="*/ 38 w 71"/>
                <a:gd name="T97" fmla="*/ 36 h 62"/>
                <a:gd name="T98" fmla="*/ 48 w 71"/>
                <a:gd name="T99" fmla="*/ 41 h 62"/>
                <a:gd name="T100" fmla="*/ 53 w 71"/>
                <a:gd name="T101" fmla="*/ 43 h 62"/>
                <a:gd name="T102" fmla="*/ 53 w 71"/>
                <a:gd name="T103" fmla="*/ 43 h 62"/>
                <a:gd name="T104" fmla="*/ 53 w 71"/>
                <a:gd name="T105" fmla="*/ 38 h 62"/>
                <a:gd name="T106" fmla="*/ 53 w 71"/>
                <a:gd name="T107" fmla="*/ 31 h 62"/>
                <a:gd name="T108" fmla="*/ 53 w 71"/>
                <a:gd name="T109" fmla="*/ 26 h 62"/>
                <a:gd name="T110" fmla="*/ 53 w 71"/>
                <a:gd name="T111" fmla="*/ 26 h 62"/>
                <a:gd name="T112" fmla="*/ 64 w 71"/>
                <a:gd name="T113" fmla="*/ 26 h 62"/>
                <a:gd name="T114" fmla="*/ 69 w 71"/>
                <a:gd name="T115" fmla="*/ 26 h 62"/>
                <a:gd name="T116" fmla="*/ 71 w 71"/>
                <a:gd name="T1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2">
                  <a:moveTo>
                    <a:pt x="71" y="26"/>
                  </a:moveTo>
                  <a:lnTo>
                    <a:pt x="71" y="34"/>
                  </a:lnTo>
                  <a:lnTo>
                    <a:pt x="71" y="38"/>
                  </a:lnTo>
                  <a:lnTo>
                    <a:pt x="71" y="43"/>
                  </a:lnTo>
                  <a:lnTo>
                    <a:pt x="71" y="48"/>
                  </a:lnTo>
                  <a:lnTo>
                    <a:pt x="71" y="50"/>
                  </a:lnTo>
                  <a:lnTo>
                    <a:pt x="71" y="53"/>
                  </a:lnTo>
                  <a:lnTo>
                    <a:pt x="71" y="55"/>
                  </a:lnTo>
                  <a:lnTo>
                    <a:pt x="71" y="57"/>
                  </a:lnTo>
                  <a:lnTo>
                    <a:pt x="71" y="60"/>
                  </a:lnTo>
                  <a:lnTo>
                    <a:pt x="71" y="62"/>
                  </a:lnTo>
                  <a:lnTo>
                    <a:pt x="71" y="62"/>
                  </a:lnTo>
                  <a:lnTo>
                    <a:pt x="71" y="62"/>
                  </a:lnTo>
                  <a:lnTo>
                    <a:pt x="60" y="62"/>
                  </a:lnTo>
                  <a:lnTo>
                    <a:pt x="50" y="62"/>
                  </a:lnTo>
                  <a:lnTo>
                    <a:pt x="43" y="62"/>
                  </a:lnTo>
                  <a:lnTo>
                    <a:pt x="36" y="62"/>
                  </a:lnTo>
                  <a:lnTo>
                    <a:pt x="29" y="62"/>
                  </a:lnTo>
                  <a:lnTo>
                    <a:pt x="24" y="62"/>
                  </a:lnTo>
                  <a:lnTo>
                    <a:pt x="22" y="62"/>
                  </a:lnTo>
                  <a:lnTo>
                    <a:pt x="17" y="62"/>
                  </a:lnTo>
                  <a:lnTo>
                    <a:pt x="15" y="62"/>
                  </a:lnTo>
                  <a:lnTo>
                    <a:pt x="12" y="62"/>
                  </a:lnTo>
                  <a:lnTo>
                    <a:pt x="12" y="62"/>
                  </a:lnTo>
                  <a:lnTo>
                    <a:pt x="10" y="62"/>
                  </a:lnTo>
                  <a:lnTo>
                    <a:pt x="10" y="62"/>
                  </a:lnTo>
                  <a:lnTo>
                    <a:pt x="10" y="62"/>
                  </a:lnTo>
                  <a:lnTo>
                    <a:pt x="10" y="60"/>
                  </a:lnTo>
                  <a:lnTo>
                    <a:pt x="10" y="55"/>
                  </a:lnTo>
                  <a:lnTo>
                    <a:pt x="10" y="55"/>
                  </a:lnTo>
                  <a:lnTo>
                    <a:pt x="10" y="53"/>
                  </a:lnTo>
                  <a:lnTo>
                    <a:pt x="10" y="53"/>
                  </a:lnTo>
                  <a:lnTo>
                    <a:pt x="10" y="53"/>
                  </a:lnTo>
                  <a:lnTo>
                    <a:pt x="10" y="53"/>
                  </a:lnTo>
                  <a:lnTo>
                    <a:pt x="15" y="53"/>
                  </a:lnTo>
                  <a:lnTo>
                    <a:pt x="19" y="53"/>
                  </a:lnTo>
                  <a:lnTo>
                    <a:pt x="22" y="53"/>
                  </a:lnTo>
                  <a:lnTo>
                    <a:pt x="27" y="53"/>
                  </a:lnTo>
                  <a:lnTo>
                    <a:pt x="29" y="53"/>
                  </a:lnTo>
                  <a:lnTo>
                    <a:pt x="31" y="53"/>
                  </a:lnTo>
                  <a:lnTo>
                    <a:pt x="34" y="53"/>
                  </a:lnTo>
                  <a:lnTo>
                    <a:pt x="36" y="53"/>
                  </a:lnTo>
                  <a:lnTo>
                    <a:pt x="36" y="53"/>
                  </a:lnTo>
                  <a:lnTo>
                    <a:pt x="38" y="53"/>
                  </a:lnTo>
                  <a:lnTo>
                    <a:pt x="38" y="53"/>
                  </a:lnTo>
                  <a:lnTo>
                    <a:pt x="34" y="50"/>
                  </a:lnTo>
                  <a:lnTo>
                    <a:pt x="29" y="48"/>
                  </a:lnTo>
                  <a:lnTo>
                    <a:pt x="27" y="45"/>
                  </a:lnTo>
                  <a:lnTo>
                    <a:pt x="22" y="43"/>
                  </a:lnTo>
                  <a:lnTo>
                    <a:pt x="17" y="41"/>
                  </a:lnTo>
                  <a:lnTo>
                    <a:pt x="15" y="38"/>
                  </a:lnTo>
                  <a:lnTo>
                    <a:pt x="12" y="38"/>
                  </a:lnTo>
                  <a:lnTo>
                    <a:pt x="12" y="38"/>
                  </a:lnTo>
                  <a:lnTo>
                    <a:pt x="12" y="38"/>
                  </a:lnTo>
                  <a:lnTo>
                    <a:pt x="12" y="38"/>
                  </a:lnTo>
                  <a:lnTo>
                    <a:pt x="10" y="36"/>
                  </a:lnTo>
                  <a:lnTo>
                    <a:pt x="5" y="34"/>
                  </a:lnTo>
                  <a:lnTo>
                    <a:pt x="5" y="31"/>
                  </a:lnTo>
                  <a:lnTo>
                    <a:pt x="3" y="29"/>
                  </a:lnTo>
                  <a:lnTo>
                    <a:pt x="0" y="26"/>
                  </a:lnTo>
                  <a:lnTo>
                    <a:pt x="0" y="24"/>
                  </a:lnTo>
                  <a:lnTo>
                    <a:pt x="0" y="22"/>
                  </a:lnTo>
                  <a:lnTo>
                    <a:pt x="3" y="19"/>
                  </a:lnTo>
                  <a:lnTo>
                    <a:pt x="5" y="15"/>
                  </a:lnTo>
                  <a:lnTo>
                    <a:pt x="8" y="12"/>
                  </a:lnTo>
                  <a:lnTo>
                    <a:pt x="10" y="12"/>
                  </a:lnTo>
                  <a:lnTo>
                    <a:pt x="10" y="12"/>
                  </a:lnTo>
                  <a:lnTo>
                    <a:pt x="15" y="10"/>
                  </a:lnTo>
                  <a:lnTo>
                    <a:pt x="17" y="8"/>
                  </a:lnTo>
                  <a:lnTo>
                    <a:pt x="22" y="5"/>
                  </a:lnTo>
                  <a:lnTo>
                    <a:pt x="27" y="3"/>
                  </a:lnTo>
                  <a:lnTo>
                    <a:pt x="27" y="3"/>
                  </a:lnTo>
                  <a:lnTo>
                    <a:pt x="29" y="0"/>
                  </a:lnTo>
                  <a:lnTo>
                    <a:pt x="29" y="0"/>
                  </a:lnTo>
                  <a:lnTo>
                    <a:pt x="29" y="0"/>
                  </a:lnTo>
                  <a:lnTo>
                    <a:pt x="29" y="0"/>
                  </a:lnTo>
                  <a:lnTo>
                    <a:pt x="36" y="3"/>
                  </a:lnTo>
                  <a:lnTo>
                    <a:pt x="38" y="5"/>
                  </a:lnTo>
                  <a:lnTo>
                    <a:pt x="41" y="8"/>
                  </a:lnTo>
                  <a:lnTo>
                    <a:pt x="43" y="8"/>
                  </a:lnTo>
                  <a:lnTo>
                    <a:pt x="43" y="8"/>
                  </a:lnTo>
                  <a:lnTo>
                    <a:pt x="45" y="10"/>
                  </a:lnTo>
                  <a:lnTo>
                    <a:pt x="45" y="10"/>
                  </a:lnTo>
                  <a:lnTo>
                    <a:pt x="38" y="12"/>
                  </a:lnTo>
                  <a:lnTo>
                    <a:pt x="34" y="15"/>
                  </a:lnTo>
                  <a:lnTo>
                    <a:pt x="29" y="17"/>
                  </a:lnTo>
                  <a:lnTo>
                    <a:pt x="27" y="19"/>
                  </a:lnTo>
                  <a:lnTo>
                    <a:pt x="27" y="19"/>
                  </a:lnTo>
                  <a:lnTo>
                    <a:pt x="27" y="19"/>
                  </a:lnTo>
                  <a:lnTo>
                    <a:pt x="27" y="19"/>
                  </a:lnTo>
                  <a:lnTo>
                    <a:pt x="24" y="22"/>
                  </a:lnTo>
                  <a:lnTo>
                    <a:pt x="24" y="22"/>
                  </a:lnTo>
                  <a:lnTo>
                    <a:pt x="24" y="24"/>
                  </a:lnTo>
                  <a:lnTo>
                    <a:pt x="24" y="26"/>
                  </a:lnTo>
                  <a:lnTo>
                    <a:pt x="27" y="29"/>
                  </a:lnTo>
                  <a:lnTo>
                    <a:pt x="31" y="31"/>
                  </a:lnTo>
                  <a:lnTo>
                    <a:pt x="36" y="34"/>
                  </a:lnTo>
                  <a:lnTo>
                    <a:pt x="38" y="36"/>
                  </a:lnTo>
                  <a:lnTo>
                    <a:pt x="43" y="36"/>
                  </a:lnTo>
                  <a:lnTo>
                    <a:pt x="48" y="41"/>
                  </a:lnTo>
                  <a:lnTo>
                    <a:pt x="50" y="41"/>
                  </a:lnTo>
                  <a:lnTo>
                    <a:pt x="53" y="43"/>
                  </a:lnTo>
                  <a:lnTo>
                    <a:pt x="53" y="43"/>
                  </a:lnTo>
                  <a:lnTo>
                    <a:pt x="53" y="43"/>
                  </a:lnTo>
                  <a:lnTo>
                    <a:pt x="53" y="43"/>
                  </a:lnTo>
                  <a:lnTo>
                    <a:pt x="53" y="38"/>
                  </a:lnTo>
                  <a:lnTo>
                    <a:pt x="53" y="34"/>
                  </a:lnTo>
                  <a:lnTo>
                    <a:pt x="53" y="31"/>
                  </a:lnTo>
                  <a:lnTo>
                    <a:pt x="53" y="29"/>
                  </a:lnTo>
                  <a:lnTo>
                    <a:pt x="53" y="26"/>
                  </a:lnTo>
                  <a:lnTo>
                    <a:pt x="53" y="26"/>
                  </a:lnTo>
                  <a:lnTo>
                    <a:pt x="53" y="26"/>
                  </a:lnTo>
                  <a:lnTo>
                    <a:pt x="60" y="26"/>
                  </a:lnTo>
                  <a:lnTo>
                    <a:pt x="64" y="26"/>
                  </a:lnTo>
                  <a:lnTo>
                    <a:pt x="67" y="26"/>
                  </a:lnTo>
                  <a:lnTo>
                    <a:pt x="69" y="26"/>
                  </a:lnTo>
                  <a:lnTo>
                    <a:pt x="69" y="26"/>
                  </a:lnTo>
                  <a:lnTo>
                    <a:pt x="71" y="26"/>
                  </a:lnTo>
                  <a:lnTo>
                    <a:pt x="71" y="26"/>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4" name="Freeform 132"/>
            <p:cNvSpPr>
              <a:spLocks noEditPoints="1"/>
            </p:cNvSpPr>
            <p:nvPr/>
          </p:nvSpPr>
          <p:spPr bwMode="auto">
            <a:xfrm>
              <a:off x="4384675" y="3398838"/>
              <a:ext cx="171450" cy="65088"/>
            </a:xfrm>
            <a:custGeom>
              <a:avLst/>
              <a:gdLst>
                <a:gd name="T0" fmla="*/ 19 w 108"/>
                <a:gd name="T1" fmla="*/ 36 h 41"/>
                <a:gd name="T2" fmla="*/ 14 w 108"/>
                <a:gd name="T3" fmla="*/ 31 h 41"/>
                <a:gd name="T4" fmla="*/ 4 w 108"/>
                <a:gd name="T5" fmla="*/ 26 h 41"/>
                <a:gd name="T6" fmla="*/ 0 w 108"/>
                <a:gd name="T7" fmla="*/ 24 h 41"/>
                <a:gd name="T8" fmla="*/ 0 w 108"/>
                <a:gd name="T9" fmla="*/ 24 h 41"/>
                <a:gd name="T10" fmla="*/ 4 w 108"/>
                <a:gd name="T11" fmla="*/ 22 h 41"/>
                <a:gd name="T12" fmla="*/ 11 w 108"/>
                <a:gd name="T13" fmla="*/ 17 h 41"/>
                <a:gd name="T14" fmla="*/ 14 w 108"/>
                <a:gd name="T15" fmla="*/ 17 h 41"/>
                <a:gd name="T16" fmla="*/ 14 w 108"/>
                <a:gd name="T17" fmla="*/ 15 h 41"/>
                <a:gd name="T18" fmla="*/ 21 w 108"/>
                <a:gd name="T19" fmla="*/ 19 h 41"/>
                <a:gd name="T20" fmla="*/ 30 w 108"/>
                <a:gd name="T21" fmla="*/ 24 h 41"/>
                <a:gd name="T22" fmla="*/ 35 w 108"/>
                <a:gd name="T23" fmla="*/ 26 h 41"/>
                <a:gd name="T24" fmla="*/ 35 w 108"/>
                <a:gd name="T25" fmla="*/ 26 h 41"/>
                <a:gd name="T26" fmla="*/ 37 w 108"/>
                <a:gd name="T27" fmla="*/ 26 h 41"/>
                <a:gd name="T28" fmla="*/ 45 w 108"/>
                <a:gd name="T29" fmla="*/ 26 h 41"/>
                <a:gd name="T30" fmla="*/ 54 w 108"/>
                <a:gd name="T31" fmla="*/ 22 h 41"/>
                <a:gd name="T32" fmla="*/ 61 w 108"/>
                <a:gd name="T33" fmla="*/ 19 h 41"/>
                <a:gd name="T34" fmla="*/ 68 w 108"/>
                <a:gd name="T35" fmla="*/ 15 h 41"/>
                <a:gd name="T36" fmla="*/ 73 w 108"/>
                <a:gd name="T37" fmla="*/ 12 h 41"/>
                <a:gd name="T38" fmla="*/ 75 w 108"/>
                <a:gd name="T39" fmla="*/ 10 h 41"/>
                <a:gd name="T40" fmla="*/ 68 w 108"/>
                <a:gd name="T41" fmla="*/ 10 h 41"/>
                <a:gd name="T42" fmla="*/ 61 w 108"/>
                <a:gd name="T43" fmla="*/ 10 h 41"/>
                <a:gd name="T44" fmla="*/ 56 w 108"/>
                <a:gd name="T45" fmla="*/ 10 h 41"/>
                <a:gd name="T46" fmla="*/ 49 w 108"/>
                <a:gd name="T47" fmla="*/ 10 h 41"/>
                <a:gd name="T48" fmla="*/ 47 w 108"/>
                <a:gd name="T49" fmla="*/ 10 h 41"/>
                <a:gd name="T50" fmla="*/ 47 w 108"/>
                <a:gd name="T51" fmla="*/ 10 h 41"/>
                <a:gd name="T52" fmla="*/ 47 w 108"/>
                <a:gd name="T53" fmla="*/ 5 h 41"/>
                <a:gd name="T54" fmla="*/ 47 w 108"/>
                <a:gd name="T55" fmla="*/ 3 h 41"/>
                <a:gd name="T56" fmla="*/ 47 w 108"/>
                <a:gd name="T57" fmla="*/ 0 h 41"/>
                <a:gd name="T58" fmla="*/ 56 w 108"/>
                <a:gd name="T59" fmla="*/ 0 h 41"/>
                <a:gd name="T60" fmla="*/ 75 w 108"/>
                <a:gd name="T61" fmla="*/ 0 h 41"/>
                <a:gd name="T62" fmla="*/ 87 w 108"/>
                <a:gd name="T63" fmla="*/ 0 h 41"/>
                <a:gd name="T64" fmla="*/ 97 w 108"/>
                <a:gd name="T65" fmla="*/ 0 h 41"/>
                <a:gd name="T66" fmla="*/ 104 w 108"/>
                <a:gd name="T67" fmla="*/ 0 h 41"/>
                <a:gd name="T68" fmla="*/ 106 w 108"/>
                <a:gd name="T69" fmla="*/ 0 h 41"/>
                <a:gd name="T70" fmla="*/ 108 w 108"/>
                <a:gd name="T71" fmla="*/ 0 h 41"/>
                <a:gd name="T72" fmla="*/ 108 w 108"/>
                <a:gd name="T73" fmla="*/ 8 h 41"/>
                <a:gd name="T74" fmla="*/ 108 w 108"/>
                <a:gd name="T75" fmla="*/ 17 h 41"/>
                <a:gd name="T76" fmla="*/ 108 w 108"/>
                <a:gd name="T77" fmla="*/ 24 h 41"/>
                <a:gd name="T78" fmla="*/ 108 w 108"/>
                <a:gd name="T79" fmla="*/ 29 h 41"/>
                <a:gd name="T80" fmla="*/ 108 w 108"/>
                <a:gd name="T81" fmla="*/ 34 h 41"/>
                <a:gd name="T82" fmla="*/ 108 w 108"/>
                <a:gd name="T83" fmla="*/ 36 h 41"/>
                <a:gd name="T84" fmla="*/ 101 w 108"/>
                <a:gd name="T85" fmla="*/ 36 h 41"/>
                <a:gd name="T86" fmla="*/ 94 w 108"/>
                <a:gd name="T87" fmla="*/ 36 h 41"/>
                <a:gd name="T88" fmla="*/ 90 w 108"/>
                <a:gd name="T89" fmla="*/ 36 h 41"/>
                <a:gd name="T90" fmla="*/ 90 w 108"/>
                <a:gd name="T91" fmla="*/ 36 h 41"/>
                <a:gd name="T92" fmla="*/ 90 w 108"/>
                <a:gd name="T93" fmla="*/ 26 h 41"/>
                <a:gd name="T94" fmla="*/ 90 w 108"/>
                <a:gd name="T95" fmla="*/ 22 h 41"/>
                <a:gd name="T96" fmla="*/ 90 w 108"/>
                <a:gd name="T97" fmla="*/ 19 h 41"/>
                <a:gd name="T98" fmla="*/ 85 w 108"/>
                <a:gd name="T99" fmla="*/ 22 h 41"/>
                <a:gd name="T100" fmla="*/ 78 w 108"/>
                <a:gd name="T101" fmla="*/ 26 h 41"/>
                <a:gd name="T102" fmla="*/ 71 w 108"/>
                <a:gd name="T103" fmla="*/ 31 h 41"/>
                <a:gd name="T104" fmla="*/ 66 w 108"/>
                <a:gd name="T105" fmla="*/ 34 h 41"/>
                <a:gd name="T106" fmla="*/ 64 w 108"/>
                <a:gd name="T107" fmla="*/ 34 h 41"/>
                <a:gd name="T108" fmla="*/ 59 w 108"/>
                <a:gd name="T109" fmla="*/ 38 h 41"/>
                <a:gd name="T110" fmla="*/ 45 w 108"/>
                <a:gd name="T111" fmla="*/ 41 h 41"/>
                <a:gd name="T112" fmla="*/ 33 w 108"/>
                <a:gd name="T113" fmla="*/ 41 h 41"/>
                <a:gd name="T114" fmla="*/ 23 w 108"/>
                <a:gd name="T115" fmla="*/ 38 h 41"/>
                <a:gd name="T116" fmla="*/ 21 w 108"/>
                <a:gd name="T117" fmla="*/ 36 h 41"/>
                <a:gd name="T118" fmla="*/ 19 w 108"/>
                <a:gd name="T119" fmla="*/ 36 h 41"/>
                <a:gd name="T120" fmla="*/ 16 w 108"/>
                <a:gd name="T12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41">
                  <a:moveTo>
                    <a:pt x="19" y="36"/>
                  </a:moveTo>
                  <a:lnTo>
                    <a:pt x="19" y="36"/>
                  </a:lnTo>
                  <a:close/>
                  <a:moveTo>
                    <a:pt x="16" y="34"/>
                  </a:moveTo>
                  <a:lnTo>
                    <a:pt x="14" y="31"/>
                  </a:lnTo>
                  <a:lnTo>
                    <a:pt x="7" y="29"/>
                  </a:lnTo>
                  <a:lnTo>
                    <a:pt x="4" y="26"/>
                  </a:lnTo>
                  <a:lnTo>
                    <a:pt x="2" y="26"/>
                  </a:lnTo>
                  <a:lnTo>
                    <a:pt x="0" y="24"/>
                  </a:lnTo>
                  <a:lnTo>
                    <a:pt x="0" y="24"/>
                  </a:lnTo>
                  <a:lnTo>
                    <a:pt x="0" y="24"/>
                  </a:lnTo>
                  <a:lnTo>
                    <a:pt x="0" y="24"/>
                  </a:lnTo>
                  <a:lnTo>
                    <a:pt x="4" y="22"/>
                  </a:lnTo>
                  <a:lnTo>
                    <a:pt x="9" y="19"/>
                  </a:lnTo>
                  <a:lnTo>
                    <a:pt x="11" y="17"/>
                  </a:lnTo>
                  <a:lnTo>
                    <a:pt x="14" y="17"/>
                  </a:lnTo>
                  <a:lnTo>
                    <a:pt x="14" y="17"/>
                  </a:lnTo>
                  <a:lnTo>
                    <a:pt x="14" y="15"/>
                  </a:lnTo>
                  <a:lnTo>
                    <a:pt x="14" y="15"/>
                  </a:lnTo>
                  <a:lnTo>
                    <a:pt x="19" y="17"/>
                  </a:lnTo>
                  <a:lnTo>
                    <a:pt x="21" y="19"/>
                  </a:lnTo>
                  <a:lnTo>
                    <a:pt x="26" y="22"/>
                  </a:lnTo>
                  <a:lnTo>
                    <a:pt x="30" y="24"/>
                  </a:lnTo>
                  <a:lnTo>
                    <a:pt x="33" y="24"/>
                  </a:lnTo>
                  <a:lnTo>
                    <a:pt x="35" y="26"/>
                  </a:lnTo>
                  <a:lnTo>
                    <a:pt x="35" y="26"/>
                  </a:lnTo>
                  <a:lnTo>
                    <a:pt x="35" y="26"/>
                  </a:lnTo>
                  <a:lnTo>
                    <a:pt x="35" y="26"/>
                  </a:lnTo>
                  <a:lnTo>
                    <a:pt x="37" y="26"/>
                  </a:lnTo>
                  <a:lnTo>
                    <a:pt x="42" y="29"/>
                  </a:lnTo>
                  <a:lnTo>
                    <a:pt x="45" y="26"/>
                  </a:lnTo>
                  <a:lnTo>
                    <a:pt x="49" y="24"/>
                  </a:lnTo>
                  <a:lnTo>
                    <a:pt x="54" y="22"/>
                  </a:lnTo>
                  <a:lnTo>
                    <a:pt x="56" y="19"/>
                  </a:lnTo>
                  <a:lnTo>
                    <a:pt x="61" y="19"/>
                  </a:lnTo>
                  <a:lnTo>
                    <a:pt x="64" y="17"/>
                  </a:lnTo>
                  <a:lnTo>
                    <a:pt x="68" y="15"/>
                  </a:lnTo>
                  <a:lnTo>
                    <a:pt x="71" y="12"/>
                  </a:lnTo>
                  <a:lnTo>
                    <a:pt x="73" y="12"/>
                  </a:lnTo>
                  <a:lnTo>
                    <a:pt x="73" y="12"/>
                  </a:lnTo>
                  <a:lnTo>
                    <a:pt x="75" y="10"/>
                  </a:lnTo>
                  <a:lnTo>
                    <a:pt x="75" y="10"/>
                  </a:lnTo>
                  <a:lnTo>
                    <a:pt x="68" y="10"/>
                  </a:lnTo>
                  <a:lnTo>
                    <a:pt x="66" y="10"/>
                  </a:lnTo>
                  <a:lnTo>
                    <a:pt x="61" y="10"/>
                  </a:lnTo>
                  <a:lnTo>
                    <a:pt x="59" y="10"/>
                  </a:lnTo>
                  <a:lnTo>
                    <a:pt x="56" y="10"/>
                  </a:lnTo>
                  <a:lnTo>
                    <a:pt x="54" y="10"/>
                  </a:lnTo>
                  <a:lnTo>
                    <a:pt x="49" y="10"/>
                  </a:lnTo>
                  <a:lnTo>
                    <a:pt x="47" y="10"/>
                  </a:lnTo>
                  <a:lnTo>
                    <a:pt x="47" y="10"/>
                  </a:lnTo>
                  <a:lnTo>
                    <a:pt x="47" y="10"/>
                  </a:lnTo>
                  <a:lnTo>
                    <a:pt x="47" y="10"/>
                  </a:lnTo>
                  <a:lnTo>
                    <a:pt x="47" y="8"/>
                  </a:lnTo>
                  <a:lnTo>
                    <a:pt x="47" y="5"/>
                  </a:lnTo>
                  <a:lnTo>
                    <a:pt x="47" y="3"/>
                  </a:lnTo>
                  <a:lnTo>
                    <a:pt x="47" y="3"/>
                  </a:lnTo>
                  <a:lnTo>
                    <a:pt x="47" y="0"/>
                  </a:lnTo>
                  <a:lnTo>
                    <a:pt x="47" y="0"/>
                  </a:lnTo>
                  <a:lnTo>
                    <a:pt x="47" y="0"/>
                  </a:lnTo>
                  <a:lnTo>
                    <a:pt x="56" y="0"/>
                  </a:lnTo>
                  <a:lnTo>
                    <a:pt x="66" y="0"/>
                  </a:lnTo>
                  <a:lnTo>
                    <a:pt x="75" y="0"/>
                  </a:lnTo>
                  <a:lnTo>
                    <a:pt x="82" y="0"/>
                  </a:lnTo>
                  <a:lnTo>
                    <a:pt x="87" y="0"/>
                  </a:lnTo>
                  <a:lnTo>
                    <a:pt x="92" y="0"/>
                  </a:lnTo>
                  <a:lnTo>
                    <a:pt x="97" y="0"/>
                  </a:lnTo>
                  <a:lnTo>
                    <a:pt x="101" y="0"/>
                  </a:lnTo>
                  <a:lnTo>
                    <a:pt x="104" y="0"/>
                  </a:lnTo>
                  <a:lnTo>
                    <a:pt x="104" y="0"/>
                  </a:lnTo>
                  <a:lnTo>
                    <a:pt x="106" y="0"/>
                  </a:lnTo>
                  <a:lnTo>
                    <a:pt x="106" y="0"/>
                  </a:lnTo>
                  <a:lnTo>
                    <a:pt x="108" y="0"/>
                  </a:lnTo>
                  <a:lnTo>
                    <a:pt x="108" y="0"/>
                  </a:lnTo>
                  <a:lnTo>
                    <a:pt x="108" y="8"/>
                  </a:lnTo>
                  <a:lnTo>
                    <a:pt x="108" y="12"/>
                  </a:lnTo>
                  <a:lnTo>
                    <a:pt x="108" y="17"/>
                  </a:lnTo>
                  <a:lnTo>
                    <a:pt x="108" y="22"/>
                  </a:lnTo>
                  <a:lnTo>
                    <a:pt x="108" y="24"/>
                  </a:lnTo>
                  <a:lnTo>
                    <a:pt x="108" y="26"/>
                  </a:lnTo>
                  <a:lnTo>
                    <a:pt x="108" y="29"/>
                  </a:lnTo>
                  <a:lnTo>
                    <a:pt x="108" y="31"/>
                  </a:lnTo>
                  <a:lnTo>
                    <a:pt x="108" y="34"/>
                  </a:lnTo>
                  <a:lnTo>
                    <a:pt x="108" y="36"/>
                  </a:lnTo>
                  <a:lnTo>
                    <a:pt x="108" y="36"/>
                  </a:lnTo>
                  <a:lnTo>
                    <a:pt x="108" y="36"/>
                  </a:lnTo>
                  <a:lnTo>
                    <a:pt x="101" y="36"/>
                  </a:lnTo>
                  <a:lnTo>
                    <a:pt x="97" y="36"/>
                  </a:lnTo>
                  <a:lnTo>
                    <a:pt x="94" y="36"/>
                  </a:lnTo>
                  <a:lnTo>
                    <a:pt x="92" y="36"/>
                  </a:lnTo>
                  <a:lnTo>
                    <a:pt x="90" y="36"/>
                  </a:lnTo>
                  <a:lnTo>
                    <a:pt x="90" y="36"/>
                  </a:lnTo>
                  <a:lnTo>
                    <a:pt x="90" y="36"/>
                  </a:lnTo>
                  <a:lnTo>
                    <a:pt x="90" y="31"/>
                  </a:lnTo>
                  <a:lnTo>
                    <a:pt x="90" y="26"/>
                  </a:lnTo>
                  <a:lnTo>
                    <a:pt x="90" y="24"/>
                  </a:lnTo>
                  <a:lnTo>
                    <a:pt x="90" y="22"/>
                  </a:lnTo>
                  <a:lnTo>
                    <a:pt x="90" y="19"/>
                  </a:lnTo>
                  <a:lnTo>
                    <a:pt x="90" y="19"/>
                  </a:lnTo>
                  <a:lnTo>
                    <a:pt x="90" y="19"/>
                  </a:lnTo>
                  <a:lnTo>
                    <a:pt x="85" y="22"/>
                  </a:lnTo>
                  <a:lnTo>
                    <a:pt x="82" y="24"/>
                  </a:lnTo>
                  <a:lnTo>
                    <a:pt x="78" y="26"/>
                  </a:lnTo>
                  <a:lnTo>
                    <a:pt x="75" y="26"/>
                  </a:lnTo>
                  <a:lnTo>
                    <a:pt x="71" y="31"/>
                  </a:lnTo>
                  <a:lnTo>
                    <a:pt x="68" y="31"/>
                  </a:lnTo>
                  <a:lnTo>
                    <a:pt x="66" y="34"/>
                  </a:lnTo>
                  <a:lnTo>
                    <a:pt x="66" y="34"/>
                  </a:lnTo>
                  <a:lnTo>
                    <a:pt x="64" y="34"/>
                  </a:lnTo>
                  <a:lnTo>
                    <a:pt x="64" y="34"/>
                  </a:lnTo>
                  <a:lnTo>
                    <a:pt x="59" y="38"/>
                  </a:lnTo>
                  <a:lnTo>
                    <a:pt x="52" y="38"/>
                  </a:lnTo>
                  <a:lnTo>
                    <a:pt x="45" y="41"/>
                  </a:lnTo>
                  <a:lnTo>
                    <a:pt x="40" y="41"/>
                  </a:lnTo>
                  <a:lnTo>
                    <a:pt x="33" y="41"/>
                  </a:lnTo>
                  <a:lnTo>
                    <a:pt x="26" y="38"/>
                  </a:lnTo>
                  <a:lnTo>
                    <a:pt x="23" y="38"/>
                  </a:lnTo>
                  <a:lnTo>
                    <a:pt x="21" y="36"/>
                  </a:lnTo>
                  <a:lnTo>
                    <a:pt x="21" y="36"/>
                  </a:lnTo>
                  <a:lnTo>
                    <a:pt x="19" y="36"/>
                  </a:lnTo>
                  <a:lnTo>
                    <a:pt x="19" y="36"/>
                  </a:lnTo>
                  <a:lnTo>
                    <a:pt x="19" y="36"/>
                  </a:lnTo>
                  <a:lnTo>
                    <a:pt x="16" y="34"/>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5" name="Freeform 133"/>
            <p:cNvSpPr>
              <a:spLocks noEditPoints="1"/>
            </p:cNvSpPr>
            <p:nvPr/>
          </p:nvSpPr>
          <p:spPr bwMode="auto">
            <a:xfrm>
              <a:off x="4384675" y="3398838"/>
              <a:ext cx="171450" cy="65088"/>
            </a:xfrm>
            <a:custGeom>
              <a:avLst/>
              <a:gdLst>
                <a:gd name="T0" fmla="*/ 19 w 108"/>
                <a:gd name="T1" fmla="*/ 36 h 41"/>
                <a:gd name="T2" fmla="*/ 14 w 108"/>
                <a:gd name="T3" fmla="*/ 31 h 41"/>
                <a:gd name="T4" fmla="*/ 4 w 108"/>
                <a:gd name="T5" fmla="*/ 26 h 41"/>
                <a:gd name="T6" fmla="*/ 0 w 108"/>
                <a:gd name="T7" fmla="*/ 24 h 41"/>
                <a:gd name="T8" fmla="*/ 0 w 108"/>
                <a:gd name="T9" fmla="*/ 24 h 41"/>
                <a:gd name="T10" fmla="*/ 4 w 108"/>
                <a:gd name="T11" fmla="*/ 22 h 41"/>
                <a:gd name="T12" fmla="*/ 11 w 108"/>
                <a:gd name="T13" fmla="*/ 17 h 41"/>
                <a:gd name="T14" fmla="*/ 14 w 108"/>
                <a:gd name="T15" fmla="*/ 17 h 41"/>
                <a:gd name="T16" fmla="*/ 14 w 108"/>
                <a:gd name="T17" fmla="*/ 15 h 41"/>
                <a:gd name="T18" fmla="*/ 21 w 108"/>
                <a:gd name="T19" fmla="*/ 19 h 41"/>
                <a:gd name="T20" fmla="*/ 30 w 108"/>
                <a:gd name="T21" fmla="*/ 24 h 41"/>
                <a:gd name="T22" fmla="*/ 35 w 108"/>
                <a:gd name="T23" fmla="*/ 26 h 41"/>
                <a:gd name="T24" fmla="*/ 35 w 108"/>
                <a:gd name="T25" fmla="*/ 26 h 41"/>
                <a:gd name="T26" fmla="*/ 37 w 108"/>
                <a:gd name="T27" fmla="*/ 26 h 41"/>
                <a:gd name="T28" fmla="*/ 45 w 108"/>
                <a:gd name="T29" fmla="*/ 26 h 41"/>
                <a:gd name="T30" fmla="*/ 54 w 108"/>
                <a:gd name="T31" fmla="*/ 22 h 41"/>
                <a:gd name="T32" fmla="*/ 61 w 108"/>
                <a:gd name="T33" fmla="*/ 19 h 41"/>
                <a:gd name="T34" fmla="*/ 68 w 108"/>
                <a:gd name="T35" fmla="*/ 15 h 41"/>
                <a:gd name="T36" fmla="*/ 73 w 108"/>
                <a:gd name="T37" fmla="*/ 12 h 41"/>
                <a:gd name="T38" fmla="*/ 75 w 108"/>
                <a:gd name="T39" fmla="*/ 10 h 41"/>
                <a:gd name="T40" fmla="*/ 68 w 108"/>
                <a:gd name="T41" fmla="*/ 10 h 41"/>
                <a:gd name="T42" fmla="*/ 61 w 108"/>
                <a:gd name="T43" fmla="*/ 10 h 41"/>
                <a:gd name="T44" fmla="*/ 56 w 108"/>
                <a:gd name="T45" fmla="*/ 10 h 41"/>
                <a:gd name="T46" fmla="*/ 49 w 108"/>
                <a:gd name="T47" fmla="*/ 10 h 41"/>
                <a:gd name="T48" fmla="*/ 47 w 108"/>
                <a:gd name="T49" fmla="*/ 10 h 41"/>
                <a:gd name="T50" fmla="*/ 47 w 108"/>
                <a:gd name="T51" fmla="*/ 10 h 41"/>
                <a:gd name="T52" fmla="*/ 47 w 108"/>
                <a:gd name="T53" fmla="*/ 5 h 41"/>
                <a:gd name="T54" fmla="*/ 47 w 108"/>
                <a:gd name="T55" fmla="*/ 3 h 41"/>
                <a:gd name="T56" fmla="*/ 47 w 108"/>
                <a:gd name="T57" fmla="*/ 0 h 41"/>
                <a:gd name="T58" fmla="*/ 56 w 108"/>
                <a:gd name="T59" fmla="*/ 0 h 41"/>
                <a:gd name="T60" fmla="*/ 75 w 108"/>
                <a:gd name="T61" fmla="*/ 0 h 41"/>
                <a:gd name="T62" fmla="*/ 87 w 108"/>
                <a:gd name="T63" fmla="*/ 0 h 41"/>
                <a:gd name="T64" fmla="*/ 97 w 108"/>
                <a:gd name="T65" fmla="*/ 0 h 41"/>
                <a:gd name="T66" fmla="*/ 104 w 108"/>
                <a:gd name="T67" fmla="*/ 0 h 41"/>
                <a:gd name="T68" fmla="*/ 106 w 108"/>
                <a:gd name="T69" fmla="*/ 0 h 41"/>
                <a:gd name="T70" fmla="*/ 108 w 108"/>
                <a:gd name="T71" fmla="*/ 0 h 41"/>
                <a:gd name="T72" fmla="*/ 108 w 108"/>
                <a:gd name="T73" fmla="*/ 8 h 41"/>
                <a:gd name="T74" fmla="*/ 108 w 108"/>
                <a:gd name="T75" fmla="*/ 17 h 41"/>
                <a:gd name="T76" fmla="*/ 108 w 108"/>
                <a:gd name="T77" fmla="*/ 24 h 41"/>
                <a:gd name="T78" fmla="*/ 108 w 108"/>
                <a:gd name="T79" fmla="*/ 29 h 41"/>
                <a:gd name="T80" fmla="*/ 108 w 108"/>
                <a:gd name="T81" fmla="*/ 34 h 41"/>
                <a:gd name="T82" fmla="*/ 108 w 108"/>
                <a:gd name="T83" fmla="*/ 36 h 41"/>
                <a:gd name="T84" fmla="*/ 101 w 108"/>
                <a:gd name="T85" fmla="*/ 36 h 41"/>
                <a:gd name="T86" fmla="*/ 94 w 108"/>
                <a:gd name="T87" fmla="*/ 36 h 41"/>
                <a:gd name="T88" fmla="*/ 90 w 108"/>
                <a:gd name="T89" fmla="*/ 36 h 41"/>
                <a:gd name="T90" fmla="*/ 90 w 108"/>
                <a:gd name="T91" fmla="*/ 36 h 41"/>
                <a:gd name="T92" fmla="*/ 90 w 108"/>
                <a:gd name="T93" fmla="*/ 26 h 41"/>
                <a:gd name="T94" fmla="*/ 90 w 108"/>
                <a:gd name="T95" fmla="*/ 22 h 41"/>
                <a:gd name="T96" fmla="*/ 90 w 108"/>
                <a:gd name="T97" fmla="*/ 19 h 41"/>
                <a:gd name="T98" fmla="*/ 85 w 108"/>
                <a:gd name="T99" fmla="*/ 22 h 41"/>
                <a:gd name="T100" fmla="*/ 78 w 108"/>
                <a:gd name="T101" fmla="*/ 26 h 41"/>
                <a:gd name="T102" fmla="*/ 71 w 108"/>
                <a:gd name="T103" fmla="*/ 31 h 41"/>
                <a:gd name="T104" fmla="*/ 66 w 108"/>
                <a:gd name="T105" fmla="*/ 34 h 41"/>
                <a:gd name="T106" fmla="*/ 64 w 108"/>
                <a:gd name="T107" fmla="*/ 34 h 41"/>
                <a:gd name="T108" fmla="*/ 59 w 108"/>
                <a:gd name="T109" fmla="*/ 38 h 41"/>
                <a:gd name="T110" fmla="*/ 45 w 108"/>
                <a:gd name="T111" fmla="*/ 41 h 41"/>
                <a:gd name="T112" fmla="*/ 33 w 108"/>
                <a:gd name="T113" fmla="*/ 41 h 41"/>
                <a:gd name="T114" fmla="*/ 23 w 108"/>
                <a:gd name="T115" fmla="*/ 38 h 41"/>
                <a:gd name="T116" fmla="*/ 21 w 108"/>
                <a:gd name="T117" fmla="*/ 36 h 41"/>
                <a:gd name="T118" fmla="*/ 19 w 108"/>
                <a:gd name="T119"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41">
                  <a:moveTo>
                    <a:pt x="19" y="36"/>
                  </a:moveTo>
                  <a:lnTo>
                    <a:pt x="19" y="36"/>
                  </a:lnTo>
                  <a:moveTo>
                    <a:pt x="16" y="34"/>
                  </a:moveTo>
                  <a:lnTo>
                    <a:pt x="14" y="31"/>
                  </a:lnTo>
                  <a:lnTo>
                    <a:pt x="7" y="29"/>
                  </a:lnTo>
                  <a:lnTo>
                    <a:pt x="4" y="26"/>
                  </a:lnTo>
                  <a:lnTo>
                    <a:pt x="2" y="26"/>
                  </a:lnTo>
                  <a:lnTo>
                    <a:pt x="0" y="24"/>
                  </a:lnTo>
                  <a:lnTo>
                    <a:pt x="0" y="24"/>
                  </a:lnTo>
                  <a:lnTo>
                    <a:pt x="0" y="24"/>
                  </a:lnTo>
                  <a:lnTo>
                    <a:pt x="0" y="24"/>
                  </a:lnTo>
                  <a:lnTo>
                    <a:pt x="4" y="22"/>
                  </a:lnTo>
                  <a:lnTo>
                    <a:pt x="9" y="19"/>
                  </a:lnTo>
                  <a:lnTo>
                    <a:pt x="11" y="17"/>
                  </a:lnTo>
                  <a:lnTo>
                    <a:pt x="14" y="17"/>
                  </a:lnTo>
                  <a:lnTo>
                    <a:pt x="14" y="17"/>
                  </a:lnTo>
                  <a:lnTo>
                    <a:pt x="14" y="15"/>
                  </a:lnTo>
                  <a:lnTo>
                    <a:pt x="14" y="15"/>
                  </a:lnTo>
                  <a:lnTo>
                    <a:pt x="19" y="17"/>
                  </a:lnTo>
                  <a:lnTo>
                    <a:pt x="21" y="19"/>
                  </a:lnTo>
                  <a:lnTo>
                    <a:pt x="26" y="22"/>
                  </a:lnTo>
                  <a:lnTo>
                    <a:pt x="30" y="24"/>
                  </a:lnTo>
                  <a:lnTo>
                    <a:pt x="33" y="24"/>
                  </a:lnTo>
                  <a:lnTo>
                    <a:pt x="35" y="26"/>
                  </a:lnTo>
                  <a:lnTo>
                    <a:pt x="35" y="26"/>
                  </a:lnTo>
                  <a:lnTo>
                    <a:pt x="35" y="26"/>
                  </a:lnTo>
                  <a:lnTo>
                    <a:pt x="35" y="26"/>
                  </a:lnTo>
                  <a:lnTo>
                    <a:pt x="37" y="26"/>
                  </a:lnTo>
                  <a:lnTo>
                    <a:pt x="42" y="29"/>
                  </a:lnTo>
                  <a:lnTo>
                    <a:pt x="45" y="26"/>
                  </a:lnTo>
                  <a:lnTo>
                    <a:pt x="49" y="24"/>
                  </a:lnTo>
                  <a:lnTo>
                    <a:pt x="54" y="22"/>
                  </a:lnTo>
                  <a:lnTo>
                    <a:pt x="56" y="19"/>
                  </a:lnTo>
                  <a:lnTo>
                    <a:pt x="61" y="19"/>
                  </a:lnTo>
                  <a:lnTo>
                    <a:pt x="64" y="17"/>
                  </a:lnTo>
                  <a:lnTo>
                    <a:pt x="68" y="15"/>
                  </a:lnTo>
                  <a:lnTo>
                    <a:pt x="71" y="12"/>
                  </a:lnTo>
                  <a:lnTo>
                    <a:pt x="73" y="12"/>
                  </a:lnTo>
                  <a:lnTo>
                    <a:pt x="73" y="12"/>
                  </a:lnTo>
                  <a:lnTo>
                    <a:pt x="75" y="10"/>
                  </a:lnTo>
                  <a:lnTo>
                    <a:pt x="75" y="10"/>
                  </a:lnTo>
                  <a:lnTo>
                    <a:pt x="68" y="10"/>
                  </a:lnTo>
                  <a:lnTo>
                    <a:pt x="66" y="10"/>
                  </a:lnTo>
                  <a:lnTo>
                    <a:pt x="61" y="10"/>
                  </a:lnTo>
                  <a:lnTo>
                    <a:pt x="59" y="10"/>
                  </a:lnTo>
                  <a:lnTo>
                    <a:pt x="56" y="10"/>
                  </a:lnTo>
                  <a:lnTo>
                    <a:pt x="54" y="10"/>
                  </a:lnTo>
                  <a:lnTo>
                    <a:pt x="49" y="10"/>
                  </a:lnTo>
                  <a:lnTo>
                    <a:pt x="47" y="10"/>
                  </a:lnTo>
                  <a:lnTo>
                    <a:pt x="47" y="10"/>
                  </a:lnTo>
                  <a:lnTo>
                    <a:pt x="47" y="10"/>
                  </a:lnTo>
                  <a:lnTo>
                    <a:pt x="47" y="10"/>
                  </a:lnTo>
                  <a:lnTo>
                    <a:pt x="47" y="8"/>
                  </a:lnTo>
                  <a:lnTo>
                    <a:pt x="47" y="5"/>
                  </a:lnTo>
                  <a:lnTo>
                    <a:pt x="47" y="3"/>
                  </a:lnTo>
                  <a:lnTo>
                    <a:pt x="47" y="3"/>
                  </a:lnTo>
                  <a:lnTo>
                    <a:pt x="47" y="0"/>
                  </a:lnTo>
                  <a:lnTo>
                    <a:pt x="47" y="0"/>
                  </a:lnTo>
                  <a:lnTo>
                    <a:pt x="47" y="0"/>
                  </a:lnTo>
                  <a:lnTo>
                    <a:pt x="56" y="0"/>
                  </a:lnTo>
                  <a:lnTo>
                    <a:pt x="66" y="0"/>
                  </a:lnTo>
                  <a:lnTo>
                    <a:pt x="75" y="0"/>
                  </a:lnTo>
                  <a:lnTo>
                    <a:pt x="82" y="0"/>
                  </a:lnTo>
                  <a:lnTo>
                    <a:pt x="87" y="0"/>
                  </a:lnTo>
                  <a:lnTo>
                    <a:pt x="92" y="0"/>
                  </a:lnTo>
                  <a:lnTo>
                    <a:pt x="97" y="0"/>
                  </a:lnTo>
                  <a:lnTo>
                    <a:pt x="101" y="0"/>
                  </a:lnTo>
                  <a:lnTo>
                    <a:pt x="104" y="0"/>
                  </a:lnTo>
                  <a:lnTo>
                    <a:pt x="104" y="0"/>
                  </a:lnTo>
                  <a:lnTo>
                    <a:pt x="106" y="0"/>
                  </a:lnTo>
                  <a:lnTo>
                    <a:pt x="106" y="0"/>
                  </a:lnTo>
                  <a:lnTo>
                    <a:pt x="108" y="0"/>
                  </a:lnTo>
                  <a:lnTo>
                    <a:pt x="108" y="0"/>
                  </a:lnTo>
                  <a:lnTo>
                    <a:pt x="108" y="8"/>
                  </a:lnTo>
                  <a:lnTo>
                    <a:pt x="108" y="12"/>
                  </a:lnTo>
                  <a:lnTo>
                    <a:pt x="108" y="17"/>
                  </a:lnTo>
                  <a:lnTo>
                    <a:pt x="108" y="22"/>
                  </a:lnTo>
                  <a:lnTo>
                    <a:pt x="108" y="24"/>
                  </a:lnTo>
                  <a:lnTo>
                    <a:pt x="108" y="26"/>
                  </a:lnTo>
                  <a:lnTo>
                    <a:pt x="108" y="29"/>
                  </a:lnTo>
                  <a:lnTo>
                    <a:pt x="108" y="31"/>
                  </a:lnTo>
                  <a:lnTo>
                    <a:pt x="108" y="34"/>
                  </a:lnTo>
                  <a:lnTo>
                    <a:pt x="108" y="36"/>
                  </a:lnTo>
                  <a:lnTo>
                    <a:pt x="108" y="36"/>
                  </a:lnTo>
                  <a:lnTo>
                    <a:pt x="108" y="36"/>
                  </a:lnTo>
                  <a:lnTo>
                    <a:pt x="101" y="36"/>
                  </a:lnTo>
                  <a:lnTo>
                    <a:pt x="97" y="36"/>
                  </a:lnTo>
                  <a:lnTo>
                    <a:pt x="94" y="36"/>
                  </a:lnTo>
                  <a:lnTo>
                    <a:pt x="92" y="36"/>
                  </a:lnTo>
                  <a:lnTo>
                    <a:pt x="90" y="36"/>
                  </a:lnTo>
                  <a:lnTo>
                    <a:pt x="90" y="36"/>
                  </a:lnTo>
                  <a:lnTo>
                    <a:pt x="90" y="36"/>
                  </a:lnTo>
                  <a:lnTo>
                    <a:pt x="90" y="31"/>
                  </a:lnTo>
                  <a:lnTo>
                    <a:pt x="90" y="26"/>
                  </a:lnTo>
                  <a:lnTo>
                    <a:pt x="90" y="24"/>
                  </a:lnTo>
                  <a:lnTo>
                    <a:pt x="90" y="22"/>
                  </a:lnTo>
                  <a:lnTo>
                    <a:pt x="90" y="19"/>
                  </a:lnTo>
                  <a:lnTo>
                    <a:pt x="90" y="19"/>
                  </a:lnTo>
                  <a:lnTo>
                    <a:pt x="90" y="19"/>
                  </a:lnTo>
                  <a:lnTo>
                    <a:pt x="85" y="22"/>
                  </a:lnTo>
                  <a:lnTo>
                    <a:pt x="82" y="24"/>
                  </a:lnTo>
                  <a:lnTo>
                    <a:pt x="78" y="26"/>
                  </a:lnTo>
                  <a:lnTo>
                    <a:pt x="75" y="26"/>
                  </a:lnTo>
                  <a:lnTo>
                    <a:pt x="71" y="31"/>
                  </a:lnTo>
                  <a:lnTo>
                    <a:pt x="68" y="31"/>
                  </a:lnTo>
                  <a:lnTo>
                    <a:pt x="66" y="34"/>
                  </a:lnTo>
                  <a:lnTo>
                    <a:pt x="66" y="34"/>
                  </a:lnTo>
                  <a:lnTo>
                    <a:pt x="64" y="34"/>
                  </a:lnTo>
                  <a:lnTo>
                    <a:pt x="64" y="34"/>
                  </a:lnTo>
                  <a:lnTo>
                    <a:pt x="59" y="38"/>
                  </a:lnTo>
                  <a:lnTo>
                    <a:pt x="52" y="38"/>
                  </a:lnTo>
                  <a:lnTo>
                    <a:pt x="45" y="41"/>
                  </a:lnTo>
                  <a:lnTo>
                    <a:pt x="40" y="41"/>
                  </a:lnTo>
                  <a:lnTo>
                    <a:pt x="33" y="41"/>
                  </a:lnTo>
                  <a:lnTo>
                    <a:pt x="26" y="38"/>
                  </a:lnTo>
                  <a:lnTo>
                    <a:pt x="23" y="38"/>
                  </a:lnTo>
                  <a:lnTo>
                    <a:pt x="21" y="36"/>
                  </a:lnTo>
                  <a:lnTo>
                    <a:pt x="21" y="36"/>
                  </a:lnTo>
                  <a:lnTo>
                    <a:pt x="19" y="36"/>
                  </a:lnTo>
                  <a:lnTo>
                    <a:pt x="19" y="36"/>
                  </a:lnTo>
                  <a:lnTo>
                    <a:pt x="19" y="36"/>
                  </a:lnTo>
                </a:path>
              </a:pathLst>
            </a:custGeom>
            <a:no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6" name="Freeform 134"/>
            <p:cNvSpPr/>
            <p:nvPr/>
          </p:nvSpPr>
          <p:spPr bwMode="auto">
            <a:xfrm>
              <a:off x="4264025" y="3395663"/>
              <a:ext cx="112713" cy="101600"/>
            </a:xfrm>
            <a:custGeom>
              <a:avLst/>
              <a:gdLst>
                <a:gd name="T0" fmla="*/ 33 w 71"/>
                <a:gd name="T1" fmla="*/ 50 h 64"/>
                <a:gd name="T2" fmla="*/ 42 w 71"/>
                <a:gd name="T3" fmla="*/ 45 h 64"/>
                <a:gd name="T4" fmla="*/ 47 w 71"/>
                <a:gd name="T5" fmla="*/ 43 h 64"/>
                <a:gd name="T6" fmla="*/ 47 w 71"/>
                <a:gd name="T7" fmla="*/ 43 h 64"/>
                <a:gd name="T8" fmla="*/ 50 w 71"/>
                <a:gd name="T9" fmla="*/ 40 h 64"/>
                <a:gd name="T10" fmla="*/ 50 w 71"/>
                <a:gd name="T11" fmla="*/ 38 h 64"/>
                <a:gd name="T12" fmla="*/ 40 w 71"/>
                <a:gd name="T13" fmla="*/ 33 h 64"/>
                <a:gd name="T14" fmla="*/ 33 w 71"/>
                <a:gd name="T15" fmla="*/ 28 h 64"/>
                <a:gd name="T16" fmla="*/ 26 w 71"/>
                <a:gd name="T17" fmla="*/ 24 h 64"/>
                <a:gd name="T18" fmla="*/ 21 w 71"/>
                <a:gd name="T19" fmla="*/ 21 h 64"/>
                <a:gd name="T20" fmla="*/ 19 w 71"/>
                <a:gd name="T21" fmla="*/ 19 h 64"/>
                <a:gd name="T22" fmla="*/ 19 w 71"/>
                <a:gd name="T23" fmla="*/ 26 h 64"/>
                <a:gd name="T24" fmla="*/ 19 w 71"/>
                <a:gd name="T25" fmla="*/ 31 h 64"/>
                <a:gd name="T26" fmla="*/ 19 w 71"/>
                <a:gd name="T27" fmla="*/ 36 h 64"/>
                <a:gd name="T28" fmla="*/ 19 w 71"/>
                <a:gd name="T29" fmla="*/ 36 h 64"/>
                <a:gd name="T30" fmla="*/ 9 w 71"/>
                <a:gd name="T31" fmla="*/ 36 h 64"/>
                <a:gd name="T32" fmla="*/ 2 w 71"/>
                <a:gd name="T33" fmla="*/ 36 h 64"/>
                <a:gd name="T34" fmla="*/ 2 w 71"/>
                <a:gd name="T35" fmla="*/ 36 h 64"/>
                <a:gd name="T36" fmla="*/ 2 w 71"/>
                <a:gd name="T37" fmla="*/ 28 h 64"/>
                <a:gd name="T38" fmla="*/ 2 w 71"/>
                <a:gd name="T39" fmla="*/ 19 h 64"/>
                <a:gd name="T40" fmla="*/ 0 w 71"/>
                <a:gd name="T41" fmla="*/ 12 h 64"/>
                <a:gd name="T42" fmla="*/ 0 w 71"/>
                <a:gd name="T43" fmla="*/ 7 h 64"/>
                <a:gd name="T44" fmla="*/ 0 w 71"/>
                <a:gd name="T45" fmla="*/ 2 h 64"/>
                <a:gd name="T46" fmla="*/ 0 w 71"/>
                <a:gd name="T47" fmla="*/ 0 h 64"/>
                <a:gd name="T48" fmla="*/ 12 w 71"/>
                <a:gd name="T49" fmla="*/ 0 h 64"/>
                <a:gd name="T50" fmla="*/ 31 w 71"/>
                <a:gd name="T51" fmla="*/ 0 h 64"/>
                <a:gd name="T52" fmla="*/ 42 w 71"/>
                <a:gd name="T53" fmla="*/ 0 h 64"/>
                <a:gd name="T54" fmla="*/ 52 w 71"/>
                <a:gd name="T55" fmla="*/ 0 h 64"/>
                <a:gd name="T56" fmla="*/ 57 w 71"/>
                <a:gd name="T57" fmla="*/ 0 h 64"/>
                <a:gd name="T58" fmla="*/ 61 w 71"/>
                <a:gd name="T59" fmla="*/ 0 h 64"/>
                <a:gd name="T60" fmla="*/ 61 w 71"/>
                <a:gd name="T61" fmla="*/ 0 h 64"/>
                <a:gd name="T62" fmla="*/ 64 w 71"/>
                <a:gd name="T63" fmla="*/ 5 h 64"/>
                <a:gd name="T64" fmla="*/ 64 w 71"/>
                <a:gd name="T65" fmla="*/ 10 h 64"/>
                <a:gd name="T66" fmla="*/ 64 w 71"/>
                <a:gd name="T67" fmla="*/ 12 h 64"/>
                <a:gd name="T68" fmla="*/ 64 w 71"/>
                <a:gd name="T69" fmla="*/ 12 h 64"/>
                <a:gd name="T70" fmla="*/ 54 w 71"/>
                <a:gd name="T71" fmla="*/ 12 h 64"/>
                <a:gd name="T72" fmla="*/ 47 w 71"/>
                <a:gd name="T73" fmla="*/ 12 h 64"/>
                <a:gd name="T74" fmla="*/ 42 w 71"/>
                <a:gd name="T75" fmla="*/ 12 h 64"/>
                <a:gd name="T76" fmla="*/ 35 w 71"/>
                <a:gd name="T77" fmla="*/ 12 h 64"/>
                <a:gd name="T78" fmla="*/ 35 w 71"/>
                <a:gd name="T79" fmla="*/ 12 h 64"/>
                <a:gd name="T80" fmla="*/ 40 w 71"/>
                <a:gd name="T81" fmla="*/ 14 h 64"/>
                <a:gd name="T82" fmla="*/ 47 w 71"/>
                <a:gd name="T83" fmla="*/ 19 h 64"/>
                <a:gd name="T84" fmla="*/ 54 w 71"/>
                <a:gd name="T85" fmla="*/ 21 h 64"/>
                <a:gd name="T86" fmla="*/ 59 w 71"/>
                <a:gd name="T87" fmla="*/ 26 h 64"/>
                <a:gd name="T88" fmla="*/ 61 w 71"/>
                <a:gd name="T89" fmla="*/ 26 h 64"/>
                <a:gd name="T90" fmla="*/ 64 w 71"/>
                <a:gd name="T91" fmla="*/ 28 h 64"/>
                <a:gd name="T92" fmla="*/ 69 w 71"/>
                <a:gd name="T93" fmla="*/ 31 h 64"/>
                <a:gd name="T94" fmla="*/ 71 w 71"/>
                <a:gd name="T95" fmla="*/ 38 h 64"/>
                <a:gd name="T96" fmla="*/ 71 w 71"/>
                <a:gd name="T97" fmla="*/ 43 h 64"/>
                <a:gd name="T98" fmla="*/ 69 w 71"/>
                <a:gd name="T99" fmla="*/ 47 h 64"/>
                <a:gd name="T100" fmla="*/ 64 w 71"/>
                <a:gd name="T101" fmla="*/ 52 h 64"/>
                <a:gd name="T102" fmla="*/ 59 w 71"/>
                <a:gd name="T103" fmla="*/ 55 h 64"/>
                <a:gd name="T104" fmla="*/ 52 w 71"/>
                <a:gd name="T105" fmla="*/ 59 h 64"/>
                <a:gd name="T106" fmla="*/ 45 w 71"/>
                <a:gd name="T107" fmla="*/ 62 h 64"/>
                <a:gd name="T108" fmla="*/ 42 w 71"/>
                <a:gd name="T109" fmla="*/ 64 h 64"/>
                <a:gd name="T110" fmla="*/ 42 w 71"/>
                <a:gd name="T111" fmla="*/ 64 h 64"/>
                <a:gd name="T112" fmla="*/ 33 w 71"/>
                <a:gd name="T113" fmla="*/ 59 h 64"/>
                <a:gd name="T114" fmla="*/ 31 w 71"/>
                <a:gd name="T115" fmla="*/ 55 h 64"/>
                <a:gd name="T116" fmla="*/ 28 w 71"/>
                <a:gd name="T117"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4">
                  <a:moveTo>
                    <a:pt x="28" y="55"/>
                  </a:moveTo>
                  <a:lnTo>
                    <a:pt x="33" y="50"/>
                  </a:lnTo>
                  <a:lnTo>
                    <a:pt x="38" y="47"/>
                  </a:lnTo>
                  <a:lnTo>
                    <a:pt x="42" y="45"/>
                  </a:lnTo>
                  <a:lnTo>
                    <a:pt x="45" y="45"/>
                  </a:lnTo>
                  <a:lnTo>
                    <a:pt x="47" y="43"/>
                  </a:lnTo>
                  <a:lnTo>
                    <a:pt x="47" y="43"/>
                  </a:lnTo>
                  <a:lnTo>
                    <a:pt x="47" y="43"/>
                  </a:lnTo>
                  <a:lnTo>
                    <a:pt x="50" y="43"/>
                  </a:lnTo>
                  <a:lnTo>
                    <a:pt x="50" y="40"/>
                  </a:lnTo>
                  <a:lnTo>
                    <a:pt x="50" y="40"/>
                  </a:lnTo>
                  <a:lnTo>
                    <a:pt x="50" y="38"/>
                  </a:lnTo>
                  <a:lnTo>
                    <a:pt x="45" y="36"/>
                  </a:lnTo>
                  <a:lnTo>
                    <a:pt x="40" y="33"/>
                  </a:lnTo>
                  <a:lnTo>
                    <a:pt x="38" y="31"/>
                  </a:lnTo>
                  <a:lnTo>
                    <a:pt x="33" y="28"/>
                  </a:lnTo>
                  <a:lnTo>
                    <a:pt x="31" y="26"/>
                  </a:lnTo>
                  <a:lnTo>
                    <a:pt x="26" y="24"/>
                  </a:lnTo>
                  <a:lnTo>
                    <a:pt x="24" y="21"/>
                  </a:lnTo>
                  <a:lnTo>
                    <a:pt x="21" y="21"/>
                  </a:lnTo>
                  <a:lnTo>
                    <a:pt x="21" y="21"/>
                  </a:lnTo>
                  <a:lnTo>
                    <a:pt x="19" y="19"/>
                  </a:lnTo>
                  <a:lnTo>
                    <a:pt x="19" y="19"/>
                  </a:lnTo>
                  <a:lnTo>
                    <a:pt x="19" y="26"/>
                  </a:lnTo>
                  <a:lnTo>
                    <a:pt x="19" y="28"/>
                  </a:lnTo>
                  <a:lnTo>
                    <a:pt x="19" y="31"/>
                  </a:lnTo>
                  <a:lnTo>
                    <a:pt x="19" y="33"/>
                  </a:lnTo>
                  <a:lnTo>
                    <a:pt x="19" y="36"/>
                  </a:lnTo>
                  <a:lnTo>
                    <a:pt x="19" y="36"/>
                  </a:lnTo>
                  <a:lnTo>
                    <a:pt x="19" y="36"/>
                  </a:lnTo>
                  <a:lnTo>
                    <a:pt x="14" y="36"/>
                  </a:lnTo>
                  <a:lnTo>
                    <a:pt x="9" y="36"/>
                  </a:lnTo>
                  <a:lnTo>
                    <a:pt x="5" y="36"/>
                  </a:lnTo>
                  <a:lnTo>
                    <a:pt x="2" y="36"/>
                  </a:lnTo>
                  <a:lnTo>
                    <a:pt x="2" y="36"/>
                  </a:lnTo>
                  <a:lnTo>
                    <a:pt x="2" y="36"/>
                  </a:lnTo>
                  <a:lnTo>
                    <a:pt x="2" y="36"/>
                  </a:lnTo>
                  <a:lnTo>
                    <a:pt x="2" y="28"/>
                  </a:lnTo>
                  <a:lnTo>
                    <a:pt x="2" y="24"/>
                  </a:lnTo>
                  <a:lnTo>
                    <a:pt x="2" y="19"/>
                  </a:lnTo>
                  <a:lnTo>
                    <a:pt x="0" y="17"/>
                  </a:lnTo>
                  <a:lnTo>
                    <a:pt x="0" y="12"/>
                  </a:lnTo>
                  <a:lnTo>
                    <a:pt x="0" y="10"/>
                  </a:lnTo>
                  <a:lnTo>
                    <a:pt x="0" y="7"/>
                  </a:lnTo>
                  <a:lnTo>
                    <a:pt x="0" y="5"/>
                  </a:lnTo>
                  <a:lnTo>
                    <a:pt x="0" y="2"/>
                  </a:lnTo>
                  <a:lnTo>
                    <a:pt x="0" y="2"/>
                  </a:lnTo>
                  <a:lnTo>
                    <a:pt x="0" y="0"/>
                  </a:lnTo>
                  <a:lnTo>
                    <a:pt x="0" y="0"/>
                  </a:lnTo>
                  <a:lnTo>
                    <a:pt x="12" y="0"/>
                  </a:lnTo>
                  <a:lnTo>
                    <a:pt x="21" y="0"/>
                  </a:lnTo>
                  <a:lnTo>
                    <a:pt x="31" y="0"/>
                  </a:lnTo>
                  <a:lnTo>
                    <a:pt x="35" y="0"/>
                  </a:lnTo>
                  <a:lnTo>
                    <a:pt x="42" y="0"/>
                  </a:lnTo>
                  <a:lnTo>
                    <a:pt x="47" y="0"/>
                  </a:lnTo>
                  <a:lnTo>
                    <a:pt x="52" y="0"/>
                  </a:lnTo>
                  <a:lnTo>
                    <a:pt x="54" y="0"/>
                  </a:lnTo>
                  <a:lnTo>
                    <a:pt x="57" y="0"/>
                  </a:lnTo>
                  <a:lnTo>
                    <a:pt x="59" y="0"/>
                  </a:lnTo>
                  <a:lnTo>
                    <a:pt x="61" y="0"/>
                  </a:lnTo>
                  <a:lnTo>
                    <a:pt x="61" y="0"/>
                  </a:lnTo>
                  <a:lnTo>
                    <a:pt x="61" y="0"/>
                  </a:lnTo>
                  <a:lnTo>
                    <a:pt x="61" y="0"/>
                  </a:lnTo>
                  <a:lnTo>
                    <a:pt x="64" y="5"/>
                  </a:lnTo>
                  <a:lnTo>
                    <a:pt x="64" y="7"/>
                  </a:lnTo>
                  <a:lnTo>
                    <a:pt x="64" y="10"/>
                  </a:lnTo>
                  <a:lnTo>
                    <a:pt x="64" y="10"/>
                  </a:lnTo>
                  <a:lnTo>
                    <a:pt x="64" y="12"/>
                  </a:lnTo>
                  <a:lnTo>
                    <a:pt x="64" y="12"/>
                  </a:lnTo>
                  <a:lnTo>
                    <a:pt x="64" y="12"/>
                  </a:lnTo>
                  <a:lnTo>
                    <a:pt x="59" y="12"/>
                  </a:lnTo>
                  <a:lnTo>
                    <a:pt x="54" y="12"/>
                  </a:lnTo>
                  <a:lnTo>
                    <a:pt x="50" y="12"/>
                  </a:lnTo>
                  <a:lnTo>
                    <a:pt x="47" y="12"/>
                  </a:lnTo>
                  <a:lnTo>
                    <a:pt x="45" y="12"/>
                  </a:lnTo>
                  <a:lnTo>
                    <a:pt x="42" y="12"/>
                  </a:lnTo>
                  <a:lnTo>
                    <a:pt x="38" y="12"/>
                  </a:lnTo>
                  <a:lnTo>
                    <a:pt x="35" y="12"/>
                  </a:lnTo>
                  <a:lnTo>
                    <a:pt x="35" y="12"/>
                  </a:lnTo>
                  <a:lnTo>
                    <a:pt x="35" y="12"/>
                  </a:lnTo>
                  <a:lnTo>
                    <a:pt x="35" y="12"/>
                  </a:lnTo>
                  <a:lnTo>
                    <a:pt x="40" y="14"/>
                  </a:lnTo>
                  <a:lnTo>
                    <a:pt x="42" y="17"/>
                  </a:lnTo>
                  <a:lnTo>
                    <a:pt x="47" y="19"/>
                  </a:lnTo>
                  <a:lnTo>
                    <a:pt x="50" y="19"/>
                  </a:lnTo>
                  <a:lnTo>
                    <a:pt x="54" y="21"/>
                  </a:lnTo>
                  <a:lnTo>
                    <a:pt x="57" y="24"/>
                  </a:lnTo>
                  <a:lnTo>
                    <a:pt x="59" y="26"/>
                  </a:lnTo>
                  <a:lnTo>
                    <a:pt x="59" y="26"/>
                  </a:lnTo>
                  <a:lnTo>
                    <a:pt x="61" y="26"/>
                  </a:lnTo>
                  <a:lnTo>
                    <a:pt x="61" y="26"/>
                  </a:lnTo>
                  <a:lnTo>
                    <a:pt x="64" y="28"/>
                  </a:lnTo>
                  <a:lnTo>
                    <a:pt x="66" y="31"/>
                  </a:lnTo>
                  <a:lnTo>
                    <a:pt x="69" y="31"/>
                  </a:lnTo>
                  <a:lnTo>
                    <a:pt x="69" y="33"/>
                  </a:lnTo>
                  <a:lnTo>
                    <a:pt x="71" y="38"/>
                  </a:lnTo>
                  <a:lnTo>
                    <a:pt x="71" y="40"/>
                  </a:lnTo>
                  <a:lnTo>
                    <a:pt x="71" y="43"/>
                  </a:lnTo>
                  <a:lnTo>
                    <a:pt x="71" y="45"/>
                  </a:lnTo>
                  <a:lnTo>
                    <a:pt x="69" y="47"/>
                  </a:lnTo>
                  <a:lnTo>
                    <a:pt x="64" y="50"/>
                  </a:lnTo>
                  <a:lnTo>
                    <a:pt x="64" y="52"/>
                  </a:lnTo>
                  <a:lnTo>
                    <a:pt x="61" y="52"/>
                  </a:lnTo>
                  <a:lnTo>
                    <a:pt x="59" y="55"/>
                  </a:lnTo>
                  <a:lnTo>
                    <a:pt x="57" y="55"/>
                  </a:lnTo>
                  <a:lnTo>
                    <a:pt x="52" y="59"/>
                  </a:lnTo>
                  <a:lnTo>
                    <a:pt x="47" y="59"/>
                  </a:lnTo>
                  <a:lnTo>
                    <a:pt x="45" y="62"/>
                  </a:lnTo>
                  <a:lnTo>
                    <a:pt x="42" y="62"/>
                  </a:lnTo>
                  <a:lnTo>
                    <a:pt x="42" y="64"/>
                  </a:lnTo>
                  <a:lnTo>
                    <a:pt x="42" y="64"/>
                  </a:lnTo>
                  <a:lnTo>
                    <a:pt x="42" y="64"/>
                  </a:lnTo>
                  <a:lnTo>
                    <a:pt x="38" y="59"/>
                  </a:lnTo>
                  <a:lnTo>
                    <a:pt x="33" y="59"/>
                  </a:lnTo>
                  <a:lnTo>
                    <a:pt x="31" y="57"/>
                  </a:lnTo>
                  <a:lnTo>
                    <a:pt x="31" y="55"/>
                  </a:lnTo>
                  <a:lnTo>
                    <a:pt x="28" y="55"/>
                  </a:lnTo>
                  <a:lnTo>
                    <a:pt x="28" y="55"/>
                  </a:lnTo>
                  <a:lnTo>
                    <a:pt x="28" y="55"/>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7" name="Freeform 135"/>
            <p:cNvSpPr/>
            <p:nvPr/>
          </p:nvSpPr>
          <p:spPr bwMode="auto">
            <a:xfrm>
              <a:off x="4264025" y="3497263"/>
              <a:ext cx="173038" cy="63500"/>
            </a:xfrm>
            <a:custGeom>
              <a:avLst/>
              <a:gdLst>
                <a:gd name="T0" fmla="*/ 92 w 109"/>
                <a:gd name="T1" fmla="*/ 7 h 40"/>
                <a:gd name="T2" fmla="*/ 99 w 109"/>
                <a:gd name="T3" fmla="*/ 12 h 40"/>
                <a:gd name="T4" fmla="*/ 106 w 109"/>
                <a:gd name="T5" fmla="*/ 17 h 40"/>
                <a:gd name="T6" fmla="*/ 106 w 109"/>
                <a:gd name="T7" fmla="*/ 17 h 40"/>
                <a:gd name="T8" fmla="*/ 109 w 109"/>
                <a:gd name="T9" fmla="*/ 17 h 40"/>
                <a:gd name="T10" fmla="*/ 99 w 109"/>
                <a:gd name="T11" fmla="*/ 21 h 40"/>
                <a:gd name="T12" fmla="*/ 95 w 109"/>
                <a:gd name="T13" fmla="*/ 26 h 40"/>
                <a:gd name="T14" fmla="*/ 92 w 109"/>
                <a:gd name="T15" fmla="*/ 26 h 40"/>
                <a:gd name="T16" fmla="*/ 90 w 109"/>
                <a:gd name="T17" fmla="*/ 24 h 40"/>
                <a:gd name="T18" fmla="*/ 80 w 109"/>
                <a:gd name="T19" fmla="*/ 19 h 40"/>
                <a:gd name="T20" fmla="*/ 76 w 109"/>
                <a:gd name="T21" fmla="*/ 17 h 40"/>
                <a:gd name="T22" fmla="*/ 73 w 109"/>
                <a:gd name="T23" fmla="*/ 14 h 40"/>
                <a:gd name="T24" fmla="*/ 73 w 109"/>
                <a:gd name="T25" fmla="*/ 14 h 40"/>
                <a:gd name="T26" fmla="*/ 66 w 109"/>
                <a:gd name="T27" fmla="*/ 14 h 40"/>
                <a:gd name="T28" fmla="*/ 57 w 109"/>
                <a:gd name="T29" fmla="*/ 17 h 40"/>
                <a:gd name="T30" fmla="*/ 50 w 109"/>
                <a:gd name="T31" fmla="*/ 21 h 40"/>
                <a:gd name="T32" fmla="*/ 42 w 109"/>
                <a:gd name="T33" fmla="*/ 24 h 40"/>
                <a:gd name="T34" fmla="*/ 35 w 109"/>
                <a:gd name="T35" fmla="*/ 28 h 40"/>
                <a:gd name="T36" fmla="*/ 33 w 109"/>
                <a:gd name="T37" fmla="*/ 31 h 40"/>
                <a:gd name="T38" fmla="*/ 33 w 109"/>
                <a:gd name="T39" fmla="*/ 31 h 40"/>
                <a:gd name="T40" fmla="*/ 42 w 109"/>
                <a:gd name="T41" fmla="*/ 31 h 40"/>
                <a:gd name="T42" fmla="*/ 50 w 109"/>
                <a:gd name="T43" fmla="*/ 31 h 40"/>
                <a:gd name="T44" fmla="*/ 54 w 109"/>
                <a:gd name="T45" fmla="*/ 31 h 40"/>
                <a:gd name="T46" fmla="*/ 59 w 109"/>
                <a:gd name="T47" fmla="*/ 31 h 40"/>
                <a:gd name="T48" fmla="*/ 61 w 109"/>
                <a:gd name="T49" fmla="*/ 31 h 40"/>
                <a:gd name="T50" fmla="*/ 61 w 109"/>
                <a:gd name="T51" fmla="*/ 33 h 40"/>
                <a:gd name="T52" fmla="*/ 61 w 109"/>
                <a:gd name="T53" fmla="*/ 38 h 40"/>
                <a:gd name="T54" fmla="*/ 61 w 109"/>
                <a:gd name="T55" fmla="*/ 40 h 40"/>
                <a:gd name="T56" fmla="*/ 61 w 109"/>
                <a:gd name="T57" fmla="*/ 40 h 40"/>
                <a:gd name="T58" fmla="*/ 40 w 109"/>
                <a:gd name="T59" fmla="*/ 40 h 40"/>
                <a:gd name="T60" fmla="*/ 26 w 109"/>
                <a:gd name="T61" fmla="*/ 40 h 40"/>
                <a:gd name="T62" fmla="*/ 14 w 109"/>
                <a:gd name="T63" fmla="*/ 40 h 40"/>
                <a:gd name="T64" fmla="*/ 7 w 109"/>
                <a:gd name="T65" fmla="*/ 40 h 40"/>
                <a:gd name="T66" fmla="*/ 2 w 109"/>
                <a:gd name="T67" fmla="*/ 40 h 40"/>
                <a:gd name="T68" fmla="*/ 0 w 109"/>
                <a:gd name="T69" fmla="*/ 40 h 40"/>
                <a:gd name="T70" fmla="*/ 0 w 109"/>
                <a:gd name="T71" fmla="*/ 40 h 40"/>
                <a:gd name="T72" fmla="*/ 0 w 109"/>
                <a:gd name="T73" fmla="*/ 28 h 40"/>
                <a:gd name="T74" fmla="*/ 0 w 109"/>
                <a:gd name="T75" fmla="*/ 21 h 40"/>
                <a:gd name="T76" fmla="*/ 0 w 109"/>
                <a:gd name="T77" fmla="*/ 14 h 40"/>
                <a:gd name="T78" fmla="*/ 0 w 109"/>
                <a:gd name="T79" fmla="*/ 9 h 40"/>
                <a:gd name="T80" fmla="*/ 0 w 109"/>
                <a:gd name="T81" fmla="*/ 7 h 40"/>
                <a:gd name="T82" fmla="*/ 0 w 109"/>
                <a:gd name="T83" fmla="*/ 5 h 40"/>
                <a:gd name="T84" fmla="*/ 9 w 109"/>
                <a:gd name="T85" fmla="*/ 5 h 40"/>
                <a:gd name="T86" fmla="*/ 14 w 109"/>
                <a:gd name="T87" fmla="*/ 5 h 40"/>
                <a:gd name="T88" fmla="*/ 16 w 109"/>
                <a:gd name="T89" fmla="*/ 5 h 40"/>
                <a:gd name="T90" fmla="*/ 16 w 109"/>
                <a:gd name="T91" fmla="*/ 12 h 40"/>
                <a:gd name="T92" fmla="*/ 16 w 109"/>
                <a:gd name="T93" fmla="*/ 19 h 40"/>
                <a:gd name="T94" fmla="*/ 16 w 109"/>
                <a:gd name="T95" fmla="*/ 21 h 40"/>
                <a:gd name="T96" fmla="*/ 16 w 109"/>
                <a:gd name="T97" fmla="*/ 21 h 40"/>
                <a:gd name="T98" fmla="*/ 26 w 109"/>
                <a:gd name="T99" fmla="*/ 17 h 40"/>
                <a:gd name="T100" fmla="*/ 31 w 109"/>
                <a:gd name="T101" fmla="*/ 14 h 40"/>
                <a:gd name="T102" fmla="*/ 40 w 109"/>
                <a:gd name="T103" fmla="*/ 9 h 40"/>
                <a:gd name="T104" fmla="*/ 42 w 109"/>
                <a:gd name="T105" fmla="*/ 7 h 40"/>
                <a:gd name="T106" fmla="*/ 42 w 109"/>
                <a:gd name="T107" fmla="*/ 7 h 40"/>
                <a:gd name="T108" fmla="*/ 57 w 109"/>
                <a:gd name="T109" fmla="*/ 2 h 40"/>
                <a:gd name="T110" fmla="*/ 66 w 109"/>
                <a:gd name="T111" fmla="*/ 0 h 40"/>
                <a:gd name="T112" fmla="*/ 80 w 109"/>
                <a:gd name="T113" fmla="*/ 5 h 40"/>
                <a:gd name="T114" fmla="*/ 85 w 109"/>
                <a:gd name="T115" fmla="*/ 5 h 40"/>
                <a:gd name="T116" fmla="*/ 87 w 109"/>
                <a:gd name="T1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87" y="7"/>
                  </a:moveTo>
                  <a:lnTo>
                    <a:pt x="92" y="7"/>
                  </a:lnTo>
                  <a:lnTo>
                    <a:pt x="95" y="9"/>
                  </a:lnTo>
                  <a:lnTo>
                    <a:pt x="99" y="12"/>
                  </a:lnTo>
                  <a:lnTo>
                    <a:pt x="104" y="14"/>
                  </a:lnTo>
                  <a:lnTo>
                    <a:pt x="106" y="17"/>
                  </a:lnTo>
                  <a:lnTo>
                    <a:pt x="106" y="17"/>
                  </a:lnTo>
                  <a:lnTo>
                    <a:pt x="106" y="17"/>
                  </a:lnTo>
                  <a:lnTo>
                    <a:pt x="109" y="17"/>
                  </a:lnTo>
                  <a:lnTo>
                    <a:pt x="109" y="17"/>
                  </a:lnTo>
                  <a:lnTo>
                    <a:pt x="102" y="21"/>
                  </a:lnTo>
                  <a:lnTo>
                    <a:pt x="99" y="21"/>
                  </a:lnTo>
                  <a:lnTo>
                    <a:pt x="97" y="24"/>
                  </a:lnTo>
                  <a:lnTo>
                    <a:pt x="95" y="26"/>
                  </a:lnTo>
                  <a:lnTo>
                    <a:pt x="95" y="26"/>
                  </a:lnTo>
                  <a:lnTo>
                    <a:pt x="92" y="26"/>
                  </a:lnTo>
                  <a:lnTo>
                    <a:pt x="92" y="26"/>
                  </a:lnTo>
                  <a:lnTo>
                    <a:pt x="90" y="24"/>
                  </a:lnTo>
                  <a:lnTo>
                    <a:pt x="85" y="21"/>
                  </a:lnTo>
                  <a:lnTo>
                    <a:pt x="80" y="19"/>
                  </a:lnTo>
                  <a:lnTo>
                    <a:pt x="78" y="19"/>
                  </a:lnTo>
                  <a:lnTo>
                    <a:pt x="76" y="17"/>
                  </a:lnTo>
                  <a:lnTo>
                    <a:pt x="73" y="17"/>
                  </a:lnTo>
                  <a:lnTo>
                    <a:pt x="73" y="14"/>
                  </a:lnTo>
                  <a:lnTo>
                    <a:pt x="73" y="14"/>
                  </a:lnTo>
                  <a:lnTo>
                    <a:pt x="73" y="14"/>
                  </a:lnTo>
                  <a:lnTo>
                    <a:pt x="69" y="14"/>
                  </a:lnTo>
                  <a:lnTo>
                    <a:pt x="66" y="14"/>
                  </a:lnTo>
                  <a:lnTo>
                    <a:pt x="61" y="14"/>
                  </a:lnTo>
                  <a:lnTo>
                    <a:pt x="57" y="17"/>
                  </a:lnTo>
                  <a:lnTo>
                    <a:pt x="54" y="19"/>
                  </a:lnTo>
                  <a:lnTo>
                    <a:pt x="50" y="21"/>
                  </a:lnTo>
                  <a:lnTo>
                    <a:pt x="47" y="24"/>
                  </a:lnTo>
                  <a:lnTo>
                    <a:pt x="42" y="24"/>
                  </a:lnTo>
                  <a:lnTo>
                    <a:pt x="38" y="26"/>
                  </a:lnTo>
                  <a:lnTo>
                    <a:pt x="35" y="28"/>
                  </a:lnTo>
                  <a:lnTo>
                    <a:pt x="33" y="28"/>
                  </a:lnTo>
                  <a:lnTo>
                    <a:pt x="33" y="31"/>
                  </a:lnTo>
                  <a:lnTo>
                    <a:pt x="33" y="31"/>
                  </a:lnTo>
                  <a:lnTo>
                    <a:pt x="33" y="31"/>
                  </a:lnTo>
                  <a:lnTo>
                    <a:pt x="38" y="31"/>
                  </a:lnTo>
                  <a:lnTo>
                    <a:pt x="42" y="31"/>
                  </a:lnTo>
                  <a:lnTo>
                    <a:pt x="45" y="31"/>
                  </a:lnTo>
                  <a:lnTo>
                    <a:pt x="50" y="31"/>
                  </a:lnTo>
                  <a:lnTo>
                    <a:pt x="52" y="31"/>
                  </a:lnTo>
                  <a:lnTo>
                    <a:pt x="54" y="31"/>
                  </a:lnTo>
                  <a:lnTo>
                    <a:pt x="57" y="31"/>
                  </a:lnTo>
                  <a:lnTo>
                    <a:pt x="59" y="31"/>
                  </a:lnTo>
                  <a:lnTo>
                    <a:pt x="59" y="31"/>
                  </a:lnTo>
                  <a:lnTo>
                    <a:pt x="61" y="31"/>
                  </a:lnTo>
                  <a:lnTo>
                    <a:pt x="61" y="31"/>
                  </a:lnTo>
                  <a:lnTo>
                    <a:pt x="61" y="33"/>
                  </a:lnTo>
                  <a:lnTo>
                    <a:pt x="61" y="36"/>
                  </a:lnTo>
                  <a:lnTo>
                    <a:pt x="61" y="38"/>
                  </a:lnTo>
                  <a:lnTo>
                    <a:pt x="61" y="40"/>
                  </a:lnTo>
                  <a:lnTo>
                    <a:pt x="61" y="40"/>
                  </a:lnTo>
                  <a:lnTo>
                    <a:pt x="61" y="40"/>
                  </a:lnTo>
                  <a:lnTo>
                    <a:pt x="61" y="40"/>
                  </a:lnTo>
                  <a:lnTo>
                    <a:pt x="50" y="40"/>
                  </a:lnTo>
                  <a:lnTo>
                    <a:pt x="40" y="40"/>
                  </a:lnTo>
                  <a:lnTo>
                    <a:pt x="31" y="40"/>
                  </a:lnTo>
                  <a:lnTo>
                    <a:pt x="26" y="40"/>
                  </a:lnTo>
                  <a:lnTo>
                    <a:pt x="19" y="40"/>
                  </a:lnTo>
                  <a:lnTo>
                    <a:pt x="14" y="40"/>
                  </a:lnTo>
                  <a:lnTo>
                    <a:pt x="9" y="40"/>
                  </a:lnTo>
                  <a:lnTo>
                    <a:pt x="7" y="40"/>
                  </a:lnTo>
                  <a:lnTo>
                    <a:pt x="5" y="40"/>
                  </a:lnTo>
                  <a:lnTo>
                    <a:pt x="2" y="40"/>
                  </a:lnTo>
                  <a:lnTo>
                    <a:pt x="0" y="40"/>
                  </a:lnTo>
                  <a:lnTo>
                    <a:pt x="0" y="40"/>
                  </a:lnTo>
                  <a:lnTo>
                    <a:pt x="0" y="40"/>
                  </a:lnTo>
                  <a:lnTo>
                    <a:pt x="0" y="40"/>
                  </a:lnTo>
                  <a:lnTo>
                    <a:pt x="0" y="36"/>
                  </a:lnTo>
                  <a:lnTo>
                    <a:pt x="0" y="28"/>
                  </a:lnTo>
                  <a:lnTo>
                    <a:pt x="0" y="24"/>
                  </a:lnTo>
                  <a:lnTo>
                    <a:pt x="0" y="21"/>
                  </a:lnTo>
                  <a:lnTo>
                    <a:pt x="0" y="17"/>
                  </a:lnTo>
                  <a:lnTo>
                    <a:pt x="0" y="14"/>
                  </a:lnTo>
                  <a:lnTo>
                    <a:pt x="0" y="12"/>
                  </a:lnTo>
                  <a:lnTo>
                    <a:pt x="0" y="9"/>
                  </a:lnTo>
                  <a:lnTo>
                    <a:pt x="0" y="7"/>
                  </a:lnTo>
                  <a:lnTo>
                    <a:pt x="0" y="7"/>
                  </a:lnTo>
                  <a:lnTo>
                    <a:pt x="0" y="5"/>
                  </a:lnTo>
                  <a:lnTo>
                    <a:pt x="0" y="5"/>
                  </a:lnTo>
                  <a:lnTo>
                    <a:pt x="5" y="5"/>
                  </a:lnTo>
                  <a:lnTo>
                    <a:pt x="9" y="5"/>
                  </a:lnTo>
                  <a:lnTo>
                    <a:pt x="12" y="5"/>
                  </a:lnTo>
                  <a:lnTo>
                    <a:pt x="14" y="5"/>
                  </a:lnTo>
                  <a:lnTo>
                    <a:pt x="16" y="5"/>
                  </a:lnTo>
                  <a:lnTo>
                    <a:pt x="16" y="5"/>
                  </a:lnTo>
                  <a:lnTo>
                    <a:pt x="16" y="5"/>
                  </a:lnTo>
                  <a:lnTo>
                    <a:pt x="16" y="12"/>
                  </a:lnTo>
                  <a:lnTo>
                    <a:pt x="16" y="17"/>
                  </a:lnTo>
                  <a:lnTo>
                    <a:pt x="16" y="19"/>
                  </a:lnTo>
                  <a:lnTo>
                    <a:pt x="16" y="21"/>
                  </a:lnTo>
                  <a:lnTo>
                    <a:pt x="16" y="21"/>
                  </a:lnTo>
                  <a:lnTo>
                    <a:pt x="16" y="21"/>
                  </a:lnTo>
                  <a:lnTo>
                    <a:pt x="16" y="21"/>
                  </a:lnTo>
                  <a:lnTo>
                    <a:pt x="21" y="19"/>
                  </a:lnTo>
                  <a:lnTo>
                    <a:pt x="26" y="17"/>
                  </a:lnTo>
                  <a:lnTo>
                    <a:pt x="28" y="17"/>
                  </a:lnTo>
                  <a:lnTo>
                    <a:pt x="31" y="14"/>
                  </a:lnTo>
                  <a:lnTo>
                    <a:pt x="35" y="12"/>
                  </a:lnTo>
                  <a:lnTo>
                    <a:pt x="40" y="9"/>
                  </a:lnTo>
                  <a:lnTo>
                    <a:pt x="40" y="9"/>
                  </a:lnTo>
                  <a:lnTo>
                    <a:pt x="42" y="7"/>
                  </a:lnTo>
                  <a:lnTo>
                    <a:pt x="42" y="7"/>
                  </a:lnTo>
                  <a:lnTo>
                    <a:pt x="42" y="7"/>
                  </a:lnTo>
                  <a:lnTo>
                    <a:pt x="50" y="5"/>
                  </a:lnTo>
                  <a:lnTo>
                    <a:pt x="57" y="2"/>
                  </a:lnTo>
                  <a:lnTo>
                    <a:pt x="61" y="2"/>
                  </a:lnTo>
                  <a:lnTo>
                    <a:pt x="66" y="0"/>
                  </a:lnTo>
                  <a:lnTo>
                    <a:pt x="76" y="2"/>
                  </a:lnTo>
                  <a:lnTo>
                    <a:pt x="80" y="5"/>
                  </a:lnTo>
                  <a:lnTo>
                    <a:pt x="83" y="5"/>
                  </a:lnTo>
                  <a:lnTo>
                    <a:pt x="85" y="5"/>
                  </a:lnTo>
                  <a:lnTo>
                    <a:pt x="87" y="5"/>
                  </a:lnTo>
                  <a:lnTo>
                    <a:pt x="87" y="7"/>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58" name="Freeform 136"/>
            <p:cNvSpPr/>
            <p:nvPr/>
          </p:nvSpPr>
          <p:spPr bwMode="auto">
            <a:xfrm>
              <a:off x="4440238" y="3467101"/>
              <a:ext cx="112713" cy="98425"/>
            </a:xfrm>
            <a:custGeom>
              <a:avLst/>
              <a:gdLst>
                <a:gd name="T0" fmla="*/ 71 w 71"/>
                <a:gd name="T1" fmla="*/ 33 h 62"/>
                <a:gd name="T2" fmla="*/ 71 w 71"/>
                <a:gd name="T3" fmla="*/ 43 h 62"/>
                <a:gd name="T4" fmla="*/ 71 w 71"/>
                <a:gd name="T5" fmla="*/ 50 h 62"/>
                <a:gd name="T6" fmla="*/ 71 w 71"/>
                <a:gd name="T7" fmla="*/ 55 h 62"/>
                <a:gd name="T8" fmla="*/ 71 w 71"/>
                <a:gd name="T9" fmla="*/ 59 h 62"/>
                <a:gd name="T10" fmla="*/ 71 w 71"/>
                <a:gd name="T11" fmla="*/ 62 h 62"/>
                <a:gd name="T12" fmla="*/ 59 w 71"/>
                <a:gd name="T13" fmla="*/ 62 h 62"/>
                <a:gd name="T14" fmla="*/ 43 w 71"/>
                <a:gd name="T15" fmla="*/ 62 h 62"/>
                <a:gd name="T16" fmla="*/ 29 w 71"/>
                <a:gd name="T17" fmla="*/ 62 h 62"/>
                <a:gd name="T18" fmla="*/ 21 w 71"/>
                <a:gd name="T19" fmla="*/ 62 h 62"/>
                <a:gd name="T20" fmla="*/ 14 w 71"/>
                <a:gd name="T21" fmla="*/ 62 h 62"/>
                <a:gd name="T22" fmla="*/ 12 w 71"/>
                <a:gd name="T23" fmla="*/ 62 h 62"/>
                <a:gd name="T24" fmla="*/ 10 w 71"/>
                <a:gd name="T25" fmla="*/ 62 h 62"/>
                <a:gd name="T26" fmla="*/ 10 w 71"/>
                <a:gd name="T27" fmla="*/ 59 h 62"/>
                <a:gd name="T28" fmla="*/ 10 w 71"/>
                <a:gd name="T29" fmla="*/ 55 h 62"/>
                <a:gd name="T30" fmla="*/ 10 w 71"/>
                <a:gd name="T31" fmla="*/ 52 h 62"/>
                <a:gd name="T32" fmla="*/ 10 w 71"/>
                <a:gd name="T33" fmla="*/ 52 h 62"/>
                <a:gd name="T34" fmla="*/ 19 w 71"/>
                <a:gd name="T35" fmla="*/ 52 h 62"/>
                <a:gd name="T36" fmla="*/ 26 w 71"/>
                <a:gd name="T37" fmla="*/ 52 h 62"/>
                <a:gd name="T38" fmla="*/ 31 w 71"/>
                <a:gd name="T39" fmla="*/ 52 h 62"/>
                <a:gd name="T40" fmla="*/ 36 w 71"/>
                <a:gd name="T41" fmla="*/ 52 h 62"/>
                <a:gd name="T42" fmla="*/ 38 w 71"/>
                <a:gd name="T43" fmla="*/ 52 h 62"/>
                <a:gd name="T44" fmla="*/ 33 w 71"/>
                <a:gd name="T45" fmla="*/ 50 h 62"/>
                <a:gd name="T46" fmla="*/ 26 w 71"/>
                <a:gd name="T47" fmla="*/ 45 h 62"/>
                <a:gd name="T48" fmla="*/ 19 w 71"/>
                <a:gd name="T49" fmla="*/ 40 h 62"/>
                <a:gd name="T50" fmla="*/ 14 w 71"/>
                <a:gd name="T51" fmla="*/ 38 h 62"/>
                <a:gd name="T52" fmla="*/ 12 w 71"/>
                <a:gd name="T53" fmla="*/ 36 h 62"/>
                <a:gd name="T54" fmla="*/ 10 w 71"/>
                <a:gd name="T55" fmla="*/ 36 h 62"/>
                <a:gd name="T56" fmla="*/ 5 w 71"/>
                <a:gd name="T57" fmla="*/ 31 h 62"/>
                <a:gd name="T58" fmla="*/ 0 w 71"/>
                <a:gd name="T59" fmla="*/ 26 h 62"/>
                <a:gd name="T60" fmla="*/ 0 w 71"/>
                <a:gd name="T61" fmla="*/ 19 h 62"/>
                <a:gd name="T62" fmla="*/ 5 w 71"/>
                <a:gd name="T63" fmla="*/ 14 h 62"/>
                <a:gd name="T64" fmla="*/ 10 w 71"/>
                <a:gd name="T65" fmla="*/ 12 h 62"/>
                <a:gd name="T66" fmla="*/ 17 w 71"/>
                <a:gd name="T67" fmla="*/ 7 h 62"/>
                <a:gd name="T68" fmla="*/ 26 w 71"/>
                <a:gd name="T69" fmla="*/ 2 h 62"/>
                <a:gd name="T70" fmla="*/ 29 w 71"/>
                <a:gd name="T71" fmla="*/ 0 h 62"/>
                <a:gd name="T72" fmla="*/ 29 w 71"/>
                <a:gd name="T73" fmla="*/ 0 h 62"/>
                <a:gd name="T74" fmla="*/ 38 w 71"/>
                <a:gd name="T75" fmla="*/ 5 h 62"/>
                <a:gd name="T76" fmla="*/ 43 w 71"/>
                <a:gd name="T77" fmla="*/ 7 h 62"/>
                <a:gd name="T78" fmla="*/ 45 w 71"/>
                <a:gd name="T79" fmla="*/ 7 h 62"/>
                <a:gd name="T80" fmla="*/ 40 w 71"/>
                <a:gd name="T81" fmla="*/ 10 h 62"/>
                <a:gd name="T82" fmla="*/ 33 w 71"/>
                <a:gd name="T83" fmla="*/ 14 h 62"/>
                <a:gd name="T84" fmla="*/ 29 w 71"/>
                <a:gd name="T85" fmla="*/ 19 h 62"/>
                <a:gd name="T86" fmla="*/ 26 w 71"/>
                <a:gd name="T87" fmla="*/ 19 h 62"/>
                <a:gd name="T88" fmla="*/ 26 w 71"/>
                <a:gd name="T89" fmla="*/ 19 h 62"/>
                <a:gd name="T90" fmla="*/ 24 w 71"/>
                <a:gd name="T91" fmla="*/ 21 h 62"/>
                <a:gd name="T92" fmla="*/ 24 w 71"/>
                <a:gd name="T93" fmla="*/ 26 h 62"/>
                <a:gd name="T94" fmla="*/ 31 w 71"/>
                <a:gd name="T95" fmla="*/ 31 h 62"/>
                <a:gd name="T96" fmla="*/ 38 w 71"/>
                <a:gd name="T97" fmla="*/ 36 h 62"/>
                <a:gd name="T98" fmla="*/ 47 w 71"/>
                <a:gd name="T99" fmla="*/ 38 h 62"/>
                <a:gd name="T100" fmla="*/ 52 w 71"/>
                <a:gd name="T101" fmla="*/ 43 h 62"/>
                <a:gd name="T102" fmla="*/ 52 w 71"/>
                <a:gd name="T103" fmla="*/ 43 h 62"/>
                <a:gd name="T104" fmla="*/ 52 w 71"/>
                <a:gd name="T105" fmla="*/ 38 h 62"/>
                <a:gd name="T106" fmla="*/ 52 w 71"/>
                <a:gd name="T107" fmla="*/ 31 h 62"/>
                <a:gd name="T108" fmla="*/ 52 w 71"/>
                <a:gd name="T109" fmla="*/ 28 h 62"/>
                <a:gd name="T110" fmla="*/ 52 w 71"/>
                <a:gd name="T111" fmla="*/ 26 h 62"/>
                <a:gd name="T112" fmla="*/ 64 w 71"/>
                <a:gd name="T113" fmla="*/ 26 h 62"/>
                <a:gd name="T114" fmla="*/ 69 w 71"/>
                <a:gd name="T115" fmla="*/ 26 h 62"/>
                <a:gd name="T116" fmla="*/ 71 w 71"/>
                <a:gd name="T1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2">
                  <a:moveTo>
                    <a:pt x="71" y="26"/>
                  </a:moveTo>
                  <a:lnTo>
                    <a:pt x="71" y="33"/>
                  </a:lnTo>
                  <a:lnTo>
                    <a:pt x="71" y="38"/>
                  </a:lnTo>
                  <a:lnTo>
                    <a:pt x="71" y="43"/>
                  </a:lnTo>
                  <a:lnTo>
                    <a:pt x="71" y="47"/>
                  </a:lnTo>
                  <a:lnTo>
                    <a:pt x="71" y="50"/>
                  </a:lnTo>
                  <a:lnTo>
                    <a:pt x="71" y="52"/>
                  </a:lnTo>
                  <a:lnTo>
                    <a:pt x="71" y="55"/>
                  </a:lnTo>
                  <a:lnTo>
                    <a:pt x="71" y="57"/>
                  </a:lnTo>
                  <a:lnTo>
                    <a:pt x="71" y="59"/>
                  </a:lnTo>
                  <a:lnTo>
                    <a:pt x="71" y="62"/>
                  </a:lnTo>
                  <a:lnTo>
                    <a:pt x="71" y="62"/>
                  </a:lnTo>
                  <a:lnTo>
                    <a:pt x="71" y="62"/>
                  </a:lnTo>
                  <a:lnTo>
                    <a:pt x="59" y="62"/>
                  </a:lnTo>
                  <a:lnTo>
                    <a:pt x="50" y="62"/>
                  </a:lnTo>
                  <a:lnTo>
                    <a:pt x="43" y="62"/>
                  </a:lnTo>
                  <a:lnTo>
                    <a:pt x="36" y="62"/>
                  </a:lnTo>
                  <a:lnTo>
                    <a:pt x="29" y="62"/>
                  </a:lnTo>
                  <a:lnTo>
                    <a:pt x="24" y="62"/>
                  </a:lnTo>
                  <a:lnTo>
                    <a:pt x="21" y="62"/>
                  </a:lnTo>
                  <a:lnTo>
                    <a:pt x="17" y="62"/>
                  </a:lnTo>
                  <a:lnTo>
                    <a:pt x="14" y="62"/>
                  </a:lnTo>
                  <a:lnTo>
                    <a:pt x="12" y="62"/>
                  </a:lnTo>
                  <a:lnTo>
                    <a:pt x="12" y="62"/>
                  </a:lnTo>
                  <a:lnTo>
                    <a:pt x="10" y="62"/>
                  </a:lnTo>
                  <a:lnTo>
                    <a:pt x="10" y="62"/>
                  </a:lnTo>
                  <a:lnTo>
                    <a:pt x="10" y="62"/>
                  </a:lnTo>
                  <a:lnTo>
                    <a:pt x="10" y="59"/>
                  </a:lnTo>
                  <a:lnTo>
                    <a:pt x="10" y="55"/>
                  </a:lnTo>
                  <a:lnTo>
                    <a:pt x="10" y="55"/>
                  </a:lnTo>
                  <a:lnTo>
                    <a:pt x="10" y="52"/>
                  </a:lnTo>
                  <a:lnTo>
                    <a:pt x="10" y="52"/>
                  </a:lnTo>
                  <a:lnTo>
                    <a:pt x="10" y="52"/>
                  </a:lnTo>
                  <a:lnTo>
                    <a:pt x="10" y="52"/>
                  </a:lnTo>
                  <a:lnTo>
                    <a:pt x="14" y="52"/>
                  </a:lnTo>
                  <a:lnTo>
                    <a:pt x="19" y="52"/>
                  </a:lnTo>
                  <a:lnTo>
                    <a:pt x="24" y="52"/>
                  </a:lnTo>
                  <a:lnTo>
                    <a:pt x="26" y="52"/>
                  </a:lnTo>
                  <a:lnTo>
                    <a:pt x="29" y="52"/>
                  </a:lnTo>
                  <a:lnTo>
                    <a:pt x="31" y="52"/>
                  </a:lnTo>
                  <a:lnTo>
                    <a:pt x="33" y="52"/>
                  </a:lnTo>
                  <a:lnTo>
                    <a:pt x="36" y="52"/>
                  </a:lnTo>
                  <a:lnTo>
                    <a:pt x="38" y="52"/>
                  </a:lnTo>
                  <a:lnTo>
                    <a:pt x="38" y="52"/>
                  </a:lnTo>
                  <a:lnTo>
                    <a:pt x="38" y="52"/>
                  </a:lnTo>
                  <a:lnTo>
                    <a:pt x="33" y="50"/>
                  </a:lnTo>
                  <a:lnTo>
                    <a:pt x="29" y="47"/>
                  </a:lnTo>
                  <a:lnTo>
                    <a:pt x="26" y="45"/>
                  </a:lnTo>
                  <a:lnTo>
                    <a:pt x="24" y="43"/>
                  </a:lnTo>
                  <a:lnTo>
                    <a:pt x="19" y="40"/>
                  </a:lnTo>
                  <a:lnTo>
                    <a:pt x="14" y="38"/>
                  </a:lnTo>
                  <a:lnTo>
                    <a:pt x="14" y="38"/>
                  </a:lnTo>
                  <a:lnTo>
                    <a:pt x="12" y="38"/>
                  </a:lnTo>
                  <a:lnTo>
                    <a:pt x="12" y="36"/>
                  </a:lnTo>
                  <a:lnTo>
                    <a:pt x="12" y="36"/>
                  </a:lnTo>
                  <a:lnTo>
                    <a:pt x="10" y="36"/>
                  </a:lnTo>
                  <a:lnTo>
                    <a:pt x="7" y="33"/>
                  </a:lnTo>
                  <a:lnTo>
                    <a:pt x="5" y="31"/>
                  </a:lnTo>
                  <a:lnTo>
                    <a:pt x="2" y="28"/>
                  </a:lnTo>
                  <a:lnTo>
                    <a:pt x="0" y="26"/>
                  </a:lnTo>
                  <a:lnTo>
                    <a:pt x="0" y="21"/>
                  </a:lnTo>
                  <a:lnTo>
                    <a:pt x="0" y="19"/>
                  </a:lnTo>
                  <a:lnTo>
                    <a:pt x="2" y="19"/>
                  </a:lnTo>
                  <a:lnTo>
                    <a:pt x="5" y="14"/>
                  </a:lnTo>
                  <a:lnTo>
                    <a:pt x="7" y="12"/>
                  </a:lnTo>
                  <a:lnTo>
                    <a:pt x="10" y="12"/>
                  </a:lnTo>
                  <a:lnTo>
                    <a:pt x="10" y="12"/>
                  </a:lnTo>
                  <a:lnTo>
                    <a:pt x="17" y="7"/>
                  </a:lnTo>
                  <a:lnTo>
                    <a:pt x="21" y="5"/>
                  </a:lnTo>
                  <a:lnTo>
                    <a:pt x="26" y="2"/>
                  </a:lnTo>
                  <a:lnTo>
                    <a:pt x="29" y="0"/>
                  </a:lnTo>
                  <a:lnTo>
                    <a:pt x="29" y="0"/>
                  </a:lnTo>
                  <a:lnTo>
                    <a:pt x="29" y="0"/>
                  </a:lnTo>
                  <a:lnTo>
                    <a:pt x="29" y="0"/>
                  </a:lnTo>
                  <a:lnTo>
                    <a:pt x="36" y="2"/>
                  </a:lnTo>
                  <a:lnTo>
                    <a:pt x="38" y="5"/>
                  </a:lnTo>
                  <a:lnTo>
                    <a:pt x="40" y="7"/>
                  </a:lnTo>
                  <a:lnTo>
                    <a:pt x="43" y="7"/>
                  </a:lnTo>
                  <a:lnTo>
                    <a:pt x="45" y="7"/>
                  </a:lnTo>
                  <a:lnTo>
                    <a:pt x="45" y="7"/>
                  </a:lnTo>
                  <a:lnTo>
                    <a:pt x="45" y="7"/>
                  </a:lnTo>
                  <a:lnTo>
                    <a:pt x="40" y="10"/>
                  </a:lnTo>
                  <a:lnTo>
                    <a:pt x="38" y="12"/>
                  </a:lnTo>
                  <a:lnTo>
                    <a:pt x="33" y="14"/>
                  </a:lnTo>
                  <a:lnTo>
                    <a:pt x="31" y="17"/>
                  </a:lnTo>
                  <a:lnTo>
                    <a:pt x="29" y="19"/>
                  </a:lnTo>
                  <a:lnTo>
                    <a:pt x="26" y="19"/>
                  </a:lnTo>
                  <a:lnTo>
                    <a:pt x="26" y="19"/>
                  </a:lnTo>
                  <a:lnTo>
                    <a:pt x="26" y="19"/>
                  </a:lnTo>
                  <a:lnTo>
                    <a:pt x="26" y="19"/>
                  </a:lnTo>
                  <a:lnTo>
                    <a:pt x="24" y="21"/>
                  </a:lnTo>
                  <a:lnTo>
                    <a:pt x="24" y="21"/>
                  </a:lnTo>
                  <a:lnTo>
                    <a:pt x="24" y="24"/>
                  </a:lnTo>
                  <a:lnTo>
                    <a:pt x="24" y="26"/>
                  </a:lnTo>
                  <a:lnTo>
                    <a:pt x="26" y="28"/>
                  </a:lnTo>
                  <a:lnTo>
                    <a:pt x="31" y="31"/>
                  </a:lnTo>
                  <a:lnTo>
                    <a:pt x="36" y="33"/>
                  </a:lnTo>
                  <a:lnTo>
                    <a:pt x="38" y="36"/>
                  </a:lnTo>
                  <a:lnTo>
                    <a:pt x="43" y="36"/>
                  </a:lnTo>
                  <a:lnTo>
                    <a:pt x="47" y="38"/>
                  </a:lnTo>
                  <a:lnTo>
                    <a:pt x="50" y="40"/>
                  </a:lnTo>
                  <a:lnTo>
                    <a:pt x="52" y="43"/>
                  </a:lnTo>
                  <a:lnTo>
                    <a:pt x="52" y="43"/>
                  </a:lnTo>
                  <a:lnTo>
                    <a:pt x="52" y="43"/>
                  </a:lnTo>
                  <a:lnTo>
                    <a:pt x="52" y="43"/>
                  </a:lnTo>
                  <a:lnTo>
                    <a:pt x="52" y="38"/>
                  </a:lnTo>
                  <a:lnTo>
                    <a:pt x="52" y="33"/>
                  </a:lnTo>
                  <a:lnTo>
                    <a:pt x="52" y="31"/>
                  </a:lnTo>
                  <a:lnTo>
                    <a:pt x="52" y="28"/>
                  </a:lnTo>
                  <a:lnTo>
                    <a:pt x="52" y="28"/>
                  </a:lnTo>
                  <a:lnTo>
                    <a:pt x="52" y="26"/>
                  </a:lnTo>
                  <a:lnTo>
                    <a:pt x="52" y="26"/>
                  </a:lnTo>
                  <a:lnTo>
                    <a:pt x="59" y="26"/>
                  </a:lnTo>
                  <a:lnTo>
                    <a:pt x="64" y="26"/>
                  </a:lnTo>
                  <a:lnTo>
                    <a:pt x="66" y="26"/>
                  </a:lnTo>
                  <a:lnTo>
                    <a:pt x="69" y="26"/>
                  </a:lnTo>
                  <a:lnTo>
                    <a:pt x="71" y="26"/>
                  </a:lnTo>
                  <a:lnTo>
                    <a:pt x="71" y="26"/>
                  </a:lnTo>
                  <a:lnTo>
                    <a:pt x="71" y="26"/>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grpSp>
      <p:grpSp>
        <p:nvGrpSpPr>
          <p:cNvPr id="159" name="组合 427"/>
          <p:cNvGrpSpPr/>
          <p:nvPr/>
        </p:nvGrpSpPr>
        <p:grpSpPr>
          <a:xfrm>
            <a:off x="4318470" y="4578779"/>
            <a:ext cx="338577" cy="267201"/>
            <a:chOff x="4184650" y="3357563"/>
            <a:chExt cx="442913" cy="323850"/>
          </a:xfrm>
        </p:grpSpPr>
        <p:sp>
          <p:nvSpPr>
            <p:cNvPr id="160" name="Freeform 119"/>
            <p:cNvSpPr/>
            <p:nvPr/>
          </p:nvSpPr>
          <p:spPr bwMode="auto">
            <a:xfrm>
              <a:off x="4184650" y="3478213"/>
              <a:ext cx="442913" cy="203200"/>
            </a:xfrm>
            <a:custGeom>
              <a:avLst/>
              <a:gdLst>
                <a:gd name="T0" fmla="*/ 227 w 279"/>
                <a:gd name="T1" fmla="*/ 59 h 128"/>
                <a:gd name="T2" fmla="*/ 206 w 279"/>
                <a:gd name="T3" fmla="*/ 69 h 128"/>
                <a:gd name="T4" fmla="*/ 180 w 279"/>
                <a:gd name="T5" fmla="*/ 76 h 128"/>
                <a:gd name="T6" fmla="*/ 154 w 279"/>
                <a:gd name="T7" fmla="*/ 78 h 128"/>
                <a:gd name="T8" fmla="*/ 128 w 279"/>
                <a:gd name="T9" fmla="*/ 78 h 128"/>
                <a:gd name="T10" fmla="*/ 102 w 279"/>
                <a:gd name="T11" fmla="*/ 76 h 128"/>
                <a:gd name="T12" fmla="*/ 76 w 279"/>
                <a:gd name="T13" fmla="*/ 69 h 128"/>
                <a:gd name="T14" fmla="*/ 52 w 279"/>
                <a:gd name="T15" fmla="*/ 59 h 128"/>
                <a:gd name="T16" fmla="*/ 31 w 279"/>
                <a:gd name="T17" fmla="*/ 50 h 128"/>
                <a:gd name="T18" fmla="*/ 17 w 279"/>
                <a:gd name="T19" fmla="*/ 36 h 128"/>
                <a:gd name="T20" fmla="*/ 5 w 279"/>
                <a:gd name="T21" fmla="*/ 21 h 128"/>
                <a:gd name="T22" fmla="*/ 0 w 279"/>
                <a:gd name="T23" fmla="*/ 7 h 128"/>
                <a:gd name="T24" fmla="*/ 0 w 279"/>
                <a:gd name="T25" fmla="*/ 0 h 128"/>
                <a:gd name="T26" fmla="*/ 0 w 279"/>
                <a:gd name="T27" fmla="*/ 10 h 128"/>
                <a:gd name="T28" fmla="*/ 0 w 279"/>
                <a:gd name="T29" fmla="*/ 24 h 128"/>
                <a:gd name="T30" fmla="*/ 0 w 279"/>
                <a:gd name="T31" fmla="*/ 36 h 128"/>
                <a:gd name="T32" fmla="*/ 0 w 279"/>
                <a:gd name="T33" fmla="*/ 43 h 128"/>
                <a:gd name="T34" fmla="*/ 0 w 279"/>
                <a:gd name="T35" fmla="*/ 48 h 128"/>
                <a:gd name="T36" fmla="*/ 0 w 279"/>
                <a:gd name="T37" fmla="*/ 52 h 128"/>
                <a:gd name="T38" fmla="*/ 0 w 279"/>
                <a:gd name="T39" fmla="*/ 52 h 128"/>
                <a:gd name="T40" fmla="*/ 0 w 279"/>
                <a:gd name="T41" fmla="*/ 52 h 128"/>
                <a:gd name="T42" fmla="*/ 5 w 279"/>
                <a:gd name="T43" fmla="*/ 66 h 128"/>
                <a:gd name="T44" fmla="*/ 12 w 279"/>
                <a:gd name="T45" fmla="*/ 81 h 128"/>
                <a:gd name="T46" fmla="*/ 24 w 279"/>
                <a:gd name="T47" fmla="*/ 93 h 128"/>
                <a:gd name="T48" fmla="*/ 43 w 279"/>
                <a:gd name="T49" fmla="*/ 104 h 128"/>
                <a:gd name="T50" fmla="*/ 64 w 279"/>
                <a:gd name="T51" fmla="*/ 116 h 128"/>
                <a:gd name="T52" fmla="*/ 88 w 279"/>
                <a:gd name="T53" fmla="*/ 123 h 128"/>
                <a:gd name="T54" fmla="*/ 114 w 279"/>
                <a:gd name="T55" fmla="*/ 128 h 128"/>
                <a:gd name="T56" fmla="*/ 140 w 279"/>
                <a:gd name="T57" fmla="*/ 128 h 128"/>
                <a:gd name="T58" fmla="*/ 168 w 279"/>
                <a:gd name="T59" fmla="*/ 128 h 128"/>
                <a:gd name="T60" fmla="*/ 192 w 279"/>
                <a:gd name="T61" fmla="*/ 123 h 128"/>
                <a:gd name="T62" fmla="*/ 218 w 279"/>
                <a:gd name="T63" fmla="*/ 116 h 128"/>
                <a:gd name="T64" fmla="*/ 239 w 279"/>
                <a:gd name="T65" fmla="*/ 104 h 128"/>
                <a:gd name="T66" fmla="*/ 256 w 279"/>
                <a:gd name="T67" fmla="*/ 93 h 128"/>
                <a:gd name="T68" fmla="*/ 268 w 279"/>
                <a:gd name="T69" fmla="*/ 81 h 128"/>
                <a:gd name="T70" fmla="*/ 277 w 279"/>
                <a:gd name="T71" fmla="*/ 66 h 128"/>
                <a:gd name="T72" fmla="*/ 279 w 279"/>
                <a:gd name="T73" fmla="*/ 52 h 128"/>
                <a:gd name="T74" fmla="*/ 279 w 279"/>
                <a:gd name="T75" fmla="*/ 43 h 128"/>
                <a:gd name="T76" fmla="*/ 279 w 279"/>
                <a:gd name="T77" fmla="*/ 29 h 128"/>
                <a:gd name="T78" fmla="*/ 279 w 279"/>
                <a:gd name="T79" fmla="*/ 17 h 128"/>
                <a:gd name="T80" fmla="*/ 279 w 279"/>
                <a:gd name="T81" fmla="*/ 10 h 128"/>
                <a:gd name="T82" fmla="*/ 279 w 279"/>
                <a:gd name="T83" fmla="*/ 5 h 128"/>
                <a:gd name="T84" fmla="*/ 279 w 279"/>
                <a:gd name="T85" fmla="*/ 0 h 128"/>
                <a:gd name="T86" fmla="*/ 279 w 279"/>
                <a:gd name="T87" fmla="*/ 0 h 128"/>
                <a:gd name="T88" fmla="*/ 277 w 279"/>
                <a:gd name="T89" fmla="*/ 14 h 128"/>
                <a:gd name="T90" fmla="*/ 270 w 279"/>
                <a:gd name="T91" fmla="*/ 29 h 128"/>
                <a:gd name="T92" fmla="*/ 256 w 279"/>
                <a:gd name="T93" fmla="*/ 43 h 128"/>
                <a:gd name="T94" fmla="*/ 239 w 279"/>
                <a:gd name="T95" fmla="*/ 5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9" h="128">
                  <a:moveTo>
                    <a:pt x="239" y="55"/>
                  </a:moveTo>
                  <a:lnTo>
                    <a:pt x="227" y="59"/>
                  </a:lnTo>
                  <a:lnTo>
                    <a:pt x="218" y="64"/>
                  </a:lnTo>
                  <a:lnTo>
                    <a:pt x="206" y="69"/>
                  </a:lnTo>
                  <a:lnTo>
                    <a:pt x="192" y="74"/>
                  </a:lnTo>
                  <a:lnTo>
                    <a:pt x="180" y="76"/>
                  </a:lnTo>
                  <a:lnTo>
                    <a:pt x="168" y="76"/>
                  </a:lnTo>
                  <a:lnTo>
                    <a:pt x="154" y="78"/>
                  </a:lnTo>
                  <a:lnTo>
                    <a:pt x="140" y="78"/>
                  </a:lnTo>
                  <a:lnTo>
                    <a:pt x="128" y="78"/>
                  </a:lnTo>
                  <a:lnTo>
                    <a:pt x="114" y="76"/>
                  </a:lnTo>
                  <a:lnTo>
                    <a:pt x="102" y="76"/>
                  </a:lnTo>
                  <a:lnTo>
                    <a:pt x="88" y="74"/>
                  </a:lnTo>
                  <a:lnTo>
                    <a:pt x="76" y="69"/>
                  </a:lnTo>
                  <a:lnTo>
                    <a:pt x="64" y="64"/>
                  </a:lnTo>
                  <a:lnTo>
                    <a:pt x="52" y="59"/>
                  </a:lnTo>
                  <a:lnTo>
                    <a:pt x="43" y="55"/>
                  </a:lnTo>
                  <a:lnTo>
                    <a:pt x="31" y="50"/>
                  </a:lnTo>
                  <a:lnTo>
                    <a:pt x="24" y="43"/>
                  </a:lnTo>
                  <a:lnTo>
                    <a:pt x="17" y="36"/>
                  </a:lnTo>
                  <a:lnTo>
                    <a:pt x="10" y="29"/>
                  </a:lnTo>
                  <a:lnTo>
                    <a:pt x="5" y="21"/>
                  </a:lnTo>
                  <a:lnTo>
                    <a:pt x="3" y="14"/>
                  </a:lnTo>
                  <a:lnTo>
                    <a:pt x="0" y="7"/>
                  </a:lnTo>
                  <a:lnTo>
                    <a:pt x="0" y="0"/>
                  </a:lnTo>
                  <a:lnTo>
                    <a:pt x="0" y="0"/>
                  </a:lnTo>
                  <a:lnTo>
                    <a:pt x="0" y="0"/>
                  </a:lnTo>
                  <a:lnTo>
                    <a:pt x="0" y="10"/>
                  </a:lnTo>
                  <a:lnTo>
                    <a:pt x="0" y="17"/>
                  </a:lnTo>
                  <a:lnTo>
                    <a:pt x="0" y="24"/>
                  </a:lnTo>
                  <a:lnTo>
                    <a:pt x="0" y="31"/>
                  </a:lnTo>
                  <a:lnTo>
                    <a:pt x="0" y="36"/>
                  </a:lnTo>
                  <a:lnTo>
                    <a:pt x="0" y="40"/>
                  </a:lnTo>
                  <a:lnTo>
                    <a:pt x="0" y="43"/>
                  </a:lnTo>
                  <a:lnTo>
                    <a:pt x="0" y="45"/>
                  </a:lnTo>
                  <a:lnTo>
                    <a:pt x="0" y="48"/>
                  </a:lnTo>
                  <a:lnTo>
                    <a:pt x="0" y="50"/>
                  </a:lnTo>
                  <a:lnTo>
                    <a:pt x="0" y="52"/>
                  </a:lnTo>
                  <a:lnTo>
                    <a:pt x="0" y="52"/>
                  </a:lnTo>
                  <a:lnTo>
                    <a:pt x="0" y="52"/>
                  </a:lnTo>
                  <a:lnTo>
                    <a:pt x="0" y="52"/>
                  </a:lnTo>
                  <a:lnTo>
                    <a:pt x="0" y="52"/>
                  </a:lnTo>
                  <a:lnTo>
                    <a:pt x="3" y="59"/>
                  </a:lnTo>
                  <a:lnTo>
                    <a:pt x="5" y="66"/>
                  </a:lnTo>
                  <a:lnTo>
                    <a:pt x="7" y="74"/>
                  </a:lnTo>
                  <a:lnTo>
                    <a:pt x="12" y="81"/>
                  </a:lnTo>
                  <a:lnTo>
                    <a:pt x="17" y="88"/>
                  </a:lnTo>
                  <a:lnTo>
                    <a:pt x="24" y="93"/>
                  </a:lnTo>
                  <a:lnTo>
                    <a:pt x="33" y="100"/>
                  </a:lnTo>
                  <a:lnTo>
                    <a:pt x="43" y="104"/>
                  </a:lnTo>
                  <a:lnTo>
                    <a:pt x="52" y="109"/>
                  </a:lnTo>
                  <a:lnTo>
                    <a:pt x="64" y="116"/>
                  </a:lnTo>
                  <a:lnTo>
                    <a:pt x="76" y="119"/>
                  </a:lnTo>
                  <a:lnTo>
                    <a:pt x="88" y="123"/>
                  </a:lnTo>
                  <a:lnTo>
                    <a:pt x="102" y="126"/>
                  </a:lnTo>
                  <a:lnTo>
                    <a:pt x="114" y="128"/>
                  </a:lnTo>
                  <a:lnTo>
                    <a:pt x="128" y="128"/>
                  </a:lnTo>
                  <a:lnTo>
                    <a:pt x="140" y="128"/>
                  </a:lnTo>
                  <a:lnTo>
                    <a:pt x="154" y="128"/>
                  </a:lnTo>
                  <a:lnTo>
                    <a:pt x="168" y="128"/>
                  </a:lnTo>
                  <a:lnTo>
                    <a:pt x="180" y="126"/>
                  </a:lnTo>
                  <a:lnTo>
                    <a:pt x="192" y="123"/>
                  </a:lnTo>
                  <a:lnTo>
                    <a:pt x="206" y="119"/>
                  </a:lnTo>
                  <a:lnTo>
                    <a:pt x="218" y="116"/>
                  </a:lnTo>
                  <a:lnTo>
                    <a:pt x="227" y="109"/>
                  </a:lnTo>
                  <a:lnTo>
                    <a:pt x="239" y="104"/>
                  </a:lnTo>
                  <a:lnTo>
                    <a:pt x="249" y="100"/>
                  </a:lnTo>
                  <a:lnTo>
                    <a:pt x="256" y="93"/>
                  </a:lnTo>
                  <a:lnTo>
                    <a:pt x="263" y="88"/>
                  </a:lnTo>
                  <a:lnTo>
                    <a:pt x="268" y="81"/>
                  </a:lnTo>
                  <a:lnTo>
                    <a:pt x="272" y="74"/>
                  </a:lnTo>
                  <a:lnTo>
                    <a:pt x="277" y="66"/>
                  </a:lnTo>
                  <a:lnTo>
                    <a:pt x="279" y="59"/>
                  </a:lnTo>
                  <a:lnTo>
                    <a:pt x="279" y="52"/>
                  </a:lnTo>
                  <a:lnTo>
                    <a:pt x="279" y="52"/>
                  </a:lnTo>
                  <a:lnTo>
                    <a:pt x="279" y="43"/>
                  </a:lnTo>
                  <a:lnTo>
                    <a:pt x="279" y="36"/>
                  </a:lnTo>
                  <a:lnTo>
                    <a:pt x="279" y="29"/>
                  </a:lnTo>
                  <a:lnTo>
                    <a:pt x="279" y="21"/>
                  </a:lnTo>
                  <a:lnTo>
                    <a:pt x="279" y="17"/>
                  </a:lnTo>
                  <a:lnTo>
                    <a:pt x="279" y="12"/>
                  </a:lnTo>
                  <a:lnTo>
                    <a:pt x="279" y="10"/>
                  </a:lnTo>
                  <a:lnTo>
                    <a:pt x="279" y="7"/>
                  </a:lnTo>
                  <a:lnTo>
                    <a:pt x="279" y="5"/>
                  </a:lnTo>
                  <a:lnTo>
                    <a:pt x="279" y="3"/>
                  </a:lnTo>
                  <a:lnTo>
                    <a:pt x="279" y="0"/>
                  </a:lnTo>
                  <a:lnTo>
                    <a:pt x="279" y="0"/>
                  </a:lnTo>
                  <a:lnTo>
                    <a:pt x="279" y="0"/>
                  </a:lnTo>
                  <a:lnTo>
                    <a:pt x="279" y="7"/>
                  </a:lnTo>
                  <a:lnTo>
                    <a:pt x="277" y="14"/>
                  </a:lnTo>
                  <a:lnTo>
                    <a:pt x="275" y="21"/>
                  </a:lnTo>
                  <a:lnTo>
                    <a:pt x="270" y="29"/>
                  </a:lnTo>
                  <a:lnTo>
                    <a:pt x="263" y="36"/>
                  </a:lnTo>
                  <a:lnTo>
                    <a:pt x="256" y="43"/>
                  </a:lnTo>
                  <a:lnTo>
                    <a:pt x="249" y="50"/>
                  </a:lnTo>
                  <a:lnTo>
                    <a:pt x="239" y="55"/>
                  </a:lnTo>
                  <a:close/>
                </a:path>
              </a:pathLst>
            </a:custGeom>
            <a:solidFill>
              <a:srgbClr val="10386A"/>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1" name="Freeform 120"/>
            <p:cNvSpPr/>
            <p:nvPr/>
          </p:nvSpPr>
          <p:spPr bwMode="auto">
            <a:xfrm>
              <a:off x="4184650" y="3357563"/>
              <a:ext cx="442913" cy="252413"/>
            </a:xfrm>
            <a:custGeom>
              <a:avLst/>
              <a:gdLst>
                <a:gd name="T0" fmla="*/ 249 w 279"/>
                <a:gd name="T1" fmla="*/ 29 h 159"/>
                <a:gd name="T2" fmla="*/ 265 w 279"/>
                <a:gd name="T3" fmla="*/ 43 h 159"/>
                <a:gd name="T4" fmla="*/ 275 w 279"/>
                <a:gd name="T5" fmla="*/ 57 h 159"/>
                <a:gd name="T6" fmla="*/ 279 w 279"/>
                <a:gd name="T7" fmla="*/ 71 h 159"/>
                <a:gd name="T8" fmla="*/ 279 w 279"/>
                <a:gd name="T9" fmla="*/ 86 h 159"/>
                <a:gd name="T10" fmla="*/ 275 w 279"/>
                <a:gd name="T11" fmla="*/ 102 h 159"/>
                <a:gd name="T12" fmla="*/ 265 w 279"/>
                <a:gd name="T13" fmla="*/ 116 h 159"/>
                <a:gd name="T14" fmla="*/ 249 w 279"/>
                <a:gd name="T15" fmla="*/ 128 h 159"/>
                <a:gd name="T16" fmla="*/ 230 w 279"/>
                <a:gd name="T17" fmla="*/ 140 h 159"/>
                <a:gd name="T18" fmla="*/ 206 w 279"/>
                <a:gd name="T19" fmla="*/ 150 h 159"/>
                <a:gd name="T20" fmla="*/ 180 w 279"/>
                <a:gd name="T21" fmla="*/ 154 h 159"/>
                <a:gd name="T22" fmla="*/ 154 w 279"/>
                <a:gd name="T23" fmla="*/ 159 h 159"/>
                <a:gd name="T24" fmla="*/ 128 w 279"/>
                <a:gd name="T25" fmla="*/ 159 h 159"/>
                <a:gd name="T26" fmla="*/ 102 w 279"/>
                <a:gd name="T27" fmla="*/ 154 h 159"/>
                <a:gd name="T28" fmla="*/ 76 w 279"/>
                <a:gd name="T29" fmla="*/ 150 h 159"/>
                <a:gd name="T30" fmla="*/ 52 w 279"/>
                <a:gd name="T31" fmla="*/ 140 h 159"/>
                <a:gd name="T32" fmla="*/ 31 w 279"/>
                <a:gd name="T33" fmla="*/ 128 h 159"/>
                <a:gd name="T34" fmla="*/ 17 w 279"/>
                <a:gd name="T35" fmla="*/ 116 h 159"/>
                <a:gd name="T36" fmla="*/ 7 w 279"/>
                <a:gd name="T37" fmla="*/ 102 h 159"/>
                <a:gd name="T38" fmla="*/ 0 w 279"/>
                <a:gd name="T39" fmla="*/ 86 h 159"/>
                <a:gd name="T40" fmla="*/ 0 w 279"/>
                <a:gd name="T41" fmla="*/ 71 h 159"/>
                <a:gd name="T42" fmla="*/ 7 w 279"/>
                <a:gd name="T43" fmla="*/ 57 h 159"/>
                <a:gd name="T44" fmla="*/ 17 w 279"/>
                <a:gd name="T45" fmla="*/ 43 h 159"/>
                <a:gd name="T46" fmla="*/ 31 w 279"/>
                <a:gd name="T47" fmla="*/ 29 h 159"/>
                <a:gd name="T48" fmla="*/ 52 w 279"/>
                <a:gd name="T49" fmla="*/ 17 h 159"/>
                <a:gd name="T50" fmla="*/ 76 w 279"/>
                <a:gd name="T51" fmla="*/ 7 h 159"/>
                <a:gd name="T52" fmla="*/ 100 w 279"/>
                <a:gd name="T53" fmla="*/ 3 h 159"/>
                <a:gd name="T54" fmla="*/ 126 w 279"/>
                <a:gd name="T55" fmla="*/ 0 h 159"/>
                <a:gd name="T56" fmla="*/ 154 w 279"/>
                <a:gd name="T57" fmla="*/ 0 h 159"/>
                <a:gd name="T58" fmla="*/ 180 w 279"/>
                <a:gd name="T59" fmla="*/ 3 h 159"/>
                <a:gd name="T60" fmla="*/ 206 w 279"/>
                <a:gd name="T61" fmla="*/ 7 h 159"/>
                <a:gd name="T62" fmla="*/ 227 w 279"/>
                <a:gd name="T63"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159">
                  <a:moveTo>
                    <a:pt x="239" y="24"/>
                  </a:moveTo>
                  <a:lnTo>
                    <a:pt x="249" y="29"/>
                  </a:lnTo>
                  <a:lnTo>
                    <a:pt x="256" y="36"/>
                  </a:lnTo>
                  <a:lnTo>
                    <a:pt x="265" y="43"/>
                  </a:lnTo>
                  <a:lnTo>
                    <a:pt x="270" y="50"/>
                  </a:lnTo>
                  <a:lnTo>
                    <a:pt x="275" y="57"/>
                  </a:lnTo>
                  <a:lnTo>
                    <a:pt x="277" y="64"/>
                  </a:lnTo>
                  <a:lnTo>
                    <a:pt x="279" y="71"/>
                  </a:lnTo>
                  <a:lnTo>
                    <a:pt x="279" y="79"/>
                  </a:lnTo>
                  <a:lnTo>
                    <a:pt x="279" y="86"/>
                  </a:lnTo>
                  <a:lnTo>
                    <a:pt x="277" y="95"/>
                  </a:lnTo>
                  <a:lnTo>
                    <a:pt x="275" y="102"/>
                  </a:lnTo>
                  <a:lnTo>
                    <a:pt x="270" y="109"/>
                  </a:lnTo>
                  <a:lnTo>
                    <a:pt x="265" y="116"/>
                  </a:lnTo>
                  <a:lnTo>
                    <a:pt x="258" y="124"/>
                  </a:lnTo>
                  <a:lnTo>
                    <a:pt x="249" y="128"/>
                  </a:lnTo>
                  <a:lnTo>
                    <a:pt x="239" y="135"/>
                  </a:lnTo>
                  <a:lnTo>
                    <a:pt x="230" y="140"/>
                  </a:lnTo>
                  <a:lnTo>
                    <a:pt x="218" y="145"/>
                  </a:lnTo>
                  <a:lnTo>
                    <a:pt x="206" y="150"/>
                  </a:lnTo>
                  <a:lnTo>
                    <a:pt x="194" y="152"/>
                  </a:lnTo>
                  <a:lnTo>
                    <a:pt x="180" y="154"/>
                  </a:lnTo>
                  <a:lnTo>
                    <a:pt x="168" y="157"/>
                  </a:lnTo>
                  <a:lnTo>
                    <a:pt x="154" y="159"/>
                  </a:lnTo>
                  <a:lnTo>
                    <a:pt x="140" y="159"/>
                  </a:lnTo>
                  <a:lnTo>
                    <a:pt x="128" y="159"/>
                  </a:lnTo>
                  <a:lnTo>
                    <a:pt x="114" y="157"/>
                  </a:lnTo>
                  <a:lnTo>
                    <a:pt x="102" y="154"/>
                  </a:lnTo>
                  <a:lnTo>
                    <a:pt x="88" y="152"/>
                  </a:lnTo>
                  <a:lnTo>
                    <a:pt x="76" y="150"/>
                  </a:lnTo>
                  <a:lnTo>
                    <a:pt x="64" y="145"/>
                  </a:lnTo>
                  <a:lnTo>
                    <a:pt x="52" y="140"/>
                  </a:lnTo>
                  <a:lnTo>
                    <a:pt x="43" y="135"/>
                  </a:lnTo>
                  <a:lnTo>
                    <a:pt x="31" y="128"/>
                  </a:lnTo>
                  <a:lnTo>
                    <a:pt x="24" y="124"/>
                  </a:lnTo>
                  <a:lnTo>
                    <a:pt x="17" y="116"/>
                  </a:lnTo>
                  <a:lnTo>
                    <a:pt x="12" y="109"/>
                  </a:lnTo>
                  <a:lnTo>
                    <a:pt x="7" y="102"/>
                  </a:lnTo>
                  <a:lnTo>
                    <a:pt x="3" y="95"/>
                  </a:lnTo>
                  <a:lnTo>
                    <a:pt x="0" y="86"/>
                  </a:lnTo>
                  <a:lnTo>
                    <a:pt x="0" y="79"/>
                  </a:lnTo>
                  <a:lnTo>
                    <a:pt x="0" y="71"/>
                  </a:lnTo>
                  <a:lnTo>
                    <a:pt x="3" y="64"/>
                  </a:lnTo>
                  <a:lnTo>
                    <a:pt x="7" y="57"/>
                  </a:lnTo>
                  <a:lnTo>
                    <a:pt x="10" y="50"/>
                  </a:lnTo>
                  <a:lnTo>
                    <a:pt x="17" y="43"/>
                  </a:lnTo>
                  <a:lnTo>
                    <a:pt x="24" y="36"/>
                  </a:lnTo>
                  <a:lnTo>
                    <a:pt x="31" y="29"/>
                  </a:lnTo>
                  <a:lnTo>
                    <a:pt x="40" y="24"/>
                  </a:lnTo>
                  <a:lnTo>
                    <a:pt x="52" y="17"/>
                  </a:lnTo>
                  <a:lnTo>
                    <a:pt x="64" y="12"/>
                  </a:lnTo>
                  <a:lnTo>
                    <a:pt x="76" y="7"/>
                  </a:lnTo>
                  <a:lnTo>
                    <a:pt x="88" y="5"/>
                  </a:lnTo>
                  <a:lnTo>
                    <a:pt x="100" y="3"/>
                  </a:lnTo>
                  <a:lnTo>
                    <a:pt x="114" y="0"/>
                  </a:lnTo>
                  <a:lnTo>
                    <a:pt x="126" y="0"/>
                  </a:lnTo>
                  <a:lnTo>
                    <a:pt x="140" y="0"/>
                  </a:lnTo>
                  <a:lnTo>
                    <a:pt x="154" y="0"/>
                  </a:lnTo>
                  <a:lnTo>
                    <a:pt x="166" y="0"/>
                  </a:lnTo>
                  <a:lnTo>
                    <a:pt x="180" y="3"/>
                  </a:lnTo>
                  <a:lnTo>
                    <a:pt x="192" y="5"/>
                  </a:lnTo>
                  <a:lnTo>
                    <a:pt x="206" y="7"/>
                  </a:lnTo>
                  <a:lnTo>
                    <a:pt x="216" y="12"/>
                  </a:lnTo>
                  <a:lnTo>
                    <a:pt x="227" y="17"/>
                  </a:lnTo>
                  <a:lnTo>
                    <a:pt x="239" y="24"/>
                  </a:lnTo>
                  <a:close/>
                </a:path>
              </a:pathLst>
            </a:custGeom>
            <a:solidFill>
              <a:srgbClr val="3862A7"/>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2" name="Freeform 121"/>
            <p:cNvSpPr>
              <a:spLocks noEditPoints="1"/>
            </p:cNvSpPr>
            <p:nvPr/>
          </p:nvSpPr>
          <p:spPr bwMode="auto">
            <a:xfrm>
              <a:off x="4324350" y="3621088"/>
              <a:ext cx="25400" cy="34925"/>
            </a:xfrm>
            <a:custGeom>
              <a:avLst/>
              <a:gdLst>
                <a:gd name="T0" fmla="*/ 4 w 16"/>
                <a:gd name="T1" fmla="*/ 7 h 22"/>
                <a:gd name="T2" fmla="*/ 4 w 16"/>
                <a:gd name="T3" fmla="*/ 10 h 22"/>
                <a:gd name="T4" fmla="*/ 4 w 16"/>
                <a:gd name="T5" fmla="*/ 10 h 22"/>
                <a:gd name="T6" fmla="*/ 7 w 16"/>
                <a:gd name="T7" fmla="*/ 10 h 22"/>
                <a:gd name="T8" fmla="*/ 9 w 16"/>
                <a:gd name="T9" fmla="*/ 10 h 22"/>
                <a:gd name="T10" fmla="*/ 9 w 16"/>
                <a:gd name="T11" fmla="*/ 7 h 22"/>
                <a:gd name="T12" fmla="*/ 9 w 16"/>
                <a:gd name="T13" fmla="*/ 5 h 22"/>
                <a:gd name="T14" fmla="*/ 7 w 16"/>
                <a:gd name="T15" fmla="*/ 5 h 22"/>
                <a:gd name="T16" fmla="*/ 4 w 16"/>
                <a:gd name="T17" fmla="*/ 5 h 22"/>
                <a:gd name="T18" fmla="*/ 0 w 16"/>
                <a:gd name="T19" fmla="*/ 22 h 22"/>
                <a:gd name="T20" fmla="*/ 0 w 16"/>
                <a:gd name="T21" fmla="*/ 14 h 22"/>
                <a:gd name="T22" fmla="*/ 0 w 16"/>
                <a:gd name="T23" fmla="*/ 7 h 22"/>
                <a:gd name="T24" fmla="*/ 0 w 16"/>
                <a:gd name="T25" fmla="*/ 3 h 22"/>
                <a:gd name="T26" fmla="*/ 0 w 16"/>
                <a:gd name="T27" fmla="*/ 0 h 22"/>
                <a:gd name="T28" fmla="*/ 2 w 16"/>
                <a:gd name="T29" fmla="*/ 0 h 22"/>
                <a:gd name="T30" fmla="*/ 7 w 16"/>
                <a:gd name="T31" fmla="*/ 0 h 22"/>
                <a:gd name="T32" fmla="*/ 9 w 16"/>
                <a:gd name="T33" fmla="*/ 0 h 22"/>
                <a:gd name="T34" fmla="*/ 12 w 16"/>
                <a:gd name="T35" fmla="*/ 0 h 22"/>
                <a:gd name="T36" fmla="*/ 14 w 16"/>
                <a:gd name="T37" fmla="*/ 3 h 22"/>
                <a:gd name="T38" fmla="*/ 16 w 16"/>
                <a:gd name="T39" fmla="*/ 7 h 22"/>
                <a:gd name="T40" fmla="*/ 14 w 16"/>
                <a:gd name="T41" fmla="*/ 10 h 22"/>
                <a:gd name="T42" fmla="*/ 12 w 16"/>
                <a:gd name="T43" fmla="*/ 12 h 22"/>
                <a:gd name="T44" fmla="*/ 12 w 16"/>
                <a:gd name="T45" fmla="*/ 12 h 22"/>
                <a:gd name="T46" fmla="*/ 14 w 16"/>
                <a:gd name="T47" fmla="*/ 14 h 22"/>
                <a:gd name="T48" fmla="*/ 14 w 16"/>
                <a:gd name="T49" fmla="*/ 17 h 22"/>
                <a:gd name="T50" fmla="*/ 16 w 16"/>
                <a:gd name="T51" fmla="*/ 19 h 22"/>
                <a:gd name="T52" fmla="*/ 16 w 16"/>
                <a:gd name="T53" fmla="*/ 22 h 22"/>
                <a:gd name="T54" fmla="*/ 14 w 16"/>
                <a:gd name="T55" fmla="*/ 22 h 22"/>
                <a:gd name="T56" fmla="*/ 12 w 16"/>
                <a:gd name="T57" fmla="*/ 22 h 22"/>
                <a:gd name="T58" fmla="*/ 12 w 16"/>
                <a:gd name="T59" fmla="*/ 22 h 22"/>
                <a:gd name="T60" fmla="*/ 9 w 16"/>
                <a:gd name="T61" fmla="*/ 19 h 22"/>
                <a:gd name="T62" fmla="*/ 9 w 16"/>
                <a:gd name="T63" fmla="*/ 17 h 22"/>
                <a:gd name="T64" fmla="*/ 9 w 16"/>
                <a:gd name="T65" fmla="*/ 14 h 22"/>
                <a:gd name="T66" fmla="*/ 7 w 16"/>
                <a:gd name="T67" fmla="*/ 14 h 22"/>
                <a:gd name="T68" fmla="*/ 4 w 16"/>
                <a:gd name="T69" fmla="*/ 17 h 22"/>
                <a:gd name="T70" fmla="*/ 4 w 16"/>
                <a:gd name="T71" fmla="*/ 19 h 22"/>
                <a:gd name="T72" fmla="*/ 4 w 16"/>
                <a:gd name="T73" fmla="*/ 22 h 22"/>
                <a:gd name="T74" fmla="*/ 2 w 16"/>
                <a:gd name="T75" fmla="*/ 22 h 22"/>
                <a:gd name="T76" fmla="*/ 0 w 16"/>
                <a:gd name="T77" fmla="*/ 22 h 22"/>
                <a:gd name="T78" fmla="*/ 0 w 16"/>
                <a:gd name="T7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22">
                  <a:moveTo>
                    <a:pt x="4" y="5"/>
                  </a:moveTo>
                  <a:lnTo>
                    <a:pt x="4" y="7"/>
                  </a:lnTo>
                  <a:lnTo>
                    <a:pt x="4" y="7"/>
                  </a:lnTo>
                  <a:lnTo>
                    <a:pt x="4" y="10"/>
                  </a:lnTo>
                  <a:lnTo>
                    <a:pt x="4" y="10"/>
                  </a:lnTo>
                  <a:lnTo>
                    <a:pt x="4" y="10"/>
                  </a:lnTo>
                  <a:lnTo>
                    <a:pt x="7" y="10"/>
                  </a:lnTo>
                  <a:lnTo>
                    <a:pt x="7" y="10"/>
                  </a:lnTo>
                  <a:lnTo>
                    <a:pt x="7" y="10"/>
                  </a:lnTo>
                  <a:lnTo>
                    <a:pt x="9" y="10"/>
                  </a:lnTo>
                  <a:lnTo>
                    <a:pt x="9" y="10"/>
                  </a:lnTo>
                  <a:lnTo>
                    <a:pt x="9" y="7"/>
                  </a:lnTo>
                  <a:lnTo>
                    <a:pt x="9" y="7"/>
                  </a:lnTo>
                  <a:lnTo>
                    <a:pt x="9" y="5"/>
                  </a:lnTo>
                  <a:lnTo>
                    <a:pt x="9" y="5"/>
                  </a:lnTo>
                  <a:lnTo>
                    <a:pt x="7" y="5"/>
                  </a:lnTo>
                  <a:lnTo>
                    <a:pt x="7" y="5"/>
                  </a:lnTo>
                  <a:lnTo>
                    <a:pt x="4" y="5"/>
                  </a:lnTo>
                  <a:lnTo>
                    <a:pt x="4" y="5"/>
                  </a:lnTo>
                  <a:close/>
                  <a:moveTo>
                    <a:pt x="0" y="22"/>
                  </a:moveTo>
                  <a:lnTo>
                    <a:pt x="0" y="19"/>
                  </a:lnTo>
                  <a:lnTo>
                    <a:pt x="0" y="14"/>
                  </a:lnTo>
                  <a:lnTo>
                    <a:pt x="0" y="10"/>
                  </a:lnTo>
                  <a:lnTo>
                    <a:pt x="0" y="7"/>
                  </a:lnTo>
                  <a:lnTo>
                    <a:pt x="0" y="5"/>
                  </a:lnTo>
                  <a:lnTo>
                    <a:pt x="0" y="3"/>
                  </a:lnTo>
                  <a:lnTo>
                    <a:pt x="0" y="3"/>
                  </a:lnTo>
                  <a:lnTo>
                    <a:pt x="0" y="0"/>
                  </a:lnTo>
                  <a:lnTo>
                    <a:pt x="0" y="0"/>
                  </a:lnTo>
                  <a:lnTo>
                    <a:pt x="2" y="0"/>
                  </a:lnTo>
                  <a:lnTo>
                    <a:pt x="4" y="0"/>
                  </a:lnTo>
                  <a:lnTo>
                    <a:pt x="7" y="0"/>
                  </a:lnTo>
                  <a:lnTo>
                    <a:pt x="7" y="0"/>
                  </a:lnTo>
                  <a:lnTo>
                    <a:pt x="9" y="0"/>
                  </a:lnTo>
                  <a:lnTo>
                    <a:pt x="9" y="0"/>
                  </a:lnTo>
                  <a:lnTo>
                    <a:pt x="12" y="0"/>
                  </a:lnTo>
                  <a:lnTo>
                    <a:pt x="12" y="3"/>
                  </a:lnTo>
                  <a:lnTo>
                    <a:pt x="14" y="3"/>
                  </a:lnTo>
                  <a:lnTo>
                    <a:pt x="14" y="5"/>
                  </a:lnTo>
                  <a:lnTo>
                    <a:pt x="16" y="7"/>
                  </a:lnTo>
                  <a:lnTo>
                    <a:pt x="14" y="7"/>
                  </a:lnTo>
                  <a:lnTo>
                    <a:pt x="14" y="10"/>
                  </a:lnTo>
                  <a:lnTo>
                    <a:pt x="14" y="12"/>
                  </a:lnTo>
                  <a:lnTo>
                    <a:pt x="12" y="12"/>
                  </a:lnTo>
                  <a:lnTo>
                    <a:pt x="12" y="12"/>
                  </a:lnTo>
                  <a:lnTo>
                    <a:pt x="12" y="12"/>
                  </a:lnTo>
                  <a:lnTo>
                    <a:pt x="14" y="12"/>
                  </a:lnTo>
                  <a:lnTo>
                    <a:pt x="14" y="14"/>
                  </a:lnTo>
                  <a:lnTo>
                    <a:pt x="14" y="14"/>
                  </a:lnTo>
                  <a:lnTo>
                    <a:pt x="14" y="17"/>
                  </a:lnTo>
                  <a:lnTo>
                    <a:pt x="16" y="19"/>
                  </a:lnTo>
                  <a:lnTo>
                    <a:pt x="16" y="19"/>
                  </a:lnTo>
                  <a:lnTo>
                    <a:pt x="16" y="22"/>
                  </a:lnTo>
                  <a:lnTo>
                    <a:pt x="16" y="22"/>
                  </a:lnTo>
                  <a:lnTo>
                    <a:pt x="16" y="22"/>
                  </a:lnTo>
                  <a:lnTo>
                    <a:pt x="14" y="22"/>
                  </a:lnTo>
                  <a:lnTo>
                    <a:pt x="14" y="22"/>
                  </a:lnTo>
                  <a:lnTo>
                    <a:pt x="12" y="22"/>
                  </a:lnTo>
                  <a:lnTo>
                    <a:pt x="12" y="22"/>
                  </a:lnTo>
                  <a:lnTo>
                    <a:pt x="12" y="22"/>
                  </a:lnTo>
                  <a:lnTo>
                    <a:pt x="9" y="19"/>
                  </a:lnTo>
                  <a:lnTo>
                    <a:pt x="9" y="19"/>
                  </a:lnTo>
                  <a:lnTo>
                    <a:pt x="9" y="17"/>
                  </a:lnTo>
                  <a:lnTo>
                    <a:pt x="9" y="17"/>
                  </a:lnTo>
                  <a:lnTo>
                    <a:pt x="9" y="17"/>
                  </a:lnTo>
                  <a:lnTo>
                    <a:pt x="9" y="14"/>
                  </a:lnTo>
                  <a:lnTo>
                    <a:pt x="7" y="14"/>
                  </a:lnTo>
                  <a:lnTo>
                    <a:pt x="7" y="14"/>
                  </a:lnTo>
                  <a:lnTo>
                    <a:pt x="4" y="14"/>
                  </a:lnTo>
                  <a:lnTo>
                    <a:pt x="4" y="17"/>
                  </a:lnTo>
                  <a:lnTo>
                    <a:pt x="4" y="19"/>
                  </a:lnTo>
                  <a:lnTo>
                    <a:pt x="4" y="19"/>
                  </a:lnTo>
                  <a:lnTo>
                    <a:pt x="4" y="22"/>
                  </a:lnTo>
                  <a:lnTo>
                    <a:pt x="4" y="22"/>
                  </a:lnTo>
                  <a:lnTo>
                    <a:pt x="4" y="22"/>
                  </a:lnTo>
                  <a:lnTo>
                    <a:pt x="2" y="22"/>
                  </a:lnTo>
                  <a:lnTo>
                    <a:pt x="0" y="22"/>
                  </a:lnTo>
                  <a:lnTo>
                    <a:pt x="0" y="22"/>
                  </a:lnTo>
                  <a:lnTo>
                    <a:pt x="0"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3" name="Freeform 122"/>
            <p:cNvSpPr>
              <a:spLocks noEditPoints="1"/>
            </p:cNvSpPr>
            <p:nvPr/>
          </p:nvSpPr>
          <p:spPr bwMode="auto">
            <a:xfrm>
              <a:off x="4354513" y="3621088"/>
              <a:ext cx="30163" cy="38100"/>
            </a:xfrm>
            <a:custGeom>
              <a:avLst/>
              <a:gdLst>
                <a:gd name="T0" fmla="*/ 4 w 19"/>
                <a:gd name="T1" fmla="*/ 12 h 24"/>
                <a:gd name="T2" fmla="*/ 4 w 19"/>
                <a:gd name="T3" fmla="*/ 14 h 24"/>
                <a:gd name="T4" fmla="*/ 7 w 19"/>
                <a:gd name="T5" fmla="*/ 17 h 24"/>
                <a:gd name="T6" fmla="*/ 7 w 19"/>
                <a:gd name="T7" fmla="*/ 19 h 24"/>
                <a:gd name="T8" fmla="*/ 9 w 19"/>
                <a:gd name="T9" fmla="*/ 19 h 24"/>
                <a:gd name="T10" fmla="*/ 12 w 19"/>
                <a:gd name="T11" fmla="*/ 19 h 24"/>
                <a:gd name="T12" fmla="*/ 12 w 19"/>
                <a:gd name="T13" fmla="*/ 17 h 24"/>
                <a:gd name="T14" fmla="*/ 12 w 19"/>
                <a:gd name="T15" fmla="*/ 14 h 24"/>
                <a:gd name="T16" fmla="*/ 14 w 19"/>
                <a:gd name="T17" fmla="*/ 12 h 24"/>
                <a:gd name="T18" fmla="*/ 12 w 19"/>
                <a:gd name="T19" fmla="*/ 7 h 24"/>
                <a:gd name="T20" fmla="*/ 12 w 19"/>
                <a:gd name="T21" fmla="*/ 5 h 24"/>
                <a:gd name="T22" fmla="*/ 12 w 19"/>
                <a:gd name="T23" fmla="*/ 5 h 24"/>
                <a:gd name="T24" fmla="*/ 9 w 19"/>
                <a:gd name="T25" fmla="*/ 5 h 24"/>
                <a:gd name="T26" fmla="*/ 7 w 19"/>
                <a:gd name="T27" fmla="*/ 5 h 24"/>
                <a:gd name="T28" fmla="*/ 7 w 19"/>
                <a:gd name="T29" fmla="*/ 5 h 24"/>
                <a:gd name="T30" fmla="*/ 4 w 19"/>
                <a:gd name="T31" fmla="*/ 7 h 24"/>
                <a:gd name="T32" fmla="*/ 4 w 19"/>
                <a:gd name="T33" fmla="*/ 12 h 24"/>
                <a:gd name="T34" fmla="*/ 0 w 19"/>
                <a:gd name="T35" fmla="*/ 12 h 24"/>
                <a:gd name="T36" fmla="*/ 0 w 19"/>
                <a:gd name="T37" fmla="*/ 7 h 24"/>
                <a:gd name="T38" fmla="*/ 2 w 19"/>
                <a:gd name="T39" fmla="*/ 3 h 24"/>
                <a:gd name="T40" fmla="*/ 4 w 19"/>
                <a:gd name="T41" fmla="*/ 0 h 24"/>
                <a:gd name="T42" fmla="*/ 7 w 19"/>
                <a:gd name="T43" fmla="*/ 0 h 24"/>
                <a:gd name="T44" fmla="*/ 9 w 19"/>
                <a:gd name="T45" fmla="*/ 0 h 24"/>
                <a:gd name="T46" fmla="*/ 12 w 19"/>
                <a:gd name="T47" fmla="*/ 0 h 24"/>
                <a:gd name="T48" fmla="*/ 14 w 19"/>
                <a:gd name="T49" fmla="*/ 0 h 24"/>
                <a:gd name="T50" fmla="*/ 16 w 19"/>
                <a:gd name="T51" fmla="*/ 3 h 24"/>
                <a:gd name="T52" fmla="*/ 19 w 19"/>
                <a:gd name="T53" fmla="*/ 7 h 24"/>
                <a:gd name="T54" fmla="*/ 19 w 19"/>
                <a:gd name="T55" fmla="*/ 10 h 24"/>
                <a:gd name="T56" fmla="*/ 19 w 19"/>
                <a:gd name="T57" fmla="*/ 12 h 24"/>
                <a:gd name="T58" fmla="*/ 19 w 19"/>
                <a:gd name="T59" fmla="*/ 14 h 24"/>
                <a:gd name="T60" fmla="*/ 19 w 19"/>
                <a:gd name="T61" fmla="*/ 17 h 24"/>
                <a:gd name="T62" fmla="*/ 16 w 19"/>
                <a:gd name="T63" fmla="*/ 19 h 24"/>
                <a:gd name="T64" fmla="*/ 14 w 19"/>
                <a:gd name="T65" fmla="*/ 22 h 24"/>
                <a:gd name="T66" fmla="*/ 12 w 19"/>
                <a:gd name="T67" fmla="*/ 24 h 24"/>
                <a:gd name="T68" fmla="*/ 9 w 19"/>
                <a:gd name="T69" fmla="*/ 24 h 24"/>
                <a:gd name="T70" fmla="*/ 7 w 19"/>
                <a:gd name="T71" fmla="*/ 24 h 24"/>
                <a:gd name="T72" fmla="*/ 4 w 19"/>
                <a:gd name="T73" fmla="*/ 22 h 24"/>
                <a:gd name="T74" fmla="*/ 2 w 19"/>
                <a:gd name="T75" fmla="*/ 19 h 24"/>
                <a:gd name="T76" fmla="*/ 0 w 19"/>
                <a:gd name="T77" fmla="*/ 17 h 24"/>
                <a:gd name="T78" fmla="*/ 0 w 19"/>
                <a:gd name="T79" fmla="*/ 12 h 24"/>
                <a:gd name="T80" fmla="*/ 0 w 19"/>
                <a:gd name="T8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24">
                  <a:moveTo>
                    <a:pt x="4" y="12"/>
                  </a:moveTo>
                  <a:lnTo>
                    <a:pt x="4" y="14"/>
                  </a:lnTo>
                  <a:lnTo>
                    <a:pt x="7" y="17"/>
                  </a:lnTo>
                  <a:lnTo>
                    <a:pt x="7" y="19"/>
                  </a:lnTo>
                  <a:lnTo>
                    <a:pt x="9" y="19"/>
                  </a:lnTo>
                  <a:lnTo>
                    <a:pt x="12" y="19"/>
                  </a:lnTo>
                  <a:lnTo>
                    <a:pt x="12" y="17"/>
                  </a:lnTo>
                  <a:lnTo>
                    <a:pt x="12" y="14"/>
                  </a:lnTo>
                  <a:lnTo>
                    <a:pt x="14" y="12"/>
                  </a:lnTo>
                  <a:lnTo>
                    <a:pt x="12" y="7"/>
                  </a:lnTo>
                  <a:lnTo>
                    <a:pt x="12" y="5"/>
                  </a:lnTo>
                  <a:lnTo>
                    <a:pt x="12" y="5"/>
                  </a:lnTo>
                  <a:lnTo>
                    <a:pt x="9" y="5"/>
                  </a:lnTo>
                  <a:lnTo>
                    <a:pt x="7" y="5"/>
                  </a:lnTo>
                  <a:lnTo>
                    <a:pt x="7" y="5"/>
                  </a:lnTo>
                  <a:lnTo>
                    <a:pt x="4" y="7"/>
                  </a:lnTo>
                  <a:lnTo>
                    <a:pt x="4" y="12"/>
                  </a:lnTo>
                  <a:close/>
                  <a:moveTo>
                    <a:pt x="0" y="12"/>
                  </a:moveTo>
                  <a:lnTo>
                    <a:pt x="0" y="7"/>
                  </a:lnTo>
                  <a:lnTo>
                    <a:pt x="2" y="3"/>
                  </a:lnTo>
                  <a:lnTo>
                    <a:pt x="4" y="0"/>
                  </a:lnTo>
                  <a:lnTo>
                    <a:pt x="7" y="0"/>
                  </a:lnTo>
                  <a:lnTo>
                    <a:pt x="9" y="0"/>
                  </a:lnTo>
                  <a:lnTo>
                    <a:pt x="12" y="0"/>
                  </a:lnTo>
                  <a:lnTo>
                    <a:pt x="14" y="0"/>
                  </a:lnTo>
                  <a:lnTo>
                    <a:pt x="16" y="3"/>
                  </a:lnTo>
                  <a:lnTo>
                    <a:pt x="19" y="7"/>
                  </a:lnTo>
                  <a:lnTo>
                    <a:pt x="19" y="10"/>
                  </a:lnTo>
                  <a:lnTo>
                    <a:pt x="19" y="12"/>
                  </a:lnTo>
                  <a:lnTo>
                    <a:pt x="19" y="14"/>
                  </a:lnTo>
                  <a:lnTo>
                    <a:pt x="19" y="17"/>
                  </a:lnTo>
                  <a:lnTo>
                    <a:pt x="16" y="19"/>
                  </a:lnTo>
                  <a:lnTo>
                    <a:pt x="14" y="22"/>
                  </a:lnTo>
                  <a:lnTo>
                    <a:pt x="12" y="24"/>
                  </a:lnTo>
                  <a:lnTo>
                    <a:pt x="9" y="24"/>
                  </a:lnTo>
                  <a:lnTo>
                    <a:pt x="7" y="24"/>
                  </a:lnTo>
                  <a:lnTo>
                    <a:pt x="4" y="22"/>
                  </a:lnTo>
                  <a:lnTo>
                    <a:pt x="2" y="19"/>
                  </a:lnTo>
                  <a:lnTo>
                    <a:pt x="0" y="17"/>
                  </a:lnTo>
                  <a:lnTo>
                    <a:pt x="0" y="12"/>
                  </a:lnTo>
                  <a:lnTo>
                    <a:pt x="0" y="1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4" name="Freeform 123"/>
            <p:cNvSpPr/>
            <p:nvPr/>
          </p:nvSpPr>
          <p:spPr bwMode="auto">
            <a:xfrm>
              <a:off x="4391025" y="3621088"/>
              <a:ext cx="23813" cy="38100"/>
            </a:xfrm>
            <a:custGeom>
              <a:avLst/>
              <a:gdLst>
                <a:gd name="T0" fmla="*/ 0 w 15"/>
                <a:gd name="T1" fmla="*/ 14 h 24"/>
                <a:gd name="T2" fmla="*/ 0 w 15"/>
                <a:gd name="T3" fmla="*/ 10 h 24"/>
                <a:gd name="T4" fmla="*/ 0 w 15"/>
                <a:gd name="T5" fmla="*/ 7 h 24"/>
                <a:gd name="T6" fmla="*/ 0 w 15"/>
                <a:gd name="T7" fmla="*/ 5 h 24"/>
                <a:gd name="T8" fmla="*/ 0 w 15"/>
                <a:gd name="T9" fmla="*/ 3 h 24"/>
                <a:gd name="T10" fmla="*/ 0 w 15"/>
                <a:gd name="T11" fmla="*/ 3 h 24"/>
                <a:gd name="T12" fmla="*/ 0 w 15"/>
                <a:gd name="T13" fmla="*/ 0 h 24"/>
                <a:gd name="T14" fmla="*/ 0 w 15"/>
                <a:gd name="T15" fmla="*/ 0 h 24"/>
                <a:gd name="T16" fmla="*/ 3 w 15"/>
                <a:gd name="T17" fmla="*/ 0 h 24"/>
                <a:gd name="T18" fmla="*/ 3 w 15"/>
                <a:gd name="T19" fmla="*/ 0 h 24"/>
                <a:gd name="T20" fmla="*/ 5 w 15"/>
                <a:gd name="T21" fmla="*/ 0 h 24"/>
                <a:gd name="T22" fmla="*/ 5 w 15"/>
                <a:gd name="T23" fmla="*/ 0 h 24"/>
                <a:gd name="T24" fmla="*/ 5 w 15"/>
                <a:gd name="T25" fmla="*/ 5 h 24"/>
                <a:gd name="T26" fmla="*/ 5 w 15"/>
                <a:gd name="T27" fmla="*/ 10 h 24"/>
                <a:gd name="T28" fmla="*/ 5 w 15"/>
                <a:gd name="T29" fmla="*/ 12 h 24"/>
                <a:gd name="T30" fmla="*/ 5 w 15"/>
                <a:gd name="T31" fmla="*/ 14 h 24"/>
                <a:gd name="T32" fmla="*/ 5 w 15"/>
                <a:gd name="T33" fmla="*/ 14 h 24"/>
                <a:gd name="T34" fmla="*/ 5 w 15"/>
                <a:gd name="T35" fmla="*/ 14 h 24"/>
                <a:gd name="T36" fmla="*/ 5 w 15"/>
                <a:gd name="T37" fmla="*/ 14 h 24"/>
                <a:gd name="T38" fmla="*/ 5 w 15"/>
                <a:gd name="T39" fmla="*/ 17 h 24"/>
                <a:gd name="T40" fmla="*/ 5 w 15"/>
                <a:gd name="T41" fmla="*/ 19 h 24"/>
                <a:gd name="T42" fmla="*/ 5 w 15"/>
                <a:gd name="T43" fmla="*/ 19 h 24"/>
                <a:gd name="T44" fmla="*/ 7 w 15"/>
                <a:gd name="T45" fmla="*/ 19 h 24"/>
                <a:gd name="T46" fmla="*/ 10 w 15"/>
                <a:gd name="T47" fmla="*/ 19 h 24"/>
                <a:gd name="T48" fmla="*/ 10 w 15"/>
                <a:gd name="T49" fmla="*/ 19 h 24"/>
                <a:gd name="T50" fmla="*/ 10 w 15"/>
                <a:gd name="T51" fmla="*/ 14 h 24"/>
                <a:gd name="T52" fmla="*/ 10 w 15"/>
                <a:gd name="T53" fmla="*/ 10 h 24"/>
                <a:gd name="T54" fmla="*/ 10 w 15"/>
                <a:gd name="T55" fmla="*/ 7 h 24"/>
                <a:gd name="T56" fmla="*/ 10 w 15"/>
                <a:gd name="T57" fmla="*/ 5 h 24"/>
                <a:gd name="T58" fmla="*/ 10 w 15"/>
                <a:gd name="T59" fmla="*/ 3 h 24"/>
                <a:gd name="T60" fmla="*/ 10 w 15"/>
                <a:gd name="T61" fmla="*/ 3 h 24"/>
                <a:gd name="T62" fmla="*/ 10 w 15"/>
                <a:gd name="T63" fmla="*/ 3 h 24"/>
                <a:gd name="T64" fmla="*/ 10 w 15"/>
                <a:gd name="T65" fmla="*/ 0 h 24"/>
                <a:gd name="T66" fmla="*/ 12 w 15"/>
                <a:gd name="T67" fmla="*/ 0 h 24"/>
                <a:gd name="T68" fmla="*/ 12 w 15"/>
                <a:gd name="T69" fmla="*/ 0 h 24"/>
                <a:gd name="T70" fmla="*/ 15 w 15"/>
                <a:gd name="T71" fmla="*/ 0 h 24"/>
                <a:gd name="T72" fmla="*/ 15 w 15"/>
                <a:gd name="T73" fmla="*/ 0 h 24"/>
                <a:gd name="T74" fmla="*/ 15 w 15"/>
                <a:gd name="T75" fmla="*/ 0 h 24"/>
                <a:gd name="T76" fmla="*/ 15 w 15"/>
                <a:gd name="T77" fmla="*/ 5 h 24"/>
                <a:gd name="T78" fmla="*/ 15 w 15"/>
                <a:gd name="T79" fmla="*/ 10 h 24"/>
                <a:gd name="T80" fmla="*/ 15 w 15"/>
                <a:gd name="T81" fmla="*/ 12 h 24"/>
                <a:gd name="T82" fmla="*/ 15 w 15"/>
                <a:gd name="T83" fmla="*/ 12 h 24"/>
                <a:gd name="T84" fmla="*/ 15 w 15"/>
                <a:gd name="T85" fmla="*/ 14 h 24"/>
                <a:gd name="T86" fmla="*/ 15 w 15"/>
                <a:gd name="T87" fmla="*/ 14 h 24"/>
                <a:gd name="T88" fmla="*/ 15 w 15"/>
                <a:gd name="T89" fmla="*/ 14 h 24"/>
                <a:gd name="T90" fmla="*/ 15 w 15"/>
                <a:gd name="T91" fmla="*/ 19 h 24"/>
                <a:gd name="T92" fmla="*/ 15 w 15"/>
                <a:gd name="T93" fmla="*/ 22 h 24"/>
                <a:gd name="T94" fmla="*/ 12 w 15"/>
                <a:gd name="T95" fmla="*/ 22 h 24"/>
                <a:gd name="T96" fmla="*/ 12 w 15"/>
                <a:gd name="T97" fmla="*/ 24 h 24"/>
                <a:gd name="T98" fmla="*/ 7 w 15"/>
                <a:gd name="T99" fmla="*/ 24 h 24"/>
                <a:gd name="T100" fmla="*/ 3 w 15"/>
                <a:gd name="T101" fmla="*/ 24 h 24"/>
                <a:gd name="T102" fmla="*/ 3 w 15"/>
                <a:gd name="T103" fmla="*/ 22 h 24"/>
                <a:gd name="T104" fmla="*/ 3 w 15"/>
                <a:gd name="T105" fmla="*/ 22 h 24"/>
                <a:gd name="T106" fmla="*/ 0 w 15"/>
                <a:gd name="T107" fmla="*/ 19 h 24"/>
                <a:gd name="T108" fmla="*/ 0 w 15"/>
                <a:gd name="T10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4">
                  <a:moveTo>
                    <a:pt x="0" y="14"/>
                  </a:moveTo>
                  <a:lnTo>
                    <a:pt x="0" y="10"/>
                  </a:lnTo>
                  <a:lnTo>
                    <a:pt x="0" y="7"/>
                  </a:lnTo>
                  <a:lnTo>
                    <a:pt x="0" y="5"/>
                  </a:lnTo>
                  <a:lnTo>
                    <a:pt x="0" y="3"/>
                  </a:lnTo>
                  <a:lnTo>
                    <a:pt x="0" y="3"/>
                  </a:lnTo>
                  <a:lnTo>
                    <a:pt x="0" y="0"/>
                  </a:lnTo>
                  <a:lnTo>
                    <a:pt x="0" y="0"/>
                  </a:lnTo>
                  <a:lnTo>
                    <a:pt x="3" y="0"/>
                  </a:lnTo>
                  <a:lnTo>
                    <a:pt x="3" y="0"/>
                  </a:lnTo>
                  <a:lnTo>
                    <a:pt x="5" y="0"/>
                  </a:lnTo>
                  <a:lnTo>
                    <a:pt x="5" y="0"/>
                  </a:lnTo>
                  <a:lnTo>
                    <a:pt x="5" y="5"/>
                  </a:lnTo>
                  <a:lnTo>
                    <a:pt x="5" y="10"/>
                  </a:lnTo>
                  <a:lnTo>
                    <a:pt x="5" y="12"/>
                  </a:lnTo>
                  <a:lnTo>
                    <a:pt x="5" y="14"/>
                  </a:lnTo>
                  <a:lnTo>
                    <a:pt x="5" y="14"/>
                  </a:lnTo>
                  <a:lnTo>
                    <a:pt x="5" y="14"/>
                  </a:lnTo>
                  <a:lnTo>
                    <a:pt x="5" y="14"/>
                  </a:lnTo>
                  <a:lnTo>
                    <a:pt x="5" y="17"/>
                  </a:lnTo>
                  <a:lnTo>
                    <a:pt x="5" y="19"/>
                  </a:lnTo>
                  <a:lnTo>
                    <a:pt x="5" y="19"/>
                  </a:lnTo>
                  <a:lnTo>
                    <a:pt x="7" y="19"/>
                  </a:lnTo>
                  <a:lnTo>
                    <a:pt x="10" y="19"/>
                  </a:lnTo>
                  <a:lnTo>
                    <a:pt x="10" y="19"/>
                  </a:lnTo>
                  <a:lnTo>
                    <a:pt x="10" y="14"/>
                  </a:lnTo>
                  <a:lnTo>
                    <a:pt x="10" y="10"/>
                  </a:lnTo>
                  <a:lnTo>
                    <a:pt x="10" y="7"/>
                  </a:lnTo>
                  <a:lnTo>
                    <a:pt x="10" y="5"/>
                  </a:lnTo>
                  <a:lnTo>
                    <a:pt x="10" y="3"/>
                  </a:lnTo>
                  <a:lnTo>
                    <a:pt x="10" y="3"/>
                  </a:lnTo>
                  <a:lnTo>
                    <a:pt x="10" y="3"/>
                  </a:lnTo>
                  <a:lnTo>
                    <a:pt x="10" y="0"/>
                  </a:lnTo>
                  <a:lnTo>
                    <a:pt x="12" y="0"/>
                  </a:lnTo>
                  <a:lnTo>
                    <a:pt x="12" y="0"/>
                  </a:lnTo>
                  <a:lnTo>
                    <a:pt x="15" y="0"/>
                  </a:lnTo>
                  <a:lnTo>
                    <a:pt x="15" y="0"/>
                  </a:lnTo>
                  <a:lnTo>
                    <a:pt x="15" y="0"/>
                  </a:lnTo>
                  <a:lnTo>
                    <a:pt x="15" y="5"/>
                  </a:lnTo>
                  <a:lnTo>
                    <a:pt x="15" y="10"/>
                  </a:lnTo>
                  <a:lnTo>
                    <a:pt x="15" y="12"/>
                  </a:lnTo>
                  <a:lnTo>
                    <a:pt x="15" y="12"/>
                  </a:lnTo>
                  <a:lnTo>
                    <a:pt x="15" y="14"/>
                  </a:lnTo>
                  <a:lnTo>
                    <a:pt x="15" y="14"/>
                  </a:lnTo>
                  <a:lnTo>
                    <a:pt x="15" y="14"/>
                  </a:lnTo>
                  <a:lnTo>
                    <a:pt x="15" y="19"/>
                  </a:lnTo>
                  <a:lnTo>
                    <a:pt x="15" y="22"/>
                  </a:lnTo>
                  <a:lnTo>
                    <a:pt x="12" y="22"/>
                  </a:lnTo>
                  <a:lnTo>
                    <a:pt x="12" y="24"/>
                  </a:lnTo>
                  <a:lnTo>
                    <a:pt x="7" y="24"/>
                  </a:lnTo>
                  <a:lnTo>
                    <a:pt x="3" y="24"/>
                  </a:lnTo>
                  <a:lnTo>
                    <a:pt x="3" y="22"/>
                  </a:lnTo>
                  <a:lnTo>
                    <a:pt x="3" y="22"/>
                  </a:lnTo>
                  <a:lnTo>
                    <a:pt x="0" y="19"/>
                  </a:lnTo>
                  <a:lnTo>
                    <a:pt x="0" y="14"/>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5" name="Freeform 124"/>
            <p:cNvSpPr/>
            <p:nvPr/>
          </p:nvSpPr>
          <p:spPr bwMode="auto">
            <a:xfrm>
              <a:off x="4418013" y="3621088"/>
              <a:ext cx="25400" cy="34925"/>
            </a:xfrm>
            <a:custGeom>
              <a:avLst/>
              <a:gdLst>
                <a:gd name="T0" fmla="*/ 7 w 16"/>
                <a:gd name="T1" fmla="*/ 22 h 22"/>
                <a:gd name="T2" fmla="*/ 7 w 16"/>
                <a:gd name="T3" fmla="*/ 5 h 22"/>
                <a:gd name="T4" fmla="*/ 0 w 16"/>
                <a:gd name="T5" fmla="*/ 5 h 22"/>
                <a:gd name="T6" fmla="*/ 0 w 16"/>
                <a:gd name="T7" fmla="*/ 0 h 22"/>
                <a:gd name="T8" fmla="*/ 16 w 16"/>
                <a:gd name="T9" fmla="*/ 0 h 22"/>
                <a:gd name="T10" fmla="*/ 16 w 16"/>
                <a:gd name="T11" fmla="*/ 5 h 22"/>
                <a:gd name="T12" fmla="*/ 12 w 16"/>
                <a:gd name="T13" fmla="*/ 5 h 22"/>
                <a:gd name="T14" fmla="*/ 12 w 16"/>
                <a:gd name="T15" fmla="*/ 22 h 22"/>
                <a:gd name="T16" fmla="*/ 7 w 1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2">
                  <a:moveTo>
                    <a:pt x="7" y="22"/>
                  </a:moveTo>
                  <a:lnTo>
                    <a:pt x="7" y="5"/>
                  </a:lnTo>
                  <a:lnTo>
                    <a:pt x="0" y="5"/>
                  </a:lnTo>
                  <a:lnTo>
                    <a:pt x="0" y="0"/>
                  </a:lnTo>
                  <a:lnTo>
                    <a:pt x="16" y="0"/>
                  </a:lnTo>
                  <a:lnTo>
                    <a:pt x="16" y="5"/>
                  </a:lnTo>
                  <a:lnTo>
                    <a:pt x="12" y="5"/>
                  </a:lnTo>
                  <a:lnTo>
                    <a:pt x="12" y="22"/>
                  </a:lnTo>
                  <a:lnTo>
                    <a:pt x="7"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6" name="Freeform 125"/>
            <p:cNvSpPr/>
            <p:nvPr/>
          </p:nvSpPr>
          <p:spPr bwMode="auto">
            <a:xfrm>
              <a:off x="4448175" y="3621088"/>
              <a:ext cx="22225" cy="34925"/>
            </a:xfrm>
            <a:custGeom>
              <a:avLst/>
              <a:gdLst>
                <a:gd name="T0" fmla="*/ 0 w 14"/>
                <a:gd name="T1" fmla="*/ 22 h 22"/>
                <a:gd name="T2" fmla="*/ 0 w 14"/>
                <a:gd name="T3" fmla="*/ 0 h 22"/>
                <a:gd name="T4" fmla="*/ 14 w 14"/>
                <a:gd name="T5" fmla="*/ 0 h 22"/>
                <a:gd name="T6" fmla="*/ 14 w 14"/>
                <a:gd name="T7" fmla="*/ 5 h 22"/>
                <a:gd name="T8" fmla="*/ 5 w 14"/>
                <a:gd name="T9" fmla="*/ 5 h 22"/>
                <a:gd name="T10" fmla="*/ 5 w 14"/>
                <a:gd name="T11" fmla="*/ 10 h 22"/>
                <a:gd name="T12" fmla="*/ 12 w 14"/>
                <a:gd name="T13" fmla="*/ 10 h 22"/>
                <a:gd name="T14" fmla="*/ 12 w 14"/>
                <a:gd name="T15" fmla="*/ 14 h 22"/>
                <a:gd name="T16" fmla="*/ 5 w 14"/>
                <a:gd name="T17" fmla="*/ 14 h 22"/>
                <a:gd name="T18" fmla="*/ 5 w 14"/>
                <a:gd name="T19" fmla="*/ 19 h 22"/>
                <a:gd name="T20" fmla="*/ 14 w 14"/>
                <a:gd name="T21" fmla="*/ 19 h 22"/>
                <a:gd name="T22" fmla="*/ 14 w 14"/>
                <a:gd name="T23" fmla="*/ 22 h 22"/>
                <a:gd name="T24" fmla="*/ 0 w 14"/>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2">
                  <a:moveTo>
                    <a:pt x="0" y="22"/>
                  </a:moveTo>
                  <a:lnTo>
                    <a:pt x="0" y="0"/>
                  </a:lnTo>
                  <a:lnTo>
                    <a:pt x="14" y="0"/>
                  </a:lnTo>
                  <a:lnTo>
                    <a:pt x="14" y="5"/>
                  </a:lnTo>
                  <a:lnTo>
                    <a:pt x="5" y="5"/>
                  </a:lnTo>
                  <a:lnTo>
                    <a:pt x="5" y="10"/>
                  </a:lnTo>
                  <a:lnTo>
                    <a:pt x="12" y="10"/>
                  </a:lnTo>
                  <a:lnTo>
                    <a:pt x="12" y="14"/>
                  </a:lnTo>
                  <a:lnTo>
                    <a:pt x="5" y="14"/>
                  </a:lnTo>
                  <a:lnTo>
                    <a:pt x="5" y="19"/>
                  </a:lnTo>
                  <a:lnTo>
                    <a:pt x="14" y="19"/>
                  </a:lnTo>
                  <a:lnTo>
                    <a:pt x="14"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7" name="Freeform 126"/>
            <p:cNvSpPr>
              <a:spLocks noEditPoints="1"/>
            </p:cNvSpPr>
            <p:nvPr/>
          </p:nvSpPr>
          <p:spPr bwMode="auto">
            <a:xfrm>
              <a:off x="4473575" y="3621088"/>
              <a:ext cx="26988" cy="34925"/>
            </a:xfrm>
            <a:custGeom>
              <a:avLst/>
              <a:gdLst>
                <a:gd name="T0" fmla="*/ 5 w 17"/>
                <a:gd name="T1" fmla="*/ 7 h 22"/>
                <a:gd name="T2" fmla="*/ 5 w 17"/>
                <a:gd name="T3" fmla="*/ 10 h 22"/>
                <a:gd name="T4" fmla="*/ 5 w 17"/>
                <a:gd name="T5" fmla="*/ 10 h 22"/>
                <a:gd name="T6" fmla="*/ 8 w 17"/>
                <a:gd name="T7" fmla="*/ 10 h 22"/>
                <a:gd name="T8" fmla="*/ 8 w 17"/>
                <a:gd name="T9" fmla="*/ 10 h 22"/>
                <a:gd name="T10" fmla="*/ 10 w 17"/>
                <a:gd name="T11" fmla="*/ 7 h 22"/>
                <a:gd name="T12" fmla="*/ 10 w 17"/>
                <a:gd name="T13" fmla="*/ 5 h 22"/>
                <a:gd name="T14" fmla="*/ 8 w 17"/>
                <a:gd name="T15" fmla="*/ 5 h 22"/>
                <a:gd name="T16" fmla="*/ 5 w 17"/>
                <a:gd name="T17" fmla="*/ 5 h 22"/>
                <a:gd name="T18" fmla="*/ 0 w 17"/>
                <a:gd name="T19" fmla="*/ 19 h 22"/>
                <a:gd name="T20" fmla="*/ 0 w 17"/>
                <a:gd name="T21" fmla="*/ 10 h 22"/>
                <a:gd name="T22" fmla="*/ 0 w 17"/>
                <a:gd name="T23" fmla="*/ 5 h 22"/>
                <a:gd name="T24" fmla="*/ 0 w 17"/>
                <a:gd name="T25" fmla="*/ 3 h 22"/>
                <a:gd name="T26" fmla="*/ 0 w 17"/>
                <a:gd name="T27" fmla="*/ 0 h 22"/>
                <a:gd name="T28" fmla="*/ 5 w 17"/>
                <a:gd name="T29" fmla="*/ 0 h 22"/>
                <a:gd name="T30" fmla="*/ 8 w 17"/>
                <a:gd name="T31" fmla="*/ 0 h 22"/>
                <a:gd name="T32" fmla="*/ 8 w 17"/>
                <a:gd name="T33" fmla="*/ 0 h 22"/>
                <a:gd name="T34" fmla="*/ 12 w 17"/>
                <a:gd name="T35" fmla="*/ 3 h 22"/>
                <a:gd name="T36" fmla="*/ 15 w 17"/>
                <a:gd name="T37" fmla="*/ 5 h 22"/>
                <a:gd name="T38" fmla="*/ 15 w 17"/>
                <a:gd name="T39" fmla="*/ 7 h 22"/>
                <a:gd name="T40" fmla="*/ 12 w 17"/>
                <a:gd name="T41" fmla="*/ 12 h 22"/>
                <a:gd name="T42" fmla="*/ 12 w 17"/>
                <a:gd name="T43" fmla="*/ 12 h 22"/>
                <a:gd name="T44" fmla="*/ 15 w 17"/>
                <a:gd name="T45" fmla="*/ 14 h 22"/>
                <a:gd name="T46" fmla="*/ 15 w 17"/>
                <a:gd name="T47" fmla="*/ 17 h 22"/>
                <a:gd name="T48" fmla="*/ 17 w 17"/>
                <a:gd name="T49" fmla="*/ 19 h 22"/>
                <a:gd name="T50" fmla="*/ 17 w 17"/>
                <a:gd name="T51" fmla="*/ 22 h 22"/>
                <a:gd name="T52" fmla="*/ 15 w 17"/>
                <a:gd name="T53" fmla="*/ 22 h 22"/>
                <a:gd name="T54" fmla="*/ 12 w 17"/>
                <a:gd name="T55" fmla="*/ 22 h 22"/>
                <a:gd name="T56" fmla="*/ 12 w 17"/>
                <a:gd name="T57" fmla="*/ 22 h 22"/>
                <a:gd name="T58" fmla="*/ 10 w 17"/>
                <a:gd name="T59" fmla="*/ 19 h 22"/>
                <a:gd name="T60" fmla="*/ 10 w 17"/>
                <a:gd name="T61" fmla="*/ 17 h 22"/>
                <a:gd name="T62" fmla="*/ 8 w 17"/>
                <a:gd name="T63" fmla="*/ 14 h 22"/>
                <a:gd name="T64" fmla="*/ 8 w 17"/>
                <a:gd name="T65" fmla="*/ 14 h 22"/>
                <a:gd name="T66" fmla="*/ 5 w 17"/>
                <a:gd name="T67" fmla="*/ 17 h 22"/>
                <a:gd name="T68" fmla="*/ 5 w 17"/>
                <a:gd name="T69" fmla="*/ 19 h 22"/>
                <a:gd name="T70" fmla="*/ 5 w 17"/>
                <a:gd name="T71" fmla="*/ 22 h 22"/>
                <a:gd name="T72" fmla="*/ 5 w 17"/>
                <a:gd name="T73" fmla="*/ 22 h 22"/>
                <a:gd name="T74" fmla="*/ 0 w 17"/>
                <a:gd name="T75" fmla="*/ 22 h 22"/>
                <a:gd name="T76" fmla="*/ 0 w 17"/>
                <a:gd name="T7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2">
                  <a:moveTo>
                    <a:pt x="5" y="5"/>
                  </a:moveTo>
                  <a:lnTo>
                    <a:pt x="5" y="7"/>
                  </a:lnTo>
                  <a:lnTo>
                    <a:pt x="5" y="7"/>
                  </a:lnTo>
                  <a:lnTo>
                    <a:pt x="5" y="10"/>
                  </a:lnTo>
                  <a:lnTo>
                    <a:pt x="5" y="10"/>
                  </a:lnTo>
                  <a:lnTo>
                    <a:pt x="5" y="10"/>
                  </a:lnTo>
                  <a:lnTo>
                    <a:pt x="8" y="10"/>
                  </a:lnTo>
                  <a:lnTo>
                    <a:pt x="8" y="10"/>
                  </a:lnTo>
                  <a:lnTo>
                    <a:pt x="8" y="10"/>
                  </a:lnTo>
                  <a:lnTo>
                    <a:pt x="8" y="10"/>
                  </a:lnTo>
                  <a:lnTo>
                    <a:pt x="10" y="10"/>
                  </a:lnTo>
                  <a:lnTo>
                    <a:pt x="10" y="7"/>
                  </a:lnTo>
                  <a:lnTo>
                    <a:pt x="10" y="7"/>
                  </a:lnTo>
                  <a:lnTo>
                    <a:pt x="10" y="5"/>
                  </a:lnTo>
                  <a:lnTo>
                    <a:pt x="10" y="5"/>
                  </a:lnTo>
                  <a:lnTo>
                    <a:pt x="8" y="5"/>
                  </a:lnTo>
                  <a:lnTo>
                    <a:pt x="8" y="5"/>
                  </a:lnTo>
                  <a:lnTo>
                    <a:pt x="5" y="5"/>
                  </a:lnTo>
                  <a:close/>
                  <a:moveTo>
                    <a:pt x="0" y="22"/>
                  </a:moveTo>
                  <a:lnTo>
                    <a:pt x="0" y="19"/>
                  </a:lnTo>
                  <a:lnTo>
                    <a:pt x="0" y="14"/>
                  </a:lnTo>
                  <a:lnTo>
                    <a:pt x="0" y="10"/>
                  </a:lnTo>
                  <a:lnTo>
                    <a:pt x="0" y="7"/>
                  </a:lnTo>
                  <a:lnTo>
                    <a:pt x="0" y="5"/>
                  </a:lnTo>
                  <a:lnTo>
                    <a:pt x="0" y="3"/>
                  </a:lnTo>
                  <a:lnTo>
                    <a:pt x="0" y="3"/>
                  </a:lnTo>
                  <a:lnTo>
                    <a:pt x="0" y="0"/>
                  </a:lnTo>
                  <a:lnTo>
                    <a:pt x="0" y="0"/>
                  </a:lnTo>
                  <a:lnTo>
                    <a:pt x="3" y="0"/>
                  </a:lnTo>
                  <a:lnTo>
                    <a:pt x="5" y="0"/>
                  </a:lnTo>
                  <a:lnTo>
                    <a:pt x="8" y="0"/>
                  </a:lnTo>
                  <a:lnTo>
                    <a:pt x="8" y="0"/>
                  </a:lnTo>
                  <a:lnTo>
                    <a:pt x="8" y="0"/>
                  </a:lnTo>
                  <a:lnTo>
                    <a:pt x="8" y="0"/>
                  </a:lnTo>
                  <a:lnTo>
                    <a:pt x="12" y="0"/>
                  </a:lnTo>
                  <a:lnTo>
                    <a:pt x="12" y="3"/>
                  </a:lnTo>
                  <a:lnTo>
                    <a:pt x="15" y="3"/>
                  </a:lnTo>
                  <a:lnTo>
                    <a:pt x="15" y="5"/>
                  </a:lnTo>
                  <a:lnTo>
                    <a:pt x="17" y="7"/>
                  </a:lnTo>
                  <a:lnTo>
                    <a:pt x="15" y="7"/>
                  </a:lnTo>
                  <a:lnTo>
                    <a:pt x="15" y="10"/>
                  </a:lnTo>
                  <a:lnTo>
                    <a:pt x="12" y="12"/>
                  </a:lnTo>
                  <a:lnTo>
                    <a:pt x="12" y="12"/>
                  </a:lnTo>
                  <a:lnTo>
                    <a:pt x="12" y="12"/>
                  </a:lnTo>
                  <a:lnTo>
                    <a:pt x="12" y="12"/>
                  </a:lnTo>
                  <a:lnTo>
                    <a:pt x="15" y="14"/>
                  </a:lnTo>
                  <a:lnTo>
                    <a:pt x="15" y="14"/>
                  </a:lnTo>
                  <a:lnTo>
                    <a:pt x="15" y="17"/>
                  </a:lnTo>
                  <a:lnTo>
                    <a:pt x="15" y="19"/>
                  </a:lnTo>
                  <a:lnTo>
                    <a:pt x="17" y="19"/>
                  </a:lnTo>
                  <a:lnTo>
                    <a:pt x="17" y="22"/>
                  </a:lnTo>
                  <a:lnTo>
                    <a:pt x="17" y="22"/>
                  </a:lnTo>
                  <a:lnTo>
                    <a:pt x="17" y="22"/>
                  </a:lnTo>
                  <a:lnTo>
                    <a:pt x="15" y="22"/>
                  </a:lnTo>
                  <a:lnTo>
                    <a:pt x="15" y="22"/>
                  </a:lnTo>
                  <a:lnTo>
                    <a:pt x="12" y="22"/>
                  </a:lnTo>
                  <a:lnTo>
                    <a:pt x="12" y="22"/>
                  </a:lnTo>
                  <a:lnTo>
                    <a:pt x="12" y="22"/>
                  </a:lnTo>
                  <a:lnTo>
                    <a:pt x="10" y="19"/>
                  </a:lnTo>
                  <a:lnTo>
                    <a:pt x="10" y="19"/>
                  </a:lnTo>
                  <a:lnTo>
                    <a:pt x="10" y="17"/>
                  </a:lnTo>
                  <a:lnTo>
                    <a:pt x="10" y="17"/>
                  </a:lnTo>
                  <a:lnTo>
                    <a:pt x="10" y="17"/>
                  </a:lnTo>
                  <a:lnTo>
                    <a:pt x="8" y="14"/>
                  </a:lnTo>
                  <a:lnTo>
                    <a:pt x="8" y="14"/>
                  </a:lnTo>
                  <a:lnTo>
                    <a:pt x="8" y="14"/>
                  </a:lnTo>
                  <a:lnTo>
                    <a:pt x="5" y="14"/>
                  </a:lnTo>
                  <a:lnTo>
                    <a:pt x="5" y="17"/>
                  </a:lnTo>
                  <a:lnTo>
                    <a:pt x="5" y="19"/>
                  </a:lnTo>
                  <a:lnTo>
                    <a:pt x="5" y="19"/>
                  </a:lnTo>
                  <a:lnTo>
                    <a:pt x="5" y="22"/>
                  </a:lnTo>
                  <a:lnTo>
                    <a:pt x="5" y="22"/>
                  </a:lnTo>
                  <a:lnTo>
                    <a:pt x="5" y="22"/>
                  </a:lnTo>
                  <a:lnTo>
                    <a:pt x="5" y="22"/>
                  </a:lnTo>
                  <a:lnTo>
                    <a:pt x="3" y="22"/>
                  </a:lnTo>
                  <a:lnTo>
                    <a:pt x="0" y="22"/>
                  </a:lnTo>
                  <a:lnTo>
                    <a:pt x="0" y="22"/>
                  </a:lnTo>
                  <a:lnTo>
                    <a:pt x="0" y="22"/>
                  </a:lnTo>
                  <a:lnTo>
                    <a:pt x="0" y="22"/>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8" name="Freeform 127"/>
            <p:cNvSpPr>
              <a:spLocks noEditPoints="1"/>
            </p:cNvSpPr>
            <p:nvPr/>
          </p:nvSpPr>
          <p:spPr bwMode="auto">
            <a:xfrm>
              <a:off x="4387850" y="3403601"/>
              <a:ext cx="173038" cy="63500"/>
            </a:xfrm>
            <a:custGeom>
              <a:avLst/>
              <a:gdLst>
                <a:gd name="T0" fmla="*/ 19 w 109"/>
                <a:gd name="T1" fmla="*/ 35 h 40"/>
                <a:gd name="T2" fmla="*/ 12 w 109"/>
                <a:gd name="T3" fmla="*/ 31 h 40"/>
                <a:gd name="T4" fmla="*/ 5 w 109"/>
                <a:gd name="T5" fmla="*/ 26 h 40"/>
                <a:gd name="T6" fmla="*/ 0 w 109"/>
                <a:gd name="T7" fmla="*/ 23 h 40"/>
                <a:gd name="T8" fmla="*/ 0 w 109"/>
                <a:gd name="T9" fmla="*/ 23 h 40"/>
                <a:gd name="T10" fmla="*/ 9 w 109"/>
                <a:gd name="T11" fmla="*/ 19 h 40"/>
                <a:gd name="T12" fmla="*/ 12 w 109"/>
                <a:gd name="T13" fmla="*/ 16 h 40"/>
                <a:gd name="T14" fmla="*/ 14 w 109"/>
                <a:gd name="T15" fmla="*/ 14 h 40"/>
                <a:gd name="T16" fmla="*/ 19 w 109"/>
                <a:gd name="T17" fmla="*/ 16 h 40"/>
                <a:gd name="T18" fmla="*/ 26 w 109"/>
                <a:gd name="T19" fmla="*/ 21 h 40"/>
                <a:gd name="T20" fmla="*/ 33 w 109"/>
                <a:gd name="T21" fmla="*/ 26 h 40"/>
                <a:gd name="T22" fmla="*/ 33 w 109"/>
                <a:gd name="T23" fmla="*/ 26 h 40"/>
                <a:gd name="T24" fmla="*/ 35 w 109"/>
                <a:gd name="T25" fmla="*/ 26 h 40"/>
                <a:gd name="T26" fmla="*/ 43 w 109"/>
                <a:gd name="T27" fmla="*/ 28 h 40"/>
                <a:gd name="T28" fmla="*/ 50 w 109"/>
                <a:gd name="T29" fmla="*/ 26 h 40"/>
                <a:gd name="T30" fmla="*/ 59 w 109"/>
                <a:gd name="T31" fmla="*/ 21 h 40"/>
                <a:gd name="T32" fmla="*/ 64 w 109"/>
                <a:gd name="T33" fmla="*/ 16 h 40"/>
                <a:gd name="T34" fmla="*/ 71 w 109"/>
                <a:gd name="T35" fmla="*/ 12 h 40"/>
                <a:gd name="T36" fmla="*/ 76 w 109"/>
                <a:gd name="T37" fmla="*/ 12 h 40"/>
                <a:gd name="T38" fmla="*/ 76 w 109"/>
                <a:gd name="T39" fmla="*/ 12 h 40"/>
                <a:gd name="T40" fmla="*/ 66 w 109"/>
                <a:gd name="T41" fmla="*/ 12 h 40"/>
                <a:gd name="T42" fmla="*/ 59 w 109"/>
                <a:gd name="T43" fmla="*/ 12 h 40"/>
                <a:gd name="T44" fmla="*/ 54 w 109"/>
                <a:gd name="T45" fmla="*/ 12 h 40"/>
                <a:gd name="T46" fmla="*/ 47 w 109"/>
                <a:gd name="T47" fmla="*/ 12 h 40"/>
                <a:gd name="T48" fmla="*/ 47 w 109"/>
                <a:gd name="T49" fmla="*/ 12 h 40"/>
                <a:gd name="T50" fmla="*/ 47 w 109"/>
                <a:gd name="T51" fmla="*/ 7 h 40"/>
                <a:gd name="T52" fmla="*/ 47 w 109"/>
                <a:gd name="T53" fmla="*/ 2 h 40"/>
                <a:gd name="T54" fmla="*/ 47 w 109"/>
                <a:gd name="T55" fmla="*/ 0 h 40"/>
                <a:gd name="T56" fmla="*/ 47 w 109"/>
                <a:gd name="T57" fmla="*/ 0 h 40"/>
                <a:gd name="T58" fmla="*/ 66 w 109"/>
                <a:gd name="T59" fmla="*/ 0 h 40"/>
                <a:gd name="T60" fmla="*/ 83 w 109"/>
                <a:gd name="T61" fmla="*/ 0 h 40"/>
                <a:gd name="T62" fmla="*/ 95 w 109"/>
                <a:gd name="T63" fmla="*/ 0 h 40"/>
                <a:gd name="T64" fmla="*/ 102 w 109"/>
                <a:gd name="T65" fmla="*/ 0 h 40"/>
                <a:gd name="T66" fmla="*/ 106 w 109"/>
                <a:gd name="T67" fmla="*/ 0 h 40"/>
                <a:gd name="T68" fmla="*/ 109 w 109"/>
                <a:gd name="T69" fmla="*/ 0 h 40"/>
                <a:gd name="T70" fmla="*/ 109 w 109"/>
                <a:gd name="T71" fmla="*/ 0 h 40"/>
                <a:gd name="T72" fmla="*/ 109 w 109"/>
                <a:gd name="T73" fmla="*/ 12 h 40"/>
                <a:gd name="T74" fmla="*/ 109 w 109"/>
                <a:gd name="T75" fmla="*/ 21 h 40"/>
                <a:gd name="T76" fmla="*/ 109 w 109"/>
                <a:gd name="T77" fmla="*/ 26 h 40"/>
                <a:gd name="T78" fmla="*/ 109 w 109"/>
                <a:gd name="T79" fmla="*/ 31 h 40"/>
                <a:gd name="T80" fmla="*/ 109 w 109"/>
                <a:gd name="T81" fmla="*/ 35 h 40"/>
                <a:gd name="T82" fmla="*/ 109 w 109"/>
                <a:gd name="T83" fmla="*/ 35 h 40"/>
                <a:gd name="T84" fmla="*/ 97 w 109"/>
                <a:gd name="T85" fmla="*/ 35 h 40"/>
                <a:gd name="T86" fmla="*/ 92 w 109"/>
                <a:gd name="T87" fmla="*/ 35 h 40"/>
                <a:gd name="T88" fmla="*/ 90 w 109"/>
                <a:gd name="T89" fmla="*/ 35 h 40"/>
                <a:gd name="T90" fmla="*/ 90 w 109"/>
                <a:gd name="T91" fmla="*/ 28 h 40"/>
                <a:gd name="T92" fmla="*/ 90 w 109"/>
                <a:gd name="T93" fmla="*/ 23 h 40"/>
                <a:gd name="T94" fmla="*/ 90 w 109"/>
                <a:gd name="T95" fmla="*/ 21 h 40"/>
                <a:gd name="T96" fmla="*/ 90 w 109"/>
                <a:gd name="T97" fmla="*/ 19 h 40"/>
                <a:gd name="T98" fmla="*/ 83 w 109"/>
                <a:gd name="T99" fmla="*/ 23 h 40"/>
                <a:gd name="T100" fmla="*/ 76 w 109"/>
                <a:gd name="T101" fmla="*/ 28 h 40"/>
                <a:gd name="T102" fmla="*/ 69 w 109"/>
                <a:gd name="T103" fmla="*/ 31 h 40"/>
                <a:gd name="T104" fmla="*/ 66 w 109"/>
                <a:gd name="T105" fmla="*/ 33 h 40"/>
                <a:gd name="T106" fmla="*/ 64 w 109"/>
                <a:gd name="T107" fmla="*/ 33 h 40"/>
                <a:gd name="T108" fmla="*/ 52 w 109"/>
                <a:gd name="T109" fmla="*/ 38 h 40"/>
                <a:gd name="T110" fmla="*/ 40 w 109"/>
                <a:gd name="T111" fmla="*/ 40 h 40"/>
                <a:gd name="T112" fmla="*/ 26 w 109"/>
                <a:gd name="T113" fmla="*/ 38 h 40"/>
                <a:gd name="T114" fmla="*/ 21 w 109"/>
                <a:gd name="T115" fmla="*/ 35 h 40"/>
                <a:gd name="T116" fmla="*/ 19 w 109"/>
                <a:gd name="T1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19" y="35"/>
                  </a:moveTo>
                  <a:lnTo>
                    <a:pt x="19" y="35"/>
                  </a:lnTo>
                  <a:close/>
                  <a:moveTo>
                    <a:pt x="19" y="35"/>
                  </a:moveTo>
                  <a:lnTo>
                    <a:pt x="12" y="31"/>
                  </a:lnTo>
                  <a:lnTo>
                    <a:pt x="7" y="28"/>
                  </a:lnTo>
                  <a:lnTo>
                    <a:pt x="5" y="26"/>
                  </a:lnTo>
                  <a:lnTo>
                    <a:pt x="2" y="23"/>
                  </a:lnTo>
                  <a:lnTo>
                    <a:pt x="0" y="23"/>
                  </a:lnTo>
                  <a:lnTo>
                    <a:pt x="0" y="23"/>
                  </a:lnTo>
                  <a:lnTo>
                    <a:pt x="0" y="23"/>
                  </a:lnTo>
                  <a:lnTo>
                    <a:pt x="5" y="21"/>
                  </a:lnTo>
                  <a:lnTo>
                    <a:pt x="9" y="19"/>
                  </a:lnTo>
                  <a:lnTo>
                    <a:pt x="12" y="16"/>
                  </a:lnTo>
                  <a:lnTo>
                    <a:pt x="12" y="16"/>
                  </a:lnTo>
                  <a:lnTo>
                    <a:pt x="14" y="14"/>
                  </a:lnTo>
                  <a:lnTo>
                    <a:pt x="14" y="14"/>
                  </a:lnTo>
                  <a:lnTo>
                    <a:pt x="14" y="14"/>
                  </a:lnTo>
                  <a:lnTo>
                    <a:pt x="19" y="16"/>
                  </a:lnTo>
                  <a:lnTo>
                    <a:pt x="21" y="19"/>
                  </a:lnTo>
                  <a:lnTo>
                    <a:pt x="26" y="21"/>
                  </a:lnTo>
                  <a:lnTo>
                    <a:pt x="31" y="23"/>
                  </a:lnTo>
                  <a:lnTo>
                    <a:pt x="33" y="26"/>
                  </a:lnTo>
                  <a:lnTo>
                    <a:pt x="33" y="26"/>
                  </a:lnTo>
                  <a:lnTo>
                    <a:pt x="33" y="26"/>
                  </a:lnTo>
                  <a:lnTo>
                    <a:pt x="35" y="26"/>
                  </a:lnTo>
                  <a:lnTo>
                    <a:pt x="35" y="26"/>
                  </a:lnTo>
                  <a:lnTo>
                    <a:pt x="38" y="28"/>
                  </a:lnTo>
                  <a:lnTo>
                    <a:pt x="43" y="28"/>
                  </a:lnTo>
                  <a:lnTo>
                    <a:pt x="45" y="26"/>
                  </a:lnTo>
                  <a:lnTo>
                    <a:pt x="50" y="26"/>
                  </a:lnTo>
                  <a:lnTo>
                    <a:pt x="54" y="23"/>
                  </a:lnTo>
                  <a:lnTo>
                    <a:pt x="59" y="21"/>
                  </a:lnTo>
                  <a:lnTo>
                    <a:pt x="62" y="19"/>
                  </a:lnTo>
                  <a:lnTo>
                    <a:pt x="64" y="16"/>
                  </a:lnTo>
                  <a:lnTo>
                    <a:pt x="69" y="14"/>
                  </a:lnTo>
                  <a:lnTo>
                    <a:pt x="71" y="12"/>
                  </a:lnTo>
                  <a:lnTo>
                    <a:pt x="73" y="12"/>
                  </a:lnTo>
                  <a:lnTo>
                    <a:pt x="76" y="12"/>
                  </a:lnTo>
                  <a:lnTo>
                    <a:pt x="76" y="12"/>
                  </a:lnTo>
                  <a:lnTo>
                    <a:pt x="76" y="12"/>
                  </a:lnTo>
                  <a:lnTo>
                    <a:pt x="71" y="12"/>
                  </a:lnTo>
                  <a:lnTo>
                    <a:pt x="66" y="12"/>
                  </a:lnTo>
                  <a:lnTo>
                    <a:pt x="62" y="12"/>
                  </a:lnTo>
                  <a:lnTo>
                    <a:pt x="59" y="12"/>
                  </a:lnTo>
                  <a:lnTo>
                    <a:pt x="57" y="12"/>
                  </a:lnTo>
                  <a:lnTo>
                    <a:pt x="54" y="12"/>
                  </a:lnTo>
                  <a:lnTo>
                    <a:pt x="50" y="12"/>
                  </a:lnTo>
                  <a:lnTo>
                    <a:pt x="47" y="12"/>
                  </a:lnTo>
                  <a:lnTo>
                    <a:pt x="47" y="12"/>
                  </a:lnTo>
                  <a:lnTo>
                    <a:pt x="47" y="12"/>
                  </a:lnTo>
                  <a:lnTo>
                    <a:pt x="47" y="12"/>
                  </a:lnTo>
                  <a:lnTo>
                    <a:pt x="47" y="7"/>
                  </a:lnTo>
                  <a:lnTo>
                    <a:pt x="47" y="5"/>
                  </a:lnTo>
                  <a:lnTo>
                    <a:pt x="47" y="2"/>
                  </a:lnTo>
                  <a:lnTo>
                    <a:pt x="47" y="2"/>
                  </a:lnTo>
                  <a:lnTo>
                    <a:pt x="47" y="0"/>
                  </a:lnTo>
                  <a:lnTo>
                    <a:pt x="47" y="0"/>
                  </a:lnTo>
                  <a:lnTo>
                    <a:pt x="47" y="0"/>
                  </a:lnTo>
                  <a:lnTo>
                    <a:pt x="57" y="0"/>
                  </a:lnTo>
                  <a:lnTo>
                    <a:pt x="66" y="0"/>
                  </a:lnTo>
                  <a:lnTo>
                    <a:pt x="76" y="0"/>
                  </a:lnTo>
                  <a:lnTo>
                    <a:pt x="83" y="0"/>
                  </a:lnTo>
                  <a:lnTo>
                    <a:pt x="88" y="0"/>
                  </a:lnTo>
                  <a:lnTo>
                    <a:pt x="95" y="0"/>
                  </a:lnTo>
                  <a:lnTo>
                    <a:pt x="97" y="0"/>
                  </a:lnTo>
                  <a:lnTo>
                    <a:pt x="102" y="0"/>
                  </a:lnTo>
                  <a:lnTo>
                    <a:pt x="104" y="0"/>
                  </a:lnTo>
                  <a:lnTo>
                    <a:pt x="106" y="0"/>
                  </a:lnTo>
                  <a:lnTo>
                    <a:pt x="106" y="0"/>
                  </a:lnTo>
                  <a:lnTo>
                    <a:pt x="109" y="0"/>
                  </a:lnTo>
                  <a:lnTo>
                    <a:pt x="109" y="0"/>
                  </a:lnTo>
                  <a:lnTo>
                    <a:pt x="109" y="0"/>
                  </a:lnTo>
                  <a:lnTo>
                    <a:pt x="109" y="7"/>
                  </a:lnTo>
                  <a:lnTo>
                    <a:pt x="109" y="12"/>
                  </a:lnTo>
                  <a:lnTo>
                    <a:pt x="109" y="16"/>
                  </a:lnTo>
                  <a:lnTo>
                    <a:pt x="109" y="21"/>
                  </a:lnTo>
                  <a:lnTo>
                    <a:pt x="109" y="23"/>
                  </a:lnTo>
                  <a:lnTo>
                    <a:pt x="109" y="26"/>
                  </a:lnTo>
                  <a:lnTo>
                    <a:pt x="109" y="28"/>
                  </a:lnTo>
                  <a:lnTo>
                    <a:pt x="109" y="31"/>
                  </a:lnTo>
                  <a:lnTo>
                    <a:pt x="109" y="33"/>
                  </a:lnTo>
                  <a:lnTo>
                    <a:pt x="109" y="35"/>
                  </a:lnTo>
                  <a:lnTo>
                    <a:pt x="109" y="35"/>
                  </a:lnTo>
                  <a:lnTo>
                    <a:pt x="109" y="35"/>
                  </a:lnTo>
                  <a:lnTo>
                    <a:pt x="102" y="35"/>
                  </a:lnTo>
                  <a:lnTo>
                    <a:pt x="97" y="35"/>
                  </a:lnTo>
                  <a:lnTo>
                    <a:pt x="95" y="35"/>
                  </a:lnTo>
                  <a:lnTo>
                    <a:pt x="92" y="35"/>
                  </a:lnTo>
                  <a:lnTo>
                    <a:pt x="92" y="35"/>
                  </a:lnTo>
                  <a:lnTo>
                    <a:pt x="90" y="35"/>
                  </a:lnTo>
                  <a:lnTo>
                    <a:pt x="90" y="35"/>
                  </a:lnTo>
                  <a:lnTo>
                    <a:pt x="90" y="28"/>
                  </a:lnTo>
                  <a:lnTo>
                    <a:pt x="90" y="26"/>
                  </a:lnTo>
                  <a:lnTo>
                    <a:pt x="90" y="23"/>
                  </a:lnTo>
                  <a:lnTo>
                    <a:pt x="90" y="21"/>
                  </a:lnTo>
                  <a:lnTo>
                    <a:pt x="90" y="21"/>
                  </a:lnTo>
                  <a:lnTo>
                    <a:pt x="90" y="19"/>
                  </a:lnTo>
                  <a:lnTo>
                    <a:pt x="90" y="19"/>
                  </a:lnTo>
                  <a:lnTo>
                    <a:pt x="85" y="21"/>
                  </a:lnTo>
                  <a:lnTo>
                    <a:pt x="83" y="23"/>
                  </a:lnTo>
                  <a:lnTo>
                    <a:pt x="78" y="26"/>
                  </a:lnTo>
                  <a:lnTo>
                    <a:pt x="76" y="28"/>
                  </a:lnTo>
                  <a:lnTo>
                    <a:pt x="71" y="31"/>
                  </a:lnTo>
                  <a:lnTo>
                    <a:pt x="69" y="31"/>
                  </a:lnTo>
                  <a:lnTo>
                    <a:pt x="66" y="33"/>
                  </a:lnTo>
                  <a:lnTo>
                    <a:pt x="66" y="33"/>
                  </a:lnTo>
                  <a:lnTo>
                    <a:pt x="64" y="33"/>
                  </a:lnTo>
                  <a:lnTo>
                    <a:pt x="64" y="33"/>
                  </a:lnTo>
                  <a:lnTo>
                    <a:pt x="59" y="38"/>
                  </a:lnTo>
                  <a:lnTo>
                    <a:pt x="52" y="38"/>
                  </a:lnTo>
                  <a:lnTo>
                    <a:pt x="45" y="40"/>
                  </a:lnTo>
                  <a:lnTo>
                    <a:pt x="40" y="40"/>
                  </a:lnTo>
                  <a:lnTo>
                    <a:pt x="33" y="40"/>
                  </a:lnTo>
                  <a:lnTo>
                    <a:pt x="26" y="38"/>
                  </a:lnTo>
                  <a:lnTo>
                    <a:pt x="24" y="35"/>
                  </a:lnTo>
                  <a:lnTo>
                    <a:pt x="21" y="35"/>
                  </a:lnTo>
                  <a:lnTo>
                    <a:pt x="19" y="35"/>
                  </a:lnTo>
                  <a:lnTo>
                    <a:pt x="19" y="35"/>
                  </a:lnTo>
                  <a:lnTo>
                    <a:pt x="19" y="35"/>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69" name="Freeform 128"/>
            <p:cNvSpPr>
              <a:spLocks noEditPoints="1"/>
            </p:cNvSpPr>
            <p:nvPr/>
          </p:nvSpPr>
          <p:spPr bwMode="auto">
            <a:xfrm>
              <a:off x="4387850" y="3403601"/>
              <a:ext cx="173038" cy="63500"/>
            </a:xfrm>
            <a:custGeom>
              <a:avLst/>
              <a:gdLst>
                <a:gd name="T0" fmla="*/ 19 w 109"/>
                <a:gd name="T1" fmla="*/ 35 h 40"/>
                <a:gd name="T2" fmla="*/ 12 w 109"/>
                <a:gd name="T3" fmla="*/ 31 h 40"/>
                <a:gd name="T4" fmla="*/ 5 w 109"/>
                <a:gd name="T5" fmla="*/ 26 h 40"/>
                <a:gd name="T6" fmla="*/ 0 w 109"/>
                <a:gd name="T7" fmla="*/ 23 h 40"/>
                <a:gd name="T8" fmla="*/ 0 w 109"/>
                <a:gd name="T9" fmla="*/ 23 h 40"/>
                <a:gd name="T10" fmla="*/ 9 w 109"/>
                <a:gd name="T11" fmla="*/ 19 h 40"/>
                <a:gd name="T12" fmla="*/ 12 w 109"/>
                <a:gd name="T13" fmla="*/ 16 h 40"/>
                <a:gd name="T14" fmla="*/ 14 w 109"/>
                <a:gd name="T15" fmla="*/ 14 h 40"/>
                <a:gd name="T16" fmla="*/ 19 w 109"/>
                <a:gd name="T17" fmla="*/ 16 h 40"/>
                <a:gd name="T18" fmla="*/ 26 w 109"/>
                <a:gd name="T19" fmla="*/ 21 h 40"/>
                <a:gd name="T20" fmla="*/ 33 w 109"/>
                <a:gd name="T21" fmla="*/ 26 h 40"/>
                <a:gd name="T22" fmla="*/ 33 w 109"/>
                <a:gd name="T23" fmla="*/ 26 h 40"/>
                <a:gd name="T24" fmla="*/ 35 w 109"/>
                <a:gd name="T25" fmla="*/ 26 h 40"/>
                <a:gd name="T26" fmla="*/ 43 w 109"/>
                <a:gd name="T27" fmla="*/ 28 h 40"/>
                <a:gd name="T28" fmla="*/ 50 w 109"/>
                <a:gd name="T29" fmla="*/ 26 h 40"/>
                <a:gd name="T30" fmla="*/ 59 w 109"/>
                <a:gd name="T31" fmla="*/ 21 h 40"/>
                <a:gd name="T32" fmla="*/ 64 w 109"/>
                <a:gd name="T33" fmla="*/ 16 h 40"/>
                <a:gd name="T34" fmla="*/ 71 w 109"/>
                <a:gd name="T35" fmla="*/ 12 h 40"/>
                <a:gd name="T36" fmla="*/ 76 w 109"/>
                <a:gd name="T37" fmla="*/ 12 h 40"/>
                <a:gd name="T38" fmla="*/ 76 w 109"/>
                <a:gd name="T39" fmla="*/ 12 h 40"/>
                <a:gd name="T40" fmla="*/ 66 w 109"/>
                <a:gd name="T41" fmla="*/ 12 h 40"/>
                <a:gd name="T42" fmla="*/ 59 w 109"/>
                <a:gd name="T43" fmla="*/ 12 h 40"/>
                <a:gd name="T44" fmla="*/ 54 w 109"/>
                <a:gd name="T45" fmla="*/ 12 h 40"/>
                <a:gd name="T46" fmla="*/ 47 w 109"/>
                <a:gd name="T47" fmla="*/ 12 h 40"/>
                <a:gd name="T48" fmla="*/ 47 w 109"/>
                <a:gd name="T49" fmla="*/ 12 h 40"/>
                <a:gd name="T50" fmla="*/ 47 w 109"/>
                <a:gd name="T51" fmla="*/ 7 h 40"/>
                <a:gd name="T52" fmla="*/ 47 w 109"/>
                <a:gd name="T53" fmla="*/ 2 h 40"/>
                <a:gd name="T54" fmla="*/ 47 w 109"/>
                <a:gd name="T55" fmla="*/ 0 h 40"/>
                <a:gd name="T56" fmla="*/ 47 w 109"/>
                <a:gd name="T57" fmla="*/ 0 h 40"/>
                <a:gd name="T58" fmla="*/ 66 w 109"/>
                <a:gd name="T59" fmla="*/ 0 h 40"/>
                <a:gd name="T60" fmla="*/ 83 w 109"/>
                <a:gd name="T61" fmla="*/ 0 h 40"/>
                <a:gd name="T62" fmla="*/ 95 w 109"/>
                <a:gd name="T63" fmla="*/ 0 h 40"/>
                <a:gd name="T64" fmla="*/ 102 w 109"/>
                <a:gd name="T65" fmla="*/ 0 h 40"/>
                <a:gd name="T66" fmla="*/ 106 w 109"/>
                <a:gd name="T67" fmla="*/ 0 h 40"/>
                <a:gd name="T68" fmla="*/ 109 w 109"/>
                <a:gd name="T69" fmla="*/ 0 h 40"/>
                <a:gd name="T70" fmla="*/ 109 w 109"/>
                <a:gd name="T71" fmla="*/ 0 h 40"/>
                <a:gd name="T72" fmla="*/ 109 w 109"/>
                <a:gd name="T73" fmla="*/ 12 h 40"/>
                <a:gd name="T74" fmla="*/ 109 w 109"/>
                <a:gd name="T75" fmla="*/ 21 h 40"/>
                <a:gd name="T76" fmla="*/ 109 w 109"/>
                <a:gd name="T77" fmla="*/ 26 h 40"/>
                <a:gd name="T78" fmla="*/ 109 w 109"/>
                <a:gd name="T79" fmla="*/ 31 h 40"/>
                <a:gd name="T80" fmla="*/ 109 w 109"/>
                <a:gd name="T81" fmla="*/ 35 h 40"/>
                <a:gd name="T82" fmla="*/ 109 w 109"/>
                <a:gd name="T83" fmla="*/ 35 h 40"/>
                <a:gd name="T84" fmla="*/ 97 w 109"/>
                <a:gd name="T85" fmla="*/ 35 h 40"/>
                <a:gd name="T86" fmla="*/ 92 w 109"/>
                <a:gd name="T87" fmla="*/ 35 h 40"/>
                <a:gd name="T88" fmla="*/ 90 w 109"/>
                <a:gd name="T89" fmla="*/ 35 h 40"/>
                <a:gd name="T90" fmla="*/ 90 w 109"/>
                <a:gd name="T91" fmla="*/ 28 h 40"/>
                <a:gd name="T92" fmla="*/ 90 w 109"/>
                <a:gd name="T93" fmla="*/ 23 h 40"/>
                <a:gd name="T94" fmla="*/ 90 w 109"/>
                <a:gd name="T95" fmla="*/ 21 h 40"/>
                <a:gd name="T96" fmla="*/ 90 w 109"/>
                <a:gd name="T97" fmla="*/ 19 h 40"/>
                <a:gd name="T98" fmla="*/ 83 w 109"/>
                <a:gd name="T99" fmla="*/ 23 h 40"/>
                <a:gd name="T100" fmla="*/ 76 w 109"/>
                <a:gd name="T101" fmla="*/ 28 h 40"/>
                <a:gd name="T102" fmla="*/ 69 w 109"/>
                <a:gd name="T103" fmla="*/ 31 h 40"/>
                <a:gd name="T104" fmla="*/ 66 w 109"/>
                <a:gd name="T105" fmla="*/ 33 h 40"/>
                <a:gd name="T106" fmla="*/ 64 w 109"/>
                <a:gd name="T107" fmla="*/ 33 h 40"/>
                <a:gd name="T108" fmla="*/ 52 w 109"/>
                <a:gd name="T109" fmla="*/ 38 h 40"/>
                <a:gd name="T110" fmla="*/ 40 w 109"/>
                <a:gd name="T111" fmla="*/ 40 h 40"/>
                <a:gd name="T112" fmla="*/ 26 w 109"/>
                <a:gd name="T113" fmla="*/ 38 h 40"/>
                <a:gd name="T114" fmla="*/ 21 w 109"/>
                <a:gd name="T115" fmla="*/ 35 h 40"/>
                <a:gd name="T116" fmla="*/ 19 w 109"/>
                <a:gd name="T1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19" y="35"/>
                  </a:moveTo>
                  <a:lnTo>
                    <a:pt x="19" y="35"/>
                  </a:lnTo>
                  <a:moveTo>
                    <a:pt x="19" y="35"/>
                  </a:moveTo>
                  <a:lnTo>
                    <a:pt x="12" y="31"/>
                  </a:lnTo>
                  <a:lnTo>
                    <a:pt x="7" y="28"/>
                  </a:lnTo>
                  <a:lnTo>
                    <a:pt x="5" y="26"/>
                  </a:lnTo>
                  <a:lnTo>
                    <a:pt x="2" y="23"/>
                  </a:lnTo>
                  <a:lnTo>
                    <a:pt x="0" y="23"/>
                  </a:lnTo>
                  <a:lnTo>
                    <a:pt x="0" y="23"/>
                  </a:lnTo>
                  <a:lnTo>
                    <a:pt x="0" y="23"/>
                  </a:lnTo>
                  <a:lnTo>
                    <a:pt x="5" y="21"/>
                  </a:lnTo>
                  <a:lnTo>
                    <a:pt x="9" y="19"/>
                  </a:lnTo>
                  <a:lnTo>
                    <a:pt x="12" y="16"/>
                  </a:lnTo>
                  <a:lnTo>
                    <a:pt x="12" y="16"/>
                  </a:lnTo>
                  <a:lnTo>
                    <a:pt x="14" y="14"/>
                  </a:lnTo>
                  <a:lnTo>
                    <a:pt x="14" y="14"/>
                  </a:lnTo>
                  <a:lnTo>
                    <a:pt x="14" y="14"/>
                  </a:lnTo>
                  <a:lnTo>
                    <a:pt x="19" y="16"/>
                  </a:lnTo>
                  <a:lnTo>
                    <a:pt x="21" y="19"/>
                  </a:lnTo>
                  <a:lnTo>
                    <a:pt x="26" y="21"/>
                  </a:lnTo>
                  <a:lnTo>
                    <a:pt x="31" y="23"/>
                  </a:lnTo>
                  <a:lnTo>
                    <a:pt x="33" y="26"/>
                  </a:lnTo>
                  <a:lnTo>
                    <a:pt x="33" y="26"/>
                  </a:lnTo>
                  <a:lnTo>
                    <a:pt x="33" y="26"/>
                  </a:lnTo>
                  <a:lnTo>
                    <a:pt x="35" y="26"/>
                  </a:lnTo>
                  <a:lnTo>
                    <a:pt x="35" y="26"/>
                  </a:lnTo>
                  <a:lnTo>
                    <a:pt x="38" y="28"/>
                  </a:lnTo>
                  <a:lnTo>
                    <a:pt x="43" y="28"/>
                  </a:lnTo>
                  <a:lnTo>
                    <a:pt x="45" y="26"/>
                  </a:lnTo>
                  <a:lnTo>
                    <a:pt x="50" y="26"/>
                  </a:lnTo>
                  <a:lnTo>
                    <a:pt x="54" y="23"/>
                  </a:lnTo>
                  <a:lnTo>
                    <a:pt x="59" y="21"/>
                  </a:lnTo>
                  <a:lnTo>
                    <a:pt x="62" y="19"/>
                  </a:lnTo>
                  <a:lnTo>
                    <a:pt x="64" y="16"/>
                  </a:lnTo>
                  <a:lnTo>
                    <a:pt x="69" y="14"/>
                  </a:lnTo>
                  <a:lnTo>
                    <a:pt x="71" y="12"/>
                  </a:lnTo>
                  <a:lnTo>
                    <a:pt x="73" y="12"/>
                  </a:lnTo>
                  <a:lnTo>
                    <a:pt x="76" y="12"/>
                  </a:lnTo>
                  <a:lnTo>
                    <a:pt x="76" y="12"/>
                  </a:lnTo>
                  <a:lnTo>
                    <a:pt x="76" y="12"/>
                  </a:lnTo>
                  <a:lnTo>
                    <a:pt x="71" y="12"/>
                  </a:lnTo>
                  <a:lnTo>
                    <a:pt x="66" y="12"/>
                  </a:lnTo>
                  <a:lnTo>
                    <a:pt x="62" y="12"/>
                  </a:lnTo>
                  <a:lnTo>
                    <a:pt x="59" y="12"/>
                  </a:lnTo>
                  <a:lnTo>
                    <a:pt x="57" y="12"/>
                  </a:lnTo>
                  <a:lnTo>
                    <a:pt x="54" y="12"/>
                  </a:lnTo>
                  <a:lnTo>
                    <a:pt x="50" y="12"/>
                  </a:lnTo>
                  <a:lnTo>
                    <a:pt x="47" y="12"/>
                  </a:lnTo>
                  <a:lnTo>
                    <a:pt x="47" y="12"/>
                  </a:lnTo>
                  <a:lnTo>
                    <a:pt x="47" y="12"/>
                  </a:lnTo>
                  <a:lnTo>
                    <a:pt x="47" y="12"/>
                  </a:lnTo>
                  <a:lnTo>
                    <a:pt x="47" y="7"/>
                  </a:lnTo>
                  <a:lnTo>
                    <a:pt x="47" y="5"/>
                  </a:lnTo>
                  <a:lnTo>
                    <a:pt x="47" y="2"/>
                  </a:lnTo>
                  <a:lnTo>
                    <a:pt x="47" y="2"/>
                  </a:lnTo>
                  <a:lnTo>
                    <a:pt x="47" y="0"/>
                  </a:lnTo>
                  <a:lnTo>
                    <a:pt x="47" y="0"/>
                  </a:lnTo>
                  <a:lnTo>
                    <a:pt x="47" y="0"/>
                  </a:lnTo>
                  <a:lnTo>
                    <a:pt x="57" y="0"/>
                  </a:lnTo>
                  <a:lnTo>
                    <a:pt x="66" y="0"/>
                  </a:lnTo>
                  <a:lnTo>
                    <a:pt x="76" y="0"/>
                  </a:lnTo>
                  <a:lnTo>
                    <a:pt x="83" y="0"/>
                  </a:lnTo>
                  <a:lnTo>
                    <a:pt x="88" y="0"/>
                  </a:lnTo>
                  <a:lnTo>
                    <a:pt x="95" y="0"/>
                  </a:lnTo>
                  <a:lnTo>
                    <a:pt x="97" y="0"/>
                  </a:lnTo>
                  <a:lnTo>
                    <a:pt x="102" y="0"/>
                  </a:lnTo>
                  <a:lnTo>
                    <a:pt x="104" y="0"/>
                  </a:lnTo>
                  <a:lnTo>
                    <a:pt x="106" y="0"/>
                  </a:lnTo>
                  <a:lnTo>
                    <a:pt x="106" y="0"/>
                  </a:lnTo>
                  <a:lnTo>
                    <a:pt x="109" y="0"/>
                  </a:lnTo>
                  <a:lnTo>
                    <a:pt x="109" y="0"/>
                  </a:lnTo>
                  <a:lnTo>
                    <a:pt x="109" y="0"/>
                  </a:lnTo>
                  <a:lnTo>
                    <a:pt x="109" y="7"/>
                  </a:lnTo>
                  <a:lnTo>
                    <a:pt x="109" y="12"/>
                  </a:lnTo>
                  <a:lnTo>
                    <a:pt x="109" y="16"/>
                  </a:lnTo>
                  <a:lnTo>
                    <a:pt x="109" y="21"/>
                  </a:lnTo>
                  <a:lnTo>
                    <a:pt x="109" y="23"/>
                  </a:lnTo>
                  <a:lnTo>
                    <a:pt x="109" y="26"/>
                  </a:lnTo>
                  <a:lnTo>
                    <a:pt x="109" y="28"/>
                  </a:lnTo>
                  <a:lnTo>
                    <a:pt x="109" y="31"/>
                  </a:lnTo>
                  <a:lnTo>
                    <a:pt x="109" y="33"/>
                  </a:lnTo>
                  <a:lnTo>
                    <a:pt x="109" y="35"/>
                  </a:lnTo>
                  <a:lnTo>
                    <a:pt x="109" y="35"/>
                  </a:lnTo>
                  <a:lnTo>
                    <a:pt x="109" y="35"/>
                  </a:lnTo>
                  <a:lnTo>
                    <a:pt x="102" y="35"/>
                  </a:lnTo>
                  <a:lnTo>
                    <a:pt x="97" y="35"/>
                  </a:lnTo>
                  <a:lnTo>
                    <a:pt x="95" y="35"/>
                  </a:lnTo>
                  <a:lnTo>
                    <a:pt x="92" y="35"/>
                  </a:lnTo>
                  <a:lnTo>
                    <a:pt x="92" y="35"/>
                  </a:lnTo>
                  <a:lnTo>
                    <a:pt x="90" y="35"/>
                  </a:lnTo>
                  <a:lnTo>
                    <a:pt x="90" y="35"/>
                  </a:lnTo>
                  <a:lnTo>
                    <a:pt x="90" y="28"/>
                  </a:lnTo>
                  <a:lnTo>
                    <a:pt x="90" y="26"/>
                  </a:lnTo>
                  <a:lnTo>
                    <a:pt x="90" y="23"/>
                  </a:lnTo>
                  <a:lnTo>
                    <a:pt x="90" y="21"/>
                  </a:lnTo>
                  <a:lnTo>
                    <a:pt x="90" y="21"/>
                  </a:lnTo>
                  <a:lnTo>
                    <a:pt x="90" y="19"/>
                  </a:lnTo>
                  <a:lnTo>
                    <a:pt x="90" y="19"/>
                  </a:lnTo>
                  <a:lnTo>
                    <a:pt x="85" y="21"/>
                  </a:lnTo>
                  <a:lnTo>
                    <a:pt x="83" y="23"/>
                  </a:lnTo>
                  <a:lnTo>
                    <a:pt x="78" y="26"/>
                  </a:lnTo>
                  <a:lnTo>
                    <a:pt x="76" y="28"/>
                  </a:lnTo>
                  <a:lnTo>
                    <a:pt x="71" y="31"/>
                  </a:lnTo>
                  <a:lnTo>
                    <a:pt x="69" y="31"/>
                  </a:lnTo>
                  <a:lnTo>
                    <a:pt x="66" y="33"/>
                  </a:lnTo>
                  <a:lnTo>
                    <a:pt x="66" y="33"/>
                  </a:lnTo>
                  <a:lnTo>
                    <a:pt x="64" y="33"/>
                  </a:lnTo>
                  <a:lnTo>
                    <a:pt x="64" y="33"/>
                  </a:lnTo>
                  <a:lnTo>
                    <a:pt x="59" y="38"/>
                  </a:lnTo>
                  <a:lnTo>
                    <a:pt x="52" y="38"/>
                  </a:lnTo>
                  <a:lnTo>
                    <a:pt x="45" y="40"/>
                  </a:lnTo>
                  <a:lnTo>
                    <a:pt x="40" y="40"/>
                  </a:lnTo>
                  <a:lnTo>
                    <a:pt x="33" y="40"/>
                  </a:lnTo>
                  <a:lnTo>
                    <a:pt x="26" y="38"/>
                  </a:lnTo>
                  <a:lnTo>
                    <a:pt x="24" y="35"/>
                  </a:lnTo>
                  <a:lnTo>
                    <a:pt x="21" y="35"/>
                  </a:lnTo>
                  <a:lnTo>
                    <a:pt x="19" y="35"/>
                  </a:lnTo>
                  <a:lnTo>
                    <a:pt x="19" y="35"/>
                  </a:lnTo>
                  <a:lnTo>
                    <a:pt x="19" y="35"/>
                  </a:lnTo>
                </a:path>
              </a:pathLst>
            </a:custGeom>
            <a:no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0" name="Freeform 129"/>
            <p:cNvSpPr/>
            <p:nvPr/>
          </p:nvSpPr>
          <p:spPr bwMode="auto">
            <a:xfrm>
              <a:off x="4267200" y="3403601"/>
              <a:ext cx="112713" cy="93663"/>
            </a:xfrm>
            <a:custGeom>
              <a:avLst/>
              <a:gdLst>
                <a:gd name="T0" fmla="*/ 31 w 71"/>
                <a:gd name="T1" fmla="*/ 50 h 59"/>
                <a:gd name="T2" fmla="*/ 38 w 71"/>
                <a:gd name="T3" fmla="*/ 45 h 59"/>
                <a:gd name="T4" fmla="*/ 45 w 71"/>
                <a:gd name="T5" fmla="*/ 42 h 59"/>
                <a:gd name="T6" fmla="*/ 48 w 71"/>
                <a:gd name="T7" fmla="*/ 40 h 59"/>
                <a:gd name="T8" fmla="*/ 48 w 71"/>
                <a:gd name="T9" fmla="*/ 40 h 59"/>
                <a:gd name="T10" fmla="*/ 50 w 71"/>
                <a:gd name="T11" fmla="*/ 40 h 59"/>
                <a:gd name="T12" fmla="*/ 50 w 71"/>
                <a:gd name="T13" fmla="*/ 35 h 59"/>
                <a:gd name="T14" fmla="*/ 40 w 71"/>
                <a:gd name="T15" fmla="*/ 28 h 59"/>
                <a:gd name="T16" fmla="*/ 33 w 71"/>
                <a:gd name="T17" fmla="*/ 26 h 59"/>
                <a:gd name="T18" fmla="*/ 26 w 71"/>
                <a:gd name="T19" fmla="*/ 21 h 59"/>
                <a:gd name="T20" fmla="*/ 22 w 71"/>
                <a:gd name="T21" fmla="*/ 19 h 59"/>
                <a:gd name="T22" fmla="*/ 19 w 71"/>
                <a:gd name="T23" fmla="*/ 19 h 59"/>
                <a:gd name="T24" fmla="*/ 19 w 71"/>
                <a:gd name="T25" fmla="*/ 23 h 59"/>
                <a:gd name="T26" fmla="*/ 19 w 71"/>
                <a:gd name="T27" fmla="*/ 31 h 59"/>
                <a:gd name="T28" fmla="*/ 19 w 71"/>
                <a:gd name="T29" fmla="*/ 33 h 59"/>
                <a:gd name="T30" fmla="*/ 19 w 71"/>
                <a:gd name="T31" fmla="*/ 33 h 59"/>
                <a:gd name="T32" fmla="*/ 10 w 71"/>
                <a:gd name="T33" fmla="*/ 33 h 59"/>
                <a:gd name="T34" fmla="*/ 3 w 71"/>
                <a:gd name="T35" fmla="*/ 33 h 59"/>
                <a:gd name="T36" fmla="*/ 3 w 71"/>
                <a:gd name="T37" fmla="*/ 33 h 59"/>
                <a:gd name="T38" fmla="*/ 0 w 71"/>
                <a:gd name="T39" fmla="*/ 28 h 59"/>
                <a:gd name="T40" fmla="*/ 0 w 71"/>
                <a:gd name="T41" fmla="*/ 16 h 59"/>
                <a:gd name="T42" fmla="*/ 0 w 71"/>
                <a:gd name="T43" fmla="*/ 9 h 59"/>
                <a:gd name="T44" fmla="*/ 0 w 71"/>
                <a:gd name="T45" fmla="*/ 5 h 59"/>
                <a:gd name="T46" fmla="*/ 0 w 71"/>
                <a:gd name="T47" fmla="*/ 0 h 59"/>
                <a:gd name="T48" fmla="*/ 0 w 71"/>
                <a:gd name="T49" fmla="*/ 0 h 59"/>
                <a:gd name="T50" fmla="*/ 12 w 71"/>
                <a:gd name="T51" fmla="*/ 0 h 59"/>
                <a:gd name="T52" fmla="*/ 29 w 71"/>
                <a:gd name="T53" fmla="*/ 0 h 59"/>
                <a:gd name="T54" fmla="*/ 43 w 71"/>
                <a:gd name="T55" fmla="*/ 0 h 59"/>
                <a:gd name="T56" fmla="*/ 52 w 71"/>
                <a:gd name="T57" fmla="*/ 0 h 59"/>
                <a:gd name="T58" fmla="*/ 57 w 71"/>
                <a:gd name="T59" fmla="*/ 0 h 59"/>
                <a:gd name="T60" fmla="*/ 62 w 71"/>
                <a:gd name="T61" fmla="*/ 0 h 59"/>
                <a:gd name="T62" fmla="*/ 62 w 71"/>
                <a:gd name="T63" fmla="*/ 0 h 59"/>
                <a:gd name="T64" fmla="*/ 62 w 71"/>
                <a:gd name="T65" fmla="*/ 2 h 59"/>
                <a:gd name="T66" fmla="*/ 62 w 71"/>
                <a:gd name="T67" fmla="*/ 7 h 59"/>
                <a:gd name="T68" fmla="*/ 62 w 71"/>
                <a:gd name="T69" fmla="*/ 9 h 59"/>
                <a:gd name="T70" fmla="*/ 57 w 71"/>
                <a:gd name="T71" fmla="*/ 9 h 59"/>
                <a:gd name="T72" fmla="*/ 50 w 71"/>
                <a:gd name="T73" fmla="*/ 9 h 59"/>
                <a:gd name="T74" fmla="*/ 45 w 71"/>
                <a:gd name="T75" fmla="*/ 9 h 59"/>
                <a:gd name="T76" fmla="*/ 38 w 71"/>
                <a:gd name="T77" fmla="*/ 9 h 59"/>
                <a:gd name="T78" fmla="*/ 36 w 71"/>
                <a:gd name="T79" fmla="*/ 9 h 59"/>
                <a:gd name="T80" fmla="*/ 36 w 71"/>
                <a:gd name="T81" fmla="*/ 9 h 59"/>
                <a:gd name="T82" fmla="*/ 43 w 71"/>
                <a:gd name="T83" fmla="*/ 14 h 59"/>
                <a:gd name="T84" fmla="*/ 50 w 71"/>
                <a:gd name="T85" fmla="*/ 16 h 59"/>
                <a:gd name="T86" fmla="*/ 57 w 71"/>
                <a:gd name="T87" fmla="*/ 21 h 59"/>
                <a:gd name="T88" fmla="*/ 59 w 71"/>
                <a:gd name="T89" fmla="*/ 23 h 59"/>
                <a:gd name="T90" fmla="*/ 59 w 71"/>
                <a:gd name="T91" fmla="*/ 23 h 59"/>
                <a:gd name="T92" fmla="*/ 67 w 71"/>
                <a:gd name="T93" fmla="*/ 26 h 59"/>
                <a:gd name="T94" fmla="*/ 69 w 71"/>
                <a:gd name="T95" fmla="*/ 31 h 59"/>
                <a:gd name="T96" fmla="*/ 71 w 71"/>
                <a:gd name="T97" fmla="*/ 38 h 59"/>
                <a:gd name="T98" fmla="*/ 71 w 71"/>
                <a:gd name="T99" fmla="*/ 42 h 59"/>
                <a:gd name="T100" fmla="*/ 64 w 71"/>
                <a:gd name="T101" fmla="*/ 47 h 59"/>
                <a:gd name="T102" fmla="*/ 62 w 71"/>
                <a:gd name="T103" fmla="*/ 50 h 59"/>
                <a:gd name="T104" fmla="*/ 52 w 71"/>
                <a:gd name="T105" fmla="*/ 54 h 59"/>
                <a:gd name="T106" fmla="*/ 45 w 71"/>
                <a:gd name="T107" fmla="*/ 59 h 59"/>
                <a:gd name="T108" fmla="*/ 43 w 71"/>
                <a:gd name="T109" fmla="*/ 59 h 59"/>
                <a:gd name="T110" fmla="*/ 38 w 71"/>
                <a:gd name="T111" fmla="*/ 57 h 59"/>
                <a:gd name="T112" fmla="*/ 31 w 71"/>
                <a:gd name="T113" fmla="*/ 54 h 59"/>
                <a:gd name="T114" fmla="*/ 29 w 71"/>
                <a:gd name="T115" fmla="*/ 52 h 59"/>
                <a:gd name="T116" fmla="*/ 29 w 71"/>
                <a:gd name="T117"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59">
                  <a:moveTo>
                    <a:pt x="29" y="52"/>
                  </a:moveTo>
                  <a:lnTo>
                    <a:pt x="31" y="50"/>
                  </a:lnTo>
                  <a:lnTo>
                    <a:pt x="33" y="47"/>
                  </a:lnTo>
                  <a:lnTo>
                    <a:pt x="38" y="45"/>
                  </a:lnTo>
                  <a:lnTo>
                    <a:pt x="43" y="42"/>
                  </a:lnTo>
                  <a:lnTo>
                    <a:pt x="45" y="42"/>
                  </a:lnTo>
                  <a:lnTo>
                    <a:pt x="48" y="40"/>
                  </a:lnTo>
                  <a:lnTo>
                    <a:pt x="48" y="40"/>
                  </a:lnTo>
                  <a:lnTo>
                    <a:pt x="48" y="40"/>
                  </a:lnTo>
                  <a:lnTo>
                    <a:pt x="48" y="40"/>
                  </a:lnTo>
                  <a:lnTo>
                    <a:pt x="50" y="40"/>
                  </a:lnTo>
                  <a:lnTo>
                    <a:pt x="50" y="40"/>
                  </a:lnTo>
                  <a:lnTo>
                    <a:pt x="50" y="38"/>
                  </a:lnTo>
                  <a:lnTo>
                    <a:pt x="50" y="35"/>
                  </a:lnTo>
                  <a:lnTo>
                    <a:pt x="45" y="31"/>
                  </a:lnTo>
                  <a:lnTo>
                    <a:pt x="40" y="28"/>
                  </a:lnTo>
                  <a:lnTo>
                    <a:pt x="38" y="26"/>
                  </a:lnTo>
                  <a:lnTo>
                    <a:pt x="33" y="26"/>
                  </a:lnTo>
                  <a:lnTo>
                    <a:pt x="31" y="23"/>
                  </a:lnTo>
                  <a:lnTo>
                    <a:pt x="26" y="21"/>
                  </a:lnTo>
                  <a:lnTo>
                    <a:pt x="24" y="19"/>
                  </a:lnTo>
                  <a:lnTo>
                    <a:pt x="22" y="19"/>
                  </a:lnTo>
                  <a:lnTo>
                    <a:pt x="22" y="19"/>
                  </a:lnTo>
                  <a:lnTo>
                    <a:pt x="19" y="19"/>
                  </a:lnTo>
                  <a:lnTo>
                    <a:pt x="19" y="19"/>
                  </a:lnTo>
                  <a:lnTo>
                    <a:pt x="19" y="23"/>
                  </a:lnTo>
                  <a:lnTo>
                    <a:pt x="19" y="26"/>
                  </a:lnTo>
                  <a:lnTo>
                    <a:pt x="19" y="31"/>
                  </a:lnTo>
                  <a:lnTo>
                    <a:pt x="19" y="31"/>
                  </a:lnTo>
                  <a:lnTo>
                    <a:pt x="19" y="33"/>
                  </a:lnTo>
                  <a:lnTo>
                    <a:pt x="19" y="33"/>
                  </a:lnTo>
                  <a:lnTo>
                    <a:pt x="19" y="33"/>
                  </a:lnTo>
                  <a:lnTo>
                    <a:pt x="14" y="33"/>
                  </a:lnTo>
                  <a:lnTo>
                    <a:pt x="10" y="33"/>
                  </a:lnTo>
                  <a:lnTo>
                    <a:pt x="5" y="33"/>
                  </a:lnTo>
                  <a:lnTo>
                    <a:pt x="3" y="33"/>
                  </a:lnTo>
                  <a:lnTo>
                    <a:pt x="3" y="33"/>
                  </a:lnTo>
                  <a:lnTo>
                    <a:pt x="3" y="33"/>
                  </a:lnTo>
                  <a:lnTo>
                    <a:pt x="0" y="33"/>
                  </a:lnTo>
                  <a:lnTo>
                    <a:pt x="0" y="28"/>
                  </a:lnTo>
                  <a:lnTo>
                    <a:pt x="0" y="21"/>
                  </a:lnTo>
                  <a:lnTo>
                    <a:pt x="0" y="16"/>
                  </a:lnTo>
                  <a:lnTo>
                    <a:pt x="0" y="14"/>
                  </a:lnTo>
                  <a:lnTo>
                    <a:pt x="0" y="9"/>
                  </a:lnTo>
                  <a:lnTo>
                    <a:pt x="0" y="7"/>
                  </a:lnTo>
                  <a:lnTo>
                    <a:pt x="0" y="5"/>
                  </a:lnTo>
                  <a:lnTo>
                    <a:pt x="0" y="2"/>
                  </a:lnTo>
                  <a:lnTo>
                    <a:pt x="0" y="0"/>
                  </a:lnTo>
                  <a:lnTo>
                    <a:pt x="0" y="0"/>
                  </a:lnTo>
                  <a:lnTo>
                    <a:pt x="0" y="0"/>
                  </a:lnTo>
                  <a:lnTo>
                    <a:pt x="0" y="0"/>
                  </a:lnTo>
                  <a:lnTo>
                    <a:pt x="12" y="0"/>
                  </a:lnTo>
                  <a:lnTo>
                    <a:pt x="22" y="0"/>
                  </a:lnTo>
                  <a:lnTo>
                    <a:pt x="29" y="0"/>
                  </a:lnTo>
                  <a:lnTo>
                    <a:pt x="36" y="0"/>
                  </a:lnTo>
                  <a:lnTo>
                    <a:pt x="43" y="0"/>
                  </a:lnTo>
                  <a:lnTo>
                    <a:pt x="48" y="0"/>
                  </a:lnTo>
                  <a:lnTo>
                    <a:pt x="52" y="0"/>
                  </a:lnTo>
                  <a:lnTo>
                    <a:pt x="55" y="0"/>
                  </a:lnTo>
                  <a:lnTo>
                    <a:pt x="57" y="0"/>
                  </a:lnTo>
                  <a:lnTo>
                    <a:pt x="59" y="0"/>
                  </a:lnTo>
                  <a:lnTo>
                    <a:pt x="62" y="0"/>
                  </a:lnTo>
                  <a:lnTo>
                    <a:pt x="62" y="0"/>
                  </a:lnTo>
                  <a:lnTo>
                    <a:pt x="62" y="0"/>
                  </a:lnTo>
                  <a:lnTo>
                    <a:pt x="62" y="0"/>
                  </a:lnTo>
                  <a:lnTo>
                    <a:pt x="62" y="2"/>
                  </a:lnTo>
                  <a:lnTo>
                    <a:pt x="62" y="5"/>
                  </a:lnTo>
                  <a:lnTo>
                    <a:pt x="62" y="7"/>
                  </a:lnTo>
                  <a:lnTo>
                    <a:pt x="62" y="7"/>
                  </a:lnTo>
                  <a:lnTo>
                    <a:pt x="62" y="9"/>
                  </a:lnTo>
                  <a:lnTo>
                    <a:pt x="62" y="9"/>
                  </a:lnTo>
                  <a:lnTo>
                    <a:pt x="57" y="9"/>
                  </a:lnTo>
                  <a:lnTo>
                    <a:pt x="55" y="9"/>
                  </a:lnTo>
                  <a:lnTo>
                    <a:pt x="50" y="9"/>
                  </a:lnTo>
                  <a:lnTo>
                    <a:pt x="48" y="9"/>
                  </a:lnTo>
                  <a:lnTo>
                    <a:pt x="45" y="9"/>
                  </a:lnTo>
                  <a:lnTo>
                    <a:pt x="43" y="9"/>
                  </a:lnTo>
                  <a:lnTo>
                    <a:pt x="38" y="9"/>
                  </a:lnTo>
                  <a:lnTo>
                    <a:pt x="36" y="9"/>
                  </a:lnTo>
                  <a:lnTo>
                    <a:pt x="36" y="9"/>
                  </a:lnTo>
                  <a:lnTo>
                    <a:pt x="36" y="9"/>
                  </a:lnTo>
                  <a:lnTo>
                    <a:pt x="36" y="9"/>
                  </a:lnTo>
                  <a:lnTo>
                    <a:pt x="40" y="12"/>
                  </a:lnTo>
                  <a:lnTo>
                    <a:pt x="43" y="14"/>
                  </a:lnTo>
                  <a:lnTo>
                    <a:pt x="48" y="16"/>
                  </a:lnTo>
                  <a:lnTo>
                    <a:pt x="50" y="16"/>
                  </a:lnTo>
                  <a:lnTo>
                    <a:pt x="55" y="19"/>
                  </a:lnTo>
                  <a:lnTo>
                    <a:pt x="57" y="21"/>
                  </a:lnTo>
                  <a:lnTo>
                    <a:pt x="59" y="21"/>
                  </a:lnTo>
                  <a:lnTo>
                    <a:pt x="59" y="23"/>
                  </a:lnTo>
                  <a:lnTo>
                    <a:pt x="59" y="23"/>
                  </a:lnTo>
                  <a:lnTo>
                    <a:pt x="59" y="23"/>
                  </a:lnTo>
                  <a:lnTo>
                    <a:pt x="64" y="26"/>
                  </a:lnTo>
                  <a:lnTo>
                    <a:pt x="67" y="26"/>
                  </a:lnTo>
                  <a:lnTo>
                    <a:pt x="69" y="28"/>
                  </a:lnTo>
                  <a:lnTo>
                    <a:pt x="69" y="31"/>
                  </a:lnTo>
                  <a:lnTo>
                    <a:pt x="71" y="35"/>
                  </a:lnTo>
                  <a:lnTo>
                    <a:pt x="71" y="38"/>
                  </a:lnTo>
                  <a:lnTo>
                    <a:pt x="71" y="40"/>
                  </a:lnTo>
                  <a:lnTo>
                    <a:pt x="71" y="42"/>
                  </a:lnTo>
                  <a:lnTo>
                    <a:pt x="67" y="45"/>
                  </a:lnTo>
                  <a:lnTo>
                    <a:pt x="64" y="47"/>
                  </a:lnTo>
                  <a:lnTo>
                    <a:pt x="64" y="50"/>
                  </a:lnTo>
                  <a:lnTo>
                    <a:pt x="62" y="50"/>
                  </a:lnTo>
                  <a:lnTo>
                    <a:pt x="55" y="52"/>
                  </a:lnTo>
                  <a:lnTo>
                    <a:pt x="52" y="54"/>
                  </a:lnTo>
                  <a:lnTo>
                    <a:pt x="48" y="57"/>
                  </a:lnTo>
                  <a:lnTo>
                    <a:pt x="45" y="59"/>
                  </a:lnTo>
                  <a:lnTo>
                    <a:pt x="43" y="59"/>
                  </a:lnTo>
                  <a:lnTo>
                    <a:pt x="43" y="59"/>
                  </a:lnTo>
                  <a:lnTo>
                    <a:pt x="43" y="59"/>
                  </a:lnTo>
                  <a:lnTo>
                    <a:pt x="38" y="57"/>
                  </a:lnTo>
                  <a:lnTo>
                    <a:pt x="33" y="54"/>
                  </a:lnTo>
                  <a:lnTo>
                    <a:pt x="31" y="54"/>
                  </a:lnTo>
                  <a:lnTo>
                    <a:pt x="29" y="52"/>
                  </a:lnTo>
                  <a:lnTo>
                    <a:pt x="29" y="52"/>
                  </a:lnTo>
                  <a:lnTo>
                    <a:pt x="29" y="52"/>
                  </a:lnTo>
                  <a:lnTo>
                    <a:pt x="29" y="52"/>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1" name="Freeform 130"/>
            <p:cNvSpPr/>
            <p:nvPr/>
          </p:nvSpPr>
          <p:spPr bwMode="auto">
            <a:xfrm>
              <a:off x="4267200" y="3500438"/>
              <a:ext cx="173038" cy="65088"/>
            </a:xfrm>
            <a:custGeom>
              <a:avLst/>
              <a:gdLst>
                <a:gd name="T0" fmla="*/ 93 w 109"/>
                <a:gd name="T1" fmla="*/ 7 h 41"/>
                <a:gd name="T2" fmla="*/ 100 w 109"/>
                <a:gd name="T3" fmla="*/ 15 h 41"/>
                <a:gd name="T4" fmla="*/ 107 w 109"/>
                <a:gd name="T5" fmla="*/ 17 h 41"/>
                <a:gd name="T6" fmla="*/ 109 w 109"/>
                <a:gd name="T7" fmla="*/ 19 h 41"/>
                <a:gd name="T8" fmla="*/ 109 w 109"/>
                <a:gd name="T9" fmla="*/ 19 h 41"/>
                <a:gd name="T10" fmla="*/ 100 w 109"/>
                <a:gd name="T11" fmla="*/ 24 h 41"/>
                <a:gd name="T12" fmla="*/ 95 w 109"/>
                <a:gd name="T13" fmla="*/ 26 h 41"/>
                <a:gd name="T14" fmla="*/ 93 w 109"/>
                <a:gd name="T15" fmla="*/ 26 h 41"/>
                <a:gd name="T16" fmla="*/ 90 w 109"/>
                <a:gd name="T17" fmla="*/ 24 h 41"/>
                <a:gd name="T18" fmla="*/ 81 w 109"/>
                <a:gd name="T19" fmla="*/ 19 h 41"/>
                <a:gd name="T20" fmla="*/ 76 w 109"/>
                <a:gd name="T21" fmla="*/ 17 h 41"/>
                <a:gd name="T22" fmla="*/ 74 w 109"/>
                <a:gd name="T23" fmla="*/ 15 h 41"/>
                <a:gd name="T24" fmla="*/ 74 w 109"/>
                <a:gd name="T25" fmla="*/ 15 h 41"/>
                <a:gd name="T26" fmla="*/ 67 w 109"/>
                <a:gd name="T27" fmla="*/ 15 h 41"/>
                <a:gd name="T28" fmla="*/ 59 w 109"/>
                <a:gd name="T29" fmla="*/ 17 h 41"/>
                <a:gd name="T30" fmla="*/ 50 w 109"/>
                <a:gd name="T31" fmla="*/ 22 h 41"/>
                <a:gd name="T32" fmla="*/ 43 w 109"/>
                <a:gd name="T33" fmla="*/ 24 h 41"/>
                <a:gd name="T34" fmla="*/ 36 w 109"/>
                <a:gd name="T35" fmla="*/ 29 h 41"/>
                <a:gd name="T36" fmla="*/ 33 w 109"/>
                <a:gd name="T37" fmla="*/ 31 h 41"/>
                <a:gd name="T38" fmla="*/ 33 w 109"/>
                <a:gd name="T39" fmla="*/ 31 h 41"/>
                <a:gd name="T40" fmla="*/ 43 w 109"/>
                <a:gd name="T41" fmla="*/ 31 h 41"/>
                <a:gd name="T42" fmla="*/ 50 w 109"/>
                <a:gd name="T43" fmla="*/ 31 h 41"/>
                <a:gd name="T44" fmla="*/ 55 w 109"/>
                <a:gd name="T45" fmla="*/ 31 h 41"/>
                <a:gd name="T46" fmla="*/ 59 w 109"/>
                <a:gd name="T47" fmla="*/ 31 h 41"/>
                <a:gd name="T48" fmla="*/ 62 w 109"/>
                <a:gd name="T49" fmla="*/ 31 h 41"/>
                <a:gd name="T50" fmla="*/ 62 w 109"/>
                <a:gd name="T51" fmla="*/ 34 h 41"/>
                <a:gd name="T52" fmla="*/ 62 w 109"/>
                <a:gd name="T53" fmla="*/ 38 h 41"/>
                <a:gd name="T54" fmla="*/ 62 w 109"/>
                <a:gd name="T55" fmla="*/ 41 h 41"/>
                <a:gd name="T56" fmla="*/ 50 w 109"/>
                <a:gd name="T57" fmla="*/ 41 h 41"/>
                <a:gd name="T58" fmla="*/ 33 w 109"/>
                <a:gd name="T59" fmla="*/ 41 h 41"/>
                <a:gd name="T60" fmla="*/ 19 w 109"/>
                <a:gd name="T61" fmla="*/ 41 h 41"/>
                <a:gd name="T62" fmla="*/ 10 w 109"/>
                <a:gd name="T63" fmla="*/ 41 h 41"/>
                <a:gd name="T64" fmla="*/ 5 w 109"/>
                <a:gd name="T65" fmla="*/ 41 h 41"/>
                <a:gd name="T66" fmla="*/ 0 w 109"/>
                <a:gd name="T67" fmla="*/ 41 h 41"/>
                <a:gd name="T68" fmla="*/ 0 w 109"/>
                <a:gd name="T69" fmla="*/ 41 h 41"/>
                <a:gd name="T70" fmla="*/ 0 w 109"/>
                <a:gd name="T71" fmla="*/ 36 h 41"/>
                <a:gd name="T72" fmla="*/ 0 w 109"/>
                <a:gd name="T73" fmla="*/ 24 h 41"/>
                <a:gd name="T74" fmla="*/ 0 w 109"/>
                <a:gd name="T75" fmla="*/ 17 h 41"/>
                <a:gd name="T76" fmla="*/ 0 w 109"/>
                <a:gd name="T77" fmla="*/ 12 h 41"/>
                <a:gd name="T78" fmla="*/ 0 w 109"/>
                <a:gd name="T79" fmla="*/ 7 h 41"/>
                <a:gd name="T80" fmla="*/ 0 w 109"/>
                <a:gd name="T81" fmla="*/ 5 h 41"/>
                <a:gd name="T82" fmla="*/ 5 w 109"/>
                <a:gd name="T83" fmla="*/ 5 h 41"/>
                <a:gd name="T84" fmla="*/ 14 w 109"/>
                <a:gd name="T85" fmla="*/ 5 h 41"/>
                <a:gd name="T86" fmla="*/ 17 w 109"/>
                <a:gd name="T87" fmla="*/ 5 h 41"/>
                <a:gd name="T88" fmla="*/ 17 w 109"/>
                <a:gd name="T89" fmla="*/ 5 h 41"/>
                <a:gd name="T90" fmla="*/ 17 w 109"/>
                <a:gd name="T91" fmla="*/ 15 h 41"/>
                <a:gd name="T92" fmla="*/ 17 w 109"/>
                <a:gd name="T93" fmla="*/ 19 h 41"/>
                <a:gd name="T94" fmla="*/ 17 w 109"/>
                <a:gd name="T95" fmla="*/ 22 h 41"/>
                <a:gd name="T96" fmla="*/ 22 w 109"/>
                <a:gd name="T97" fmla="*/ 19 h 41"/>
                <a:gd name="T98" fmla="*/ 29 w 109"/>
                <a:gd name="T99" fmla="*/ 17 h 41"/>
                <a:gd name="T100" fmla="*/ 38 w 109"/>
                <a:gd name="T101" fmla="*/ 12 h 41"/>
                <a:gd name="T102" fmla="*/ 43 w 109"/>
                <a:gd name="T103" fmla="*/ 10 h 41"/>
                <a:gd name="T104" fmla="*/ 43 w 109"/>
                <a:gd name="T105" fmla="*/ 7 h 41"/>
                <a:gd name="T106" fmla="*/ 50 w 109"/>
                <a:gd name="T107" fmla="*/ 5 h 41"/>
                <a:gd name="T108" fmla="*/ 62 w 109"/>
                <a:gd name="T109" fmla="*/ 3 h 41"/>
                <a:gd name="T110" fmla="*/ 76 w 109"/>
                <a:gd name="T111" fmla="*/ 3 h 41"/>
                <a:gd name="T112" fmla="*/ 85 w 109"/>
                <a:gd name="T113" fmla="*/ 5 h 41"/>
                <a:gd name="T114" fmla="*/ 88 w 109"/>
                <a:gd name="T11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41">
                  <a:moveTo>
                    <a:pt x="88" y="7"/>
                  </a:moveTo>
                  <a:lnTo>
                    <a:pt x="93" y="7"/>
                  </a:lnTo>
                  <a:lnTo>
                    <a:pt x="95" y="10"/>
                  </a:lnTo>
                  <a:lnTo>
                    <a:pt x="100" y="15"/>
                  </a:lnTo>
                  <a:lnTo>
                    <a:pt x="104" y="15"/>
                  </a:lnTo>
                  <a:lnTo>
                    <a:pt x="107" y="17"/>
                  </a:lnTo>
                  <a:lnTo>
                    <a:pt x="107" y="17"/>
                  </a:lnTo>
                  <a:lnTo>
                    <a:pt x="109" y="19"/>
                  </a:lnTo>
                  <a:lnTo>
                    <a:pt x="109" y="19"/>
                  </a:lnTo>
                  <a:lnTo>
                    <a:pt x="109" y="19"/>
                  </a:lnTo>
                  <a:lnTo>
                    <a:pt x="104" y="22"/>
                  </a:lnTo>
                  <a:lnTo>
                    <a:pt x="100" y="24"/>
                  </a:lnTo>
                  <a:lnTo>
                    <a:pt x="97" y="24"/>
                  </a:lnTo>
                  <a:lnTo>
                    <a:pt x="95" y="26"/>
                  </a:lnTo>
                  <a:lnTo>
                    <a:pt x="95" y="26"/>
                  </a:lnTo>
                  <a:lnTo>
                    <a:pt x="93" y="26"/>
                  </a:lnTo>
                  <a:lnTo>
                    <a:pt x="93" y="26"/>
                  </a:lnTo>
                  <a:lnTo>
                    <a:pt x="90" y="24"/>
                  </a:lnTo>
                  <a:lnTo>
                    <a:pt x="85" y="24"/>
                  </a:lnTo>
                  <a:lnTo>
                    <a:pt x="81" y="19"/>
                  </a:lnTo>
                  <a:lnTo>
                    <a:pt x="78" y="19"/>
                  </a:lnTo>
                  <a:lnTo>
                    <a:pt x="76" y="17"/>
                  </a:lnTo>
                  <a:lnTo>
                    <a:pt x="74" y="17"/>
                  </a:lnTo>
                  <a:lnTo>
                    <a:pt x="74" y="15"/>
                  </a:lnTo>
                  <a:lnTo>
                    <a:pt x="74" y="15"/>
                  </a:lnTo>
                  <a:lnTo>
                    <a:pt x="74" y="15"/>
                  </a:lnTo>
                  <a:lnTo>
                    <a:pt x="69" y="15"/>
                  </a:lnTo>
                  <a:lnTo>
                    <a:pt x="67" y="15"/>
                  </a:lnTo>
                  <a:lnTo>
                    <a:pt x="62" y="15"/>
                  </a:lnTo>
                  <a:lnTo>
                    <a:pt x="59" y="17"/>
                  </a:lnTo>
                  <a:lnTo>
                    <a:pt x="55" y="19"/>
                  </a:lnTo>
                  <a:lnTo>
                    <a:pt x="50" y="22"/>
                  </a:lnTo>
                  <a:lnTo>
                    <a:pt x="48" y="24"/>
                  </a:lnTo>
                  <a:lnTo>
                    <a:pt x="43" y="24"/>
                  </a:lnTo>
                  <a:lnTo>
                    <a:pt x="38" y="29"/>
                  </a:lnTo>
                  <a:lnTo>
                    <a:pt x="36" y="29"/>
                  </a:lnTo>
                  <a:lnTo>
                    <a:pt x="33" y="31"/>
                  </a:lnTo>
                  <a:lnTo>
                    <a:pt x="33" y="31"/>
                  </a:lnTo>
                  <a:lnTo>
                    <a:pt x="33" y="31"/>
                  </a:lnTo>
                  <a:lnTo>
                    <a:pt x="33" y="31"/>
                  </a:lnTo>
                  <a:lnTo>
                    <a:pt x="38" y="31"/>
                  </a:lnTo>
                  <a:lnTo>
                    <a:pt x="43" y="31"/>
                  </a:lnTo>
                  <a:lnTo>
                    <a:pt x="45" y="31"/>
                  </a:lnTo>
                  <a:lnTo>
                    <a:pt x="50" y="31"/>
                  </a:lnTo>
                  <a:lnTo>
                    <a:pt x="52" y="31"/>
                  </a:lnTo>
                  <a:lnTo>
                    <a:pt x="55" y="31"/>
                  </a:lnTo>
                  <a:lnTo>
                    <a:pt x="57" y="31"/>
                  </a:lnTo>
                  <a:lnTo>
                    <a:pt x="59" y="31"/>
                  </a:lnTo>
                  <a:lnTo>
                    <a:pt x="62" y="31"/>
                  </a:lnTo>
                  <a:lnTo>
                    <a:pt x="62" y="31"/>
                  </a:lnTo>
                  <a:lnTo>
                    <a:pt x="62" y="31"/>
                  </a:lnTo>
                  <a:lnTo>
                    <a:pt x="62" y="34"/>
                  </a:lnTo>
                  <a:lnTo>
                    <a:pt x="62" y="36"/>
                  </a:lnTo>
                  <a:lnTo>
                    <a:pt x="62" y="38"/>
                  </a:lnTo>
                  <a:lnTo>
                    <a:pt x="62" y="41"/>
                  </a:lnTo>
                  <a:lnTo>
                    <a:pt x="62" y="41"/>
                  </a:lnTo>
                  <a:lnTo>
                    <a:pt x="62" y="41"/>
                  </a:lnTo>
                  <a:lnTo>
                    <a:pt x="50" y="41"/>
                  </a:lnTo>
                  <a:lnTo>
                    <a:pt x="40" y="41"/>
                  </a:lnTo>
                  <a:lnTo>
                    <a:pt x="33" y="41"/>
                  </a:lnTo>
                  <a:lnTo>
                    <a:pt x="26" y="41"/>
                  </a:lnTo>
                  <a:lnTo>
                    <a:pt x="19" y="41"/>
                  </a:lnTo>
                  <a:lnTo>
                    <a:pt x="14" y="41"/>
                  </a:lnTo>
                  <a:lnTo>
                    <a:pt x="10" y="41"/>
                  </a:lnTo>
                  <a:lnTo>
                    <a:pt x="7" y="41"/>
                  </a:lnTo>
                  <a:lnTo>
                    <a:pt x="5" y="41"/>
                  </a:lnTo>
                  <a:lnTo>
                    <a:pt x="3" y="41"/>
                  </a:lnTo>
                  <a:lnTo>
                    <a:pt x="0" y="41"/>
                  </a:lnTo>
                  <a:lnTo>
                    <a:pt x="0" y="41"/>
                  </a:lnTo>
                  <a:lnTo>
                    <a:pt x="0" y="41"/>
                  </a:lnTo>
                  <a:lnTo>
                    <a:pt x="0" y="41"/>
                  </a:lnTo>
                  <a:lnTo>
                    <a:pt x="0" y="36"/>
                  </a:lnTo>
                  <a:lnTo>
                    <a:pt x="0" y="29"/>
                  </a:lnTo>
                  <a:lnTo>
                    <a:pt x="0" y="24"/>
                  </a:lnTo>
                  <a:lnTo>
                    <a:pt x="0" y="22"/>
                  </a:lnTo>
                  <a:lnTo>
                    <a:pt x="0" y="17"/>
                  </a:lnTo>
                  <a:lnTo>
                    <a:pt x="0" y="15"/>
                  </a:lnTo>
                  <a:lnTo>
                    <a:pt x="0" y="12"/>
                  </a:lnTo>
                  <a:lnTo>
                    <a:pt x="0" y="10"/>
                  </a:lnTo>
                  <a:lnTo>
                    <a:pt x="0" y="7"/>
                  </a:lnTo>
                  <a:lnTo>
                    <a:pt x="0" y="7"/>
                  </a:lnTo>
                  <a:lnTo>
                    <a:pt x="0" y="5"/>
                  </a:lnTo>
                  <a:lnTo>
                    <a:pt x="0" y="5"/>
                  </a:lnTo>
                  <a:lnTo>
                    <a:pt x="5" y="5"/>
                  </a:lnTo>
                  <a:lnTo>
                    <a:pt x="10" y="5"/>
                  </a:lnTo>
                  <a:lnTo>
                    <a:pt x="14" y="5"/>
                  </a:lnTo>
                  <a:lnTo>
                    <a:pt x="14" y="5"/>
                  </a:lnTo>
                  <a:lnTo>
                    <a:pt x="17" y="5"/>
                  </a:lnTo>
                  <a:lnTo>
                    <a:pt x="17" y="5"/>
                  </a:lnTo>
                  <a:lnTo>
                    <a:pt x="17" y="5"/>
                  </a:lnTo>
                  <a:lnTo>
                    <a:pt x="17" y="12"/>
                  </a:lnTo>
                  <a:lnTo>
                    <a:pt x="17" y="15"/>
                  </a:lnTo>
                  <a:lnTo>
                    <a:pt x="17" y="19"/>
                  </a:lnTo>
                  <a:lnTo>
                    <a:pt x="17" y="19"/>
                  </a:lnTo>
                  <a:lnTo>
                    <a:pt x="17" y="22"/>
                  </a:lnTo>
                  <a:lnTo>
                    <a:pt x="17" y="22"/>
                  </a:lnTo>
                  <a:lnTo>
                    <a:pt x="17" y="22"/>
                  </a:lnTo>
                  <a:lnTo>
                    <a:pt x="22" y="19"/>
                  </a:lnTo>
                  <a:lnTo>
                    <a:pt x="26" y="17"/>
                  </a:lnTo>
                  <a:lnTo>
                    <a:pt x="29" y="17"/>
                  </a:lnTo>
                  <a:lnTo>
                    <a:pt x="33" y="15"/>
                  </a:lnTo>
                  <a:lnTo>
                    <a:pt x="38" y="12"/>
                  </a:lnTo>
                  <a:lnTo>
                    <a:pt x="40" y="10"/>
                  </a:lnTo>
                  <a:lnTo>
                    <a:pt x="43" y="10"/>
                  </a:lnTo>
                  <a:lnTo>
                    <a:pt x="43" y="7"/>
                  </a:lnTo>
                  <a:lnTo>
                    <a:pt x="43" y="7"/>
                  </a:lnTo>
                  <a:lnTo>
                    <a:pt x="43" y="7"/>
                  </a:lnTo>
                  <a:lnTo>
                    <a:pt x="50" y="5"/>
                  </a:lnTo>
                  <a:lnTo>
                    <a:pt x="57" y="3"/>
                  </a:lnTo>
                  <a:lnTo>
                    <a:pt x="62" y="3"/>
                  </a:lnTo>
                  <a:lnTo>
                    <a:pt x="67" y="0"/>
                  </a:lnTo>
                  <a:lnTo>
                    <a:pt x="76" y="3"/>
                  </a:lnTo>
                  <a:lnTo>
                    <a:pt x="81" y="3"/>
                  </a:lnTo>
                  <a:lnTo>
                    <a:pt x="85" y="5"/>
                  </a:lnTo>
                  <a:lnTo>
                    <a:pt x="88" y="5"/>
                  </a:lnTo>
                  <a:lnTo>
                    <a:pt x="88" y="7"/>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2" name="Freeform 131"/>
            <p:cNvSpPr/>
            <p:nvPr/>
          </p:nvSpPr>
          <p:spPr bwMode="auto">
            <a:xfrm>
              <a:off x="4443413" y="3470276"/>
              <a:ext cx="112713" cy="98425"/>
            </a:xfrm>
            <a:custGeom>
              <a:avLst/>
              <a:gdLst>
                <a:gd name="T0" fmla="*/ 71 w 71"/>
                <a:gd name="T1" fmla="*/ 34 h 62"/>
                <a:gd name="T2" fmla="*/ 71 w 71"/>
                <a:gd name="T3" fmla="*/ 43 h 62"/>
                <a:gd name="T4" fmla="*/ 71 w 71"/>
                <a:gd name="T5" fmla="*/ 50 h 62"/>
                <a:gd name="T6" fmla="*/ 71 w 71"/>
                <a:gd name="T7" fmla="*/ 55 h 62"/>
                <a:gd name="T8" fmla="*/ 71 w 71"/>
                <a:gd name="T9" fmla="*/ 60 h 62"/>
                <a:gd name="T10" fmla="*/ 71 w 71"/>
                <a:gd name="T11" fmla="*/ 62 h 62"/>
                <a:gd name="T12" fmla="*/ 60 w 71"/>
                <a:gd name="T13" fmla="*/ 62 h 62"/>
                <a:gd name="T14" fmla="*/ 43 w 71"/>
                <a:gd name="T15" fmla="*/ 62 h 62"/>
                <a:gd name="T16" fmla="*/ 29 w 71"/>
                <a:gd name="T17" fmla="*/ 62 h 62"/>
                <a:gd name="T18" fmla="*/ 22 w 71"/>
                <a:gd name="T19" fmla="*/ 62 h 62"/>
                <a:gd name="T20" fmla="*/ 15 w 71"/>
                <a:gd name="T21" fmla="*/ 62 h 62"/>
                <a:gd name="T22" fmla="*/ 12 w 71"/>
                <a:gd name="T23" fmla="*/ 62 h 62"/>
                <a:gd name="T24" fmla="*/ 10 w 71"/>
                <a:gd name="T25" fmla="*/ 62 h 62"/>
                <a:gd name="T26" fmla="*/ 10 w 71"/>
                <a:gd name="T27" fmla="*/ 60 h 62"/>
                <a:gd name="T28" fmla="*/ 10 w 71"/>
                <a:gd name="T29" fmla="*/ 55 h 62"/>
                <a:gd name="T30" fmla="*/ 10 w 71"/>
                <a:gd name="T31" fmla="*/ 53 h 62"/>
                <a:gd name="T32" fmla="*/ 10 w 71"/>
                <a:gd name="T33" fmla="*/ 53 h 62"/>
                <a:gd name="T34" fmla="*/ 19 w 71"/>
                <a:gd name="T35" fmla="*/ 53 h 62"/>
                <a:gd name="T36" fmla="*/ 27 w 71"/>
                <a:gd name="T37" fmla="*/ 53 h 62"/>
                <a:gd name="T38" fmla="*/ 31 w 71"/>
                <a:gd name="T39" fmla="*/ 53 h 62"/>
                <a:gd name="T40" fmla="*/ 36 w 71"/>
                <a:gd name="T41" fmla="*/ 53 h 62"/>
                <a:gd name="T42" fmla="*/ 38 w 71"/>
                <a:gd name="T43" fmla="*/ 53 h 62"/>
                <a:gd name="T44" fmla="*/ 34 w 71"/>
                <a:gd name="T45" fmla="*/ 50 h 62"/>
                <a:gd name="T46" fmla="*/ 27 w 71"/>
                <a:gd name="T47" fmla="*/ 45 h 62"/>
                <a:gd name="T48" fmla="*/ 17 w 71"/>
                <a:gd name="T49" fmla="*/ 41 h 62"/>
                <a:gd name="T50" fmla="*/ 12 w 71"/>
                <a:gd name="T51" fmla="*/ 38 h 62"/>
                <a:gd name="T52" fmla="*/ 12 w 71"/>
                <a:gd name="T53" fmla="*/ 38 h 62"/>
                <a:gd name="T54" fmla="*/ 10 w 71"/>
                <a:gd name="T55" fmla="*/ 36 h 62"/>
                <a:gd name="T56" fmla="*/ 5 w 71"/>
                <a:gd name="T57" fmla="*/ 31 h 62"/>
                <a:gd name="T58" fmla="*/ 0 w 71"/>
                <a:gd name="T59" fmla="*/ 26 h 62"/>
                <a:gd name="T60" fmla="*/ 0 w 71"/>
                <a:gd name="T61" fmla="*/ 22 h 62"/>
                <a:gd name="T62" fmla="*/ 5 w 71"/>
                <a:gd name="T63" fmla="*/ 15 h 62"/>
                <a:gd name="T64" fmla="*/ 10 w 71"/>
                <a:gd name="T65" fmla="*/ 12 h 62"/>
                <a:gd name="T66" fmla="*/ 15 w 71"/>
                <a:gd name="T67" fmla="*/ 10 h 62"/>
                <a:gd name="T68" fmla="*/ 22 w 71"/>
                <a:gd name="T69" fmla="*/ 5 h 62"/>
                <a:gd name="T70" fmla="*/ 27 w 71"/>
                <a:gd name="T71" fmla="*/ 3 h 62"/>
                <a:gd name="T72" fmla="*/ 29 w 71"/>
                <a:gd name="T73" fmla="*/ 0 h 62"/>
                <a:gd name="T74" fmla="*/ 29 w 71"/>
                <a:gd name="T75" fmla="*/ 0 h 62"/>
                <a:gd name="T76" fmla="*/ 38 w 71"/>
                <a:gd name="T77" fmla="*/ 5 h 62"/>
                <a:gd name="T78" fmla="*/ 43 w 71"/>
                <a:gd name="T79" fmla="*/ 8 h 62"/>
                <a:gd name="T80" fmla="*/ 45 w 71"/>
                <a:gd name="T81" fmla="*/ 10 h 62"/>
                <a:gd name="T82" fmla="*/ 38 w 71"/>
                <a:gd name="T83" fmla="*/ 12 h 62"/>
                <a:gd name="T84" fmla="*/ 29 w 71"/>
                <a:gd name="T85" fmla="*/ 17 h 62"/>
                <a:gd name="T86" fmla="*/ 27 w 71"/>
                <a:gd name="T87" fmla="*/ 19 h 62"/>
                <a:gd name="T88" fmla="*/ 27 w 71"/>
                <a:gd name="T89" fmla="*/ 19 h 62"/>
                <a:gd name="T90" fmla="*/ 24 w 71"/>
                <a:gd name="T91" fmla="*/ 22 h 62"/>
                <a:gd name="T92" fmla="*/ 24 w 71"/>
                <a:gd name="T93" fmla="*/ 26 h 62"/>
                <a:gd name="T94" fmla="*/ 31 w 71"/>
                <a:gd name="T95" fmla="*/ 31 h 62"/>
                <a:gd name="T96" fmla="*/ 38 w 71"/>
                <a:gd name="T97" fmla="*/ 36 h 62"/>
                <a:gd name="T98" fmla="*/ 48 w 71"/>
                <a:gd name="T99" fmla="*/ 41 h 62"/>
                <a:gd name="T100" fmla="*/ 53 w 71"/>
                <a:gd name="T101" fmla="*/ 43 h 62"/>
                <a:gd name="T102" fmla="*/ 53 w 71"/>
                <a:gd name="T103" fmla="*/ 43 h 62"/>
                <a:gd name="T104" fmla="*/ 53 w 71"/>
                <a:gd name="T105" fmla="*/ 38 h 62"/>
                <a:gd name="T106" fmla="*/ 53 w 71"/>
                <a:gd name="T107" fmla="*/ 31 h 62"/>
                <a:gd name="T108" fmla="*/ 53 w 71"/>
                <a:gd name="T109" fmla="*/ 26 h 62"/>
                <a:gd name="T110" fmla="*/ 53 w 71"/>
                <a:gd name="T111" fmla="*/ 26 h 62"/>
                <a:gd name="T112" fmla="*/ 64 w 71"/>
                <a:gd name="T113" fmla="*/ 26 h 62"/>
                <a:gd name="T114" fmla="*/ 69 w 71"/>
                <a:gd name="T115" fmla="*/ 26 h 62"/>
                <a:gd name="T116" fmla="*/ 71 w 71"/>
                <a:gd name="T1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2">
                  <a:moveTo>
                    <a:pt x="71" y="26"/>
                  </a:moveTo>
                  <a:lnTo>
                    <a:pt x="71" y="34"/>
                  </a:lnTo>
                  <a:lnTo>
                    <a:pt x="71" y="38"/>
                  </a:lnTo>
                  <a:lnTo>
                    <a:pt x="71" y="43"/>
                  </a:lnTo>
                  <a:lnTo>
                    <a:pt x="71" y="48"/>
                  </a:lnTo>
                  <a:lnTo>
                    <a:pt x="71" y="50"/>
                  </a:lnTo>
                  <a:lnTo>
                    <a:pt x="71" y="53"/>
                  </a:lnTo>
                  <a:lnTo>
                    <a:pt x="71" y="55"/>
                  </a:lnTo>
                  <a:lnTo>
                    <a:pt x="71" y="57"/>
                  </a:lnTo>
                  <a:lnTo>
                    <a:pt x="71" y="60"/>
                  </a:lnTo>
                  <a:lnTo>
                    <a:pt x="71" y="62"/>
                  </a:lnTo>
                  <a:lnTo>
                    <a:pt x="71" y="62"/>
                  </a:lnTo>
                  <a:lnTo>
                    <a:pt x="71" y="62"/>
                  </a:lnTo>
                  <a:lnTo>
                    <a:pt x="60" y="62"/>
                  </a:lnTo>
                  <a:lnTo>
                    <a:pt x="50" y="62"/>
                  </a:lnTo>
                  <a:lnTo>
                    <a:pt x="43" y="62"/>
                  </a:lnTo>
                  <a:lnTo>
                    <a:pt x="36" y="62"/>
                  </a:lnTo>
                  <a:lnTo>
                    <a:pt x="29" y="62"/>
                  </a:lnTo>
                  <a:lnTo>
                    <a:pt x="24" y="62"/>
                  </a:lnTo>
                  <a:lnTo>
                    <a:pt x="22" y="62"/>
                  </a:lnTo>
                  <a:lnTo>
                    <a:pt x="17" y="62"/>
                  </a:lnTo>
                  <a:lnTo>
                    <a:pt x="15" y="62"/>
                  </a:lnTo>
                  <a:lnTo>
                    <a:pt x="12" y="62"/>
                  </a:lnTo>
                  <a:lnTo>
                    <a:pt x="12" y="62"/>
                  </a:lnTo>
                  <a:lnTo>
                    <a:pt x="10" y="62"/>
                  </a:lnTo>
                  <a:lnTo>
                    <a:pt x="10" y="62"/>
                  </a:lnTo>
                  <a:lnTo>
                    <a:pt x="10" y="62"/>
                  </a:lnTo>
                  <a:lnTo>
                    <a:pt x="10" y="60"/>
                  </a:lnTo>
                  <a:lnTo>
                    <a:pt x="10" y="55"/>
                  </a:lnTo>
                  <a:lnTo>
                    <a:pt x="10" y="55"/>
                  </a:lnTo>
                  <a:lnTo>
                    <a:pt x="10" y="53"/>
                  </a:lnTo>
                  <a:lnTo>
                    <a:pt x="10" y="53"/>
                  </a:lnTo>
                  <a:lnTo>
                    <a:pt x="10" y="53"/>
                  </a:lnTo>
                  <a:lnTo>
                    <a:pt x="10" y="53"/>
                  </a:lnTo>
                  <a:lnTo>
                    <a:pt x="15" y="53"/>
                  </a:lnTo>
                  <a:lnTo>
                    <a:pt x="19" y="53"/>
                  </a:lnTo>
                  <a:lnTo>
                    <a:pt x="22" y="53"/>
                  </a:lnTo>
                  <a:lnTo>
                    <a:pt x="27" y="53"/>
                  </a:lnTo>
                  <a:lnTo>
                    <a:pt x="29" y="53"/>
                  </a:lnTo>
                  <a:lnTo>
                    <a:pt x="31" y="53"/>
                  </a:lnTo>
                  <a:lnTo>
                    <a:pt x="34" y="53"/>
                  </a:lnTo>
                  <a:lnTo>
                    <a:pt x="36" y="53"/>
                  </a:lnTo>
                  <a:lnTo>
                    <a:pt x="36" y="53"/>
                  </a:lnTo>
                  <a:lnTo>
                    <a:pt x="38" y="53"/>
                  </a:lnTo>
                  <a:lnTo>
                    <a:pt x="38" y="53"/>
                  </a:lnTo>
                  <a:lnTo>
                    <a:pt x="34" y="50"/>
                  </a:lnTo>
                  <a:lnTo>
                    <a:pt x="29" y="48"/>
                  </a:lnTo>
                  <a:lnTo>
                    <a:pt x="27" y="45"/>
                  </a:lnTo>
                  <a:lnTo>
                    <a:pt x="22" y="43"/>
                  </a:lnTo>
                  <a:lnTo>
                    <a:pt x="17" y="41"/>
                  </a:lnTo>
                  <a:lnTo>
                    <a:pt x="15" y="38"/>
                  </a:lnTo>
                  <a:lnTo>
                    <a:pt x="12" y="38"/>
                  </a:lnTo>
                  <a:lnTo>
                    <a:pt x="12" y="38"/>
                  </a:lnTo>
                  <a:lnTo>
                    <a:pt x="12" y="38"/>
                  </a:lnTo>
                  <a:lnTo>
                    <a:pt x="12" y="38"/>
                  </a:lnTo>
                  <a:lnTo>
                    <a:pt x="10" y="36"/>
                  </a:lnTo>
                  <a:lnTo>
                    <a:pt x="5" y="34"/>
                  </a:lnTo>
                  <a:lnTo>
                    <a:pt x="5" y="31"/>
                  </a:lnTo>
                  <a:lnTo>
                    <a:pt x="3" y="29"/>
                  </a:lnTo>
                  <a:lnTo>
                    <a:pt x="0" y="26"/>
                  </a:lnTo>
                  <a:lnTo>
                    <a:pt x="0" y="24"/>
                  </a:lnTo>
                  <a:lnTo>
                    <a:pt x="0" y="22"/>
                  </a:lnTo>
                  <a:lnTo>
                    <a:pt x="3" y="19"/>
                  </a:lnTo>
                  <a:lnTo>
                    <a:pt x="5" y="15"/>
                  </a:lnTo>
                  <a:lnTo>
                    <a:pt x="8" y="12"/>
                  </a:lnTo>
                  <a:lnTo>
                    <a:pt x="10" y="12"/>
                  </a:lnTo>
                  <a:lnTo>
                    <a:pt x="10" y="12"/>
                  </a:lnTo>
                  <a:lnTo>
                    <a:pt x="15" y="10"/>
                  </a:lnTo>
                  <a:lnTo>
                    <a:pt x="17" y="8"/>
                  </a:lnTo>
                  <a:lnTo>
                    <a:pt x="22" y="5"/>
                  </a:lnTo>
                  <a:lnTo>
                    <a:pt x="27" y="3"/>
                  </a:lnTo>
                  <a:lnTo>
                    <a:pt x="27" y="3"/>
                  </a:lnTo>
                  <a:lnTo>
                    <a:pt x="29" y="0"/>
                  </a:lnTo>
                  <a:lnTo>
                    <a:pt x="29" y="0"/>
                  </a:lnTo>
                  <a:lnTo>
                    <a:pt x="29" y="0"/>
                  </a:lnTo>
                  <a:lnTo>
                    <a:pt x="29" y="0"/>
                  </a:lnTo>
                  <a:lnTo>
                    <a:pt x="36" y="3"/>
                  </a:lnTo>
                  <a:lnTo>
                    <a:pt x="38" y="5"/>
                  </a:lnTo>
                  <a:lnTo>
                    <a:pt x="41" y="8"/>
                  </a:lnTo>
                  <a:lnTo>
                    <a:pt x="43" y="8"/>
                  </a:lnTo>
                  <a:lnTo>
                    <a:pt x="43" y="8"/>
                  </a:lnTo>
                  <a:lnTo>
                    <a:pt x="45" y="10"/>
                  </a:lnTo>
                  <a:lnTo>
                    <a:pt x="45" y="10"/>
                  </a:lnTo>
                  <a:lnTo>
                    <a:pt x="38" y="12"/>
                  </a:lnTo>
                  <a:lnTo>
                    <a:pt x="34" y="15"/>
                  </a:lnTo>
                  <a:lnTo>
                    <a:pt x="29" y="17"/>
                  </a:lnTo>
                  <a:lnTo>
                    <a:pt x="27" y="19"/>
                  </a:lnTo>
                  <a:lnTo>
                    <a:pt x="27" y="19"/>
                  </a:lnTo>
                  <a:lnTo>
                    <a:pt x="27" y="19"/>
                  </a:lnTo>
                  <a:lnTo>
                    <a:pt x="27" y="19"/>
                  </a:lnTo>
                  <a:lnTo>
                    <a:pt x="24" y="22"/>
                  </a:lnTo>
                  <a:lnTo>
                    <a:pt x="24" y="22"/>
                  </a:lnTo>
                  <a:lnTo>
                    <a:pt x="24" y="24"/>
                  </a:lnTo>
                  <a:lnTo>
                    <a:pt x="24" y="26"/>
                  </a:lnTo>
                  <a:lnTo>
                    <a:pt x="27" y="29"/>
                  </a:lnTo>
                  <a:lnTo>
                    <a:pt x="31" y="31"/>
                  </a:lnTo>
                  <a:lnTo>
                    <a:pt x="36" y="34"/>
                  </a:lnTo>
                  <a:lnTo>
                    <a:pt x="38" y="36"/>
                  </a:lnTo>
                  <a:lnTo>
                    <a:pt x="43" y="36"/>
                  </a:lnTo>
                  <a:lnTo>
                    <a:pt x="48" y="41"/>
                  </a:lnTo>
                  <a:lnTo>
                    <a:pt x="50" y="41"/>
                  </a:lnTo>
                  <a:lnTo>
                    <a:pt x="53" y="43"/>
                  </a:lnTo>
                  <a:lnTo>
                    <a:pt x="53" y="43"/>
                  </a:lnTo>
                  <a:lnTo>
                    <a:pt x="53" y="43"/>
                  </a:lnTo>
                  <a:lnTo>
                    <a:pt x="53" y="43"/>
                  </a:lnTo>
                  <a:lnTo>
                    <a:pt x="53" y="38"/>
                  </a:lnTo>
                  <a:lnTo>
                    <a:pt x="53" y="34"/>
                  </a:lnTo>
                  <a:lnTo>
                    <a:pt x="53" y="31"/>
                  </a:lnTo>
                  <a:lnTo>
                    <a:pt x="53" y="29"/>
                  </a:lnTo>
                  <a:lnTo>
                    <a:pt x="53" y="26"/>
                  </a:lnTo>
                  <a:lnTo>
                    <a:pt x="53" y="26"/>
                  </a:lnTo>
                  <a:lnTo>
                    <a:pt x="53" y="26"/>
                  </a:lnTo>
                  <a:lnTo>
                    <a:pt x="60" y="26"/>
                  </a:lnTo>
                  <a:lnTo>
                    <a:pt x="64" y="26"/>
                  </a:lnTo>
                  <a:lnTo>
                    <a:pt x="67" y="26"/>
                  </a:lnTo>
                  <a:lnTo>
                    <a:pt x="69" y="26"/>
                  </a:lnTo>
                  <a:lnTo>
                    <a:pt x="69" y="26"/>
                  </a:lnTo>
                  <a:lnTo>
                    <a:pt x="71" y="26"/>
                  </a:lnTo>
                  <a:lnTo>
                    <a:pt x="71" y="26"/>
                  </a:lnTo>
                  <a:close/>
                </a:path>
              </a:pathLst>
            </a:custGeom>
            <a:solidFill>
              <a:srgbClr val="1A2E70"/>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3" name="Freeform 132"/>
            <p:cNvSpPr>
              <a:spLocks noEditPoints="1"/>
            </p:cNvSpPr>
            <p:nvPr/>
          </p:nvSpPr>
          <p:spPr bwMode="auto">
            <a:xfrm>
              <a:off x="4384675" y="3398838"/>
              <a:ext cx="171450" cy="65088"/>
            </a:xfrm>
            <a:custGeom>
              <a:avLst/>
              <a:gdLst>
                <a:gd name="T0" fmla="*/ 19 w 108"/>
                <a:gd name="T1" fmla="*/ 36 h 41"/>
                <a:gd name="T2" fmla="*/ 14 w 108"/>
                <a:gd name="T3" fmla="*/ 31 h 41"/>
                <a:gd name="T4" fmla="*/ 4 w 108"/>
                <a:gd name="T5" fmla="*/ 26 h 41"/>
                <a:gd name="T6" fmla="*/ 0 w 108"/>
                <a:gd name="T7" fmla="*/ 24 h 41"/>
                <a:gd name="T8" fmla="*/ 0 w 108"/>
                <a:gd name="T9" fmla="*/ 24 h 41"/>
                <a:gd name="T10" fmla="*/ 4 w 108"/>
                <a:gd name="T11" fmla="*/ 22 h 41"/>
                <a:gd name="T12" fmla="*/ 11 w 108"/>
                <a:gd name="T13" fmla="*/ 17 h 41"/>
                <a:gd name="T14" fmla="*/ 14 w 108"/>
                <a:gd name="T15" fmla="*/ 17 h 41"/>
                <a:gd name="T16" fmla="*/ 14 w 108"/>
                <a:gd name="T17" fmla="*/ 15 h 41"/>
                <a:gd name="T18" fmla="*/ 21 w 108"/>
                <a:gd name="T19" fmla="*/ 19 h 41"/>
                <a:gd name="T20" fmla="*/ 30 w 108"/>
                <a:gd name="T21" fmla="*/ 24 h 41"/>
                <a:gd name="T22" fmla="*/ 35 w 108"/>
                <a:gd name="T23" fmla="*/ 26 h 41"/>
                <a:gd name="T24" fmla="*/ 35 w 108"/>
                <a:gd name="T25" fmla="*/ 26 h 41"/>
                <a:gd name="T26" fmla="*/ 37 w 108"/>
                <a:gd name="T27" fmla="*/ 26 h 41"/>
                <a:gd name="T28" fmla="*/ 45 w 108"/>
                <a:gd name="T29" fmla="*/ 26 h 41"/>
                <a:gd name="T30" fmla="*/ 54 w 108"/>
                <a:gd name="T31" fmla="*/ 22 h 41"/>
                <a:gd name="T32" fmla="*/ 61 w 108"/>
                <a:gd name="T33" fmla="*/ 19 h 41"/>
                <a:gd name="T34" fmla="*/ 68 w 108"/>
                <a:gd name="T35" fmla="*/ 15 h 41"/>
                <a:gd name="T36" fmla="*/ 73 w 108"/>
                <a:gd name="T37" fmla="*/ 12 h 41"/>
                <a:gd name="T38" fmla="*/ 75 w 108"/>
                <a:gd name="T39" fmla="*/ 10 h 41"/>
                <a:gd name="T40" fmla="*/ 68 w 108"/>
                <a:gd name="T41" fmla="*/ 10 h 41"/>
                <a:gd name="T42" fmla="*/ 61 w 108"/>
                <a:gd name="T43" fmla="*/ 10 h 41"/>
                <a:gd name="T44" fmla="*/ 56 w 108"/>
                <a:gd name="T45" fmla="*/ 10 h 41"/>
                <a:gd name="T46" fmla="*/ 49 w 108"/>
                <a:gd name="T47" fmla="*/ 10 h 41"/>
                <a:gd name="T48" fmla="*/ 47 w 108"/>
                <a:gd name="T49" fmla="*/ 10 h 41"/>
                <a:gd name="T50" fmla="*/ 47 w 108"/>
                <a:gd name="T51" fmla="*/ 10 h 41"/>
                <a:gd name="T52" fmla="*/ 47 w 108"/>
                <a:gd name="T53" fmla="*/ 5 h 41"/>
                <a:gd name="T54" fmla="*/ 47 w 108"/>
                <a:gd name="T55" fmla="*/ 3 h 41"/>
                <a:gd name="T56" fmla="*/ 47 w 108"/>
                <a:gd name="T57" fmla="*/ 0 h 41"/>
                <a:gd name="T58" fmla="*/ 56 w 108"/>
                <a:gd name="T59" fmla="*/ 0 h 41"/>
                <a:gd name="T60" fmla="*/ 75 w 108"/>
                <a:gd name="T61" fmla="*/ 0 h 41"/>
                <a:gd name="T62" fmla="*/ 87 w 108"/>
                <a:gd name="T63" fmla="*/ 0 h 41"/>
                <a:gd name="T64" fmla="*/ 97 w 108"/>
                <a:gd name="T65" fmla="*/ 0 h 41"/>
                <a:gd name="T66" fmla="*/ 104 w 108"/>
                <a:gd name="T67" fmla="*/ 0 h 41"/>
                <a:gd name="T68" fmla="*/ 106 w 108"/>
                <a:gd name="T69" fmla="*/ 0 h 41"/>
                <a:gd name="T70" fmla="*/ 108 w 108"/>
                <a:gd name="T71" fmla="*/ 0 h 41"/>
                <a:gd name="T72" fmla="*/ 108 w 108"/>
                <a:gd name="T73" fmla="*/ 8 h 41"/>
                <a:gd name="T74" fmla="*/ 108 w 108"/>
                <a:gd name="T75" fmla="*/ 17 h 41"/>
                <a:gd name="T76" fmla="*/ 108 w 108"/>
                <a:gd name="T77" fmla="*/ 24 h 41"/>
                <a:gd name="T78" fmla="*/ 108 w 108"/>
                <a:gd name="T79" fmla="*/ 29 h 41"/>
                <a:gd name="T80" fmla="*/ 108 w 108"/>
                <a:gd name="T81" fmla="*/ 34 h 41"/>
                <a:gd name="T82" fmla="*/ 108 w 108"/>
                <a:gd name="T83" fmla="*/ 36 h 41"/>
                <a:gd name="T84" fmla="*/ 101 w 108"/>
                <a:gd name="T85" fmla="*/ 36 h 41"/>
                <a:gd name="T86" fmla="*/ 94 w 108"/>
                <a:gd name="T87" fmla="*/ 36 h 41"/>
                <a:gd name="T88" fmla="*/ 90 w 108"/>
                <a:gd name="T89" fmla="*/ 36 h 41"/>
                <a:gd name="T90" fmla="*/ 90 w 108"/>
                <a:gd name="T91" fmla="*/ 36 h 41"/>
                <a:gd name="T92" fmla="*/ 90 w 108"/>
                <a:gd name="T93" fmla="*/ 26 h 41"/>
                <a:gd name="T94" fmla="*/ 90 w 108"/>
                <a:gd name="T95" fmla="*/ 22 h 41"/>
                <a:gd name="T96" fmla="*/ 90 w 108"/>
                <a:gd name="T97" fmla="*/ 19 h 41"/>
                <a:gd name="T98" fmla="*/ 85 w 108"/>
                <a:gd name="T99" fmla="*/ 22 h 41"/>
                <a:gd name="T100" fmla="*/ 78 w 108"/>
                <a:gd name="T101" fmla="*/ 26 h 41"/>
                <a:gd name="T102" fmla="*/ 71 w 108"/>
                <a:gd name="T103" fmla="*/ 31 h 41"/>
                <a:gd name="T104" fmla="*/ 66 w 108"/>
                <a:gd name="T105" fmla="*/ 34 h 41"/>
                <a:gd name="T106" fmla="*/ 64 w 108"/>
                <a:gd name="T107" fmla="*/ 34 h 41"/>
                <a:gd name="T108" fmla="*/ 59 w 108"/>
                <a:gd name="T109" fmla="*/ 38 h 41"/>
                <a:gd name="T110" fmla="*/ 45 w 108"/>
                <a:gd name="T111" fmla="*/ 41 h 41"/>
                <a:gd name="T112" fmla="*/ 33 w 108"/>
                <a:gd name="T113" fmla="*/ 41 h 41"/>
                <a:gd name="T114" fmla="*/ 23 w 108"/>
                <a:gd name="T115" fmla="*/ 38 h 41"/>
                <a:gd name="T116" fmla="*/ 21 w 108"/>
                <a:gd name="T117" fmla="*/ 36 h 41"/>
                <a:gd name="T118" fmla="*/ 19 w 108"/>
                <a:gd name="T119" fmla="*/ 36 h 41"/>
                <a:gd name="T120" fmla="*/ 16 w 108"/>
                <a:gd name="T12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41">
                  <a:moveTo>
                    <a:pt x="19" y="36"/>
                  </a:moveTo>
                  <a:lnTo>
                    <a:pt x="19" y="36"/>
                  </a:lnTo>
                  <a:close/>
                  <a:moveTo>
                    <a:pt x="16" y="34"/>
                  </a:moveTo>
                  <a:lnTo>
                    <a:pt x="14" y="31"/>
                  </a:lnTo>
                  <a:lnTo>
                    <a:pt x="7" y="29"/>
                  </a:lnTo>
                  <a:lnTo>
                    <a:pt x="4" y="26"/>
                  </a:lnTo>
                  <a:lnTo>
                    <a:pt x="2" y="26"/>
                  </a:lnTo>
                  <a:lnTo>
                    <a:pt x="0" y="24"/>
                  </a:lnTo>
                  <a:lnTo>
                    <a:pt x="0" y="24"/>
                  </a:lnTo>
                  <a:lnTo>
                    <a:pt x="0" y="24"/>
                  </a:lnTo>
                  <a:lnTo>
                    <a:pt x="0" y="24"/>
                  </a:lnTo>
                  <a:lnTo>
                    <a:pt x="4" y="22"/>
                  </a:lnTo>
                  <a:lnTo>
                    <a:pt x="9" y="19"/>
                  </a:lnTo>
                  <a:lnTo>
                    <a:pt x="11" y="17"/>
                  </a:lnTo>
                  <a:lnTo>
                    <a:pt x="14" y="17"/>
                  </a:lnTo>
                  <a:lnTo>
                    <a:pt x="14" y="17"/>
                  </a:lnTo>
                  <a:lnTo>
                    <a:pt x="14" y="15"/>
                  </a:lnTo>
                  <a:lnTo>
                    <a:pt x="14" y="15"/>
                  </a:lnTo>
                  <a:lnTo>
                    <a:pt x="19" y="17"/>
                  </a:lnTo>
                  <a:lnTo>
                    <a:pt x="21" y="19"/>
                  </a:lnTo>
                  <a:lnTo>
                    <a:pt x="26" y="22"/>
                  </a:lnTo>
                  <a:lnTo>
                    <a:pt x="30" y="24"/>
                  </a:lnTo>
                  <a:lnTo>
                    <a:pt x="33" y="24"/>
                  </a:lnTo>
                  <a:lnTo>
                    <a:pt x="35" y="26"/>
                  </a:lnTo>
                  <a:lnTo>
                    <a:pt x="35" y="26"/>
                  </a:lnTo>
                  <a:lnTo>
                    <a:pt x="35" y="26"/>
                  </a:lnTo>
                  <a:lnTo>
                    <a:pt x="35" y="26"/>
                  </a:lnTo>
                  <a:lnTo>
                    <a:pt x="37" y="26"/>
                  </a:lnTo>
                  <a:lnTo>
                    <a:pt x="42" y="29"/>
                  </a:lnTo>
                  <a:lnTo>
                    <a:pt x="45" y="26"/>
                  </a:lnTo>
                  <a:lnTo>
                    <a:pt x="49" y="24"/>
                  </a:lnTo>
                  <a:lnTo>
                    <a:pt x="54" y="22"/>
                  </a:lnTo>
                  <a:lnTo>
                    <a:pt x="56" y="19"/>
                  </a:lnTo>
                  <a:lnTo>
                    <a:pt x="61" y="19"/>
                  </a:lnTo>
                  <a:lnTo>
                    <a:pt x="64" y="17"/>
                  </a:lnTo>
                  <a:lnTo>
                    <a:pt x="68" y="15"/>
                  </a:lnTo>
                  <a:lnTo>
                    <a:pt x="71" y="12"/>
                  </a:lnTo>
                  <a:lnTo>
                    <a:pt x="73" y="12"/>
                  </a:lnTo>
                  <a:lnTo>
                    <a:pt x="73" y="12"/>
                  </a:lnTo>
                  <a:lnTo>
                    <a:pt x="75" y="10"/>
                  </a:lnTo>
                  <a:lnTo>
                    <a:pt x="75" y="10"/>
                  </a:lnTo>
                  <a:lnTo>
                    <a:pt x="68" y="10"/>
                  </a:lnTo>
                  <a:lnTo>
                    <a:pt x="66" y="10"/>
                  </a:lnTo>
                  <a:lnTo>
                    <a:pt x="61" y="10"/>
                  </a:lnTo>
                  <a:lnTo>
                    <a:pt x="59" y="10"/>
                  </a:lnTo>
                  <a:lnTo>
                    <a:pt x="56" y="10"/>
                  </a:lnTo>
                  <a:lnTo>
                    <a:pt x="54" y="10"/>
                  </a:lnTo>
                  <a:lnTo>
                    <a:pt x="49" y="10"/>
                  </a:lnTo>
                  <a:lnTo>
                    <a:pt x="47" y="10"/>
                  </a:lnTo>
                  <a:lnTo>
                    <a:pt x="47" y="10"/>
                  </a:lnTo>
                  <a:lnTo>
                    <a:pt x="47" y="10"/>
                  </a:lnTo>
                  <a:lnTo>
                    <a:pt x="47" y="10"/>
                  </a:lnTo>
                  <a:lnTo>
                    <a:pt x="47" y="8"/>
                  </a:lnTo>
                  <a:lnTo>
                    <a:pt x="47" y="5"/>
                  </a:lnTo>
                  <a:lnTo>
                    <a:pt x="47" y="3"/>
                  </a:lnTo>
                  <a:lnTo>
                    <a:pt x="47" y="3"/>
                  </a:lnTo>
                  <a:lnTo>
                    <a:pt x="47" y="0"/>
                  </a:lnTo>
                  <a:lnTo>
                    <a:pt x="47" y="0"/>
                  </a:lnTo>
                  <a:lnTo>
                    <a:pt x="47" y="0"/>
                  </a:lnTo>
                  <a:lnTo>
                    <a:pt x="56" y="0"/>
                  </a:lnTo>
                  <a:lnTo>
                    <a:pt x="66" y="0"/>
                  </a:lnTo>
                  <a:lnTo>
                    <a:pt x="75" y="0"/>
                  </a:lnTo>
                  <a:lnTo>
                    <a:pt x="82" y="0"/>
                  </a:lnTo>
                  <a:lnTo>
                    <a:pt x="87" y="0"/>
                  </a:lnTo>
                  <a:lnTo>
                    <a:pt x="92" y="0"/>
                  </a:lnTo>
                  <a:lnTo>
                    <a:pt x="97" y="0"/>
                  </a:lnTo>
                  <a:lnTo>
                    <a:pt x="101" y="0"/>
                  </a:lnTo>
                  <a:lnTo>
                    <a:pt x="104" y="0"/>
                  </a:lnTo>
                  <a:lnTo>
                    <a:pt x="104" y="0"/>
                  </a:lnTo>
                  <a:lnTo>
                    <a:pt x="106" y="0"/>
                  </a:lnTo>
                  <a:lnTo>
                    <a:pt x="106" y="0"/>
                  </a:lnTo>
                  <a:lnTo>
                    <a:pt x="108" y="0"/>
                  </a:lnTo>
                  <a:lnTo>
                    <a:pt x="108" y="0"/>
                  </a:lnTo>
                  <a:lnTo>
                    <a:pt x="108" y="8"/>
                  </a:lnTo>
                  <a:lnTo>
                    <a:pt x="108" y="12"/>
                  </a:lnTo>
                  <a:lnTo>
                    <a:pt x="108" y="17"/>
                  </a:lnTo>
                  <a:lnTo>
                    <a:pt x="108" y="22"/>
                  </a:lnTo>
                  <a:lnTo>
                    <a:pt x="108" y="24"/>
                  </a:lnTo>
                  <a:lnTo>
                    <a:pt x="108" y="26"/>
                  </a:lnTo>
                  <a:lnTo>
                    <a:pt x="108" y="29"/>
                  </a:lnTo>
                  <a:lnTo>
                    <a:pt x="108" y="31"/>
                  </a:lnTo>
                  <a:lnTo>
                    <a:pt x="108" y="34"/>
                  </a:lnTo>
                  <a:lnTo>
                    <a:pt x="108" y="36"/>
                  </a:lnTo>
                  <a:lnTo>
                    <a:pt x="108" y="36"/>
                  </a:lnTo>
                  <a:lnTo>
                    <a:pt x="108" y="36"/>
                  </a:lnTo>
                  <a:lnTo>
                    <a:pt x="101" y="36"/>
                  </a:lnTo>
                  <a:lnTo>
                    <a:pt x="97" y="36"/>
                  </a:lnTo>
                  <a:lnTo>
                    <a:pt x="94" y="36"/>
                  </a:lnTo>
                  <a:lnTo>
                    <a:pt x="92" y="36"/>
                  </a:lnTo>
                  <a:lnTo>
                    <a:pt x="90" y="36"/>
                  </a:lnTo>
                  <a:lnTo>
                    <a:pt x="90" y="36"/>
                  </a:lnTo>
                  <a:lnTo>
                    <a:pt x="90" y="36"/>
                  </a:lnTo>
                  <a:lnTo>
                    <a:pt x="90" y="31"/>
                  </a:lnTo>
                  <a:lnTo>
                    <a:pt x="90" y="26"/>
                  </a:lnTo>
                  <a:lnTo>
                    <a:pt x="90" y="24"/>
                  </a:lnTo>
                  <a:lnTo>
                    <a:pt x="90" y="22"/>
                  </a:lnTo>
                  <a:lnTo>
                    <a:pt x="90" y="19"/>
                  </a:lnTo>
                  <a:lnTo>
                    <a:pt x="90" y="19"/>
                  </a:lnTo>
                  <a:lnTo>
                    <a:pt x="90" y="19"/>
                  </a:lnTo>
                  <a:lnTo>
                    <a:pt x="85" y="22"/>
                  </a:lnTo>
                  <a:lnTo>
                    <a:pt x="82" y="24"/>
                  </a:lnTo>
                  <a:lnTo>
                    <a:pt x="78" y="26"/>
                  </a:lnTo>
                  <a:lnTo>
                    <a:pt x="75" y="26"/>
                  </a:lnTo>
                  <a:lnTo>
                    <a:pt x="71" y="31"/>
                  </a:lnTo>
                  <a:lnTo>
                    <a:pt x="68" y="31"/>
                  </a:lnTo>
                  <a:lnTo>
                    <a:pt x="66" y="34"/>
                  </a:lnTo>
                  <a:lnTo>
                    <a:pt x="66" y="34"/>
                  </a:lnTo>
                  <a:lnTo>
                    <a:pt x="64" y="34"/>
                  </a:lnTo>
                  <a:lnTo>
                    <a:pt x="64" y="34"/>
                  </a:lnTo>
                  <a:lnTo>
                    <a:pt x="59" y="38"/>
                  </a:lnTo>
                  <a:lnTo>
                    <a:pt x="52" y="38"/>
                  </a:lnTo>
                  <a:lnTo>
                    <a:pt x="45" y="41"/>
                  </a:lnTo>
                  <a:lnTo>
                    <a:pt x="40" y="41"/>
                  </a:lnTo>
                  <a:lnTo>
                    <a:pt x="33" y="41"/>
                  </a:lnTo>
                  <a:lnTo>
                    <a:pt x="26" y="38"/>
                  </a:lnTo>
                  <a:lnTo>
                    <a:pt x="23" y="38"/>
                  </a:lnTo>
                  <a:lnTo>
                    <a:pt x="21" y="36"/>
                  </a:lnTo>
                  <a:lnTo>
                    <a:pt x="21" y="36"/>
                  </a:lnTo>
                  <a:lnTo>
                    <a:pt x="19" y="36"/>
                  </a:lnTo>
                  <a:lnTo>
                    <a:pt x="19" y="36"/>
                  </a:lnTo>
                  <a:lnTo>
                    <a:pt x="19" y="36"/>
                  </a:lnTo>
                  <a:lnTo>
                    <a:pt x="16" y="34"/>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4" name="Freeform 133"/>
            <p:cNvSpPr>
              <a:spLocks noEditPoints="1"/>
            </p:cNvSpPr>
            <p:nvPr/>
          </p:nvSpPr>
          <p:spPr bwMode="auto">
            <a:xfrm>
              <a:off x="4384675" y="3398838"/>
              <a:ext cx="171450" cy="65088"/>
            </a:xfrm>
            <a:custGeom>
              <a:avLst/>
              <a:gdLst>
                <a:gd name="T0" fmla="*/ 19 w 108"/>
                <a:gd name="T1" fmla="*/ 36 h 41"/>
                <a:gd name="T2" fmla="*/ 14 w 108"/>
                <a:gd name="T3" fmla="*/ 31 h 41"/>
                <a:gd name="T4" fmla="*/ 4 w 108"/>
                <a:gd name="T5" fmla="*/ 26 h 41"/>
                <a:gd name="T6" fmla="*/ 0 w 108"/>
                <a:gd name="T7" fmla="*/ 24 h 41"/>
                <a:gd name="T8" fmla="*/ 0 w 108"/>
                <a:gd name="T9" fmla="*/ 24 h 41"/>
                <a:gd name="T10" fmla="*/ 4 w 108"/>
                <a:gd name="T11" fmla="*/ 22 h 41"/>
                <a:gd name="T12" fmla="*/ 11 w 108"/>
                <a:gd name="T13" fmla="*/ 17 h 41"/>
                <a:gd name="T14" fmla="*/ 14 w 108"/>
                <a:gd name="T15" fmla="*/ 17 h 41"/>
                <a:gd name="T16" fmla="*/ 14 w 108"/>
                <a:gd name="T17" fmla="*/ 15 h 41"/>
                <a:gd name="T18" fmla="*/ 21 w 108"/>
                <a:gd name="T19" fmla="*/ 19 h 41"/>
                <a:gd name="T20" fmla="*/ 30 w 108"/>
                <a:gd name="T21" fmla="*/ 24 h 41"/>
                <a:gd name="T22" fmla="*/ 35 w 108"/>
                <a:gd name="T23" fmla="*/ 26 h 41"/>
                <a:gd name="T24" fmla="*/ 35 w 108"/>
                <a:gd name="T25" fmla="*/ 26 h 41"/>
                <a:gd name="T26" fmla="*/ 37 w 108"/>
                <a:gd name="T27" fmla="*/ 26 h 41"/>
                <a:gd name="T28" fmla="*/ 45 w 108"/>
                <a:gd name="T29" fmla="*/ 26 h 41"/>
                <a:gd name="T30" fmla="*/ 54 w 108"/>
                <a:gd name="T31" fmla="*/ 22 h 41"/>
                <a:gd name="T32" fmla="*/ 61 w 108"/>
                <a:gd name="T33" fmla="*/ 19 h 41"/>
                <a:gd name="T34" fmla="*/ 68 w 108"/>
                <a:gd name="T35" fmla="*/ 15 h 41"/>
                <a:gd name="T36" fmla="*/ 73 w 108"/>
                <a:gd name="T37" fmla="*/ 12 h 41"/>
                <a:gd name="T38" fmla="*/ 75 w 108"/>
                <a:gd name="T39" fmla="*/ 10 h 41"/>
                <a:gd name="T40" fmla="*/ 68 w 108"/>
                <a:gd name="T41" fmla="*/ 10 h 41"/>
                <a:gd name="T42" fmla="*/ 61 w 108"/>
                <a:gd name="T43" fmla="*/ 10 h 41"/>
                <a:gd name="T44" fmla="*/ 56 w 108"/>
                <a:gd name="T45" fmla="*/ 10 h 41"/>
                <a:gd name="T46" fmla="*/ 49 w 108"/>
                <a:gd name="T47" fmla="*/ 10 h 41"/>
                <a:gd name="T48" fmla="*/ 47 w 108"/>
                <a:gd name="T49" fmla="*/ 10 h 41"/>
                <a:gd name="T50" fmla="*/ 47 w 108"/>
                <a:gd name="T51" fmla="*/ 10 h 41"/>
                <a:gd name="T52" fmla="*/ 47 w 108"/>
                <a:gd name="T53" fmla="*/ 5 h 41"/>
                <a:gd name="T54" fmla="*/ 47 w 108"/>
                <a:gd name="T55" fmla="*/ 3 h 41"/>
                <a:gd name="T56" fmla="*/ 47 w 108"/>
                <a:gd name="T57" fmla="*/ 0 h 41"/>
                <a:gd name="T58" fmla="*/ 56 w 108"/>
                <a:gd name="T59" fmla="*/ 0 h 41"/>
                <a:gd name="T60" fmla="*/ 75 w 108"/>
                <a:gd name="T61" fmla="*/ 0 h 41"/>
                <a:gd name="T62" fmla="*/ 87 w 108"/>
                <a:gd name="T63" fmla="*/ 0 h 41"/>
                <a:gd name="T64" fmla="*/ 97 w 108"/>
                <a:gd name="T65" fmla="*/ 0 h 41"/>
                <a:gd name="T66" fmla="*/ 104 w 108"/>
                <a:gd name="T67" fmla="*/ 0 h 41"/>
                <a:gd name="T68" fmla="*/ 106 w 108"/>
                <a:gd name="T69" fmla="*/ 0 h 41"/>
                <a:gd name="T70" fmla="*/ 108 w 108"/>
                <a:gd name="T71" fmla="*/ 0 h 41"/>
                <a:gd name="T72" fmla="*/ 108 w 108"/>
                <a:gd name="T73" fmla="*/ 8 h 41"/>
                <a:gd name="T74" fmla="*/ 108 w 108"/>
                <a:gd name="T75" fmla="*/ 17 h 41"/>
                <a:gd name="T76" fmla="*/ 108 w 108"/>
                <a:gd name="T77" fmla="*/ 24 h 41"/>
                <a:gd name="T78" fmla="*/ 108 w 108"/>
                <a:gd name="T79" fmla="*/ 29 h 41"/>
                <a:gd name="T80" fmla="*/ 108 w 108"/>
                <a:gd name="T81" fmla="*/ 34 h 41"/>
                <a:gd name="T82" fmla="*/ 108 w 108"/>
                <a:gd name="T83" fmla="*/ 36 h 41"/>
                <a:gd name="T84" fmla="*/ 101 w 108"/>
                <a:gd name="T85" fmla="*/ 36 h 41"/>
                <a:gd name="T86" fmla="*/ 94 w 108"/>
                <a:gd name="T87" fmla="*/ 36 h 41"/>
                <a:gd name="T88" fmla="*/ 90 w 108"/>
                <a:gd name="T89" fmla="*/ 36 h 41"/>
                <a:gd name="T90" fmla="*/ 90 w 108"/>
                <a:gd name="T91" fmla="*/ 36 h 41"/>
                <a:gd name="T92" fmla="*/ 90 w 108"/>
                <a:gd name="T93" fmla="*/ 26 h 41"/>
                <a:gd name="T94" fmla="*/ 90 w 108"/>
                <a:gd name="T95" fmla="*/ 22 h 41"/>
                <a:gd name="T96" fmla="*/ 90 w 108"/>
                <a:gd name="T97" fmla="*/ 19 h 41"/>
                <a:gd name="T98" fmla="*/ 85 w 108"/>
                <a:gd name="T99" fmla="*/ 22 h 41"/>
                <a:gd name="T100" fmla="*/ 78 w 108"/>
                <a:gd name="T101" fmla="*/ 26 h 41"/>
                <a:gd name="T102" fmla="*/ 71 w 108"/>
                <a:gd name="T103" fmla="*/ 31 h 41"/>
                <a:gd name="T104" fmla="*/ 66 w 108"/>
                <a:gd name="T105" fmla="*/ 34 h 41"/>
                <a:gd name="T106" fmla="*/ 64 w 108"/>
                <a:gd name="T107" fmla="*/ 34 h 41"/>
                <a:gd name="T108" fmla="*/ 59 w 108"/>
                <a:gd name="T109" fmla="*/ 38 h 41"/>
                <a:gd name="T110" fmla="*/ 45 w 108"/>
                <a:gd name="T111" fmla="*/ 41 h 41"/>
                <a:gd name="T112" fmla="*/ 33 w 108"/>
                <a:gd name="T113" fmla="*/ 41 h 41"/>
                <a:gd name="T114" fmla="*/ 23 w 108"/>
                <a:gd name="T115" fmla="*/ 38 h 41"/>
                <a:gd name="T116" fmla="*/ 21 w 108"/>
                <a:gd name="T117" fmla="*/ 36 h 41"/>
                <a:gd name="T118" fmla="*/ 19 w 108"/>
                <a:gd name="T119"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41">
                  <a:moveTo>
                    <a:pt x="19" y="36"/>
                  </a:moveTo>
                  <a:lnTo>
                    <a:pt x="19" y="36"/>
                  </a:lnTo>
                  <a:moveTo>
                    <a:pt x="16" y="34"/>
                  </a:moveTo>
                  <a:lnTo>
                    <a:pt x="14" y="31"/>
                  </a:lnTo>
                  <a:lnTo>
                    <a:pt x="7" y="29"/>
                  </a:lnTo>
                  <a:lnTo>
                    <a:pt x="4" y="26"/>
                  </a:lnTo>
                  <a:lnTo>
                    <a:pt x="2" y="26"/>
                  </a:lnTo>
                  <a:lnTo>
                    <a:pt x="0" y="24"/>
                  </a:lnTo>
                  <a:lnTo>
                    <a:pt x="0" y="24"/>
                  </a:lnTo>
                  <a:lnTo>
                    <a:pt x="0" y="24"/>
                  </a:lnTo>
                  <a:lnTo>
                    <a:pt x="0" y="24"/>
                  </a:lnTo>
                  <a:lnTo>
                    <a:pt x="4" y="22"/>
                  </a:lnTo>
                  <a:lnTo>
                    <a:pt x="9" y="19"/>
                  </a:lnTo>
                  <a:lnTo>
                    <a:pt x="11" y="17"/>
                  </a:lnTo>
                  <a:lnTo>
                    <a:pt x="14" y="17"/>
                  </a:lnTo>
                  <a:lnTo>
                    <a:pt x="14" y="17"/>
                  </a:lnTo>
                  <a:lnTo>
                    <a:pt x="14" y="15"/>
                  </a:lnTo>
                  <a:lnTo>
                    <a:pt x="14" y="15"/>
                  </a:lnTo>
                  <a:lnTo>
                    <a:pt x="19" y="17"/>
                  </a:lnTo>
                  <a:lnTo>
                    <a:pt x="21" y="19"/>
                  </a:lnTo>
                  <a:lnTo>
                    <a:pt x="26" y="22"/>
                  </a:lnTo>
                  <a:lnTo>
                    <a:pt x="30" y="24"/>
                  </a:lnTo>
                  <a:lnTo>
                    <a:pt x="33" y="24"/>
                  </a:lnTo>
                  <a:lnTo>
                    <a:pt x="35" y="26"/>
                  </a:lnTo>
                  <a:lnTo>
                    <a:pt x="35" y="26"/>
                  </a:lnTo>
                  <a:lnTo>
                    <a:pt x="35" y="26"/>
                  </a:lnTo>
                  <a:lnTo>
                    <a:pt x="35" y="26"/>
                  </a:lnTo>
                  <a:lnTo>
                    <a:pt x="37" y="26"/>
                  </a:lnTo>
                  <a:lnTo>
                    <a:pt x="42" y="29"/>
                  </a:lnTo>
                  <a:lnTo>
                    <a:pt x="45" y="26"/>
                  </a:lnTo>
                  <a:lnTo>
                    <a:pt x="49" y="24"/>
                  </a:lnTo>
                  <a:lnTo>
                    <a:pt x="54" y="22"/>
                  </a:lnTo>
                  <a:lnTo>
                    <a:pt x="56" y="19"/>
                  </a:lnTo>
                  <a:lnTo>
                    <a:pt x="61" y="19"/>
                  </a:lnTo>
                  <a:lnTo>
                    <a:pt x="64" y="17"/>
                  </a:lnTo>
                  <a:lnTo>
                    <a:pt x="68" y="15"/>
                  </a:lnTo>
                  <a:lnTo>
                    <a:pt x="71" y="12"/>
                  </a:lnTo>
                  <a:lnTo>
                    <a:pt x="73" y="12"/>
                  </a:lnTo>
                  <a:lnTo>
                    <a:pt x="73" y="12"/>
                  </a:lnTo>
                  <a:lnTo>
                    <a:pt x="75" y="10"/>
                  </a:lnTo>
                  <a:lnTo>
                    <a:pt x="75" y="10"/>
                  </a:lnTo>
                  <a:lnTo>
                    <a:pt x="68" y="10"/>
                  </a:lnTo>
                  <a:lnTo>
                    <a:pt x="66" y="10"/>
                  </a:lnTo>
                  <a:lnTo>
                    <a:pt x="61" y="10"/>
                  </a:lnTo>
                  <a:lnTo>
                    <a:pt x="59" y="10"/>
                  </a:lnTo>
                  <a:lnTo>
                    <a:pt x="56" y="10"/>
                  </a:lnTo>
                  <a:lnTo>
                    <a:pt x="54" y="10"/>
                  </a:lnTo>
                  <a:lnTo>
                    <a:pt x="49" y="10"/>
                  </a:lnTo>
                  <a:lnTo>
                    <a:pt x="47" y="10"/>
                  </a:lnTo>
                  <a:lnTo>
                    <a:pt x="47" y="10"/>
                  </a:lnTo>
                  <a:lnTo>
                    <a:pt x="47" y="10"/>
                  </a:lnTo>
                  <a:lnTo>
                    <a:pt x="47" y="10"/>
                  </a:lnTo>
                  <a:lnTo>
                    <a:pt x="47" y="8"/>
                  </a:lnTo>
                  <a:lnTo>
                    <a:pt x="47" y="5"/>
                  </a:lnTo>
                  <a:lnTo>
                    <a:pt x="47" y="3"/>
                  </a:lnTo>
                  <a:lnTo>
                    <a:pt x="47" y="3"/>
                  </a:lnTo>
                  <a:lnTo>
                    <a:pt x="47" y="0"/>
                  </a:lnTo>
                  <a:lnTo>
                    <a:pt x="47" y="0"/>
                  </a:lnTo>
                  <a:lnTo>
                    <a:pt x="47" y="0"/>
                  </a:lnTo>
                  <a:lnTo>
                    <a:pt x="56" y="0"/>
                  </a:lnTo>
                  <a:lnTo>
                    <a:pt x="66" y="0"/>
                  </a:lnTo>
                  <a:lnTo>
                    <a:pt x="75" y="0"/>
                  </a:lnTo>
                  <a:lnTo>
                    <a:pt x="82" y="0"/>
                  </a:lnTo>
                  <a:lnTo>
                    <a:pt x="87" y="0"/>
                  </a:lnTo>
                  <a:lnTo>
                    <a:pt x="92" y="0"/>
                  </a:lnTo>
                  <a:lnTo>
                    <a:pt x="97" y="0"/>
                  </a:lnTo>
                  <a:lnTo>
                    <a:pt x="101" y="0"/>
                  </a:lnTo>
                  <a:lnTo>
                    <a:pt x="104" y="0"/>
                  </a:lnTo>
                  <a:lnTo>
                    <a:pt x="104" y="0"/>
                  </a:lnTo>
                  <a:lnTo>
                    <a:pt x="106" y="0"/>
                  </a:lnTo>
                  <a:lnTo>
                    <a:pt x="106" y="0"/>
                  </a:lnTo>
                  <a:lnTo>
                    <a:pt x="108" y="0"/>
                  </a:lnTo>
                  <a:lnTo>
                    <a:pt x="108" y="0"/>
                  </a:lnTo>
                  <a:lnTo>
                    <a:pt x="108" y="8"/>
                  </a:lnTo>
                  <a:lnTo>
                    <a:pt x="108" y="12"/>
                  </a:lnTo>
                  <a:lnTo>
                    <a:pt x="108" y="17"/>
                  </a:lnTo>
                  <a:lnTo>
                    <a:pt x="108" y="22"/>
                  </a:lnTo>
                  <a:lnTo>
                    <a:pt x="108" y="24"/>
                  </a:lnTo>
                  <a:lnTo>
                    <a:pt x="108" y="26"/>
                  </a:lnTo>
                  <a:lnTo>
                    <a:pt x="108" y="29"/>
                  </a:lnTo>
                  <a:lnTo>
                    <a:pt x="108" y="31"/>
                  </a:lnTo>
                  <a:lnTo>
                    <a:pt x="108" y="34"/>
                  </a:lnTo>
                  <a:lnTo>
                    <a:pt x="108" y="36"/>
                  </a:lnTo>
                  <a:lnTo>
                    <a:pt x="108" y="36"/>
                  </a:lnTo>
                  <a:lnTo>
                    <a:pt x="108" y="36"/>
                  </a:lnTo>
                  <a:lnTo>
                    <a:pt x="101" y="36"/>
                  </a:lnTo>
                  <a:lnTo>
                    <a:pt x="97" y="36"/>
                  </a:lnTo>
                  <a:lnTo>
                    <a:pt x="94" y="36"/>
                  </a:lnTo>
                  <a:lnTo>
                    <a:pt x="92" y="36"/>
                  </a:lnTo>
                  <a:lnTo>
                    <a:pt x="90" y="36"/>
                  </a:lnTo>
                  <a:lnTo>
                    <a:pt x="90" y="36"/>
                  </a:lnTo>
                  <a:lnTo>
                    <a:pt x="90" y="36"/>
                  </a:lnTo>
                  <a:lnTo>
                    <a:pt x="90" y="31"/>
                  </a:lnTo>
                  <a:lnTo>
                    <a:pt x="90" y="26"/>
                  </a:lnTo>
                  <a:lnTo>
                    <a:pt x="90" y="24"/>
                  </a:lnTo>
                  <a:lnTo>
                    <a:pt x="90" y="22"/>
                  </a:lnTo>
                  <a:lnTo>
                    <a:pt x="90" y="19"/>
                  </a:lnTo>
                  <a:lnTo>
                    <a:pt x="90" y="19"/>
                  </a:lnTo>
                  <a:lnTo>
                    <a:pt x="90" y="19"/>
                  </a:lnTo>
                  <a:lnTo>
                    <a:pt x="85" y="22"/>
                  </a:lnTo>
                  <a:lnTo>
                    <a:pt x="82" y="24"/>
                  </a:lnTo>
                  <a:lnTo>
                    <a:pt x="78" y="26"/>
                  </a:lnTo>
                  <a:lnTo>
                    <a:pt x="75" y="26"/>
                  </a:lnTo>
                  <a:lnTo>
                    <a:pt x="71" y="31"/>
                  </a:lnTo>
                  <a:lnTo>
                    <a:pt x="68" y="31"/>
                  </a:lnTo>
                  <a:lnTo>
                    <a:pt x="66" y="34"/>
                  </a:lnTo>
                  <a:lnTo>
                    <a:pt x="66" y="34"/>
                  </a:lnTo>
                  <a:lnTo>
                    <a:pt x="64" y="34"/>
                  </a:lnTo>
                  <a:lnTo>
                    <a:pt x="64" y="34"/>
                  </a:lnTo>
                  <a:lnTo>
                    <a:pt x="59" y="38"/>
                  </a:lnTo>
                  <a:lnTo>
                    <a:pt x="52" y="38"/>
                  </a:lnTo>
                  <a:lnTo>
                    <a:pt x="45" y="41"/>
                  </a:lnTo>
                  <a:lnTo>
                    <a:pt x="40" y="41"/>
                  </a:lnTo>
                  <a:lnTo>
                    <a:pt x="33" y="41"/>
                  </a:lnTo>
                  <a:lnTo>
                    <a:pt x="26" y="38"/>
                  </a:lnTo>
                  <a:lnTo>
                    <a:pt x="23" y="38"/>
                  </a:lnTo>
                  <a:lnTo>
                    <a:pt x="21" y="36"/>
                  </a:lnTo>
                  <a:lnTo>
                    <a:pt x="21" y="36"/>
                  </a:lnTo>
                  <a:lnTo>
                    <a:pt x="19" y="36"/>
                  </a:lnTo>
                  <a:lnTo>
                    <a:pt x="19" y="36"/>
                  </a:lnTo>
                  <a:lnTo>
                    <a:pt x="19" y="36"/>
                  </a:lnTo>
                </a:path>
              </a:pathLst>
            </a:custGeom>
            <a:no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5" name="Freeform 134"/>
            <p:cNvSpPr/>
            <p:nvPr/>
          </p:nvSpPr>
          <p:spPr bwMode="auto">
            <a:xfrm>
              <a:off x="4264025" y="3395663"/>
              <a:ext cx="112713" cy="101600"/>
            </a:xfrm>
            <a:custGeom>
              <a:avLst/>
              <a:gdLst>
                <a:gd name="T0" fmla="*/ 33 w 71"/>
                <a:gd name="T1" fmla="*/ 50 h 64"/>
                <a:gd name="T2" fmla="*/ 42 w 71"/>
                <a:gd name="T3" fmla="*/ 45 h 64"/>
                <a:gd name="T4" fmla="*/ 47 w 71"/>
                <a:gd name="T5" fmla="*/ 43 h 64"/>
                <a:gd name="T6" fmla="*/ 47 w 71"/>
                <a:gd name="T7" fmla="*/ 43 h 64"/>
                <a:gd name="T8" fmla="*/ 50 w 71"/>
                <a:gd name="T9" fmla="*/ 40 h 64"/>
                <a:gd name="T10" fmla="*/ 50 w 71"/>
                <a:gd name="T11" fmla="*/ 38 h 64"/>
                <a:gd name="T12" fmla="*/ 40 w 71"/>
                <a:gd name="T13" fmla="*/ 33 h 64"/>
                <a:gd name="T14" fmla="*/ 33 w 71"/>
                <a:gd name="T15" fmla="*/ 28 h 64"/>
                <a:gd name="T16" fmla="*/ 26 w 71"/>
                <a:gd name="T17" fmla="*/ 24 h 64"/>
                <a:gd name="T18" fmla="*/ 21 w 71"/>
                <a:gd name="T19" fmla="*/ 21 h 64"/>
                <a:gd name="T20" fmla="*/ 19 w 71"/>
                <a:gd name="T21" fmla="*/ 19 h 64"/>
                <a:gd name="T22" fmla="*/ 19 w 71"/>
                <a:gd name="T23" fmla="*/ 26 h 64"/>
                <a:gd name="T24" fmla="*/ 19 w 71"/>
                <a:gd name="T25" fmla="*/ 31 h 64"/>
                <a:gd name="T26" fmla="*/ 19 w 71"/>
                <a:gd name="T27" fmla="*/ 36 h 64"/>
                <a:gd name="T28" fmla="*/ 19 w 71"/>
                <a:gd name="T29" fmla="*/ 36 h 64"/>
                <a:gd name="T30" fmla="*/ 9 w 71"/>
                <a:gd name="T31" fmla="*/ 36 h 64"/>
                <a:gd name="T32" fmla="*/ 2 w 71"/>
                <a:gd name="T33" fmla="*/ 36 h 64"/>
                <a:gd name="T34" fmla="*/ 2 w 71"/>
                <a:gd name="T35" fmla="*/ 36 h 64"/>
                <a:gd name="T36" fmla="*/ 2 w 71"/>
                <a:gd name="T37" fmla="*/ 28 h 64"/>
                <a:gd name="T38" fmla="*/ 2 w 71"/>
                <a:gd name="T39" fmla="*/ 19 h 64"/>
                <a:gd name="T40" fmla="*/ 0 w 71"/>
                <a:gd name="T41" fmla="*/ 12 h 64"/>
                <a:gd name="T42" fmla="*/ 0 w 71"/>
                <a:gd name="T43" fmla="*/ 7 h 64"/>
                <a:gd name="T44" fmla="*/ 0 w 71"/>
                <a:gd name="T45" fmla="*/ 2 h 64"/>
                <a:gd name="T46" fmla="*/ 0 w 71"/>
                <a:gd name="T47" fmla="*/ 0 h 64"/>
                <a:gd name="T48" fmla="*/ 12 w 71"/>
                <a:gd name="T49" fmla="*/ 0 h 64"/>
                <a:gd name="T50" fmla="*/ 31 w 71"/>
                <a:gd name="T51" fmla="*/ 0 h 64"/>
                <a:gd name="T52" fmla="*/ 42 w 71"/>
                <a:gd name="T53" fmla="*/ 0 h 64"/>
                <a:gd name="T54" fmla="*/ 52 w 71"/>
                <a:gd name="T55" fmla="*/ 0 h 64"/>
                <a:gd name="T56" fmla="*/ 57 w 71"/>
                <a:gd name="T57" fmla="*/ 0 h 64"/>
                <a:gd name="T58" fmla="*/ 61 w 71"/>
                <a:gd name="T59" fmla="*/ 0 h 64"/>
                <a:gd name="T60" fmla="*/ 61 w 71"/>
                <a:gd name="T61" fmla="*/ 0 h 64"/>
                <a:gd name="T62" fmla="*/ 64 w 71"/>
                <a:gd name="T63" fmla="*/ 5 h 64"/>
                <a:gd name="T64" fmla="*/ 64 w 71"/>
                <a:gd name="T65" fmla="*/ 10 h 64"/>
                <a:gd name="T66" fmla="*/ 64 w 71"/>
                <a:gd name="T67" fmla="*/ 12 h 64"/>
                <a:gd name="T68" fmla="*/ 64 w 71"/>
                <a:gd name="T69" fmla="*/ 12 h 64"/>
                <a:gd name="T70" fmla="*/ 54 w 71"/>
                <a:gd name="T71" fmla="*/ 12 h 64"/>
                <a:gd name="T72" fmla="*/ 47 w 71"/>
                <a:gd name="T73" fmla="*/ 12 h 64"/>
                <a:gd name="T74" fmla="*/ 42 w 71"/>
                <a:gd name="T75" fmla="*/ 12 h 64"/>
                <a:gd name="T76" fmla="*/ 35 w 71"/>
                <a:gd name="T77" fmla="*/ 12 h 64"/>
                <a:gd name="T78" fmla="*/ 35 w 71"/>
                <a:gd name="T79" fmla="*/ 12 h 64"/>
                <a:gd name="T80" fmla="*/ 40 w 71"/>
                <a:gd name="T81" fmla="*/ 14 h 64"/>
                <a:gd name="T82" fmla="*/ 47 w 71"/>
                <a:gd name="T83" fmla="*/ 19 h 64"/>
                <a:gd name="T84" fmla="*/ 54 w 71"/>
                <a:gd name="T85" fmla="*/ 21 h 64"/>
                <a:gd name="T86" fmla="*/ 59 w 71"/>
                <a:gd name="T87" fmla="*/ 26 h 64"/>
                <a:gd name="T88" fmla="*/ 61 w 71"/>
                <a:gd name="T89" fmla="*/ 26 h 64"/>
                <a:gd name="T90" fmla="*/ 64 w 71"/>
                <a:gd name="T91" fmla="*/ 28 h 64"/>
                <a:gd name="T92" fmla="*/ 69 w 71"/>
                <a:gd name="T93" fmla="*/ 31 h 64"/>
                <a:gd name="T94" fmla="*/ 71 w 71"/>
                <a:gd name="T95" fmla="*/ 38 h 64"/>
                <a:gd name="T96" fmla="*/ 71 w 71"/>
                <a:gd name="T97" fmla="*/ 43 h 64"/>
                <a:gd name="T98" fmla="*/ 69 w 71"/>
                <a:gd name="T99" fmla="*/ 47 h 64"/>
                <a:gd name="T100" fmla="*/ 64 w 71"/>
                <a:gd name="T101" fmla="*/ 52 h 64"/>
                <a:gd name="T102" fmla="*/ 59 w 71"/>
                <a:gd name="T103" fmla="*/ 55 h 64"/>
                <a:gd name="T104" fmla="*/ 52 w 71"/>
                <a:gd name="T105" fmla="*/ 59 h 64"/>
                <a:gd name="T106" fmla="*/ 45 w 71"/>
                <a:gd name="T107" fmla="*/ 62 h 64"/>
                <a:gd name="T108" fmla="*/ 42 w 71"/>
                <a:gd name="T109" fmla="*/ 64 h 64"/>
                <a:gd name="T110" fmla="*/ 42 w 71"/>
                <a:gd name="T111" fmla="*/ 64 h 64"/>
                <a:gd name="T112" fmla="*/ 33 w 71"/>
                <a:gd name="T113" fmla="*/ 59 h 64"/>
                <a:gd name="T114" fmla="*/ 31 w 71"/>
                <a:gd name="T115" fmla="*/ 55 h 64"/>
                <a:gd name="T116" fmla="*/ 28 w 71"/>
                <a:gd name="T117"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4">
                  <a:moveTo>
                    <a:pt x="28" y="55"/>
                  </a:moveTo>
                  <a:lnTo>
                    <a:pt x="33" y="50"/>
                  </a:lnTo>
                  <a:lnTo>
                    <a:pt x="38" y="47"/>
                  </a:lnTo>
                  <a:lnTo>
                    <a:pt x="42" y="45"/>
                  </a:lnTo>
                  <a:lnTo>
                    <a:pt x="45" y="45"/>
                  </a:lnTo>
                  <a:lnTo>
                    <a:pt x="47" y="43"/>
                  </a:lnTo>
                  <a:lnTo>
                    <a:pt x="47" y="43"/>
                  </a:lnTo>
                  <a:lnTo>
                    <a:pt x="47" y="43"/>
                  </a:lnTo>
                  <a:lnTo>
                    <a:pt x="50" y="43"/>
                  </a:lnTo>
                  <a:lnTo>
                    <a:pt x="50" y="40"/>
                  </a:lnTo>
                  <a:lnTo>
                    <a:pt x="50" y="40"/>
                  </a:lnTo>
                  <a:lnTo>
                    <a:pt x="50" y="38"/>
                  </a:lnTo>
                  <a:lnTo>
                    <a:pt x="45" y="36"/>
                  </a:lnTo>
                  <a:lnTo>
                    <a:pt x="40" y="33"/>
                  </a:lnTo>
                  <a:lnTo>
                    <a:pt x="38" y="31"/>
                  </a:lnTo>
                  <a:lnTo>
                    <a:pt x="33" y="28"/>
                  </a:lnTo>
                  <a:lnTo>
                    <a:pt x="31" y="26"/>
                  </a:lnTo>
                  <a:lnTo>
                    <a:pt x="26" y="24"/>
                  </a:lnTo>
                  <a:lnTo>
                    <a:pt x="24" y="21"/>
                  </a:lnTo>
                  <a:lnTo>
                    <a:pt x="21" y="21"/>
                  </a:lnTo>
                  <a:lnTo>
                    <a:pt x="21" y="21"/>
                  </a:lnTo>
                  <a:lnTo>
                    <a:pt x="19" y="19"/>
                  </a:lnTo>
                  <a:lnTo>
                    <a:pt x="19" y="19"/>
                  </a:lnTo>
                  <a:lnTo>
                    <a:pt x="19" y="26"/>
                  </a:lnTo>
                  <a:lnTo>
                    <a:pt x="19" y="28"/>
                  </a:lnTo>
                  <a:lnTo>
                    <a:pt x="19" y="31"/>
                  </a:lnTo>
                  <a:lnTo>
                    <a:pt x="19" y="33"/>
                  </a:lnTo>
                  <a:lnTo>
                    <a:pt x="19" y="36"/>
                  </a:lnTo>
                  <a:lnTo>
                    <a:pt x="19" y="36"/>
                  </a:lnTo>
                  <a:lnTo>
                    <a:pt x="19" y="36"/>
                  </a:lnTo>
                  <a:lnTo>
                    <a:pt x="14" y="36"/>
                  </a:lnTo>
                  <a:lnTo>
                    <a:pt x="9" y="36"/>
                  </a:lnTo>
                  <a:lnTo>
                    <a:pt x="5" y="36"/>
                  </a:lnTo>
                  <a:lnTo>
                    <a:pt x="2" y="36"/>
                  </a:lnTo>
                  <a:lnTo>
                    <a:pt x="2" y="36"/>
                  </a:lnTo>
                  <a:lnTo>
                    <a:pt x="2" y="36"/>
                  </a:lnTo>
                  <a:lnTo>
                    <a:pt x="2" y="36"/>
                  </a:lnTo>
                  <a:lnTo>
                    <a:pt x="2" y="28"/>
                  </a:lnTo>
                  <a:lnTo>
                    <a:pt x="2" y="24"/>
                  </a:lnTo>
                  <a:lnTo>
                    <a:pt x="2" y="19"/>
                  </a:lnTo>
                  <a:lnTo>
                    <a:pt x="0" y="17"/>
                  </a:lnTo>
                  <a:lnTo>
                    <a:pt x="0" y="12"/>
                  </a:lnTo>
                  <a:lnTo>
                    <a:pt x="0" y="10"/>
                  </a:lnTo>
                  <a:lnTo>
                    <a:pt x="0" y="7"/>
                  </a:lnTo>
                  <a:lnTo>
                    <a:pt x="0" y="5"/>
                  </a:lnTo>
                  <a:lnTo>
                    <a:pt x="0" y="2"/>
                  </a:lnTo>
                  <a:lnTo>
                    <a:pt x="0" y="2"/>
                  </a:lnTo>
                  <a:lnTo>
                    <a:pt x="0" y="0"/>
                  </a:lnTo>
                  <a:lnTo>
                    <a:pt x="0" y="0"/>
                  </a:lnTo>
                  <a:lnTo>
                    <a:pt x="12" y="0"/>
                  </a:lnTo>
                  <a:lnTo>
                    <a:pt x="21" y="0"/>
                  </a:lnTo>
                  <a:lnTo>
                    <a:pt x="31" y="0"/>
                  </a:lnTo>
                  <a:lnTo>
                    <a:pt x="35" y="0"/>
                  </a:lnTo>
                  <a:lnTo>
                    <a:pt x="42" y="0"/>
                  </a:lnTo>
                  <a:lnTo>
                    <a:pt x="47" y="0"/>
                  </a:lnTo>
                  <a:lnTo>
                    <a:pt x="52" y="0"/>
                  </a:lnTo>
                  <a:lnTo>
                    <a:pt x="54" y="0"/>
                  </a:lnTo>
                  <a:lnTo>
                    <a:pt x="57" y="0"/>
                  </a:lnTo>
                  <a:lnTo>
                    <a:pt x="59" y="0"/>
                  </a:lnTo>
                  <a:lnTo>
                    <a:pt x="61" y="0"/>
                  </a:lnTo>
                  <a:lnTo>
                    <a:pt x="61" y="0"/>
                  </a:lnTo>
                  <a:lnTo>
                    <a:pt x="61" y="0"/>
                  </a:lnTo>
                  <a:lnTo>
                    <a:pt x="61" y="0"/>
                  </a:lnTo>
                  <a:lnTo>
                    <a:pt x="64" y="5"/>
                  </a:lnTo>
                  <a:lnTo>
                    <a:pt x="64" y="7"/>
                  </a:lnTo>
                  <a:lnTo>
                    <a:pt x="64" y="10"/>
                  </a:lnTo>
                  <a:lnTo>
                    <a:pt x="64" y="10"/>
                  </a:lnTo>
                  <a:lnTo>
                    <a:pt x="64" y="12"/>
                  </a:lnTo>
                  <a:lnTo>
                    <a:pt x="64" y="12"/>
                  </a:lnTo>
                  <a:lnTo>
                    <a:pt x="64" y="12"/>
                  </a:lnTo>
                  <a:lnTo>
                    <a:pt x="59" y="12"/>
                  </a:lnTo>
                  <a:lnTo>
                    <a:pt x="54" y="12"/>
                  </a:lnTo>
                  <a:lnTo>
                    <a:pt x="50" y="12"/>
                  </a:lnTo>
                  <a:lnTo>
                    <a:pt x="47" y="12"/>
                  </a:lnTo>
                  <a:lnTo>
                    <a:pt x="45" y="12"/>
                  </a:lnTo>
                  <a:lnTo>
                    <a:pt x="42" y="12"/>
                  </a:lnTo>
                  <a:lnTo>
                    <a:pt x="38" y="12"/>
                  </a:lnTo>
                  <a:lnTo>
                    <a:pt x="35" y="12"/>
                  </a:lnTo>
                  <a:lnTo>
                    <a:pt x="35" y="12"/>
                  </a:lnTo>
                  <a:lnTo>
                    <a:pt x="35" y="12"/>
                  </a:lnTo>
                  <a:lnTo>
                    <a:pt x="35" y="12"/>
                  </a:lnTo>
                  <a:lnTo>
                    <a:pt x="40" y="14"/>
                  </a:lnTo>
                  <a:lnTo>
                    <a:pt x="42" y="17"/>
                  </a:lnTo>
                  <a:lnTo>
                    <a:pt x="47" y="19"/>
                  </a:lnTo>
                  <a:lnTo>
                    <a:pt x="50" y="19"/>
                  </a:lnTo>
                  <a:lnTo>
                    <a:pt x="54" y="21"/>
                  </a:lnTo>
                  <a:lnTo>
                    <a:pt x="57" y="24"/>
                  </a:lnTo>
                  <a:lnTo>
                    <a:pt x="59" y="26"/>
                  </a:lnTo>
                  <a:lnTo>
                    <a:pt x="59" y="26"/>
                  </a:lnTo>
                  <a:lnTo>
                    <a:pt x="61" y="26"/>
                  </a:lnTo>
                  <a:lnTo>
                    <a:pt x="61" y="26"/>
                  </a:lnTo>
                  <a:lnTo>
                    <a:pt x="64" y="28"/>
                  </a:lnTo>
                  <a:lnTo>
                    <a:pt x="66" y="31"/>
                  </a:lnTo>
                  <a:lnTo>
                    <a:pt x="69" y="31"/>
                  </a:lnTo>
                  <a:lnTo>
                    <a:pt x="69" y="33"/>
                  </a:lnTo>
                  <a:lnTo>
                    <a:pt x="71" y="38"/>
                  </a:lnTo>
                  <a:lnTo>
                    <a:pt x="71" y="40"/>
                  </a:lnTo>
                  <a:lnTo>
                    <a:pt x="71" y="43"/>
                  </a:lnTo>
                  <a:lnTo>
                    <a:pt x="71" y="45"/>
                  </a:lnTo>
                  <a:lnTo>
                    <a:pt x="69" y="47"/>
                  </a:lnTo>
                  <a:lnTo>
                    <a:pt x="64" y="50"/>
                  </a:lnTo>
                  <a:lnTo>
                    <a:pt x="64" y="52"/>
                  </a:lnTo>
                  <a:lnTo>
                    <a:pt x="61" y="52"/>
                  </a:lnTo>
                  <a:lnTo>
                    <a:pt x="59" y="55"/>
                  </a:lnTo>
                  <a:lnTo>
                    <a:pt x="57" y="55"/>
                  </a:lnTo>
                  <a:lnTo>
                    <a:pt x="52" y="59"/>
                  </a:lnTo>
                  <a:lnTo>
                    <a:pt x="47" y="59"/>
                  </a:lnTo>
                  <a:lnTo>
                    <a:pt x="45" y="62"/>
                  </a:lnTo>
                  <a:lnTo>
                    <a:pt x="42" y="62"/>
                  </a:lnTo>
                  <a:lnTo>
                    <a:pt x="42" y="64"/>
                  </a:lnTo>
                  <a:lnTo>
                    <a:pt x="42" y="64"/>
                  </a:lnTo>
                  <a:lnTo>
                    <a:pt x="42" y="64"/>
                  </a:lnTo>
                  <a:lnTo>
                    <a:pt x="38" y="59"/>
                  </a:lnTo>
                  <a:lnTo>
                    <a:pt x="33" y="59"/>
                  </a:lnTo>
                  <a:lnTo>
                    <a:pt x="31" y="57"/>
                  </a:lnTo>
                  <a:lnTo>
                    <a:pt x="31" y="55"/>
                  </a:lnTo>
                  <a:lnTo>
                    <a:pt x="28" y="55"/>
                  </a:lnTo>
                  <a:lnTo>
                    <a:pt x="28" y="55"/>
                  </a:lnTo>
                  <a:lnTo>
                    <a:pt x="28" y="55"/>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6" name="Freeform 135"/>
            <p:cNvSpPr/>
            <p:nvPr/>
          </p:nvSpPr>
          <p:spPr bwMode="auto">
            <a:xfrm>
              <a:off x="4264025" y="3497263"/>
              <a:ext cx="173038" cy="63500"/>
            </a:xfrm>
            <a:custGeom>
              <a:avLst/>
              <a:gdLst>
                <a:gd name="T0" fmla="*/ 92 w 109"/>
                <a:gd name="T1" fmla="*/ 7 h 40"/>
                <a:gd name="T2" fmla="*/ 99 w 109"/>
                <a:gd name="T3" fmla="*/ 12 h 40"/>
                <a:gd name="T4" fmla="*/ 106 w 109"/>
                <a:gd name="T5" fmla="*/ 17 h 40"/>
                <a:gd name="T6" fmla="*/ 106 w 109"/>
                <a:gd name="T7" fmla="*/ 17 h 40"/>
                <a:gd name="T8" fmla="*/ 109 w 109"/>
                <a:gd name="T9" fmla="*/ 17 h 40"/>
                <a:gd name="T10" fmla="*/ 99 w 109"/>
                <a:gd name="T11" fmla="*/ 21 h 40"/>
                <a:gd name="T12" fmla="*/ 95 w 109"/>
                <a:gd name="T13" fmla="*/ 26 h 40"/>
                <a:gd name="T14" fmla="*/ 92 w 109"/>
                <a:gd name="T15" fmla="*/ 26 h 40"/>
                <a:gd name="T16" fmla="*/ 90 w 109"/>
                <a:gd name="T17" fmla="*/ 24 h 40"/>
                <a:gd name="T18" fmla="*/ 80 w 109"/>
                <a:gd name="T19" fmla="*/ 19 h 40"/>
                <a:gd name="T20" fmla="*/ 76 w 109"/>
                <a:gd name="T21" fmla="*/ 17 h 40"/>
                <a:gd name="T22" fmla="*/ 73 w 109"/>
                <a:gd name="T23" fmla="*/ 14 h 40"/>
                <a:gd name="T24" fmla="*/ 73 w 109"/>
                <a:gd name="T25" fmla="*/ 14 h 40"/>
                <a:gd name="T26" fmla="*/ 66 w 109"/>
                <a:gd name="T27" fmla="*/ 14 h 40"/>
                <a:gd name="T28" fmla="*/ 57 w 109"/>
                <a:gd name="T29" fmla="*/ 17 h 40"/>
                <a:gd name="T30" fmla="*/ 50 w 109"/>
                <a:gd name="T31" fmla="*/ 21 h 40"/>
                <a:gd name="T32" fmla="*/ 42 w 109"/>
                <a:gd name="T33" fmla="*/ 24 h 40"/>
                <a:gd name="T34" fmla="*/ 35 w 109"/>
                <a:gd name="T35" fmla="*/ 28 h 40"/>
                <a:gd name="T36" fmla="*/ 33 w 109"/>
                <a:gd name="T37" fmla="*/ 31 h 40"/>
                <a:gd name="T38" fmla="*/ 33 w 109"/>
                <a:gd name="T39" fmla="*/ 31 h 40"/>
                <a:gd name="T40" fmla="*/ 42 w 109"/>
                <a:gd name="T41" fmla="*/ 31 h 40"/>
                <a:gd name="T42" fmla="*/ 50 w 109"/>
                <a:gd name="T43" fmla="*/ 31 h 40"/>
                <a:gd name="T44" fmla="*/ 54 w 109"/>
                <a:gd name="T45" fmla="*/ 31 h 40"/>
                <a:gd name="T46" fmla="*/ 59 w 109"/>
                <a:gd name="T47" fmla="*/ 31 h 40"/>
                <a:gd name="T48" fmla="*/ 61 w 109"/>
                <a:gd name="T49" fmla="*/ 31 h 40"/>
                <a:gd name="T50" fmla="*/ 61 w 109"/>
                <a:gd name="T51" fmla="*/ 33 h 40"/>
                <a:gd name="T52" fmla="*/ 61 w 109"/>
                <a:gd name="T53" fmla="*/ 38 h 40"/>
                <a:gd name="T54" fmla="*/ 61 w 109"/>
                <a:gd name="T55" fmla="*/ 40 h 40"/>
                <a:gd name="T56" fmla="*/ 61 w 109"/>
                <a:gd name="T57" fmla="*/ 40 h 40"/>
                <a:gd name="T58" fmla="*/ 40 w 109"/>
                <a:gd name="T59" fmla="*/ 40 h 40"/>
                <a:gd name="T60" fmla="*/ 26 w 109"/>
                <a:gd name="T61" fmla="*/ 40 h 40"/>
                <a:gd name="T62" fmla="*/ 14 w 109"/>
                <a:gd name="T63" fmla="*/ 40 h 40"/>
                <a:gd name="T64" fmla="*/ 7 w 109"/>
                <a:gd name="T65" fmla="*/ 40 h 40"/>
                <a:gd name="T66" fmla="*/ 2 w 109"/>
                <a:gd name="T67" fmla="*/ 40 h 40"/>
                <a:gd name="T68" fmla="*/ 0 w 109"/>
                <a:gd name="T69" fmla="*/ 40 h 40"/>
                <a:gd name="T70" fmla="*/ 0 w 109"/>
                <a:gd name="T71" fmla="*/ 40 h 40"/>
                <a:gd name="T72" fmla="*/ 0 w 109"/>
                <a:gd name="T73" fmla="*/ 28 h 40"/>
                <a:gd name="T74" fmla="*/ 0 w 109"/>
                <a:gd name="T75" fmla="*/ 21 h 40"/>
                <a:gd name="T76" fmla="*/ 0 w 109"/>
                <a:gd name="T77" fmla="*/ 14 h 40"/>
                <a:gd name="T78" fmla="*/ 0 w 109"/>
                <a:gd name="T79" fmla="*/ 9 h 40"/>
                <a:gd name="T80" fmla="*/ 0 w 109"/>
                <a:gd name="T81" fmla="*/ 7 h 40"/>
                <a:gd name="T82" fmla="*/ 0 w 109"/>
                <a:gd name="T83" fmla="*/ 5 h 40"/>
                <a:gd name="T84" fmla="*/ 9 w 109"/>
                <a:gd name="T85" fmla="*/ 5 h 40"/>
                <a:gd name="T86" fmla="*/ 14 w 109"/>
                <a:gd name="T87" fmla="*/ 5 h 40"/>
                <a:gd name="T88" fmla="*/ 16 w 109"/>
                <a:gd name="T89" fmla="*/ 5 h 40"/>
                <a:gd name="T90" fmla="*/ 16 w 109"/>
                <a:gd name="T91" fmla="*/ 12 h 40"/>
                <a:gd name="T92" fmla="*/ 16 w 109"/>
                <a:gd name="T93" fmla="*/ 19 h 40"/>
                <a:gd name="T94" fmla="*/ 16 w 109"/>
                <a:gd name="T95" fmla="*/ 21 h 40"/>
                <a:gd name="T96" fmla="*/ 16 w 109"/>
                <a:gd name="T97" fmla="*/ 21 h 40"/>
                <a:gd name="T98" fmla="*/ 26 w 109"/>
                <a:gd name="T99" fmla="*/ 17 h 40"/>
                <a:gd name="T100" fmla="*/ 31 w 109"/>
                <a:gd name="T101" fmla="*/ 14 h 40"/>
                <a:gd name="T102" fmla="*/ 40 w 109"/>
                <a:gd name="T103" fmla="*/ 9 h 40"/>
                <a:gd name="T104" fmla="*/ 42 w 109"/>
                <a:gd name="T105" fmla="*/ 7 h 40"/>
                <a:gd name="T106" fmla="*/ 42 w 109"/>
                <a:gd name="T107" fmla="*/ 7 h 40"/>
                <a:gd name="T108" fmla="*/ 57 w 109"/>
                <a:gd name="T109" fmla="*/ 2 h 40"/>
                <a:gd name="T110" fmla="*/ 66 w 109"/>
                <a:gd name="T111" fmla="*/ 0 h 40"/>
                <a:gd name="T112" fmla="*/ 80 w 109"/>
                <a:gd name="T113" fmla="*/ 5 h 40"/>
                <a:gd name="T114" fmla="*/ 85 w 109"/>
                <a:gd name="T115" fmla="*/ 5 h 40"/>
                <a:gd name="T116" fmla="*/ 87 w 109"/>
                <a:gd name="T1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0">
                  <a:moveTo>
                    <a:pt x="87" y="7"/>
                  </a:moveTo>
                  <a:lnTo>
                    <a:pt x="92" y="7"/>
                  </a:lnTo>
                  <a:lnTo>
                    <a:pt x="95" y="9"/>
                  </a:lnTo>
                  <a:lnTo>
                    <a:pt x="99" y="12"/>
                  </a:lnTo>
                  <a:lnTo>
                    <a:pt x="104" y="14"/>
                  </a:lnTo>
                  <a:lnTo>
                    <a:pt x="106" y="17"/>
                  </a:lnTo>
                  <a:lnTo>
                    <a:pt x="106" y="17"/>
                  </a:lnTo>
                  <a:lnTo>
                    <a:pt x="106" y="17"/>
                  </a:lnTo>
                  <a:lnTo>
                    <a:pt x="109" y="17"/>
                  </a:lnTo>
                  <a:lnTo>
                    <a:pt x="109" y="17"/>
                  </a:lnTo>
                  <a:lnTo>
                    <a:pt x="102" y="21"/>
                  </a:lnTo>
                  <a:lnTo>
                    <a:pt x="99" y="21"/>
                  </a:lnTo>
                  <a:lnTo>
                    <a:pt x="97" y="24"/>
                  </a:lnTo>
                  <a:lnTo>
                    <a:pt x="95" y="26"/>
                  </a:lnTo>
                  <a:lnTo>
                    <a:pt x="95" y="26"/>
                  </a:lnTo>
                  <a:lnTo>
                    <a:pt x="92" y="26"/>
                  </a:lnTo>
                  <a:lnTo>
                    <a:pt x="92" y="26"/>
                  </a:lnTo>
                  <a:lnTo>
                    <a:pt x="90" y="24"/>
                  </a:lnTo>
                  <a:lnTo>
                    <a:pt x="85" y="21"/>
                  </a:lnTo>
                  <a:lnTo>
                    <a:pt x="80" y="19"/>
                  </a:lnTo>
                  <a:lnTo>
                    <a:pt x="78" y="19"/>
                  </a:lnTo>
                  <a:lnTo>
                    <a:pt x="76" y="17"/>
                  </a:lnTo>
                  <a:lnTo>
                    <a:pt x="73" y="17"/>
                  </a:lnTo>
                  <a:lnTo>
                    <a:pt x="73" y="14"/>
                  </a:lnTo>
                  <a:lnTo>
                    <a:pt x="73" y="14"/>
                  </a:lnTo>
                  <a:lnTo>
                    <a:pt x="73" y="14"/>
                  </a:lnTo>
                  <a:lnTo>
                    <a:pt x="69" y="14"/>
                  </a:lnTo>
                  <a:lnTo>
                    <a:pt x="66" y="14"/>
                  </a:lnTo>
                  <a:lnTo>
                    <a:pt x="61" y="14"/>
                  </a:lnTo>
                  <a:lnTo>
                    <a:pt x="57" y="17"/>
                  </a:lnTo>
                  <a:lnTo>
                    <a:pt x="54" y="19"/>
                  </a:lnTo>
                  <a:lnTo>
                    <a:pt x="50" y="21"/>
                  </a:lnTo>
                  <a:lnTo>
                    <a:pt x="47" y="24"/>
                  </a:lnTo>
                  <a:lnTo>
                    <a:pt x="42" y="24"/>
                  </a:lnTo>
                  <a:lnTo>
                    <a:pt x="38" y="26"/>
                  </a:lnTo>
                  <a:lnTo>
                    <a:pt x="35" y="28"/>
                  </a:lnTo>
                  <a:lnTo>
                    <a:pt x="33" y="28"/>
                  </a:lnTo>
                  <a:lnTo>
                    <a:pt x="33" y="31"/>
                  </a:lnTo>
                  <a:lnTo>
                    <a:pt x="33" y="31"/>
                  </a:lnTo>
                  <a:lnTo>
                    <a:pt x="33" y="31"/>
                  </a:lnTo>
                  <a:lnTo>
                    <a:pt x="38" y="31"/>
                  </a:lnTo>
                  <a:lnTo>
                    <a:pt x="42" y="31"/>
                  </a:lnTo>
                  <a:lnTo>
                    <a:pt x="45" y="31"/>
                  </a:lnTo>
                  <a:lnTo>
                    <a:pt x="50" y="31"/>
                  </a:lnTo>
                  <a:lnTo>
                    <a:pt x="52" y="31"/>
                  </a:lnTo>
                  <a:lnTo>
                    <a:pt x="54" y="31"/>
                  </a:lnTo>
                  <a:lnTo>
                    <a:pt x="57" y="31"/>
                  </a:lnTo>
                  <a:lnTo>
                    <a:pt x="59" y="31"/>
                  </a:lnTo>
                  <a:lnTo>
                    <a:pt x="59" y="31"/>
                  </a:lnTo>
                  <a:lnTo>
                    <a:pt x="61" y="31"/>
                  </a:lnTo>
                  <a:lnTo>
                    <a:pt x="61" y="31"/>
                  </a:lnTo>
                  <a:lnTo>
                    <a:pt x="61" y="33"/>
                  </a:lnTo>
                  <a:lnTo>
                    <a:pt x="61" y="36"/>
                  </a:lnTo>
                  <a:lnTo>
                    <a:pt x="61" y="38"/>
                  </a:lnTo>
                  <a:lnTo>
                    <a:pt x="61" y="40"/>
                  </a:lnTo>
                  <a:lnTo>
                    <a:pt x="61" y="40"/>
                  </a:lnTo>
                  <a:lnTo>
                    <a:pt x="61" y="40"/>
                  </a:lnTo>
                  <a:lnTo>
                    <a:pt x="61" y="40"/>
                  </a:lnTo>
                  <a:lnTo>
                    <a:pt x="50" y="40"/>
                  </a:lnTo>
                  <a:lnTo>
                    <a:pt x="40" y="40"/>
                  </a:lnTo>
                  <a:lnTo>
                    <a:pt x="31" y="40"/>
                  </a:lnTo>
                  <a:lnTo>
                    <a:pt x="26" y="40"/>
                  </a:lnTo>
                  <a:lnTo>
                    <a:pt x="19" y="40"/>
                  </a:lnTo>
                  <a:lnTo>
                    <a:pt x="14" y="40"/>
                  </a:lnTo>
                  <a:lnTo>
                    <a:pt x="9" y="40"/>
                  </a:lnTo>
                  <a:lnTo>
                    <a:pt x="7" y="40"/>
                  </a:lnTo>
                  <a:lnTo>
                    <a:pt x="5" y="40"/>
                  </a:lnTo>
                  <a:lnTo>
                    <a:pt x="2" y="40"/>
                  </a:lnTo>
                  <a:lnTo>
                    <a:pt x="0" y="40"/>
                  </a:lnTo>
                  <a:lnTo>
                    <a:pt x="0" y="40"/>
                  </a:lnTo>
                  <a:lnTo>
                    <a:pt x="0" y="40"/>
                  </a:lnTo>
                  <a:lnTo>
                    <a:pt x="0" y="40"/>
                  </a:lnTo>
                  <a:lnTo>
                    <a:pt x="0" y="36"/>
                  </a:lnTo>
                  <a:lnTo>
                    <a:pt x="0" y="28"/>
                  </a:lnTo>
                  <a:lnTo>
                    <a:pt x="0" y="24"/>
                  </a:lnTo>
                  <a:lnTo>
                    <a:pt x="0" y="21"/>
                  </a:lnTo>
                  <a:lnTo>
                    <a:pt x="0" y="17"/>
                  </a:lnTo>
                  <a:lnTo>
                    <a:pt x="0" y="14"/>
                  </a:lnTo>
                  <a:lnTo>
                    <a:pt x="0" y="12"/>
                  </a:lnTo>
                  <a:lnTo>
                    <a:pt x="0" y="9"/>
                  </a:lnTo>
                  <a:lnTo>
                    <a:pt x="0" y="7"/>
                  </a:lnTo>
                  <a:lnTo>
                    <a:pt x="0" y="7"/>
                  </a:lnTo>
                  <a:lnTo>
                    <a:pt x="0" y="5"/>
                  </a:lnTo>
                  <a:lnTo>
                    <a:pt x="0" y="5"/>
                  </a:lnTo>
                  <a:lnTo>
                    <a:pt x="5" y="5"/>
                  </a:lnTo>
                  <a:lnTo>
                    <a:pt x="9" y="5"/>
                  </a:lnTo>
                  <a:lnTo>
                    <a:pt x="12" y="5"/>
                  </a:lnTo>
                  <a:lnTo>
                    <a:pt x="14" y="5"/>
                  </a:lnTo>
                  <a:lnTo>
                    <a:pt x="16" y="5"/>
                  </a:lnTo>
                  <a:lnTo>
                    <a:pt x="16" y="5"/>
                  </a:lnTo>
                  <a:lnTo>
                    <a:pt x="16" y="5"/>
                  </a:lnTo>
                  <a:lnTo>
                    <a:pt x="16" y="12"/>
                  </a:lnTo>
                  <a:lnTo>
                    <a:pt x="16" y="17"/>
                  </a:lnTo>
                  <a:lnTo>
                    <a:pt x="16" y="19"/>
                  </a:lnTo>
                  <a:lnTo>
                    <a:pt x="16" y="21"/>
                  </a:lnTo>
                  <a:lnTo>
                    <a:pt x="16" y="21"/>
                  </a:lnTo>
                  <a:lnTo>
                    <a:pt x="16" y="21"/>
                  </a:lnTo>
                  <a:lnTo>
                    <a:pt x="16" y="21"/>
                  </a:lnTo>
                  <a:lnTo>
                    <a:pt x="21" y="19"/>
                  </a:lnTo>
                  <a:lnTo>
                    <a:pt x="26" y="17"/>
                  </a:lnTo>
                  <a:lnTo>
                    <a:pt x="28" y="17"/>
                  </a:lnTo>
                  <a:lnTo>
                    <a:pt x="31" y="14"/>
                  </a:lnTo>
                  <a:lnTo>
                    <a:pt x="35" y="12"/>
                  </a:lnTo>
                  <a:lnTo>
                    <a:pt x="40" y="9"/>
                  </a:lnTo>
                  <a:lnTo>
                    <a:pt x="40" y="9"/>
                  </a:lnTo>
                  <a:lnTo>
                    <a:pt x="42" y="7"/>
                  </a:lnTo>
                  <a:lnTo>
                    <a:pt x="42" y="7"/>
                  </a:lnTo>
                  <a:lnTo>
                    <a:pt x="42" y="7"/>
                  </a:lnTo>
                  <a:lnTo>
                    <a:pt x="50" y="5"/>
                  </a:lnTo>
                  <a:lnTo>
                    <a:pt x="57" y="2"/>
                  </a:lnTo>
                  <a:lnTo>
                    <a:pt x="61" y="2"/>
                  </a:lnTo>
                  <a:lnTo>
                    <a:pt x="66" y="0"/>
                  </a:lnTo>
                  <a:lnTo>
                    <a:pt x="76" y="2"/>
                  </a:lnTo>
                  <a:lnTo>
                    <a:pt x="80" y="5"/>
                  </a:lnTo>
                  <a:lnTo>
                    <a:pt x="83" y="5"/>
                  </a:lnTo>
                  <a:lnTo>
                    <a:pt x="85" y="5"/>
                  </a:lnTo>
                  <a:lnTo>
                    <a:pt x="87" y="5"/>
                  </a:lnTo>
                  <a:lnTo>
                    <a:pt x="87" y="7"/>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sp>
          <p:nvSpPr>
            <p:cNvPr id="177" name="Freeform 136"/>
            <p:cNvSpPr/>
            <p:nvPr/>
          </p:nvSpPr>
          <p:spPr bwMode="auto">
            <a:xfrm>
              <a:off x="4440238" y="3467101"/>
              <a:ext cx="112713" cy="98425"/>
            </a:xfrm>
            <a:custGeom>
              <a:avLst/>
              <a:gdLst>
                <a:gd name="T0" fmla="*/ 71 w 71"/>
                <a:gd name="T1" fmla="*/ 33 h 62"/>
                <a:gd name="T2" fmla="*/ 71 w 71"/>
                <a:gd name="T3" fmla="*/ 43 h 62"/>
                <a:gd name="T4" fmla="*/ 71 w 71"/>
                <a:gd name="T5" fmla="*/ 50 h 62"/>
                <a:gd name="T6" fmla="*/ 71 w 71"/>
                <a:gd name="T7" fmla="*/ 55 h 62"/>
                <a:gd name="T8" fmla="*/ 71 w 71"/>
                <a:gd name="T9" fmla="*/ 59 h 62"/>
                <a:gd name="T10" fmla="*/ 71 w 71"/>
                <a:gd name="T11" fmla="*/ 62 h 62"/>
                <a:gd name="T12" fmla="*/ 59 w 71"/>
                <a:gd name="T13" fmla="*/ 62 h 62"/>
                <a:gd name="T14" fmla="*/ 43 w 71"/>
                <a:gd name="T15" fmla="*/ 62 h 62"/>
                <a:gd name="T16" fmla="*/ 29 w 71"/>
                <a:gd name="T17" fmla="*/ 62 h 62"/>
                <a:gd name="T18" fmla="*/ 21 w 71"/>
                <a:gd name="T19" fmla="*/ 62 h 62"/>
                <a:gd name="T20" fmla="*/ 14 w 71"/>
                <a:gd name="T21" fmla="*/ 62 h 62"/>
                <a:gd name="T22" fmla="*/ 12 w 71"/>
                <a:gd name="T23" fmla="*/ 62 h 62"/>
                <a:gd name="T24" fmla="*/ 10 w 71"/>
                <a:gd name="T25" fmla="*/ 62 h 62"/>
                <a:gd name="T26" fmla="*/ 10 w 71"/>
                <a:gd name="T27" fmla="*/ 59 h 62"/>
                <a:gd name="T28" fmla="*/ 10 w 71"/>
                <a:gd name="T29" fmla="*/ 55 h 62"/>
                <a:gd name="T30" fmla="*/ 10 w 71"/>
                <a:gd name="T31" fmla="*/ 52 h 62"/>
                <a:gd name="T32" fmla="*/ 10 w 71"/>
                <a:gd name="T33" fmla="*/ 52 h 62"/>
                <a:gd name="T34" fmla="*/ 19 w 71"/>
                <a:gd name="T35" fmla="*/ 52 h 62"/>
                <a:gd name="T36" fmla="*/ 26 w 71"/>
                <a:gd name="T37" fmla="*/ 52 h 62"/>
                <a:gd name="T38" fmla="*/ 31 w 71"/>
                <a:gd name="T39" fmla="*/ 52 h 62"/>
                <a:gd name="T40" fmla="*/ 36 w 71"/>
                <a:gd name="T41" fmla="*/ 52 h 62"/>
                <a:gd name="T42" fmla="*/ 38 w 71"/>
                <a:gd name="T43" fmla="*/ 52 h 62"/>
                <a:gd name="T44" fmla="*/ 33 w 71"/>
                <a:gd name="T45" fmla="*/ 50 h 62"/>
                <a:gd name="T46" fmla="*/ 26 w 71"/>
                <a:gd name="T47" fmla="*/ 45 h 62"/>
                <a:gd name="T48" fmla="*/ 19 w 71"/>
                <a:gd name="T49" fmla="*/ 40 h 62"/>
                <a:gd name="T50" fmla="*/ 14 w 71"/>
                <a:gd name="T51" fmla="*/ 38 h 62"/>
                <a:gd name="T52" fmla="*/ 12 w 71"/>
                <a:gd name="T53" fmla="*/ 36 h 62"/>
                <a:gd name="T54" fmla="*/ 10 w 71"/>
                <a:gd name="T55" fmla="*/ 36 h 62"/>
                <a:gd name="T56" fmla="*/ 5 w 71"/>
                <a:gd name="T57" fmla="*/ 31 h 62"/>
                <a:gd name="T58" fmla="*/ 0 w 71"/>
                <a:gd name="T59" fmla="*/ 26 h 62"/>
                <a:gd name="T60" fmla="*/ 0 w 71"/>
                <a:gd name="T61" fmla="*/ 19 h 62"/>
                <a:gd name="T62" fmla="*/ 5 w 71"/>
                <a:gd name="T63" fmla="*/ 14 h 62"/>
                <a:gd name="T64" fmla="*/ 10 w 71"/>
                <a:gd name="T65" fmla="*/ 12 h 62"/>
                <a:gd name="T66" fmla="*/ 17 w 71"/>
                <a:gd name="T67" fmla="*/ 7 h 62"/>
                <a:gd name="T68" fmla="*/ 26 w 71"/>
                <a:gd name="T69" fmla="*/ 2 h 62"/>
                <a:gd name="T70" fmla="*/ 29 w 71"/>
                <a:gd name="T71" fmla="*/ 0 h 62"/>
                <a:gd name="T72" fmla="*/ 29 w 71"/>
                <a:gd name="T73" fmla="*/ 0 h 62"/>
                <a:gd name="T74" fmla="*/ 38 w 71"/>
                <a:gd name="T75" fmla="*/ 5 h 62"/>
                <a:gd name="T76" fmla="*/ 43 w 71"/>
                <a:gd name="T77" fmla="*/ 7 h 62"/>
                <a:gd name="T78" fmla="*/ 45 w 71"/>
                <a:gd name="T79" fmla="*/ 7 h 62"/>
                <a:gd name="T80" fmla="*/ 40 w 71"/>
                <a:gd name="T81" fmla="*/ 10 h 62"/>
                <a:gd name="T82" fmla="*/ 33 w 71"/>
                <a:gd name="T83" fmla="*/ 14 h 62"/>
                <a:gd name="T84" fmla="*/ 29 w 71"/>
                <a:gd name="T85" fmla="*/ 19 h 62"/>
                <a:gd name="T86" fmla="*/ 26 w 71"/>
                <a:gd name="T87" fmla="*/ 19 h 62"/>
                <a:gd name="T88" fmla="*/ 26 w 71"/>
                <a:gd name="T89" fmla="*/ 19 h 62"/>
                <a:gd name="T90" fmla="*/ 24 w 71"/>
                <a:gd name="T91" fmla="*/ 21 h 62"/>
                <a:gd name="T92" fmla="*/ 24 w 71"/>
                <a:gd name="T93" fmla="*/ 26 h 62"/>
                <a:gd name="T94" fmla="*/ 31 w 71"/>
                <a:gd name="T95" fmla="*/ 31 h 62"/>
                <a:gd name="T96" fmla="*/ 38 w 71"/>
                <a:gd name="T97" fmla="*/ 36 h 62"/>
                <a:gd name="T98" fmla="*/ 47 w 71"/>
                <a:gd name="T99" fmla="*/ 38 h 62"/>
                <a:gd name="T100" fmla="*/ 52 w 71"/>
                <a:gd name="T101" fmla="*/ 43 h 62"/>
                <a:gd name="T102" fmla="*/ 52 w 71"/>
                <a:gd name="T103" fmla="*/ 43 h 62"/>
                <a:gd name="T104" fmla="*/ 52 w 71"/>
                <a:gd name="T105" fmla="*/ 38 h 62"/>
                <a:gd name="T106" fmla="*/ 52 w 71"/>
                <a:gd name="T107" fmla="*/ 31 h 62"/>
                <a:gd name="T108" fmla="*/ 52 w 71"/>
                <a:gd name="T109" fmla="*/ 28 h 62"/>
                <a:gd name="T110" fmla="*/ 52 w 71"/>
                <a:gd name="T111" fmla="*/ 26 h 62"/>
                <a:gd name="T112" fmla="*/ 64 w 71"/>
                <a:gd name="T113" fmla="*/ 26 h 62"/>
                <a:gd name="T114" fmla="*/ 69 w 71"/>
                <a:gd name="T115" fmla="*/ 26 h 62"/>
                <a:gd name="T116" fmla="*/ 71 w 71"/>
                <a:gd name="T11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62">
                  <a:moveTo>
                    <a:pt x="71" y="26"/>
                  </a:moveTo>
                  <a:lnTo>
                    <a:pt x="71" y="33"/>
                  </a:lnTo>
                  <a:lnTo>
                    <a:pt x="71" y="38"/>
                  </a:lnTo>
                  <a:lnTo>
                    <a:pt x="71" y="43"/>
                  </a:lnTo>
                  <a:lnTo>
                    <a:pt x="71" y="47"/>
                  </a:lnTo>
                  <a:lnTo>
                    <a:pt x="71" y="50"/>
                  </a:lnTo>
                  <a:lnTo>
                    <a:pt x="71" y="52"/>
                  </a:lnTo>
                  <a:lnTo>
                    <a:pt x="71" y="55"/>
                  </a:lnTo>
                  <a:lnTo>
                    <a:pt x="71" y="57"/>
                  </a:lnTo>
                  <a:lnTo>
                    <a:pt x="71" y="59"/>
                  </a:lnTo>
                  <a:lnTo>
                    <a:pt x="71" y="62"/>
                  </a:lnTo>
                  <a:lnTo>
                    <a:pt x="71" y="62"/>
                  </a:lnTo>
                  <a:lnTo>
                    <a:pt x="71" y="62"/>
                  </a:lnTo>
                  <a:lnTo>
                    <a:pt x="59" y="62"/>
                  </a:lnTo>
                  <a:lnTo>
                    <a:pt x="50" y="62"/>
                  </a:lnTo>
                  <a:lnTo>
                    <a:pt x="43" y="62"/>
                  </a:lnTo>
                  <a:lnTo>
                    <a:pt x="36" y="62"/>
                  </a:lnTo>
                  <a:lnTo>
                    <a:pt x="29" y="62"/>
                  </a:lnTo>
                  <a:lnTo>
                    <a:pt x="24" y="62"/>
                  </a:lnTo>
                  <a:lnTo>
                    <a:pt x="21" y="62"/>
                  </a:lnTo>
                  <a:lnTo>
                    <a:pt x="17" y="62"/>
                  </a:lnTo>
                  <a:lnTo>
                    <a:pt x="14" y="62"/>
                  </a:lnTo>
                  <a:lnTo>
                    <a:pt x="12" y="62"/>
                  </a:lnTo>
                  <a:lnTo>
                    <a:pt x="12" y="62"/>
                  </a:lnTo>
                  <a:lnTo>
                    <a:pt x="10" y="62"/>
                  </a:lnTo>
                  <a:lnTo>
                    <a:pt x="10" y="62"/>
                  </a:lnTo>
                  <a:lnTo>
                    <a:pt x="10" y="62"/>
                  </a:lnTo>
                  <a:lnTo>
                    <a:pt x="10" y="59"/>
                  </a:lnTo>
                  <a:lnTo>
                    <a:pt x="10" y="55"/>
                  </a:lnTo>
                  <a:lnTo>
                    <a:pt x="10" y="55"/>
                  </a:lnTo>
                  <a:lnTo>
                    <a:pt x="10" y="52"/>
                  </a:lnTo>
                  <a:lnTo>
                    <a:pt x="10" y="52"/>
                  </a:lnTo>
                  <a:lnTo>
                    <a:pt x="10" y="52"/>
                  </a:lnTo>
                  <a:lnTo>
                    <a:pt x="10" y="52"/>
                  </a:lnTo>
                  <a:lnTo>
                    <a:pt x="14" y="52"/>
                  </a:lnTo>
                  <a:lnTo>
                    <a:pt x="19" y="52"/>
                  </a:lnTo>
                  <a:lnTo>
                    <a:pt x="24" y="52"/>
                  </a:lnTo>
                  <a:lnTo>
                    <a:pt x="26" y="52"/>
                  </a:lnTo>
                  <a:lnTo>
                    <a:pt x="29" y="52"/>
                  </a:lnTo>
                  <a:lnTo>
                    <a:pt x="31" y="52"/>
                  </a:lnTo>
                  <a:lnTo>
                    <a:pt x="33" y="52"/>
                  </a:lnTo>
                  <a:lnTo>
                    <a:pt x="36" y="52"/>
                  </a:lnTo>
                  <a:lnTo>
                    <a:pt x="38" y="52"/>
                  </a:lnTo>
                  <a:lnTo>
                    <a:pt x="38" y="52"/>
                  </a:lnTo>
                  <a:lnTo>
                    <a:pt x="38" y="52"/>
                  </a:lnTo>
                  <a:lnTo>
                    <a:pt x="33" y="50"/>
                  </a:lnTo>
                  <a:lnTo>
                    <a:pt x="29" y="47"/>
                  </a:lnTo>
                  <a:lnTo>
                    <a:pt x="26" y="45"/>
                  </a:lnTo>
                  <a:lnTo>
                    <a:pt x="24" y="43"/>
                  </a:lnTo>
                  <a:lnTo>
                    <a:pt x="19" y="40"/>
                  </a:lnTo>
                  <a:lnTo>
                    <a:pt x="14" y="38"/>
                  </a:lnTo>
                  <a:lnTo>
                    <a:pt x="14" y="38"/>
                  </a:lnTo>
                  <a:lnTo>
                    <a:pt x="12" y="38"/>
                  </a:lnTo>
                  <a:lnTo>
                    <a:pt x="12" y="36"/>
                  </a:lnTo>
                  <a:lnTo>
                    <a:pt x="12" y="36"/>
                  </a:lnTo>
                  <a:lnTo>
                    <a:pt x="10" y="36"/>
                  </a:lnTo>
                  <a:lnTo>
                    <a:pt x="7" y="33"/>
                  </a:lnTo>
                  <a:lnTo>
                    <a:pt x="5" y="31"/>
                  </a:lnTo>
                  <a:lnTo>
                    <a:pt x="2" y="28"/>
                  </a:lnTo>
                  <a:lnTo>
                    <a:pt x="0" y="26"/>
                  </a:lnTo>
                  <a:lnTo>
                    <a:pt x="0" y="21"/>
                  </a:lnTo>
                  <a:lnTo>
                    <a:pt x="0" y="19"/>
                  </a:lnTo>
                  <a:lnTo>
                    <a:pt x="2" y="19"/>
                  </a:lnTo>
                  <a:lnTo>
                    <a:pt x="5" y="14"/>
                  </a:lnTo>
                  <a:lnTo>
                    <a:pt x="7" y="12"/>
                  </a:lnTo>
                  <a:lnTo>
                    <a:pt x="10" y="12"/>
                  </a:lnTo>
                  <a:lnTo>
                    <a:pt x="10" y="12"/>
                  </a:lnTo>
                  <a:lnTo>
                    <a:pt x="17" y="7"/>
                  </a:lnTo>
                  <a:lnTo>
                    <a:pt x="21" y="5"/>
                  </a:lnTo>
                  <a:lnTo>
                    <a:pt x="26" y="2"/>
                  </a:lnTo>
                  <a:lnTo>
                    <a:pt x="29" y="0"/>
                  </a:lnTo>
                  <a:lnTo>
                    <a:pt x="29" y="0"/>
                  </a:lnTo>
                  <a:lnTo>
                    <a:pt x="29" y="0"/>
                  </a:lnTo>
                  <a:lnTo>
                    <a:pt x="29" y="0"/>
                  </a:lnTo>
                  <a:lnTo>
                    <a:pt x="36" y="2"/>
                  </a:lnTo>
                  <a:lnTo>
                    <a:pt x="38" y="5"/>
                  </a:lnTo>
                  <a:lnTo>
                    <a:pt x="40" y="7"/>
                  </a:lnTo>
                  <a:lnTo>
                    <a:pt x="43" y="7"/>
                  </a:lnTo>
                  <a:lnTo>
                    <a:pt x="45" y="7"/>
                  </a:lnTo>
                  <a:lnTo>
                    <a:pt x="45" y="7"/>
                  </a:lnTo>
                  <a:lnTo>
                    <a:pt x="45" y="7"/>
                  </a:lnTo>
                  <a:lnTo>
                    <a:pt x="40" y="10"/>
                  </a:lnTo>
                  <a:lnTo>
                    <a:pt x="38" y="12"/>
                  </a:lnTo>
                  <a:lnTo>
                    <a:pt x="33" y="14"/>
                  </a:lnTo>
                  <a:lnTo>
                    <a:pt x="31" y="17"/>
                  </a:lnTo>
                  <a:lnTo>
                    <a:pt x="29" y="19"/>
                  </a:lnTo>
                  <a:lnTo>
                    <a:pt x="26" y="19"/>
                  </a:lnTo>
                  <a:lnTo>
                    <a:pt x="26" y="19"/>
                  </a:lnTo>
                  <a:lnTo>
                    <a:pt x="26" y="19"/>
                  </a:lnTo>
                  <a:lnTo>
                    <a:pt x="26" y="19"/>
                  </a:lnTo>
                  <a:lnTo>
                    <a:pt x="24" y="21"/>
                  </a:lnTo>
                  <a:lnTo>
                    <a:pt x="24" y="21"/>
                  </a:lnTo>
                  <a:lnTo>
                    <a:pt x="24" y="24"/>
                  </a:lnTo>
                  <a:lnTo>
                    <a:pt x="24" y="26"/>
                  </a:lnTo>
                  <a:lnTo>
                    <a:pt x="26" y="28"/>
                  </a:lnTo>
                  <a:lnTo>
                    <a:pt x="31" y="31"/>
                  </a:lnTo>
                  <a:lnTo>
                    <a:pt x="36" y="33"/>
                  </a:lnTo>
                  <a:lnTo>
                    <a:pt x="38" y="36"/>
                  </a:lnTo>
                  <a:lnTo>
                    <a:pt x="43" y="36"/>
                  </a:lnTo>
                  <a:lnTo>
                    <a:pt x="47" y="38"/>
                  </a:lnTo>
                  <a:lnTo>
                    <a:pt x="50" y="40"/>
                  </a:lnTo>
                  <a:lnTo>
                    <a:pt x="52" y="43"/>
                  </a:lnTo>
                  <a:lnTo>
                    <a:pt x="52" y="43"/>
                  </a:lnTo>
                  <a:lnTo>
                    <a:pt x="52" y="43"/>
                  </a:lnTo>
                  <a:lnTo>
                    <a:pt x="52" y="43"/>
                  </a:lnTo>
                  <a:lnTo>
                    <a:pt x="52" y="38"/>
                  </a:lnTo>
                  <a:lnTo>
                    <a:pt x="52" y="33"/>
                  </a:lnTo>
                  <a:lnTo>
                    <a:pt x="52" y="31"/>
                  </a:lnTo>
                  <a:lnTo>
                    <a:pt x="52" y="28"/>
                  </a:lnTo>
                  <a:lnTo>
                    <a:pt x="52" y="28"/>
                  </a:lnTo>
                  <a:lnTo>
                    <a:pt x="52" y="26"/>
                  </a:lnTo>
                  <a:lnTo>
                    <a:pt x="52" y="26"/>
                  </a:lnTo>
                  <a:lnTo>
                    <a:pt x="59" y="26"/>
                  </a:lnTo>
                  <a:lnTo>
                    <a:pt x="64" y="26"/>
                  </a:lnTo>
                  <a:lnTo>
                    <a:pt x="66" y="26"/>
                  </a:lnTo>
                  <a:lnTo>
                    <a:pt x="69" y="26"/>
                  </a:lnTo>
                  <a:lnTo>
                    <a:pt x="71" y="26"/>
                  </a:lnTo>
                  <a:lnTo>
                    <a:pt x="71" y="26"/>
                  </a:lnTo>
                  <a:lnTo>
                    <a:pt x="71" y="26"/>
                  </a:lnTo>
                  <a:close/>
                </a:path>
              </a:pathLst>
            </a:custGeom>
            <a:solidFill>
              <a:srgbClr val="FFFFFF"/>
            </a:solidFill>
            <a:ln>
              <a:noFill/>
            </a:ln>
          </p:spPr>
          <p:txBody>
            <a:bodyPr vert="horz" wrap="square" lIns="96724" tIns="48361" rIns="96724" bIns="48361" numCol="1" anchor="t" anchorCtr="0" compatLnSpc="1"/>
            <a:lstStyle>
              <a:defPPr>
                <a:defRPr lang="zh-CN"/>
              </a:defPPr>
              <a:lvl1pPr marL="0" algn="l" defTabSz="912495" rtl="0" eaLnBrk="1" latinLnBrk="0" hangingPunct="1">
                <a:defRPr sz="1900" kern="1200">
                  <a:solidFill>
                    <a:schemeClr val="tx1"/>
                  </a:solidFill>
                  <a:latin typeface="+mn-lt"/>
                  <a:ea typeface="+mn-ea"/>
                  <a:cs typeface="+mn-cs"/>
                </a:defRPr>
              </a:lvl1pPr>
              <a:lvl2pPr marL="456565" algn="l" defTabSz="912495" rtl="0" eaLnBrk="1" latinLnBrk="0" hangingPunct="1">
                <a:defRPr sz="1900" kern="1200">
                  <a:solidFill>
                    <a:schemeClr val="tx1"/>
                  </a:solidFill>
                  <a:latin typeface="+mn-lt"/>
                  <a:ea typeface="+mn-ea"/>
                  <a:cs typeface="+mn-cs"/>
                </a:defRPr>
              </a:lvl2pPr>
              <a:lvl3pPr marL="913130" algn="l" defTabSz="912495" rtl="0" eaLnBrk="1" latinLnBrk="0" hangingPunct="1">
                <a:defRPr sz="1900" kern="1200">
                  <a:solidFill>
                    <a:schemeClr val="tx1"/>
                  </a:solidFill>
                  <a:latin typeface="+mn-lt"/>
                  <a:ea typeface="+mn-ea"/>
                  <a:cs typeface="+mn-cs"/>
                </a:defRPr>
              </a:lvl3pPr>
              <a:lvl4pPr marL="1369695" algn="l" defTabSz="912495" rtl="0" eaLnBrk="1" latinLnBrk="0" hangingPunct="1">
                <a:defRPr sz="1900" kern="1200">
                  <a:solidFill>
                    <a:schemeClr val="tx1"/>
                  </a:solidFill>
                  <a:latin typeface="+mn-lt"/>
                  <a:ea typeface="+mn-ea"/>
                  <a:cs typeface="+mn-cs"/>
                </a:defRPr>
              </a:lvl4pPr>
              <a:lvl5pPr marL="1826260" algn="l" defTabSz="912495" rtl="0" eaLnBrk="1" latinLnBrk="0" hangingPunct="1">
                <a:defRPr sz="1900" kern="1200">
                  <a:solidFill>
                    <a:schemeClr val="tx1"/>
                  </a:solidFill>
                  <a:latin typeface="+mn-lt"/>
                  <a:ea typeface="+mn-ea"/>
                  <a:cs typeface="+mn-cs"/>
                </a:defRPr>
              </a:lvl5pPr>
              <a:lvl6pPr marL="2282825" algn="l" defTabSz="912495" rtl="0" eaLnBrk="1" latinLnBrk="0" hangingPunct="1">
                <a:defRPr sz="1900" kern="1200">
                  <a:solidFill>
                    <a:schemeClr val="tx1"/>
                  </a:solidFill>
                  <a:latin typeface="+mn-lt"/>
                  <a:ea typeface="+mn-ea"/>
                  <a:cs typeface="+mn-cs"/>
                </a:defRPr>
              </a:lvl6pPr>
              <a:lvl7pPr marL="2739390" algn="l" defTabSz="912495" rtl="0" eaLnBrk="1" latinLnBrk="0" hangingPunct="1">
                <a:defRPr sz="1900" kern="1200">
                  <a:solidFill>
                    <a:schemeClr val="tx1"/>
                  </a:solidFill>
                  <a:latin typeface="+mn-lt"/>
                  <a:ea typeface="+mn-ea"/>
                  <a:cs typeface="+mn-cs"/>
                </a:defRPr>
              </a:lvl7pPr>
              <a:lvl8pPr marL="3195955" algn="l" defTabSz="912495" rtl="0" eaLnBrk="1" latinLnBrk="0" hangingPunct="1">
                <a:defRPr sz="1900" kern="1200">
                  <a:solidFill>
                    <a:schemeClr val="tx1"/>
                  </a:solidFill>
                  <a:latin typeface="+mn-lt"/>
                  <a:ea typeface="+mn-ea"/>
                  <a:cs typeface="+mn-cs"/>
                </a:defRPr>
              </a:lvl8pPr>
              <a:lvl9pPr marL="3652520" algn="l" defTabSz="912495" rtl="0" eaLnBrk="1" latinLnBrk="0" hangingPunct="1">
                <a:defRPr sz="1900" kern="1200">
                  <a:solidFill>
                    <a:schemeClr val="tx1"/>
                  </a:solidFill>
                  <a:latin typeface="+mn-lt"/>
                  <a:ea typeface="+mn-ea"/>
                  <a:cs typeface="+mn-cs"/>
                </a:defRPr>
              </a:lvl9pPr>
            </a:lstStyle>
            <a:p>
              <a:pPr defTabSz="1289050"/>
              <a:endParaRPr lang="zh-CN" altLang="en-US" sz="1200">
                <a:latin typeface="微软雅黑" panose="020B0503020204020204" pitchFamily="34" charset="-122"/>
                <a:ea typeface="微软雅黑" panose="020B0503020204020204" pitchFamily="34" charset="-122"/>
              </a:endParaRPr>
            </a:p>
          </p:txBody>
        </p:sp>
      </p:grpSp>
      <p:sp>
        <p:nvSpPr>
          <p:cNvPr id="178" name="Rounded Rectangle 3"/>
          <p:cNvSpPr/>
          <p:nvPr/>
        </p:nvSpPr>
        <p:spPr>
          <a:xfrm>
            <a:off x="1346312" y="3935180"/>
            <a:ext cx="780067" cy="279613"/>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微软雅黑" panose="020B0503020204020204" pitchFamily="34" charset="-122"/>
                <a:ea typeface="微软雅黑" panose="020B0503020204020204" pitchFamily="34" charset="-122"/>
              </a:rPr>
              <a:t>SC</a:t>
            </a:r>
            <a:r>
              <a:rPr lang="zh-CN" altLang="en-US" sz="1200" dirty="0">
                <a:solidFill>
                  <a:schemeClr val="tx1"/>
                </a:solidFill>
                <a:latin typeface="微软雅黑" panose="020B0503020204020204" pitchFamily="34" charset="-122"/>
                <a:ea typeface="微软雅黑" panose="020B0503020204020204" pitchFamily="34" charset="-122"/>
              </a:rPr>
              <a:t>策略</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79" name="Rounded Rectangle 3"/>
          <p:cNvSpPr/>
          <p:nvPr/>
        </p:nvSpPr>
        <p:spPr>
          <a:xfrm>
            <a:off x="4817443" y="4113922"/>
            <a:ext cx="647596" cy="439557"/>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微软雅黑" panose="020B0503020204020204" pitchFamily="34" charset="-122"/>
                <a:ea typeface="微软雅黑" panose="020B0503020204020204" pitchFamily="34" charset="-122"/>
              </a:rPr>
              <a:t>SC</a:t>
            </a:r>
            <a:r>
              <a:rPr lang="zh-CN" altLang="en-US" sz="1200" dirty="0">
                <a:solidFill>
                  <a:schemeClr val="tx1"/>
                </a:solidFill>
                <a:latin typeface="微软雅黑" panose="020B0503020204020204" pitchFamily="34" charset="-122"/>
                <a:ea typeface="微软雅黑" panose="020B0503020204020204" pitchFamily="34" charset="-122"/>
              </a:rPr>
              <a:t>策略</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80" name="Rounded Rectangle 4"/>
          <p:cNvSpPr/>
          <p:nvPr/>
        </p:nvSpPr>
        <p:spPr>
          <a:xfrm>
            <a:off x="1863608" y="4445699"/>
            <a:ext cx="697127" cy="577261"/>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CCE</a:t>
            </a:r>
            <a:r>
              <a:rPr lang="zh-CN" altLang="en-US" sz="1200" dirty="0">
                <a:solidFill>
                  <a:schemeClr val="tx1"/>
                </a:solidFill>
                <a:latin typeface="微软雅黑" panose="020B0503020204020204" pitchFamily="34" charset="-122"/>
                <a:ea typeface="微软雅黑" panose="020B0503020204020204" pitchFamily="34" charset="-122"/>
              </a:rPr>
              <a:t>实例</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81" name="Rounded Rectangle 4"/>
          <p:cNvSpPr/>
          <p:nvPr/>
        </p:nvSpPr>
        <p:spPr>
          <a:xfrm>
            <a:off x="5717356" y="4569098"/>
            <a:ext cx="755717" cy="632715"/>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CCE</a:t>
            </a:r>
            <a:r>
              <a:rPr lang="zh-CN" altLang="en-US" sz="1200" dirty="0">
                <a:solidFill>
                  <a:schemeClr val="tx1"/>
                </a:solidFill>
                <a:latin typeface="微软雅黑" panose="020B0503020204020204" pitchFamily="34" charset="-122"/>
                <a:ea typeface="微软雅黑" panose="020B0503020204020204" pitchFamily="34" charset="-122"/>
              </a:rPr>
              <a:t>实例</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应用）</a:t>
            </a:r>
            <a:endParaRPr lang="en-US" sz="1200" dirty="0">
              <a:solidFill>
                <a:schemeClr val="tx1"/>
              </a:solidFill>
              <a:latin typeface="微软雅黑" panose="020B0503020204020204" pitchFamily="34" charset="-122"/>
              <a:ea typeface="微软雅黑" panose="020B0503020204020204" pitchFamily="34" charset="-122"/>
            </a:endParaRPr>
          </a:p>
        </p:txBody>
      </p:sp>
      <p:cxnSp>
        <p:nvCxnSpPr>
          <p:cNvPr id="182" name="Straight Arrow Connector 16"/>
          <p:cNvCxnSpPr>
            <a:stCxn id="135" idx="2"/>
            <a:endCxn id="180" idx="0"/>
          </p:cNvCxnSpPr>
          <p:nvPr/>
        </p:nvCxnSpPr>
        <p:spPr>
          <a:xfrm flipH="1">
            <a:off x="2212172" y="4312243"/>
            <a:ext cx="479770" cy="133456"/>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3" name="Straight Arrow Connector 16"/>
          <p:cNvCxnSpPr>
            <a:stCxn id="134" idx="2"/>
            <a:endCxn id="181" idx="0"/>
          </p:cNvCxnSpPr>
          <p:nvPr/>
        </p:nvCxnSpPr>
        <p:spPr>
          <a:xfrm>
            <a:off x="5997969" y="4346870"/>
            <a:ext cx="97246" cy="22222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4" name="圆角矩形 183"/>
          <p:cNvSpPr/>
          <p:nvPr/>
        </p:nvSpPr>
        <p:spPr>
          <a:xfrm>
            <a:off x="5128667" y="2241441"/>
            <a:ext cx="1042611" cy="603631"/>
          </a:xfrm>
          <a:prstGeom prst="roundRect">
            <a:avLst/>
          </a:prstGeom>
          <a:solidFill>
            <a:schemeClr val="bg1">
              <a:lumMod val="85000"/>
            </a:schemeClr>
          </a:solidFill>
          <a:ln>
            <a:noFill/>
          </a:ln>
        </p:spPr>
        <p:txBody>
          <a:bodyPr lIns="75603" tIns="75603" rIns="75603" bIns="75603" anchor="ctr"/>
          <a:lstStyle/>
          <a:p>
            <a:pPr algn="ctr">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统一的业务逻辑处理模块和流程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5" name="Straight Arrow Connector 16"/>
          <p:cNvCxnSpPr>
            <a:stCxn id="180" idx="2"/>
            <a:endCxn id="122" idx="0"/>
          </p:cNvCxnSpPr>
          <p:nvPr/>
        </p:nvCxnSpPr>
        <p:spPr>
          <a:xfrm>
            <a:off x="2212172" y="5022960"/>
            <a:ext cx="894986" cy="193547"/>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6" name="Straight Arrow Connector 16"/>
          <p:cNvCxnSpPr>
            <a:stCxn id="181" idx="2"/>
            <a:endCxn id="129" idx="0"/>
          </p:cNvCxnSpPr>
          <p:nvPr/>
        </p:nvCxnSpPr>
        <p:spPr>
          <a:xfrm>
            <a:off x="6095215" y="5201813"/>
            <a:ext cx="386372" cy="172764"/>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7" name="文本框 186"/>
          <p:cNvSpPr txBox="1"/>
          <p:nvPr/>
        </p:nvSpPr>
        <p:spPr>
          <a:xfrm>
            <a:off x="3638025" y="3876858"/>
            <a:ext cx="800219" cy="276999"/>
          </a:xfrm>
          <a:prstGeom prst="rect">
            <a:avLst/>
          </a:prstGeom>
          <a:noFill/>
        </p:spPr>
        <p:txBody>
          <a:bodyPr wrap="none" rtlCol="0">
            <a:spAutoFit/>
          </a:bodyPr>
          <a:lstStyle/>
          <a:p>
            <a:r>
              <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rPr>
              <a:t>策略同步</a:t>
            </a:r>
            <a:endPar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8" name="文本框 187"/>
          <p:cNvSpPr txBox="1"/>
          <p:nvPr/>
        </p:nvSpPr>
        <p:spPr>
          <a:xfrm>
            <a:off x="3679232" y="4401198"/>
            <a:ext cx="800219" cy="276999"/>
          </a:xfrm>
          <a:prstGeom prst="rect">
            <a:avLst/>
          </a:prstGeom>
          <a:noFill/>
        </p:spPr>
        <p:txBody>
          <a:bodyPr wrap="none" rtlCol="0">
            <a:spAutoFit/>
          </a:bodyPr>
          <a:lstStyle/>
          <a:p>
            <a:r>
              <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rPr>
              <a:t>网络连接</a:t>
            </a:r>
            <a:endParaRPr kumimoji="1" lang="zh-CN" altLang="en-US" sz="1200" dirty="0">
              <a:solidFill>
                <a:srgbClr val="18A2E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9" name="Rounded Rectangle 4"/>
          <p:cNvSpPr/>
          <p:nvPr/>
        </p:nvSpPr>
        <p:spPr>
          <a:xfrm>
            <a:off x="1058599" y="4445699"/>
            <a:ext cx="697683" cy="589250"/>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MRS</a:t>
            </a:r>
            <a:r>
              <a:rPr lang="zh-CN" altLang="en-US" sz="1200" dirty="0">
                <a:solidFill>
                  <a:schemeClr val="tx1"/>
                </a:solidFill>
                <a:latin typeface="微软雅黑" panose="020B0503020204020204" pitchFamily="34" charset="-122"/>
                <a:ea typeface="微软雅黑" panose="020B0503020204020204" pitchFamily="34" charset="-122"/>
              </a:rPr>
              <a:t>实例</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90" name="Rounded Rectangle 4"/>
          <p:cNvSpPr/>
          <p:nvPr/>
        </p:nvSpPr>
        <p:spPr>
          <a:xfrm>
            <a:off x="4812199" y="4591161"/>
            <a:ext cx="808074" cy="602627"/>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MRS</a:t>
            </a:r>
            <a:r>
              <a:rPr lang="zh-CN" altLang="en-US" sz="1200" dirty="0">
                <a:solidFill>
                  <a:schemeClr val="tx1"/>
                </a:solidFill>
                <a:latin typeface="微软雅黑" panose="020B0503020204020204" pitchFamily="34" charset="-122"/>
                <a:ea typeface="微软雅黑" panose="020B0503020204020204" pitchFamily="34" charset="-122"/>
              </a:rPr>
              <a:t>实例</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应用）</a:t>
            </a:r>
            <a:endParaRPr lang="en-US" sz="1200" dirty="0">
              <a:solidFill>
                <a:schemeClr val="tx1"/>
              </a:solidFill>
              <a:latin typeface="微软雅黑" panose="020B0503020204020204" pitchFamily="34" charset="-122"/>
              <a:ea typeface="微软雅黑" panose="020B0503020204020204" pitchFamily="34" charset="-122"/>
            </a:endParaRPr>
          </a:p>
        </p:txBody>
      </p:sp>
      <p:cxnSp>
        <p:nvCxnSpPr>
          <p:cNvPr id="191" name="Straight Arrow Connector 16"/>
          <p:cNvCxnSpPr>
            <a:stCxn id="135" idx="2"/>
            <a:endCxn id="189" idx="0"/>
          </p:cNvCxnSpPr>
          <p:nvPr/>
        </p:nvCxnSpPr>
        <p:spPr>
          <a:xfrm flipH="1">
            <a:off x="1407441" y="4312243"/>
            <a:ext cx="1284501" cy="133456"/>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6"/>
          <p:cNvCxnSpPr>
            <a:stCxn id="134" idx="2"/>
            <a:endCxn id="190" idx="0"/>
          </p:cNvCxnSpPr>
          <p:nvPr/>
        </p:nvCxnSpPr>
        <p:spPr>
          <a:xfrm flipH="1">
            <a:off x="5216236" y="4346870"/>
            <a:ext cx="781733" cy="244291"/>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6"/>
          <p:cNvCxnSpPr>
            <a:stCxn id="189" idx="2"/>
            <a:endCxn id="122" idx="0"/>
          </p:cNvCxnSpPr>
          <p:nvPr/>
        </p:nvCxnSpPr>
        <p:spPr>
          <a:xfrm>
            <a:off x="1407441" y="5034949"/>
            <a:ext cx="1699717" cy="181558"/>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4" name="Straight Arrow Connector 16"/>
          <p:cNvCxnSpPr>
            <a:stCxn id="190" idx="2"/>
            <a:endCxn id="129" idx="0"/>
          </p:cNvCxnSpPr>
          <p:nvPr/>
        </p:nvCxnSpPr>
        <p:spPr>
          <a:xfrm>
            <a:off x="5216236" y="5193788"/>
            <a:ext cx="1265351" cy="180789"/>
          </a:xfrm>
          <a:prstGeom prst="straightConnector1">
            <a:avLst/>
          </a:prstGeom>
          <a:ln w="12700">
            <a:solidFill>
              <a:srgbClr val="7E7E7E">
                <a:alpha val="50000"/>
              </a:srgbClr>
            </a:solidFill>
            <a:prstDash val="sysDash"/>
            <a:tailEnd type="arrow"/>
          </a:ln>
        </p:spPr>
        <p:style>
          <a:lnRef idx="2">
            <a:schemeClr val="accent1"/>
          </a:lnRef>
          <a:fillRef idx="0">
            <a:schemeClr val="accent1"/>
          </a:fillRef>
          <a:effectRef idx="1">
            <a:schemeClr val="accent1"/>
          </a:effectRef>
          <a:fontRef idx="minor">
            <a:schemeClr val="tx1"/>
          </a:fontRef>
        </p:style>
      </p:cxnSp>
      <p:graphicFrame>
        <p:nvGraphicFramePr>
          <p:cNvPr id="196" name="图示 195"/>
          <p:cNvGraphicFramePr/>
          <p:nvPr/>
        </p:nvGraphicFramePr>
        <p:xfrm>
          <a:off x="7920144" y="1990354"/>
          <a:ext cx="2575489" cy="3922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97" name="直接连接符 196"/>
          <p:cNvCxnSpPr/>
          <p:nvPr/>
        </p:nvCxnSpPr>
        <p:spPr>
          <a:xfrm>
            <a:off x="10019970" y="2783012"/>
            <a:ext cx="1289408" cy="0"/>
          </a:xfrm>
          <a:prstGeom prst="line">
            <a:avLst/>
          </a:prstGeom>
          <a:solidFill>
            <a:schemeClr val="bg1">
              <a:lumMod val="85000"/>
            </a:schemeClr>
          </a:solidFill>
          <a:ln w="28575"/>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10954610" y="5883940"/>
            <a:ext cx="288908" cy="0"/>
          </a:xfrm>
          <a:prstGeom prst="line">
            <a:avLst/>
          </a:prstGeom>
          <a:solidFill>
            <a:schemeClr val="bg1">
              <a:lumMod val="85000"/>
            </a:schemeClr>
          </a:solidFill>
          <a:ln w="28575"/>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a:off x="11087145" y="2783012"/>
            <a:ext cx="0" cy="3100928"/>
          </a:xfrm>
          <a:prstGeom prst="straightConnector1">
            <a:avLst/>
          </a:prstGeom>
          <a:solidFill>
            <a:schemeClr val="bg1">
              <a:lumMod val="85000"/>
            </a:schemeClr>
          </a:solidFill>
          <a:ln w="28575"/>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a:off x="11087145" y="2002670"/>
            <a:ext cx="0" cy="780342"/>
          </a:xfrm>
          <a:prstGeom prst="straightConnector1">
            <a:avLst/>
          </a:prstGeom>
          <a:solidFill>
            <a:schemeClr val="bg1">
              <a:lumMod val="85000"/>
            </a:schemeClr>
          </a:solidFill>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7291298" y="2002671"/>
            <a:ext cx="1673642" cy="0"/>
          </a:xfrm>
          <a:prstGeom prst="line">
            <a:avLst/>
          </a:prstGeom>
          <a:solidFill>
            <a:schemeClr val="bg1">
              <a:lumMod val="85000"/>
            </a:schemeClr>
          </a:solidFill>
          <a:ln w="28575"/>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V="1">
            <a:off x="7182061" y="5883940"/>
            <a:ext cx="871448" cy="1"/>
          </a:xfrm>
          <a:prstGeom prst="line">
            <a:avLst/>
          </a:prstGeom>
          <a:solidFill>
            <a:schemeClr val="bg1">
              <a:lumMod val="85000"/>
            </a:schemeClr>
          </a:solidFill>
          <a:ln w="28575"/>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nvCxnSpPr>
        <p:spPr>
          <a:xfrm>
            <a:off x="7690050" y="2002671"/>
            <a:ext cx="0" cy="3881270"/>
          </a:xfrm>
          <a:prstGeom prst="straightConnector1">
            <a:avLst/>
          </a:prstGeom>
          <a:solidFill>
            <a:schemeClr val="bg1">
              <a:lumMod val="85000"/>
            </a:schemeClr>
          </a:solidFill>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7104407" y="3258692"/>
            <a:ext cx="1151680" cy="646331"/>
          </a:xfrm>
          <a:prstGeom prst="rect">
            <a:avLst/>
          </a:prstGeom>
          <a:solidFill>
            <a:schemeClr val="bg1">
              <a:lumMod val="85000"/>
            </a:schemeClr>
          </a:solidFill>
        </p:spPr>
        <p:txBody>
          <a:bodyPr wrap="square" rtlCol="0">
            <a:spAutoFit/>
          </a:bodyPr>
          <a:lstStyle/>
          <a:p>
            <a:pPr defTabSz="1218565"/>
            <a:r>
              <a:rPr lang="zh-CN" altLang="en-US" sz="1200" dirty="0">
                <a:latin typeface="微软雅黑" panose="020B0503020204020204" pitchFamily="34" charset="-122"/>
                <a:ea typeface="微软雅黑" panose="020B0503020204020204" pitchFamily="34" charset="-122"/>
              </a:rPr>
              <a:t>需要构建全栈运营运维团队，成本高</a:t>
            </a:r>
            <a:endParaRPr lang="zh-CN" altLang="en-US" sz="1200" dirty="0">
              <a:latin typeface="微软雅黑" panose="020B0503020204020204" pitchFamily="34" charset="-122"/>
              <a:ea typeface="微软雅黑" panose="020B0503020204020204" pitchFamily="34" charset="-122"/>
            </a:endParaRPr>
          </a:p>
        </p:txBody>
      </p:sp>
      <p:sp>
        <p:nvSpPr>
          <p:cNvPr id="205" name="文本框 204"/>
          <p:cNvSpPr txBox="1"/>
          <p:nvPr/>
        </p:nvSpPr>
        <p:spPr>
          <a:xfrm>
            <a:off x="10177971" y="3684679"/>
            <a:ext cx="1294892" cy="646331"/>
          </a:xfrm>
          <a:prstGeom prst="rect">
            <a:avLst/>
          </a:prstGeom>
          <a:solidFill>
            <a:schemeClr val="bg1">
              <a:lumMod val="85000"/>
            </a:schemeClr>
          </a:solidFill>
        </p:spPr>
        <p:txBody>
          <a:bodyPr wrap="square" rtlCol="0">
            <a:spAutoFit/>
          </a:bodyPr>
          <a:lstStyle/>
          <a:p>
            <a:pPr algn="ctr" defTabSz="1218565"/>
            <a:r>
              <a:rPr lang="en-US" altLang="zh-CN" sz="1200" dirty="0">
                <a:latin typeface="微软雅黑" panose="020B0503020204020204" pitchFamily="34" charset="-122"/>
                <a:ea typeface="微软雅黑" panose="020B0503020204020204" pitchFamily="34" charset="-122"/>
              </a:rPr>
              <a:t>HCSO Online</a:t>
            </a:r>
            <a:endParaRPr lang="en-US" altLang="zh-CN" sz="1200" dirty="0">
              <a:latin typeface="微软雅黑" panose="020B0503020204020204" pitchFamily="34" charset="-122"/>
              <a:ea typeface="微软雅黑" panose="020B0503020204020204" pitchFamily="34" charset="-122"/>
            </a:endParaRPr>
          </a:p>
          <a:p>
            <a:pPr algn="ctr" defTabSz="1218565"/>
            <a:r>
              <a:rPr lang="zh-CN" altLang="en-US" sz="1200" dirty="0">
                <a:latin typeface="微软雅黑" panose="020B0503020204020204" pitchFamily="34" charset="-122"/>
                <a:ea typeface="微软雅黑" panose="020B0503020204020204" pitchFamily="34" charset="-122"/>
              </a:rPr>
              <a:t>一站式混合云交付</a:t>
            </a:r>
            <a:endParaRPr lang="zh-CN" altLang="en-US" sz="1200" dirty="0">
              <a:latin typeface="微软雅黑" panose="020B0503020204020204" pitchFamily="34" charset="-122"/>
              <a:ea typeface="微软雅黑" panose="020B0503020204020204" pitchFamily="34" charset="-122"/>
            </a:endParaRPr>
          </a:p>
        </p:txBody>
      </p:sp>
      <p:sp>
        <p:nvSpPr>
          <p:cNvPr id="206" name="文本框 205"/>
          <p:cNvSpPr txBox="1"/>
          <p:nvPr/>
        </p:nvSpPr>
        <p:spPr>
          <a:xfrm>
            <a:off x="10475394" y="2248282"/>
            <a:ext cx="984357" cy="461665"/>
          </a:xfrm>
          <a:prstGeom prst="rect">
            <a:avLst/>
          </a:prstGeom>
          <a:solidFill>
            <a:schemeClr val="bg1">
              <a:lumMod val="85000"/>
            </a:schemeClr>
          </a:solidFill>
        </p:spPr>
        <p:txBody>
          <a:bodyPr wrap="square" rtlCol="0">
            <a:spAutoFit/>
          </a:bodyPr>
          <a:lstStyle/>
          <a:p>
            <a:pPr algn="ctr" defTabSz="1218565"/>
            <a:r>
              <a:rPr lang="zh-CN" altLang="en-US" sz="1200" dirty="0" smtClean="0">
                <a:latin typeface="微软雅黑" panose="020B0503020204020204" pitchFamily="34" charset="-122"/>
                <a:ea typeface="微软雅黑" panose="020B0503020204020204" pitchFamily="34" charset="-122"/>
              </a:rPr>
              <a:t>聚焦</a:t>
            </a:r>
            <a:endParaRPr lang="en-US" altLang="zh-CN" sz="1200" dirty="0" smtClean="0">
              <a:latin typeface="微软雅黑" panose="020B0503020204020204" pitchFamily="34" charset="-122"/>
              <a:ea typeface="微软雅黑" panose="020B0503020204020204" pitchFamily="34" charset="-122"/>
            </a:endParaRPr>
          </a:p>
          <a:p>
            <a:pPr algn="ctr" defTabSz="1218565"/>
            <a:r>
              <a:rPr lang="zh-CN" altLang="en-US" sz="1200" dirty="0" smtClean="0">
                <a:latin typeface="微软雅黑" panose="020B0503020204020204" pitchFamily="34" charset="-122"/>
                <a:ea typeface="微软雅黑" panose="020B0503020204020204" pitchFamily="34" charset="-122"/>
              </a:rPr>
              <a:t>核心</a:t>
            </a:r>
            <a:r>
              <a:rPr lang="zh-CN" altLang="en-US" sz="1200" dirty="0">
                <a:latin typeface="微软雅黑" panose="020B0503020204020204" pitchFamily="34" charset="-122"/>
                <a:ea typeface="微软雅黑" panose="020B0503020204020204" pitchFamily="34" charset="-122"/>
              </a:rPr>
              <a:t>业务</a:t>
            </a:r>
            <a:endParaRPr lang="zh-CN" altLang="en-US" sz="1200" dirty="0">
              <a:latin typeface="微软雅黑" panose="020B0503020204020204" pitchFamily="34" charset="-122"/>
              <a:ea typeface="微软雅黑" panose="020B0503020204020204" pitchFamily="34" charset="-122"/>
            </a:endParaRPr>
          </a:p>
        </p:txBody>
      </p:sp>
      <p:sp>
        <p:nvSpPr>
          <p:cNvPr id="207" name="矩形 206"/>
          <p:cNvSpPr/>
          <p:nvPr/>
        </p:nvSpPr>
        <p:spPr>
          <a:xfrm>
            <a:off x="7330020" y="5894416"/>
            <a:ext cx="796961" cy="276999"/>
          </a:xfrm>
          <a:prstGeom prst="rect">
            <a:avLst/>
          </a:prstGeom>
          <a:solidFill>
            <a:schemeClr val="bg1">
              <a:lumMod val="85000"/>
            </a:schemeClr>
          </a:solidFill>
        </p:spPr>
        <p:txBody>
          <a:bodyPr wrap="none">
            <a:spAutoFit/>
          </a:bodyPr>
          <a:lstStyle/>
          <a:p>
            <a:pPr defTabSz="1218565"/>
            <a:r>
              <a:rPr lang="zh-CN" altLang="en-US" sz="1200" dirty="0">
                <a:latin typeface="微软雅黑" panose="020B0503020204020204" pitchFamily="34" charset="-122"/>
                <a:ea typeface="微软雅黑" panose="020B0503020204020204" pitchFamily="34" charset="-122"/>
              </a:rPr>
              <a:t>传统模式</a:t>
            </a:r>
            <a:endParaRPr lang="zh-CN" altLang="en-US" sz="1200" dirty="0">
              <a:latin typeface="Calibri" panose="020F0502020204030204"/>
              <a:ea typeface="宋体" panose="02010600030101010101" pitchFamily="2" charset="-122"/>
            </a:endParaRPr>
          </a:p>
        </p:txBody>
      </p:sp>
      <p:sp>
        <p:nvSpPr>
          <p:cNvPr id="208" name="矩形 207"/>
          <p:cNvSpPr/>
          <p:nvPr/>
        </p:nvSpPr>
        <p:spPr>
          <a:xfrm>
            <a:off x="10022941" y="5885251"/>
            <a:ext cx="1449922" cy="276999"/>
          </a:xfrm>
          <a:prstGeom prst="rect">
            <a:avLst/>
          </a:prstGeom>
          <a:solidFill>
            <a:schemeClr val="bg1">
              <a:lumMod val="85000"/>
            </a:schemeClr>
          </a:solidFill>
        </p:spPr>
        <p:txBody>
          <a:bodyPr wrap="none">
            <a:spAutoFit/>
          </a:bodyPr>
          <a:lstStyle/>
          <a:p>
            <a:pPr defTabSz="1218565"/>
            <a:r>
              <a:rPr lang="en-US" altLang="zh-CN" sz="1200" dirty="0">
                <a:latin typeface="微软雅黑" panose="020B0503020204020204" pitchFamily="34" charset="-122"/>
                <a:ea typeface="微软雅黑" panose="020B0503020204020204" pitchFamily="34" charset="-122"/>
              </a:rPr>
              <a:t>HCSO Online</a:t>
            </a:r>
            <a:r>
              <a:rPr lang="zh-CN" altLang="en-US" sz="1200" dirty="0">
                <a:latin typeface="微软雅黑" panose="020B0503020204020204" pitchFamily="34" charset="-122"/>
                <a:ea typeface="微软雅黑" panose="020B0503020204020204" pitchFamily="34" charset="-122"/>
              </a:rPr>
              <a:t>模式</a:t>
            </a:r>
            <a:endParaRPr lang="zh-CN" altLang="en-US" sz="1200" dirty="0">
              <a:latin typeface="Calibri" panose="020F0502020204030204"/>
              <a:ea typeface="宋体" panose="02010600030101010101" pitchFamily="2" charset="-122"/>
            </a:endParaRPr>
          </a:p>
        </p:txBody>
      </p:sp>
      <p:cxnSp>
        <p:nvCxnSpPr>
          <p:cNvPr id="209" name="直接连接符 208"/>
          <p:cNvCxnSpPr/>
          <p:nvPr/>
        </p:nvCxnSpPr>
        <p:spPr>
          <a:xfrm>
            <a:off x="9705478" y="2012081"/>
            <a:ext cx="1603900" cy="0"/>
          </a:xfrm>
          <a:prstGeom prst="line">
            <a:avLst/>
          </a:prstGeom>
          <a:solidFill>
            <a:schemeClr val="bg1">
              <a:lumMod val="85000"/>
            </a:schemeClr>
          </a:solidFill>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0" name="文本框 209"/>
          <p:cNvSpPr txBox="1"/>
          <p:nvPr/>
        </p:nvSpPr>
        <p:spPr>
          <a:xfrm>
            <a:off x="2774409" y="1319524"/>
            <a:ext cx="2334293" cy="379656"/>
          </a:xfrm>
          <a:prstGeom prst="rect">
            <a:avLst/>
          </a:prstGeom>
          <a:noFill/>
          <a:ln>
            <a:solidFill>
              <a:schemeClr val="bg1"/>
            </a:solidFill>
          </a:ln>
        </p:spPr>
        <p:txBody>
          <a:bodyPr wrap="non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一致的业务开发模式</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
        <p:nvSpPr>
          <p:cNvPr id="211" name="文本框 210"/>
          <p:cNvSpPr txBox="1"/>
          <p:nvPr/>
        </p:nvSpPr>
        <p:spPr>
          <a:xfrm>
            <a:off x="7974052" y="1319524"/>
            <a:ext cx="2811988" cy="379656"/>
          </a:xfrm>
          <a:prstGeom prst="rect">
            <a:avLst/>
          </a:prstGeom>
          <a:noFill/>
          <a:ln>
            <a:solidFill>
              <a:schemeClr val="bg1"/>
            </a:solidFill>
          </a:ln>
        </p:spPr>
        <p:txBody>
          <a:bodyPr wrap="none" rtlCol="0">
            <a:spAutoFit/>
          </a:bodyPr>
          <a:lstStyle/>
          <a:p>
            <a:r>
              <a:rPr lang="zh-CN" altLang="en-US" sz="1865" b="1" dirty="0">
                <a:solidFill>
                  <a:srgbClr val="C00000"/>
                </a:solidFill>
                <a:latin typeface="微软雅黑" panose="020B0503020204020204" pitchFamily="34" charset="-122"/>
                <a:ea typeface="微软雅黑" panose="020B0503020204020204" pitchFamily="34" charset="-122"/>
              </a:rPr>
              <a:t>更加敏捷快速的业务迭代</a:t>
            </a:r>
            <a:endParaRPr lang="zh-CN" altLang="en-US" sz="18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smtClean="0"/>
              <a:t>一体化</a:t>
            </a:r>
            <a:r>
              <a:rPr lang="zh-CN" altLang="en-US" sz="3200" dirty="0"/>
              <a:t>硬件、全栈云服务软件、统一维护升级</a:t>
            </a:r>
            <a:endParaRPr lang="zh-CN" altLang="en-US" sz="3200" dirty="0"/>
          </a:p>
        </p:txBody>
      </p:sp>
      <p:grpSp>
        <p:nvGrpSpPr>
          <p:cNvPr id="2" name="组合 1"/>
          <p:cNvGrpSpPr/>
          <p:nvPr/>
        </p:nvGrpSpPr>
        <p:grpSpPr>
          <a:xfrm>
            <a:off x="1199456" y="2456892"/>
            <a:ext cx="10100423" cy="3811231"/>
            <a:chOff x="551101" y="984159"/>
            <a:chExt cx="8042768" cy="3607073"/>
          </a:xfrm>
        </p:grpSpPr>
        <p:sp>
          <p:nvSpPr>
            <p:cNvPr id="186" name="矩形 185"/>
            <p:cNvSpPr/>
            <p:nvPr/>
          </p:nvSpPr>
          <p:spPr>
            <a:xfrm>
              <a:off x="560294" y="1354795"/>
              <a:ext cx="8028486" cy="278311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latin typeface="微软雅黑" panose="020B0503020204020204" pitchFamily="34" charset="-122"/>
                <a:ea typeface="微软雅黑" panose="020B0503020204020204" pitchFamily="34" charset="-122"/>
              </a:endParaRPr>
            </a:p>
          </p:txBody>
        </p:sp>
        <p:sp>
          <p:nvSpPr>
            <p:cNvPr id="187" name="矩形 186"/>
            <p:cNvSpPr/>
            <p:nvPr/>
          </p:nvSpPr>
          <p:spPr>
            <a:xfrm>
              <a:off x="560294" y="984159"/>
              <a:ext cx="1868549" cy="3782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88" name="矩形 187"/>
            <p:cNvSpPr/>
            <p:nvPr/>
          </p:nvSpPr>
          <p:spPr>
            <a:xfrm>
              <a:off x="2428843" y="984159"/>
              <a:ext cx="3747079" cy="3782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89" name="矩形 188"/>
            <p:cNvSpPr/>
            <p:nvPr/>
          </p:nvSpPr>
          <p:spPr>
            <a:xfrm>
              <a:off x="6159440" y="984159"/>
              <a:ext cx="2429341" cy="3782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90" name="梯形 189"/>
            <p:cNvSpPr/>
            <p:nvPr/>
          </p:nvSpPr>
          <p:spPr>
            <a:xfrm rot="16200000">
              <a:off x="1046741" y="2368500"/>
              <a:ext cx="2512587" cy="614833"/>
            </a:xfrm>
            <a:prstGeom prst="trapezoid">
              <a:avLst>
                <a:gd name="adj" fmla="val 119458"/>
              </a:avLst>
            </a:prstGeom>
            <a:gradFill flip="none" rotWithShape="1">
              <a:gsLst>
                <a:gs pos="0">
                  <a:srgbClr val="262626">
                    <a:alpha val="20000"/>
                  </a:srgbClr>
                </a:gs>
                <a:gs pos="100000">
                  <a:srgbClr val="D9D9D9">
                    <a:shade val="100000"/>
                    <a:satMod val="115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81" tIns="34243" rIns="68481" bIns="34243" numCol="1" spcCol="0" rtlCol="0" fromWordArt="0" anchor="ctr" anchorCtr="0" forceAA="0" compatLnSpc="1">
              <a:noAutofit/>
            </a:bodyPr>
            <a:lstStyle/>
            <a:p>
              <a:pPr algn="ctr"/>
              <a:endParaRPr lang="zh-CN" altLang="en-US" sz="1200">
                <a:latin typeface="微软雅黑" panose="020B0503020204020204" pitchFamily="34" charset="-122"/>
                <a:ea typeface="微软雅黑" panose="020B0503020204020204" pitchFamily="34" charset="-122"/>
              </a:endParaRPr>
            </a:p>
          </p:txBody>
        </p:sp>
        <p:sp>
          <p:nvSpPr>
            <p:cNvPr id="191" name="矩形 190"/>
            <p:cNvSpPr/>
            <p:nvPr/>
          </p:nvSpPr>
          <p:spPr>
            <a:xfrm>
              <a:off x="7462501" y="2226113"/>
              <a:ext cx="346854" cy="414952"/>
            </a:xfrm>
            <a:prstGeom prst="rect">
              <a:avLst/>
            </a:prstGeom>
            <a:ln>
              <a:noFill/>
            </a:ln>
          </p:spPr>
          <p:txBody>
            <a:bodyPr wrap="none" lIns="68429" tIns="34219" rIns="68429" bIns="34219">
              <a:spAutoFit/>
            </a:bodyPr>
            <a:lstStyle/>
            <a:p>
              <a:r>
                <a:rPr lang="zh-CN" altLang="en-US" sz="1200" dirty="0">
                  <a:latin typeface="微软雅黑" panose="020B0503020204020204" pitchFamily="34" charset="-122"/>
                  <a:ea typeface="微软雅黑" panose="020B0503020204020204" pitchFamily="34" charset="-122"/>
                </a:rPr>
                <a:t>运维</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API</a:t>
              </a:r>
              <a:endParaRPr lang="zh-CN" altLang="en-US" sz="1200" dirty="0">
                <a:latin typeface="微软雅黑" panose="020B0503020204020204" pitchFamily="34" charset="-122"/>
                <a:ea typeface="微软雅黑" panose="020B0503020204020204" pitchFamily="34" charset="-122"/>
              </a:endParaRPr>
            </a:p>
          </p:txBody>
        </p:sp>
        <p:sp>
          <p:nvSpPr>
            <p:cNvPr id="192" name="圆角矩形 191"/>
            <p:cNvSpPr/>
            <p:nvPr/>
          </p:nvSpPr>
          <p:spPr bwMode="auto">
            <a:xfrm>
              <a:off x="7132946" y="1454170"/>
              <a:ext cx="633282" cy="271612"/>
            </a:xfrm>
            <a:prstGeom prst="roundRect">
              <a:avLst>
                <a:gd name="adj" fmla="val 0"/>
              </a:avLst>
            </a:prstGeom>
            <a:solidFill>
              <a:srgbClr val="FFFFFF"/>
            </a:solidFill>
            <a:ln w="9525" cap="flat" cmpd="sng" algn="ctr">
              <a:noFill/>
              <a:prstDash val="solid"/>
              <a:round/>
              <a:headEnd type="none" w="med" len="med"/>
              <a:tailEnd type="none" w="med" len="med"/>
            </a:ln>
            <a:effectLst/>
          </p:spPr>
          <p:txBody>
            <a:bodyPr vert="horz" wrap="none" lIns="68429" tIns="34219" rIns="68429" bIns="34219" numCol="1" rtlCol="0" anchor="ctr" anchorCtr="1" compatLnSpc="1"/>
            <a:lstStyle/>
            <a:p>
              <a:pPr algn="ctr" defTabSz="683895" eaLnBrk="0" hangingPunct="0"/>
              <a:r>
                <a:rPr lang="zh-CN" altLang="en-US" sz="1200" dirty="0">
                  <a:latin typeface="微软雅黑" panose="020B0503020204020204" pitchFamily="34" charset="-122"/>
                  <a:ea typeface="微软雅黑" panose="020B0503020204020204" pitchFamily="34" charset="-122"/>
                </a:rPr>
                <a:t>运维人员</a:t>
              </a:r>
              <a:endParaRPr lang="zh-CN" altLang="en-US" sz="1200" dirty="0">
                <a:latin typeface="微软雅黑" panose="020B0503020204020204" pitchFamily="34" charset="-122"/>
                <a:ea typeface="微软雅黑" panose="020B0503020204020204" pitchFamily="34" charset="-122"/>
              </a:endParaRPr>
            </a:p>
          </p:txBody>
        </p:sp>
        <p:sp>
          <p:nvSpPr>
            <p:cNvPr id="193" name="圆角矩形 192"/>
            <p:cNvSpPr/>
            <p:nvPr/>
          </p:nvSpPr>
          <p:spPr bwMode="auto">
            <a:xfrm>
              <a:off x="7054712" y="2478024"/>
              <a:ext cx="863509" cy="1425167"/>
            </a:xfrm>
            <a:prstGeom prst="roundRect">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zh-CN" altLang="en-US" sz="1200" b="1" dirty="0">
                  <a:solidFill>
                    <a:srgbClr val="FFFFFF"/>
                  </a:solidFill>
                  <a:latin typeface="微软雅黑" panose="020B0503020204020204" pitchFamily="34" charset="-122"/>
                  <a:ea typeface="微软雅黑" panose="020B0503020204020204" pitchFamily="34" charset="-122"/>
                </a:rPr>
                <a:t>运维平台</a:t>
              </a:r>
              <a:endParaRPr lang="en-US" altLang="zh-CN" sz="1200" b="1" dirty="0">
                <a:solidFill>
                  <a:srgbClr val="FFFFFF"/>
                </a:solidFill>
                <a:latin typeface="微软雅黑" panose="020B0503020204020204" pitchFamily="34" charset="-122"/>
                <a:ea typeface="微软雅黑" panose="020B0503020204020204" pitchFamily="34" charset="-122"/>
              </a:endParaRPr>
            </a:p>
            <a:p>
              <a:pPr algn="ctr">
                <a:buClr>
                  <a:srgbClr val="CC9900"/>
                </a:buClr>
              </a:pP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buClr>
                  <a:srgbClr val="CC9900"/>
                </a:buClr>
              </a:pP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4" name="圆角矩形 193"/>
            <p:cNvSpPr/>
            <p:nvPr/>
          </p:nvSpPr>
          <p:spPr bwMode="auto">
            <a:xfrm>
              <a:off x="7128702" y="1806982"/>
              <a:ext cx="765901" cy="368008"/>
            </a:xfrm>
            <a:prstGeom prst="roundRect">
              <a:avLst>
                <a:gd name="adj" fmla="val 0"/>
              </a:avLst>
            </a:prstGeom>
            <a:solidFill>
              <a:srgbClr val="666666"/>
            </a:solidFill>
            <a:ln>
              <a:noFill/>
            </a:ln>
            <a:effectLst/>
          </p:spPr>
          <p:txBody>
            <a:bodyPr vert="horz" wrap="square" lIns="68461" tIns="34232" rIns="68461" bIns="34232" numCol="1" rtlCol="0" anchor="ctr" anchorCtr="0" compatLnSpc="1"/>
            <a:lstStyle/>
            <a:p>
              <a:pPr algn="ctr">
                <a:buClr>
                  <a:srgbClr val="CC9900"/>
                </a:buClr>
              </a:pPr>
              <a:r>
                <a:rPr lang="zh-CN" altLang="en-US" sz="1200" dirty="0">
                  <a:solidFill>
                    <a:prstClr val="white"/>
                  </a:solidFill>
                  <a:latin typeface="微软雅黑" panose="020B0503020204020204" pitchFamily="34" charset="-122"/>
                  <a:ea typeface="微软雅黑" panose="020B0503020204020204" pitchFamily="34" charset="-122"/>
                </a:rPr>
                <a:t>运维</a:t>
              </a:r>
              <a:r>
                <a:rPr lang="en-US" altLang="zh-CN" sz="1200" dirty="0">
                  <a:solidFill>
                    <a:prstClr val="white"/>
                  </a:solidFill>
                  <a:latin typeface="微软雅黑" panose="020B0503020204020204" pitchFamily="34" charset="-122"/>
                  <a:ea typeface="微软雅黑" panose="020B0503020204020204" pitchFamily="34" charset="-122"/>
                </a:rPr>
                <a:t> </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a:buClr>
                  <a:srgbClr val="CC9900"/>
                </a:buClr>
              </a:pPr>
              <a:r>
                <a:rPr lang="en-US" altLang="zh-CN" sz="1200" dirty="0">
                  <a:solidFill>
                    <a:prstClr val="white"/>
                  </a:solidFill>
                  <a:latin typeface="微软雅黑" panose="020B0503020204020204" pitchFamily="34" charset="-122"/>
                  <a:ea typeface="微软雅黑" panose="020B0503020204020204" pitchFamily="34" charset="-122"/>
                </a:rPr>
                <a:t>Console</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95" name="上箭头 194"/>
            <p:cNvSpPr/>
            <p:nvPr/>
          </p:nvSpPr>
          <p:spPr bwMode="auto">
            <a:xfrm>
              <a:off x="7306740" y="2154593"/>
              <a:ext cx="182812" cy="336747"/>
            </a:xfrm>
            <a:prstGeom prst="upArrow">
              <a:avLst/>
            </a:prstGeom>
            <a:solidFill>
              <a:schemeClr val="accent2">
                <a:lumMod val="75000"/>
              </a:schemeClr>
            </a:solidFill>
            <a:ln w="9525" cap="flat" cmpd="sng" algn="ctr">
              <a:noFill/>
              <a:prstDash val="solid"/>
              <a:round/>
              <a:headEnd type="none" w="med" len="med"/>
              <a:tailEnd type="none" w="med" len="med"/>
            </a:ln>
            <a:effectLst/>
          </p:spPr>
          <p:txBody>
            <a:bodyPr vert="horz" wrap="none" lIns="68429" tIns="34219" rIns="68429" bIns="34219" numCol="1" rtlCol="0" anchor="ctr" anchorCtr="1" compatLnSpc="1"/>
            <a:lstStyle/>
            <a:p>
              <a:pPr algn="ctr" defTabSz="683895" eaLnBrk="0" hangingPunct="0"/>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6" name="TextBox 48"/>
            <p:cNvSpPr txBox="1"/>
            <p:nvPr/>
          </p:nvSpPr>
          <p:spPr>
            <a:xfrm>
              <a:off x="3744914" y="998927"/>
              <a:ext cx="1029128" cy="291182"/>
            </a:xfrm>
            <a:prstGeom prst="rect">
              <a:avLst/>
            </a:prstGeom>
            <a:noFill/>
          </p:spPr>
          <p:txBody>
            <a:bodyPr wrap="none" lIns="121808" tIns="60904" rIns="121808" bIns="60904" rtlCol="0">
              <a:spAutoFit/>
            </a:bodyPr>
            <a:lstStyle/>
            <a:p>
              <a:r>
                <a:rPr lang="zh-CN" altLang="en-US" sz="1200" b="1" dirty="0">
                  <a:solidFill>
                    <a:srgbClr val="FFFFFF"/>
                  </a:solidFill>
                  <a:latin typeface="微软雅黑" panose="020B0503020204020204" pitchFamily="34" charset="-122"/>
                  <a:ea typeface="微软雅黑" panose="020B0503020204020204" pitchFamily="34" charset="-122"/>
                </a:rPr>
                <a:t>全栈云服务软件</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197" name="TextBox 48"/>
            <p:cNvSpPr txBox="1"/>
            <p:nvPr/>
          </p:nvSpPr>
          <p:spPr>
            <a:xfrm>
              <a:off x="7008779" y="988542"/>
              <a:ext cx="909442" cy="291182"/>
            </a:xfrm>
            <a:prstGeom prst="rect">
              <a:avLst/>
            </a:prstGeom>
            <a:noFill/>
          </p:spPr>
          <p:txBody>
            <a:bodyPr wrap="none" lIns="121808" tIns="60904" rIns="121808" bIns="60904" rtlCol="0">
              <a:spAutoFit/>
            </a:bodyPr>
            <a:lstStyle/>
            <a:p>
              <a:r>
                <a:rPr lang="zh-CN" altLang="en-US" sz="1200" b="1" dirty="0">
                  <a:solidFill>
                    <a:srgbClr val="FFFFFF"/>
                  </a:solidFill>
                  <a:latin typeface="微软雅黑" panose="020B0503020204020204" pitchFamily="34" charset="-122"/>
                  <a:ea typeface="微软雅黑" panose="020B0503020204020204" pitchFamily="34" charset="-122"/>
                </a:rPr>
                <a:t>集中运维管理</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198" name="矩形 197"/>
            <p:cNvSpPr/>
            <p:nvPr/>
          </p:nvSpPr>
          <p:spPr>
            <a:xfrm>
              <a:off x="7104847" y="3208624"/>
              <a:ext cx="789756" cy="291182"/>
            </a:xfrm>
            <a:prstGeom prst="rect">
              <a:avLst/>
            </a:prstGeom>
          </p:spPr>
          <p:txBody>
            <a:bodyPr wrap="none" lIns="121808" tIns="60904" rIns="121808" bIns="60904">
              <a:spAutoFit/>
            </a:bodyPr>
            <a:lstStyle/>
            <a:p>
              <a:pPr algn="ctr"/>
              <a:r>
                <a:rPr lang="zh-CN" altLang="en-US"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监控、告警</a:t>
              </a:r>
              <a:endParaRPr lang="en-US" altLang="zh-CN"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9" name="圆角矩形 198"/>
            <p:cNvSpPr/>
            <p:nvPr/>
          </p:nvSpPr>
          <p:spPr bwMode="auto">
            <a:xfrm>
              <a:off x="6517659" y="1790615"/>
              <a:ext cx="1875289" cy="2212109"/>
            </a:xfrm>
            <a:prstGeom prst="roundRect">
              <a:avLst>
                <a:gd name="adj" fmla="val 0"/>
              </a:avLst>
            </a:prstGeom>
            <a:noFill/>
            <a:ln w="12700">
              <a:solidFill>
                <a:schemeClr val="tx1"/>
              </a:solidFill>
              <a:prstDash val="sysDot"/>
            </a:ln>
            <a:effectLst/>
          </p:spPr>
          <p:txBody>
            <a:bodyPr vert="horz" wrap="square" lIns="91325" tIns="45661" rIns="91325" bIns="45661" numCol="1" rtlCol="0" anchor="ctr" anchorCtr="0" compatLnSpc="1"/>
            <a:lstStyle/>
            <a:p>
              <a:pPr algn="ctr" defTabSz="913130">
                <a:buClr>
                  <a:srgbClr val="CC9900"/>
                </a:buClr>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00" name="TextBox 48"/>
            <p:cNvSpPr txBox="1"/>
            <p:nvPr/>
          </p:nvSpPr>
          <p:spPr>
            <a:xfrm>
              <a:off x="883706" y="1011866"/>
              <a:ext cx="1029128" cy="291182"/>
            </a:xfrm>
            <a:prstGeom prst="rect">
              <a:avLst/>
            </a:prstGeom>
            <a:noFill/>
          </p:spPr>
          <p:txBody>
            <a:bodyPr wrap="none" lIns="121808" tIns="60904" rIns="121808" bIns="60904" rtlCol="0">
              <a:spAutoFit/>
            </a:bodyPr>
            <a:lstStyle/>
            <a:p>
              <a:r>
                <a:rPr lang="zh-CN" altLang="en-US" sz="1200" b="1" dirty="0">
                  <a:solidFill>
                    <a:srgbClr val="FFFFFF"/>
                  </a:solidFill>
                  <a:latin typeface="微软雅黑" panose="020B0503020204020204" pitchFamily="34" charset="-122"/>
                  <a:ea typeface="微软雅黑" panose="020B0503020204020204" pitchFamily="34" charset="-122"/>
                </a:rPr>
                <a:t>一体化标准硬件</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201" name="Freeform 27"/>
            <p:cNvSpPr/>
            <p:nvPr/>
          </p:nvSpPr>
          <p:spPr bwMode="auto">
            <a:xfrm>
              <a:off x="797302" y="2127153"/>
              <a:ext cx="49308" cy="25852"/>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2" name="Freeform 28"/>
            <p:cNvSpPr/>
            <p:nvPr/>
          </p:nvSpPr>
          <p:spPr bwMode="auto">
            <a:xfrm>
              <a:off x="971174" y="2127153"/>
              <a:ext cx="49308" cy="25852"/>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3" name="Freeform 29"/>
            <p:cNvSpPr/>
            <p:nvPr/>
          </p:nvSpPr>
          <p:spPr bwMode="auto">
            <a:xfrm>
              <a:off x="745400" y="2067694"/>
              <a:ext cx="1253442" cy="1119369"/>
            </a:xfrm>
            <a:custGeom>
              <a:avLst/>
              <a:gdLst>
                <a:gd name="T0" fmla="*/ 2147483647 w 1828"/>
                <a:gd name="T1" fmla="*/ 2147483647 h 1637"/>
                <a:gd name="T2" fmla="*/ 2147483647 w 1828"/>
                <a:gd name="T3" fmla="*/ 2147483647 h 1637"/>
                <a:gd name="T4" fmla="*/ 2147483647 w 1828"/>
                <a:gd name="T5" fmla="*/ 2147483647 h 1637"/>
                <a:gd name="T6" fmla="*/ 2147483647 w 1828"/>
                <a:gd name="T7" fmla="*/ 2147483647 h 1637"/>
                <a:gd name="T8" fmla="*/ 2147483647 w 1828"/>
                <a:gd name="T9" fmla="*/ 2147483647 h 1637"/>
                <a:gd name="T10" fmla="*/ 2147483647 w 1828"/>
                <a:gd name="T11" fmla="*/ 2147483647 h 1637"/>
                <a:gd name="T12" fmla="*/ 2147483647 w 1828"/>
                <a:gd name="T13" fmla="*/ 2147483647 h 1637"/>
                <a:gd name="T14" fmla="*/ 2147483647 w 1828"/>
                <a:gd name="T15" fmla="*/ 2147483647 h 1637"/>
                <a:gd name="T16" fmla="*/ 2147483647 w 1828"/>
                <a:gd name="T17" fmla="*/ 2147483647 h 1637"/>
                <a:gd name="T18" fmla="*/ 2147483647 w 1828"/>
                <a:gd name="T19" fmla="*/ 2147483647 h 1637"/>
                <a:gd name="T20" fmla="*/ 2147483647 w 1828"/>
                <a:gd name="T21" fmla="*/ 2147483647 h 1637"/>
                <a:gd name="T22" fmla="*/ 2147483647 w 1828"/>
                <a:gd name="T23" fmla="*/ 2147483647 h 1637"/>
                <a:gd name="T24" fmla="*/ 2147483647 w 1828"/>
                <a:gd name="T25" fmla="*/ 2147483647 h 1637"/>
                <a:gd name="T26" fmla="*/ 2147483647 w 1828"/>
                <a:gd name="T27" fmla="*/ 2147483647 h 1637"/>
                <a:gd name="T28" fmla="*/ 2147483647 w 1828"/>
                <a:gd name="T29" fmla="*/ 2147483647 h 1637"/>
                <a:gd name="T30" fmla="*/ 2147483647 w 1828"/>
                <a:gd name="T31" fmla="*/ 2147483647 h 1637"/>
                <a:gd name="T32" fmla="*/ 2147483647 w 1828"/>
                <a:gd name="T33" fmla="*/ 2147483647 h 1637"/>
                <a:gd name="T34" fmla="*/ 0 w 1828"/>
                <a:gd name="T35" fmla="*/ 2147483647 h 1637"/>
                <a:gd name="T36" fmla="*/ 0 w 1828"/>
                <a:gd name="T37" fmla="*/ 2147483647 h 1637"/>
                <a:gd name="T38" fmla="*/ 2147483647 w 1828"/>
                <a:gd name="T39" fmla="*/ 0 h 1637"/>
                <a:gd name="T40" fmla="*/ 2147483647 w 1828"/>
                <a:gd name="T41" fmla="*/ 0 h 1637"/>
                <a:gd name="T42" fmla="*/ 2147483647 w 1828"/>
                <a:gd name="T43" fmla="*/ 2147483647 h 1637"/>
                <a:gd name="T44" fmla="*/ 2147483647 w 1828"/>
                <a:gd name="T45" fmla="*/ 2147483647 h 1637"/>
                <a:gd name="T46" fmla="*/ 2147483647 w 1828"/>
                <a:gd name="T47" fmla="*/ 2147483647 h 16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28"/>
                <a:gd name="T73" fmla="*/ 0 h 1637"/>
                <a:gd name="T74" fmla="*/ 1828 w 1828"/>
                <a:gd name="T75" fmla="*/ 1637 h 16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28" h="1637">
                  <a:moveTo>
                    <a:pt x="1759" y="1637"/>
                  </a:moveTo>
                  <a:lnTo>
                    <a:pt x="1759" y="1637"/>
                  </a:lnTo>
                  <a:lnTo>
                    <a:pt x="1275" y="1637"/>
                  </a:lnTo>
                  <a:cubicBezTo>
                    <a:pt x="1264" y="1637"/>
                    <a:pt x="1255" y="1628"/>
                    <a:pt x="1255" y="1617"/>
                  </a:cubicBezTo>
                  <a:cubicBezTo>
                    <a:pt x="1255" y="1606"/>
                    <a:pt x="1264" y="1597"/>
                    <a:pt x="1275" y="1597"/>
                  </a:cubicBezTo>
                  <a:lnTo>
                    <a:pt x="1759" y="1597"/>
                  </a:lnTo>
                  <a:cubicBezTo>
                    <a:pt x="1775" y="1597"/>
                    <a:pt x="1788" y="1581"/>
                    <a:pt x="1788" y="1561"/>
                  </a:cubicBezTo>
                  <a:lnTo>
                    <a:pt x="1788" y="76"/>
                  </a:lnTo>
                  <a:cubicBezTo>
                    <a:pt x="1788" y="56"/>
                    <a:pt x="1775" y="40"/>
                    <a:pt x="1759" y="40"/>
                  </a:cubicBezTo>
                  <a:lnTo>
                    <a:pt x="70" y="40"/>
                  </a:lnTo>
                  <a:cubicBezTo>
                    <a:pt x="53" y="40"/>
                    <a:pt x="40" y="56"/>
                    <a:pt x="40" y="76"/>
                  </a:cubicBezTo>
                  <a:lnTo>
                    <a:pt x="40" y="1561"/>
                  </a:lnTo>
                  <a:cubicBezTo>
                    <a:pt x="40" y="1581"/>
                    <a:pt x="53" y="1597"/>
                    <a:pt x="70" y="1597"/>
                  </a:cubicBezTo>
                  <a:lnTo>
                    <a:pt x="1076" y="1597"/>
                  </a:lnTo>
                  <a:cubicBezTo>
                    <a:pt x="1087" y="1597"/>
                    <a:pt x="1096" y="1606"/>
                    <a:pt x="1096" y="1617"/>
                  </a:cubicBezTo>
                  <a:cubicBezTo>
                    <a:pt x="1096" y="1628"/>
                    <a:pt x="1087" y="1637"/>
                    <a:pt x="1076" y="1637"/>
                  </a:cubicBezTo>
                  <a:lnTo>
                    <a:pt x="70" y="1637"/>
                  </a:lnTo>
                  <a:cubicBezTo>
                    <a:pt x="31" y="1637"/>
                    <a:pt x="0" y="1603"/>
                    <a:pt x="0" y="1561"/>
                  </a:cubicBezTo>
                  <a:lnTo>
                    <a:pt x="0" y="76"/>
                  </a:lnTo>
                  <a:cubicBezTo>
                    <a:pt x="0" y="34"/>
                    <a:pt x="31" y="0"/>
                    <a:pt x="70" y="0"/>
                  </a:cubicBezTo>
                  <a:lnTo>
                    <a:pt x="1759" y="0"/>
                  </a:lnTo>
                  <a:cubicBezTo>
                    <a:pt x="1797" y="0"/>
                    <a:pt x="1828" y="34"/>
                    <a:pt x="1828" y="76"/>
                  </a:cubicBezTo>
                  <a:lnTo>
                    <a:pt x="1828" y="1561"/>
                  </a:lnTo>
                  <a:cubicBezTo>
                    <a:pt x="1828" y="1603"/>
                    <a:pt x="1797" y="1637"/>
                    <a:pt x="1759" y="1637"/>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4" name="Freeform 30"/>
            <p:cNvSpPr/>
            <p:nvPr/>
          </p:nvSpPr>
          <p:spPr bwMode="auto">
            <a:xfrm>
              <a:off x="1370822" y="2083205"/>
              <a:ext cx="18167" cy="1098688"/>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3" y="1607"/>
                  </a:moveTo>
                  <a:lnTo>
                    <a:pt x="13" y="1607"/>
                  </a:lnTo>
                  <a:cubicBezTo>
                    <a:pt x="6" y="1607"/>
                    <a:pt x="0" y="1601"/>
                    <a:pt x="0" y="1594"/>
                  </a:cubicBezTo>
                  <a:lnTo>
                    <a:pt x="0" y="14"/>
                  </a:lnTo>
                  <a:cubicBezTo>
                    <a:pt x="0" y="6"/>
                    <a:pt x="6" y="0"/>
                    <a:pt x="13" y="0"/>
                  </a:cubicBezTo>
                  <a:cubicBezTo>
                    <a:pt x="21" y="0"/>
                    <a:pt x="27" y="6"/>
                    <a:pt x="27" y="14"/>
                  </a:cubicBezTo>
                  <a:lnTo>
                    <a:pt x="27" y="1594"/>
                  </a:lnTo>
                  <a:cubicBezTo>
                    <a:pt x="27" y="1601"/>
                    <a:pt x="21" y="1607"/>
                    <a:pt x="13" y="1607"/>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5" name="Freeform 31"/>
            <p:cNvSpPr/>
            <p:nvPr/>
          </p:nvSpPr>
          <p:spPr bwMode="auto">
            <a:xfrm>
              <a:off x="1674452" y="2083205"/>
              <a:ext cx="18167" cy="1098688"/>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4" y="1607"/>
                  </a:moveTo>
                  <a:lnTo>
                    <a:pt x="14" y="1607"/>
                  </a:lnTo>
                  <a:cubicBezTo>
                    <a:pt x="6" y="1607"/>
                    <a:pt x="0" y="1601"/>
                    <a:pt x="0" y="1594"/>
                  </a:cubicBezTo>
                  <a:lnTo>
                    <a:pt x="0" y="14"/>
                  </a:lnTo>
                  <a:cubicBezTo>
                    <a:pt x="0" y="6"/>
                    <a:pt x="6" y="0"/>
                    <a:pt x="14" y="0"/>
                  </a:cubicBezTo>
                  <a:cubicBezTo>
                    <a:pt x="21" y="0"/>
                    <a:pt x="27" y="6"/>
                    <a:pt x="27" y="14"/>
                  </a:cubicBezTo>
                  <a:lnTo>
                    <a:pt x="27" y="1594"/>
                  </a:lnTo>
                  <a:cubicBezTo>
                    <a:pt x="27" y="1601"/>
                    <a:pt x="21" y="1607"/>
                    <a:pt x="14" y="1607"/>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6" name="Freeform 32"/>
            <p:cNvSpPr/>
            <p:nvPr/>
          </p:nvSpPr>
          <p:spPr bwMode="auto">
            <a:xfrm>
              <a:off x="1069790" y="2083205"/>
              <a:ext cx="18167" cy="1098688"/>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3" y="1607"/>
                  </a:moveTo>
                  <a:lnTo>
                    <a:pt x="13" y="1607"/>
                  </a:lnTo>
                  <a:cubicBezTo>
                    <a:pt x="6" y="1607"/>
                    <a:pt x="0" y="1601"/>
                    <a:pt x="0" y="1594"/>
                  </a:cubicBezTo>
                  <a:lnTo>
                    <a:pt x="0" y="14"/>
                  </a:lnTo>
                  <a:cubicBezTo>
                    <a:pt x="0" y="6"/>
                    <a:pt x="6" y="0"/>
                    <a:pt x="13" y="0"/>
                  </a:cubicBezTo>
                  <a:cubicBezTo>
                    <a:pt x="21" y="0"/>
                    <a:pt x="27" y="6"/>
                    <a:pt x="27" y="14"/>
                  </a:cubicBezTo>
                  <a:lnTo>
                    <a:pt x="27" y="1594"/>
                  </a:lnTo>
                  <a:cubicBezTo>
                    <a:pt x="27" y="1601"/>
                    <a:pt x="21" y="1607"/>
                    <a:pt x="13" y="1607"/>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7" name="Freeform 34"/>
            <p:cNvSpPr>
              <a:spLocks noEditPoints="1"/>
            </p:cNvSpPr>
            <p:nvPr/>
          </p:nvSpPr>
          <p:spPr bwMode="auto">
            <a:xfrm>
              <a:off x="820658" y="2217632"/>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8" name="Freeform 35"/>
            <p:cNvSpPr>
              <a:spLocks noEditPoints="1"/>
            </p:cNvSpPr>
            <p:nvPr/>
          </p:nvSpPr>
          <p:spPr bwMode="auto">
            <a:xfrm>
              <a:off x="820658" y="2279676"/>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9" name="Freeform 36"/>
            <p:cNvSpPr>
              <a:spLocks noEditPoints="1"/>
            </p:cNvSpPr>
            <p:nvPr/>
          </p:nvSpPr>
          <p:spPr bwMode="auto">
            <a:xfrm>
              <a:off x="820658" y="2341719"/>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0" name="Freeform 37"/>
            <p:cNvSpPr>
              <a:spLocks noEditPoints="1"/>
            </p:cNvSpPr>
            <p:nvPr/>
          </p:nvSpPr>
          <p:spPr bwMode="auto">
            <a:xfrm>
              <a:off x="820658" y="2403763"/>
              <a:ext cx="192039" cy="38778"/>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1" name="Freeform 38"/>
            <p:cNvSpPr>
              <a:spLocks noEditPoints="1"/>
            </p:cNvSpPr>
            <p:nvPr/>
          </p:nvSpPr>
          <p:spPr bwMode="auto">
            <a:xfrm>
              <a:off x="820658" y="2468393"/>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2" name="Freeform 39"/>
            <p:cNvSpPr>
              <a:spLocks noEditPoints="1"/>
            </p:cNvSpPr>
            <p:nvPr/>
          </p:nvSpPr>
          <p:spPr bwMode="auto">
            <a:xfrm>
              <a:off x="820658" y="2530436"/>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3" name="Freeform 40"/>
            <p:cNvSpPr>
              <a:spLocks noEditPoints="1"/>
            </p:cNvSpPr>
            <p:nvPr/>
          </p:nvSpPr>
          <p:spPr bwMode="auto">
            <a:xfrm>
              <a:off x="820658" y="2592480"/>
              <a:ext cx="192039" cy="36192"/>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4" name="Freeform 41"/>
            <p:cNvSpPr>
              <a:spLocks noEditPoints="1"/>
            </p:cNvSpPr>
            <p:nvPr/>
          </p:nvSpPr>
          <p:spPr bwMode="auto">
            <a:xfrm>
              <a:off x="820658" y="2654522"/>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5" name="Freeform 42"/>
            <p:cNvSpPr>
              <a:spLocks noEditPoints="1"/>
            </p:cNvSpPr>
            <p:nvPr/>
          </p:nvSpPr>
          <p:spPr bwMode="auto">
            <a:xfrm>
              <a:off x="820658" y="2719150"/>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6" name="Freeform 43"/>
            <p:cNvSpPr>
              <a:spLocks noEditPoints="1"/>
            </p:cNvSpPr>
            <p:nvPr/>
          </p:nvSpPr>
          <p:spPr bwMode="auto">
            <a:xfrm>
              <a:off x="820658" y="2781194"/>
              <a:ext cx="192039" cy="36192"/>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7" name="Freeform 44"/>
            <p:cNvSpPr>
              <a:spLocks noEditPoints="1"/>
            </p:cNvSpPr>
            <p:nvPr/>
          </p:nvSpPr>
          <p:spPr bwMode="auto">
            <a:xfrm>
              <a:off x="820658" y="2843237"/>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8" name="Freeform 45"/>
            <p:cNvSpPr>
              <a:spLocks noEditPoints="1"/>
            </p:cNvSpPr>
            <p:nvPr/>
          </p:nvSpPr>
          <p:spPr bwMode="auto">
            <a:xfrm>
              <a:off x="820658" y="2905280"/>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9" name="Freeform 46"/>
            <p:cNvSpPr>
              <a:spLocks noEditPoints="1"/>
            </p:cNvSpPr>
            <p:nvPr/>
          </p:nvSpPr>
          <p:spPr bwMode="auto">
            <a:xfrm>
              <a:off x="820658" y="2969910"/>
              <a:ext cx="192039" cy="33608"/>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0" name="Freeform 47"/>
            <p:cNvSpPr>
              <a:spLocks noEditPoints="1"/>
            </p:cNvSpPr>
            <p:nvPr/>
          </p:nvSpPr>
          <p:spPr bwMode="auto">
            <a:xfrm>
              <a:off x="905459" y="3029978"/>
              <a:ext cx="192039" cy="36192"/>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1" name="Freeform 48"/>
            <p:cNvSpPr>
              <a:spLocks noEditPoints="1"/>
            </p:cNvSpPr>
            <p:nvPr/>
          </p:nvSpPr>
          <p:spPr bwMode="auto">
            <a:xfrm>
              <a:off x="1132073" y="2217632"/>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2" name="Freeform 49"/>
            <p:cNvSpPr>
              <a:spLocks noEditPoints="1"/>
            </p:cNvSpPr>
            <p:nvPr/>
          </p:nvSpPr>
          <p:spPr bwMode="auto">
            <a:xfrm>
              <a:off x="1132073" y="2279676"/>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3" name="Freeform 50"/>
            <p:cNvSpPr>
              <a:spLocks noEditPoints="1"/>
            </p:cNvSpPr>
            <p:nvPr/>
          </p:nvSpPr>
          <p:spPr bwMode="auto">
            <a:xfrm>
              <a:off x="1132073" y="2341719"/>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4" name="Freeform 51"/>
            <p:cNvSpPr>
              <a:spLocks noEditPoints="1"/>
            </p:cNvSpPr>
            <p:nvPr/>
          </p:nvSpPr>
          <p:spPr bwMode="auto">
            <a:xfrm>
              <a:off x="1132073" y="2403763"/>
              <a:ext cx="192039" cy="38778"/>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5" name="Freeform 52"/>
            <p:cNvSpPr>
              <a:spLocks noEditPoints="1"/>
            </p:cNvSpPr>
            <p:nvPr/>
          </p:nvSpPr>
          <p:spPr bwMode="auto">
            <a:xfrm>
              <a:off x="1132073" y="2468393"/>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6" name="Freeform 53"/>
            <p:cNvSpPr>
              <a:spLocks noEditPoints="1"/>
            </p:cNvSpPr>
            <p:nvPr/>
          </p:nvSpPr>
          <p:spPr bwMode="auto">
            <a:xfrm>
              <a:off x="1132073" y="2530436"/>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7" name="Freeform 54"/>
            <p:cNvSpPr>
              <a:spLocks noEditPoints="1"/>
            </p:cNvSpPr>
            <p:nvPr/>
          </p:nvSpPr>
          <p:spPr bwMode="auto">
            <a:xfrm>
              <a:off x="1132073" y="2592480"/>
              <a:ext cx="192039"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8" name="Freeform 55"/>
            <p:cNvSpPr>
              <a:spLocks noEditPoints="1"/>
            </p:cNvSpPr>
            <p:nvPr/>
          </p:nvSpPr>
          <p:spPr bwMode="auto">
            <a:xfrm>
              <a:off x="1132073" y="2654522"/>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9" name="Freeform 56"/>
            <p:cNvSpPr>
              <a:spLocks noEditPoints="1"/>
            </p:cNvSpPr>
            <p:nvPr/>
          </p:nvSpPr>
          <p:spPr bwMode="auto">
            <a:xfrm>
              <a:off x="1132073" y="2719150"/>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0" name="Freeform 57"/>
            <p:cNvSpPr>
              <a:spLocks noEditPoints="1"/>
            </p:cNvSpPr>
            <p:nvPr/>
          </p:nvSpPr>
          <p:spPr bwMode="auto">
            <a:xfrm>
              <a:off x="1132073" y="2781194"/>
              <a:ext cx="192039"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1" name="Freeform 58"/>
            <p:cNvSpPr>
              <a:spLocks noEditPoints="1"/>
            </p:cNvSpPr>
            <p:nvPr/>
          </p:nvSpPr>
          <p:spPr bwMode="auto">
            <a:xfrm>
              <a:off x="1132073" y="2843237"/>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2" name="Freeform 59"/>
            <p:cNvSpPr>
              <a:spLocks noEditPoints="1"/>
            </p:cNvSpPr>
            <p:nvPr/>
          </p:nvSpPr>
          <p:spPr bwMode="auto">
            <a:xfrm>
              <a:off x="1132073" y="2905280"/>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3" name="Freeform 60"/>
            <p:cNvSpPr>
              <a:spLocks noEditPoints="1"/>
            </p:cNvSpPr>
            <p:nvPr/>
          </p:nvSpPr>
          <p:spPr bwMode="auto">
            <a:xfrm>
              <a:off x="1132073" y="2969910"/>
              <a:ext cx="192039" cy="3360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4" name="Freeform 61"/>
            <p:cNvSpPr>
              <a:spLocks noEditPoints="1"/>
            </p:cNvSpPr>
            <p:nvPr/>
          </p:nvSpPr>
          <p:spPr bwMode="auto">
            <a:xfrm>
              <a:off x="1132073" y="3031954"/>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5" name="Freeform 62"/>
            <p:cNvSpPr>
              <a:spLocks noEditPoints="1"/>
            </p:cNvSpPr>
            <p:nvPr/>
          </p:nvSpPr>
          <p:spPr bwMode="auto">
            <a:xfrm>
              <a:off x="1435701" y="2217632"/>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6" name="Freeform 63"/>
            <p:cNvSpPr>
              <a:spLocks noEditPoints="1"/>
            </p:cNvSpPr>
            <p:nvPr/>
          </p:nvSpPr>
          <p:spPr bwMode="auto">
            <a:xfrm>
              <a:off x="1435701" y="2279676"/>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7" name="Freeform 64"/>
            <p:cNvSpPr>
              <a:spLocks noEditPoints="1"/>
            </p:cNvSpPr>
            <p:nvPr/>
          </p:nvSpPr>
          <p:spPr bwMode="auto">
            <a:xfrm>
              <a:off x="1435701" y="2341719"/>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8" name="Freeform 65"/>
            <p:cNvSpPr>
              <a:spLocks noEditPoints="1"/>
            </p:cNvSpPr>
            <p:nvPr/>
          </p:nvSpPr>
          <p:spPr bwMode="auto">
            <a:xfrm>
              <a:off x="1435701" y="2403763"/>
              <a:ext cx="189444" cy="38778"/>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39" name="Freeform 66"/>
            <p:cNvSpPr>
              <a:spLocks noEditPoints="1"/>
            </p:cNvSpPr>
            <p:nvPr/>
          </p:nvSpPr>
          <p:spPr bwMode="auto">
            <a:xfrm>
              <a:off x="1435701" y="2468393"/>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0" name="Freeform 67"/>
            <p:cNvSpPr>
              <a:spLocks noEditPoints="1"/>
            </p:cNvSpPr>
            <p:nvPr/>
          </p:nvSpPr>
          <p:spPr bwMode="auto">
            <a:xfrm>
              <a:off x="1435407" y="2533123"/>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1" name="Freeform 68"/>
            <p:cNvSpPr>
              <a:spLocks noEditPoints="1"/>
            </p:cNvSpPr>
            <p:nvPr/>
          </p:nvSpPr>
          <p:spPr bwMode="auto">
            <a:xfrm>
              <a:off x="1435701" y="2592480"/>
              <a:ext cx="189444"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2" name="Freeform 69"/>
            <p:cNvSpPr>
              <a:spLocks noEditPoints="1"/>
            </p:cNvSpPr>
            <p:nvPr/>
          </p:nvSpPr>
          <p:spPr bwMode="auto">
            <a:xfrm>
              <a:off x="1435701" y="2654522"/>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3" name="Freeform 70"/>
            <p:cNvSpPr>
              <a:spLocks noEditPoints="1"/>
            </p:cNvSpPr>
            <p:nvPr/>
          </p:nvSpPr>
          <p:spPr bwMode="auto">
            <a:xfrm>
              <a:off x="1435701" y="2719150"/>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4" name="Freeform 71"/>
            <p:cNvSpPr>
              <a:spLocks noEditPoints="1"/>
            </p:cNvSpPr>
            <p:nvPr/>
          </p:nvSpPr>
          <p:spPr bwMode="auto">
            <a:xfrm>
              <a:off x="1435701" y="2781194"/>
              <a:ext cx="189444"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5" name="Freeform 72"/>
            <p:cNvSpPr>
              <a:spLocks noEditPoints="1"/>
            </p:cNvSpPr>
            <p:nvPr/>
          </p:nvSpPr>
          <p:spPr bwMode="auto">
            <a:xfrm>
              <a:off x="1435701" y="2843237"/>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6" name="Freeform 73"/>
            <p:cNvSpPr>
              <a:spLocks noEditPoints="1"/>
            </p:cNvSpPr>
            <p:nvPr/>
          </p:nvSpPr>
          <p:spPr bwMode="auto">
            <a:xfrm>
              <a:off x="1435701" y="2905280"/>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7" name="Freeform 74"/>
            <p:cNvSpPr>
              <a:spLocks noEditPoints="1"/>
            </p:cNvSpPr>
            <p:nvPr/>
          </p:nvSpPr>
          <p:spPr bwMode="auto">
            <a:xfrm>
              <a:off x="1435701" y="2969910"/>
              <a:ext cx="189444" cy="3360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8" name="Freeform 75"/>
            <p:cNvSpPr>
              <a:spLocks noEditPoints="1"/>
            </p:cNvSpPr>
            <p:nvPr/>
          </p:nvSpPr>
          <p:spPr bwMode="auto">
            <a:xfrm>
              <a:off x="1435701" y="3031954"/>
              <a:ext cx="189444"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9" name="Freeform 76"/>
            <p:cNvSpPr>
              <a:spLocks noEditPoints="1"/>
            </p:cNvSpPr>
            <p:nvPr/>
          </p:nvSpPr>
          <p:spPr bwMode="auto">
            <a:xfrm>
              <a:off x="1728948" y="2217632"/>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0" name="Freeform 77"/>
            <p:cNvSpPr>
              <a:spLocks noEditPoints="1"/>
            </p:cNvSpPr>
            <p:nvPr/>
          </p:nvSpPr>
          <p:spPr bwMode="auto">
            <a:xfrm>
              <a:off x="1728948" y="2279676"/>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1" name="Freeform 78"/>
            <p:cNvSpPr>
              <a:spLocks noEditPoints="1"/>
            </p:cNvSpPr>
            <p:nvPr/>
          </p:nvSpPr>
          <p:spPr bwMode="auto">
            <a:xfrm>
              <a:off x="1728948" y="2341719"/>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2" name="Freeform 79"/>
            <p:cNvSpPr>
              <a:spLocks noEditPoints="1"/>
            </p:cNvSpPr>
            <p:nvPr/>
          </p:nvSpPr>
          <p:spPr bwMode="auto">
            <a:xfrm>
              <a:off x="1728948" y="2403763"/>
              <a:ext cx="192039" cy="38778"/>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3" name="Freeform 80"/>
            <p:cNvSpPr>
              <a:spLocks noEditPoints="1"/>
            </p:cNvSpPr>
            <p:nvPr/>
          </p:nvSpPr>
          <p:spPr bwMode="auto">
            <a:xfrm>
              <a:off x="1728948" y="2468393"/>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4" name="Freeform 81"/>
            <p:cNvSpPr>
              <a:spLocks noEditPoints="1"/>
            </p:cNvSpPr>
            <p:nvPr/>
          </p:nvSpPr>
          <p:spPr bwMode="auto">
            <a:xfrm>
              <a:off x="1728948" y="2530436"/>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5" name="Freeform 82"/>
            <p:cNvSpPr>
              <a:spLocks noEditPoints="1"/>
            </p:cNvSpPr>
            <p:nvPr/>
          </p:nvSpPr>
          <p:spPr bwMode="auto">
            <a:xfrm>
              <a:off x="1728948" y="2592480"/>
              <a:ext cx="192039"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6" name="Freeform 83"/>
            <p:cNvSpPr>
              <a:spLocks noEditPoints="1"/>
            </p:cNvSpPr>
            <p:nvPr/>
          </p:nvSpPr>
          <p:spPr bwMode="auto">
            <a:xfrm>
              <a:off x="1728948" y="2654522"/>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7" name="Freeform 84"/>
            <p:cNvSpPr>
              <a:spLocks noEditPoints="1"/>
            </p:cNvSpPr>
            <p:nvPr/>
          </p:nvSpPr>
          <p:spPr bwMode="auto">
            <a:xfrm>
              <a:off x="1728948" y="2719150"/>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8" name="Freeform 85"/>
            <p:cNvSpPr>
              <a:spLocks noEditPoints="1"/>
            </p:cNvSpPr>
            <p:nvPr/>
          </p:nvSpPr>
          <p:spPr bwMode="auto">
            <a:xfrm>
              <a:off x="1728948" y="2781194"/>
              <a:ext cx="192039" cy="36192"/>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9" name="Freeform 86"/>
            <p:cNvSpPr>
              <a:spLocks noEditPoints="1"/>
            </p:cNvSpPr>
            <p:nvPr/>
          </p:nvSpPr>
          <p:spPr bwMode="auto">
            <a:xfrm>
              <a:off x="1728948" y="2843237"/>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0" name="Freeform 87"/>
            <p:cNvSpPr>
              <a:spLocks noEditPoints="1"/>
            </p:cNvSpPr>
            <p:nvPr/>
          </p:nvSpPr>
          <p:spPr bwMode="auto">
            <a:xfrm>
              <a:off x="1728948" y="2905280"/>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1" name="Freeform 88"/>
            <p:cNvSpPr>
              <a:spLocks noEditPoints="1"/>
            </p:cNvSpPr>
            <p:nvPr/>
          </p:nvSpPr>
          <p:spPr bwMode="auto">
            <a:xfrm>
              <a:off x="1728948" y="2969910"/>
              <a:ext cx="192039" cy="3360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2" name="Freeform 89"/>
            <p:cNvSpPr>
              <a:spLocks noEditPoints="1"/>
            </p:cNvSpPr>
            <p:nvPr/>
          </p:nvSpPr>
          <p:spPr bwMode="auto">
            <a:xfrm>
              <a:off x="1728948" y="3031954"/>
              <a:ext cx="192039" cy="36192"/>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3" name="Freeform 90"/>
            <p:cNvSpPr/>
            <p:nvPr/>
          </p:nvSpPr>
          <p:spPr bwMode="auto">
            <a:xfrm>
              <a:off x="1119097" y="2127153"/>
              <a:ext cx="49308" cy="25852"/>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4" name="Freeform 91"/>
            <p:cNvSpPr/>
            <p:nvPr/>
          </p:nvSpPr>
          <p:spPr bwMode="auto">
            <a:xfrm>
              <a:off x="1292969" y="2127153"/>
              <a:ext cx="49308" cy="25852"/>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5" name="Freeform 92"/>
            <p:cNvSpPr/>
            <p:nvPr/>
          </p:nvSpPr>
          <p:spPr bwMode="auto">
            <a:xfrm>
              <a:off x="1420133" y="2127153"/>
              <a:ext cx="49308" cy="25852"/>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6" name="Freeform 93"/>
            <p:cNvSpPr/>
            <p:nvPr/>
          </p:nvSpPr>
          <p:spPr bwMode="auto">
            <a:xfrm>
              <a:off x="1594005" y="2127153"/>
              <a:ext cx="49308" cy="25852"/>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7" name="Freeform 94"/>
            <p:cNvSpPr/>
            <p:nvPr/>
          </p:nvSpPr>
          <p:spPr bwMode="auto">
            <a:xfrm>
              <a:off x="1723762" y="2127153"/>
              <a:ext cx="46712" cy="25852"/>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8" name="Freeform 95"/>
            <p:cNvSpPr/>
            <p:nvPr/>
          </p:nvSpPr>
          <p:spPr bwMode="auto">
            <a:xfrm>
              <a:off x="1897638" y="2127153"/>
              <a:ext cx="49308" cy="25852"/>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9" name="Freeform 96"/>
            <p:cNvSpPr/>
            <p:nvPr/>
          </p:nvSpPr>
          <p:spPr bwMode="auto">
            <a:xfrm>
              <a:off x="1461652" y="3135359"/>
              <a:ext cx="72663" cy="74970"/>
            </a:xfrm>
            <a:custGeom>
              <a:avLst/>
              <a:gdLst>
                <a:gd name="T0" fmla="*/ 0 w 106"/>
                <a:gd name="T1" fmla="*/ 2147483647 h 107"/>
                <a:gd name="T2" fmla="*/ 0 w 106"/>
                <a:gd name="T3" fmla="*/ 2147483647 h 107"/>
                <a:gd name="T4" fmla="*/ 2147483647 w 106"/>
                <a:gd name="T5" fmla="*/ 0 h 107"/>
                <a:gd name="T6" fmla="*/ 2147483647 w 106"/>
                <a:gd name="T7" fmla="*/ 2147483647 h 107"/>
                <a:gd name="T8" fmla="*/ 2147483647 w 106"/>
                <a:gd name="T9" fmla="*/ 2147483647 h 107"/>
                <a:gd name="T10" fmla="*/ 0 w 106"/>
                <a:gd name="T11" fmla="*/ 2147483647 h 107"/>
                <a:gd name="T12" fmla="*/ 0 60000 65536"/>
                <a:gd name="T13" fmla="*/ 0 60000 65536"/>
                <a:gd name="T14" fmla="*/ 0 60000 65536"/>
                <a:gd name="T15" fmla="*/ 0 60000 65536"/>
                <a:gd name="T16" fmla="*/ 0 60000 65536"/>
                <a:gd name="T17" fmla="*/ 0 60000 65536"/>
                <a:gd name="T18" fmla="*/ 0 w 106"/>
                <a:gd name="T19" fmla="*/ 0 h 107"/>
                <a:gd name="T20" fmla="*/ 106 w 106"/>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6" h="107">
                  <a:moveTo>
                    <a:pt x="0" y="54"/>
                  </a:moveTo>
                  <a:lnTo>
                    <a:pt x="0" y="54"/>
                  </a:lnTo>
                  <a:cubicBezTo>
                    <a:pt x="0" y="24"/>
                    <a:pt x="24" y="0"/>
                    <a:pt x="53" y="0"/>
                  </a:cubicBezTo>
                  <a:cubicBezTo>
                    <a:pt x="82" y="0"/>
                    <a:pt x="106" y="24"/>
                    <a:pt x="106" y="54"/>
                  </a:cubicBezTo>
                  <a:cubicBezTo>
                    <a:pt x="106" y="83"/>
                    <a:pt x="82" y="107"/>
                    <a:pt x="53" y="107"/>
                  </a:cubicBezTo>
                  <a:cubicBezTo>
                    <a:pt x="24" y="107"/>
                    <a:pt x="0" y="83"/>
                    <a:pt x="0" y="54"/>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70" name="Freeform 97"/>
            <p:cNvSpPr/>
            <p:nvPr/>
          </p:nvSpPr>
          <p:spPr bwMode="auto">
            <a:xfrm>
              <a:off x="1573241" y="3135363"/>
              <a:ext cx="72663" cy="74970"/>
            </a:xfrm>
            <a:custGeom>
              <a:avLst/>
              <a:gdLst>
                <a:gd name="T0" fmla="*/ 0 w 107"/>
                <a:gd name="T1" fmla="*/ 2147483647 h 107"/>
                <a:gd name="T2" fmla="*/ 0 w 107"/>
                <a:gd name="T3" fmla="*/ 2147483647 h 107"/>
                <a:gd name="T4" fmla="*/ 2147483647 w 107"/>
                <a:gd name="T5" fmla="*/ 0 h 107"/>
                <a:gd name="T6" fmla="*/ 2147483647 w 107"/>
                <a:gd name="T7" fmla="*/ 2147483647 h 107"/>
                <a:gd name="T8" fmla="*/ 2147483647 w 107"/>
                <a:gd name="T9" fmla="*/ 2147483647 h 107"/>
                <a:gd name="T10" fmla="*/ 0 w 107"/>
                <a:gd name="T11" fmla="*/ 2147483647 h 107"/>
                <a:gd name="T12" fmla="*/ 0 60000 65536"/>
                <a:gd name="T13" fmla="*/ 0 60000 65536"/>
                <a:gd name="T14" fmla="*/ 0 60000 65536"/>
                <a:gd name="T15" fmla="*/ 0 60000 65536"/>
                <a:gd name="T16" fmla="*/ 0 60000 65536"/>
                <a:gd name="T17" fmla="*/ 0 60000 65536"/>
                <a:gd name="T18" fmla="*/ 0 w 107"/>
                <a:gd name="T19" fmla="*/ 0 h 107"/>
                <a:gd name="T20" fmla="*/ 107 w 107"/>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7" h="107">
                  <a:moveTo>
                    <a:pt x="0" y="54"/>
                  </a:moveTo>
                  <a:lnTo>
                    <a:pt x="0" y="54"/>
                  </a:lnTo>
                  <a:cubicBezTo>
                    <a:pt x="0" y="24"/>
                    <a:pt x="24" y="0"/>
                    <a:pt x="54" y="0"/>
                  </a:cubicBezTo>
                  <a:cubicBezTo>
                    <a:pt x="83" y="0"/>
                    <a:pt x="107" y="24"/>
                    <a:pt x="107" y="54"/>
                  </a:cubicBezTo>
                  <a:cubicBezTo>
                    <a:pt x="107" y="83"/>
                    <a:pt x="83" y="107"/>
                    <a:pt x="54" y="107"/>
                  </a:cubicBezTo>
                  <a:cubicBezTo>
                    <a:pt x="24" y="107"/>
                    <a:pt x="0" y="83"/>
                    <a:pt x="0" y="54"/>
                  </a:cubicBezTo>
                  <a:close/>
                </a:path>
              </a:pathLst>
            </a:custGeom>
            <a:solidFill>
              <a:srgbClr val="26262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71" name="矩形 270"/>
            <p:cNvSpPr/>
            <p:nvPr/>
          </p:nvSpPr>
          <p:spPr bwMode="auto">
            <a:xfrm>
              <a:off x="2623143" y="1768583"/>
              <a:ext cx="3365120" cy="335414"/>
            </a:xfrm>
            <a:prstGeom prst="rect">
              <a:avLst/>
            </a:prstGeom>
            <a:solidFill>
              <a:srgbClr val="66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zh-CN" altLang="en-US" sz="1200" dirty="0">
                <a:solidFill>
                  <a:srgbClr val="1D1D1B"/>
                </a:solidFill>
                <a:latin typeface="微软雅黑" panose="020B0503020204020204" pitchFamily="34" charset="-122"/>
                <a:ea typeface="微软雅黑" panose="020B0503020204020204" pitchFamily="34" charset="-122"/>
              </a:endParaRPr>
            </a:p>
          </p:txBody>
        </p:sp>
        <p:sp>
          <p:nvSpPr>
            <p:cNvPr id="272" name="矩形 271"/>
            <p:cNvSpPr/>
            <p:nvPr/>
          </p:nvSpPr>
          <p:spPr bwMode="auto">
            <a:xfrm>
              <a:off x="2616930" y="2160016"/>
              <a:ext cx="3365120" cy="856662"/>
            </a:xfrm>
            <a:prstGeom prst="rect">
              <a:avLst/>
            </a:prstGeom>
            <a:solidFill>
              <a:srgbClr val="66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zh-CN" altLang="en-US" sz="1200" dirty="0">
                <a:solidFill>
                  <a:srgbClr val="1D1D1B"/>
                </a:solidFill>
                <a:latin typeface="微软雅黑" panose="020B0503020204020204" pitchFamily="34" charset="-122"/>
                <a:ea typeface="微软雅黑" panose="020B0503020204020204" pitchFamily="34" charset="-122"/>
              </a:endParaRPr>
            </a:p>
          </p:txBody>
        </p:sp>
        <p:sp>
          <p:nvSpPr>
            <p:cNvPr id="273" name="矩形 272"/>
            <p:cNvSpPr/>
            <p:nvPr/>
          </p:nvSpPr>
          <p:spPr bwMode="auto">
            <a:xfrm>
              <a:off x="2616930" y="3042528"/>
              <a:ext cx="3365120" cy="940399"/>
            </a:xfrm>
            <a:prstGeom prst="rect">
              <a:avLst/>
            </a:prstGeom>
            <a:solidFill>
              <a:srgbClr val="66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zh-CN" altLang="en-US" sz="1200" dirty="0">
                <a:solidFill>
                  <a:srgbClr val="1D1D1B"/>
                </a:solidFill>
                <a:latin typeface="微软雅黑" panose="020B0503020204020204" pitchFamily="34" charset="-122"/>
                <a:ea typeface="微软雅黑" panose="020B0503020204020204" pitchFamily="34" charset="-122"/>
              </a:endParaRPr>
            </a:p>
          </p:txBody>
        </p:sp>
        <p:sp>
          <p:nvSpPr>
            <p:cNvPr id="274" name="圆角矩形 273"/>
            <p:cNvSpPr/>
            <p:nvPr/>
          </p:nvSpPr>
          <p:spPr bwMode="auto">
            <a:xfrm>
              <a:off x="3867729" y="1442797"/>
              <a:ext cx="1547927" cy="266470"/>
            </a:xfrm>
            <a:prstGeom prst="roundRect">
              <a:avLst>
                <a:gd name="adj" fmla="val 0"/>
              </a:avLst>
            </a:prstGeom>
            <a:solidFill>
              <a:schemeClr val="bg1">
                <a:lumMod val="60000"/>
                <a:lumOff val="40000"/>
              </a:schemeClr>
            </a:solidFill>
            <a:ln w="9525" cap="flat" cmpd="sng" algn="ctr">
              <a:noFill/>
              <a:prstDash val="solid"/>
              <a:round/>
              <a:headEnd type="none" w="med" len="med"/>
              <a:tailEnd type="none" w="med" len="med"/>
            </a:ln>
            <a:effectLst/>
          </p:spPr>
          <p:txBody>
            <a:bodyPr vert="horz" wrap="none" lIns="68429" tIns="34219" rIns="68429" bIns="34219" numCol="1" rtlCol="0" anchor="ctr" anchorCtr="1" compatLnSpc="1"/>
            <a:lstStyle/>
            <a:p>
              <a:pPr algn="ctr" defTabSz="683895" eaLnBrk="0" hangingPunct="0"/>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用户</a:t>
              </a:r>
              <a:endParaRPr lang="zh-CN" altLang="en-US" sz="1200" dirty="0">
                <a:latin typeface="微软雅黑" panose="020B0503020204020204" pitchFamily="34" charset="-122"/>
                <a:ea typeface="微软雅黑" panose="020B0503020204020204" pitchFamily="34" charset="-122"/>
              </a:endParaRPr>
            </a:p>
          </p:txBody>
        </p:sp>
        <p:sp>
          <p:nvSpPr>
            <p:cNvPr id="275" name="圆角矩形 274"/>
            <p:cNvSpPr/>
            <p:nvPr/>
          </p:nvSpPr>
          <p:spPr bwMode="auto">
            <a:xfrm>
              <a:off x="3488739" y="2728210"/>
              <a:ext cx="1926912" cy="270133"/>
            </a:xfrm>
            <a:prstGeom prst="roundRect">
              <a:avLst>
                <a:gd name="adj" fmla="val 0"/>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en-US" altLang="zh-CN" sz="1200" kern="0" dirty="0">
                  <a:solidFill>
                    <a:prstClr val="white"/>
                  </a:solidFill>
                  <a:latin typeface="微软雅黑" panose="020B0503020204020204" pitchFamily="34" charset="-122"/>
                  <a:ea typeface="微软雅黑" panose="020B0503020204020204" pitchFamily="34" charset="-122"/>
                </a:rPr>
                <a:t>IaaS </a:t>
              </a:r>
              <a:r>
                <a:rPr lang="zh-CN" altLang="en-US" sz="1200" kern="0" dirty="0">
                  <a:solidFill>
                    <a:prstClr val="white"/>
                  </a:solidFill>
                  <a:latin typeface="微软雅黑" panose="020B0503020204020204" pitchFamily="34" charset="-122"/>
                  <a:ea typeface="微软雅黑" panose="020B0503020204020204" pitchFamily="34" charset="-122"/>
                </a:rPr>
                <a:t>基础服务</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76" name="圆角矩形 275"/>
            <p:cNvSpPr/>
            <p:nvPr/>
          </p:nvSpPr>
          <p:spPr bwMode="auto">
            <a:xfrm>
              <a:off x="3186869" y="3193274"/>
              <a:ext cx="2228781" cy="283256"/>
            </a:xfrm>
            <a:prstGeom prst="roundRect">
              <a:avLst>
                <a:gd name="adj" fmla="val 0"/>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zh-CN" altLang="en-US" sz="1200" kern="0" dirty="0">
                  <a:solidFill>
                    <a:prstClr val="white"/>
                  </a:solidFill>
                  <a:latin typeface="微软雅黑" panose="020B0503020204020204" pitchFamily="34" charset="-122"/>
                  <a:ea typeface="微软雅黑" panose="020B0503020204020204" pitchFamily="34" charset="-122"/>
                </a:rPr>
                <a:t>华为云内核</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77" name="圆角矩形 276"/>
            <p:cNvSpPr/>
            <p:nvPr/>
          </p:nvSpPr>
          <p:spPr bwMode="auto">
            <a:xfrm>
              <a:off x="3186543" y="3532026"/>
              <a:ext cx="667197" cy="325639"/>
            </a:xfrm>
            <a:prstGeom prst="roundRect">
              <a:avLst>
                <a:gd name="adj" fmla="val 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dirty="0">
                  <a:solidFill>
                    <a:srgbClr val="FFFFFF"/>
                  </a:solidFill>
                  <a:latin typeface="微软雅黑" panose="020B0503020204020204" pitchFamily="34" charset="-122"/>
                  <a:ea typeface="微软雅黑" panose="020B0503020204020204" pitchFamily="34" charset="-122"/>
                </a:rPr>
                <a:t>计算</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278" name="圆角矩形 277"/>
            <p:cNvSpPr/>
            <p:nvPr/>
          </p:nvSpPr>
          <p:spPr bwMode="auto">
            <a:xfrm>
              <a:off x="3867728" y="1801580"/>
              <a:ext cx="1547922" cy="255572"/>
            </a:xfrm>
            <a:prstGeom prst="roundRect">
              <a:avLst>
                <a:gd name="adj" fmla="val 0"/>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zh-CN" altLang="en-US" sz="1200" dirty="0">
                  <a:solidFill>
                    <a:prstClr val="white"/>
                  </a:solidFill>
                  <a:latin typeface="微软雅黑" panose="020B0503020204020204" pitchFamily="34" charset="-122"/>
                  <a:ea typeface="微软雅黑" panose="020B0503020204020204" pitchFamily="34" charset="-122"/>
                </a:rPr>
                <a:t>服务 </a:t>
              </a:r>
              <a:r>
                <a:rPr lang="en-US" altLang="zh-CN" sz="1200" dirty="0">
                  <a:solidFill>
                    <a:prstClr val="white"/>
                  </a:solidFill>
                  <a:latin typeface="微软雅黑" panose="020B0503020204020204" pitchFamily="34" charset="-122"/>
                  <a:ea typeface="微软雅黑" panose="020B0503020204020204" pitchFamily="34" charset="-122"/>
                </a:rPr>
                <a:t>Console</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79" name="矩形 278"/>
            <p:cNvSpPr/>
            <p:nvPr/>
          </p:nvSpPr>
          <p:spPr>
            <a:xfrm>
              <a:off x="4474737" y="1411631"/>
              <a:ext cx="347308" cy="240178"/>
            </a:xfrm>
            <a:prstGeom prst="rect">
              <a:avLst/>
            </a:prstGeom>
            <a:ln>
              <a:noFill/>
            </a:ln>
          </p:spPr>
          <p:txBody>
            <a:bodyPr wrap="square" lIns="68429" tIns="34219" rIns="68429" bIns="34219">
              <a:spAutoFit/>
            </a:bodyPr>
            <a:lstStyle/>
            <a:p>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280" name="圆角矩形 279"/>
            <p:cNvSpPr/>
            <p:nvPr/>
          </p:nvSpPr>
          <p:spPr bwMode="auto">
            <a:xfrm>
              <a:off x="3173385" y="1807598"/>
              <a:ext cx="628594" cy="247517"/>
            </a:xfrm>
            <a:prstGeom prst="roundRect">
              <a:avLst>
                <a:gd name="adj" fmla="val 0"/>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en-US" altLang="zh-CN" sz="1200" dirty="0">
                  <a:solidFill>
                    <a:prstClr val="white"/>
                  </a:solidFill>
                  <a:latin typeface="微软雅黑" panose="020B0503020204020204" pitchFamily="34" charset="-122"/>
                  <a:ea typeface="微软雅黑" panose="020B0503020204020204" pitchFamily="34" charset="-122"/>
                </a:rPr>
                <a:t>API</a:t>
              </a:r>
              <a:r>
                <a:rPr lang="zh-CN" altLang="en-US" sz="1200" dirty="0">
                  <a:solidFill>
                    <a:prstClr val="white"/>
                  </a:solidFill>
                  <a:latin typeface="微软雅黑" panose="020B0503020204020204" pitchFamily="34" charset="-122"/>
                  <a:ea typeface="微软雅黑" panose="020B0503020204020204" pitchFamily="34" charset="-122"/>
                </a:rPr>
                <a:t>网关</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81" name="上箭头 280"/>
            <p:cNvSpPr/>
            <p:nvPr/>
          </p:nvSpPr>
          <p:spPr bwMode="auto">
            <a:xfrm>
              <a:off x="3281281" y="2082216"/>
              <a:ext cx="165716" cy="1158619"/>
            </a:xfrm>
            <a:prstGeom prst="upArrow">
              <a:avLst/>
            </a:prstGeom>
            <a:solidFill>
              <a:schemeClr val="accent2">
                <a:lumMod val="75000"/>
              </a:schemeClr>
            </a:solidFill>
            <a:ln>
              <a:noFill/>
            </a:ln>
            <a:effectLst/>
          </p:spPr>
          <p:txBody>
            <a:bodyPr vert="horz" wrap="square" lIns="68487" tIns="34244" rIns="68487" bIns="34244" numCol="1" rtlCol="0" anchor="t" anchorCtr="0" compatLnSpc="1"/>
            <a:lstStyle/>
            <a:p>
              <a:pPr algn="ctr">
                <a:buClr>
                  <a:srgbClr val="CC9900"/>
                </a:buCl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82" name="上箭头 281"/>
            <p:cNvSpPr/>
            <p:nvPr/>
          </p:nvSpPr>
          <p:spPr bwMode="auto">
            <a:xfrm>
              <a:off x="3446608" y="2086150"/>
              <a:ext cx="335302" cy="632282"/>
            </a:xfrm>
            <a:prstGeom prst="upArrow">
              <a:avLst/>
            </a:prstGeom>
            <a:solidFill>
              <a:schemeClr val="accent2">
                <a:lumMod val="75000"/>
              </a:schemeClr>
            </a:solidFill>
            <a:ln>
              <a:noFill/>
            </a:ln>
            <a:effectLst/>
          </p:spPr>
          <p:txBody>
            <a:bodyPr vert="horz" wrap="square" lIns="68487" tIns="34244" rIns="68487" bIns="34244" numCol="1" rtlCol="0" anchor="ctr" anchorCtr="0" compatLnSpc="1"/>
            <a:lstStyle/>
            <a:p>
              <a:pPr algn="ctr">
                <a:buClr>
                  <a:srgbClr val="CC9900"/>
                </a:buCl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83" name="上箭头 282"/>
            <p:cNvSpPr/>
            <p:nvPr/>
          </p:nvSpPr>
          <p:spPr bwMode="auto">
            <a:xfrm rot="16200000">
              <a:off x="4024750" y="1901626"/>
              <a:ext cx="195143" cy="956363"/>
            </a:xfrm>
            <a:prstGeom prst="upArrow">
              <a:avLst/>
            </a:prstGeom>
            <a:solidFill>
              <a:schemeClr val="accent2">
                <a:lumMod val="75000"/>
              </a:schemeClr>
            </a:solidFill>
            <a:ln>
              <a:noFill/>
            </a:ln>
            <a:effectLst/>
          </p:spPr>
          <p:txBody>
            <a:bodyPr vert="horz" wrap="square" lIns="68487" tIns="34244" rIns="68487" bIns="34244" numCol="1" rtlCol="0" anchor="t" anchorCtr="0" compatLnSpc="1"/>
            <a:lstStyle/>
            <a:p>
              <a:pPr algn="ctr">
                <a:buClr>
                  <a:srgbClr val="CC9900"/>
                </a:buCl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84" name="圆角矩形 283"/>
            <p:cNvSpPr/>
            <p:nvPr/>
          </p:nvSpPr>
          <p:spPr bwMode="auto">
            <a:xfrm>
              <a:off x="3957650" y="3532026"/>
              <a:ext cx="667197" cy="325639"/>
            </a:xfrm>
            <a:prstGeom prst="roundRect">
              <a:avLst>
                <a:gd name="adj" fmla="val 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dirty="0">
                  <a:solidFill>
                    <a:srgbClr val="FFFFFF"/>
                  </a:solidFill>
                  <a:latin typeface="微软雅黑" panose="020B0503020204020204" pitchFamily="34" charset="-122"/>
                  <a:ea typeface="微软雅黑" panose="020B0503020204020204" pitchFamily="34" charset="-122"/>
                </a:rPr>
                <a:t>存储</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285" name="圆角矩形 284"/>
            <p:cNvSpPr/>
            <p:nvPr/>
          </p:nvSpPr>
          <p:spPr bwMode="auto">
            <a:xfrm>
              <a:off x="4734971" y="3532026"/>
              <a:ext cx="667197" cy="325639"/>
            </a:xfrm>
            <a:prstGeom prst="roundRect">
              <a:avLst>
                <a:gd name="adj" fmla="val 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r>
                <a:rPr lang="zh-CN" altLang="en-US" sz="1200" dirty="0">
                  <a:solidFill>
                    <a:srgbClr val="FFFFFF"/>
                  </a:solidFill>
                  <a:latin typeface="微软雅黑" panose="020B0503020204020204" pitchFamily="34" charset="-122"/>
                  <a:ea typeface="微软雅黑" panose="020B0503020204020204" pitchFamily="34" charset="-122"/>
                </a:rPr>
                <a:t>网络</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286" name="矩形 285"/>
            <p:cNvSpPr/>
            <p:nvPr/>
          </p:nvSpPr>
          <p:spPr>
            <a:xfrm rot="16200000">
              <a:off x="2842701" y="2512910"/>
              <a:ext cx="790745" cy="197371"/>
            </a:xfrm>
            <a:prstGeom prst="rect">
              <a:avLst/>
            </a:prstGeom>
            <a:ln>
              <a:noFill/>
            </a:ln>
            <a:effectLst/>
          </p:spPr>
          <p:txBody>
            <a:bodyPr wrap="none" lIns="68429" tIns="34219" rIns="68429" bIns="34219">
              <a:spAutoFit/>
            </a:bodyPr>
            <a:lstStyle/>
            <a:p>
              <a:r>
                <a:rPr lang="en-US" altLang="zh-CN" sz="1200" dirty="0">
                  <a:solidFill>
                    <a:srgbClr val="262626"/>
                  </a:solidFill>
                  <a:latin typeface="微软雅黑" panose="020B0503020204020204" pitchFamily="34" charset="-122"/>
                  <a:ea typeface="微软雅黑" panose="020B0503020204020204" pitchFamily="34" charset="-122"/>
                </a:rPr>
                <a:t>Open API</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87" name="圆角矩形 286"/>
            <p:cNvSpPr/>
            <p:nvPr/>
          </p:nvSpPr>
          <p:spPr bwMode="auto">
            <a:xfrm>
              <a:off x="2960164" y="1443150"/>
              <a:ext cx="841815" cy="266470"/>
            </a:xfrm>
            <a:prstGeom prst="roundRect">
              <a:avLst>
                <a:gd name="adj" fmla="val 0"/>
              </a:avLst>
            </a:prstGeom>
            <a:solidFill>
              <a:schemeClr val="bg1">
                <a:lumMod val="60000"/>
                <a:lumOff val="40000"/>
              </a:schemeClr>
            </a:solidFill>
            <a:ln w="9525" cap="flat" cmpd="sng" algn="ctr">
              <a:noFill/>
              <a:prstDash val="solid"/>
              <a:round/>
              <a:headEnd type="none" w="med" len="med"/>
              <a:tailEnd type="none" w="med" len="med"/>
            </a:ln>
            <a:effectLst/>
          </p:spPr>
          <p:txBody>
            <a:bodyPr vert="horz" wrap="none" lIns="68429" tIns="34219" rIns="68429" bIns="34219" numCol="1" rtlCol="0" anchor="ctr" anchorCtr="1" compatLnSpc="1"/>
            <a:lstStyle/>
            <a:p>
              <a:pPr algn="ctr" defTabSz="683895" eaLnBrk="0" hangingPunct="0"/>
              <a:r>
                <a:rPr lang="zh-CN" altLang="en-US" sz="1200" dirty="0">
                  <a:latin typeface="微软雅黑" panose="020B0503020204020204" pitchFamily="34" charset="-122"/>
                  <a:ea typeface="微软雅黑" panose="020B0503020204020204" pitchFamily="34" charset="-122"/>
                </a:rPr>
                <a:t>二次开发应用</a:t>
              </a:r>
              <a:endParaRPr lang="zh-CN" altLang="en-US" sz="1200" dirty="0">
                <a:latin typeface="微软雅黑" panose="020B0503020204020204" pitchFamily="34" charset="-122"/>
                <a:ea typeface="微软雅黑" panose="020B0503020204020204" pitchFamily="34" charset="-122"/>
              </a:endParaRPr>
            </a:p>
          </p:txBody>
        </p:sp>
        <p:sp>
          <p:nvSpPr>
            <p:cNvPr id="288" name="矩形 287"/>
            <p:cNvSpPr/>
            <p:nvPr/>
          </p:nvSpPr>
          <p:spPr>
            <a:xfrm>
              <a:off x="2683570" y="2550562"/>
              <a:ext cx="573801" cy="240178"/>
            </a:xfrm>
            <a:prstGeom prst="rect">
              <a:avLst/>
            </a:prstGeom>
            <a:ln>
              <a:noFill/>
            </a:ln>
            <a:effectLst/>
          </p:spPr>
          <p:txBody>
            <a:bodyPr wrap="square" lIns="68429" tIns="34219" rIns="68429" bIns="34219">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云服务</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89" name="矩形 288"/>
            <p:cNvSpPr/>
            <p:nvPr/>
          </p:nvSpPr>
          <p:spPr>
            <a:xfrm>
              <a:off x="2683570" y="3370512"/>
              <a:ext cx="573801" cy="414952"/>
            </a:xfrm>
            <a:prstGeom prst="rect">
              <a:avLst/>
            </a:prstGeom>
            <a:ln>
              <a:noFill/>
            </a:ln>
            <a:effectLst/>
          </p:spPr>
          <p:txBody>
            <a:bodyPr wrap="square" lIns="68429" tIns="34219" rIns="68429" bIns="34219">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云</a:t>
              </a:r>
              <a:r>
                <a:rPr lang="en-US" altLang="zh-CN" sz="1200" dirty="0">
                  <a:solidFill>
                    <a:prstClr val="black"/>
                  </a:solidFill>
                  <a:latin typeface="微软雅黑" panose="020B0503020204020204" pitchFamily="34" charset="-122"/>
                  <a:ea typeface="微软雅黑" panose="020B0503020204020204" pitchFamily="34" charset="-122"/>
                </a:rPr>
                <a:t>OS&amp;</a:t>
              </a:r>
              <a:endParaRPr lang="en-US" altLang="zh-CN" sz="1200" dirty="0">
                <a:solidFill>
                  <a:prstClr val="black"/>
                </a:solidFill>
                <a:latin typeface="微软雅黑" panose="020B0503020204020204" pitchFamily="34" charset="-122"/>
                <a:ea typeface="微软雅黑" panose="020B0503020204020204" pitchFamily="34" charset="-122"/>
              </a:endParaRPr>
            </a:p>
            <a:p>
              <a:r>
                <a:rPr lang="zh-CN" altLang="en-US" sz="1200" dirty="0">
                  <a:solidFill>
                    <a:prstClr val="black"/>
                  </a:solidFill>
                  <a:latin typeface="微软雅黑" panose="020B0503020204020204" pitchFamily="34" charset="-122"/>
                  <a:ea typeface="微软雅黑" panose="020B0503020204020204" pitchFamily="34" charset="-122"/>
                </a:rPr>
                <a:t>资源池</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90" name="矩形 289"/>
            <p:cNvSpPr/>
            <p:nvPr/>
          </p:nvSpPr>
          <p:spPr>
            <a:xfrm>
              <a:off x="2730692" y="1709357"/>
              <a:ext cx="573802" cy="414952"/>
            </a:xfrm>
            <a:prstGeom prst="rect">
              <a:avLst/>
            </a:prstGeom>
            <a:ln>
              <a:noFill/>
            </a:ln>
            <a:effectLst/>
          </p:spPr>
          <p:txBody>
            <a:bodyPr wrap="square" lIns="68429" tIns="34219" rIns="68429" bIns="34219">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服务</a:t>
              </a:r>
              <a:endParaRPr lang="en-US" altLang="zh-CN" sz="1200" dirty="0">
                <a:solidFill>
                  <a:prstClr val="black"/>
                </a:solidFill>
                <a:latin typeface="微软雅黑" panose="020B0503020204020204" pitchFamily="34" charset="-122"/>
                <a:ea typeface="微软雅黑" panose="020B0503020204020204" pitchFamily="34" charset="-122"/>
              </a:endParaRPr>
            </a:p>
            <a:p>
              <a:r>
                <a:rPr lang="zh-CN" altLang="en-US" sz="1200" dirty="0">
                  <a:solidFill>
                    <a:prstClr val="black"/>
                  </a:solidFill>
                  <a:latin typeface="微软雅黑" panose="020B0503020204020204" pitchFamily="34" charset="-122"/>
                  <a:ea typeface="微软雅黑" panose="020B0503020204020204" pitchFamily="34" charset="-122"/>
                </a:rPr>
                <a:t>入口</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91" name="圆角矩形 290"/>
            <p:cNvSpPr/>
            <p:nvPr/>
          </p:nvSpPr>
          <p:spPr bwMode="auto">
            <a:xfrm>
              <a:off x="5484499" y="1807599"/>
              <a:ext cx="378381" cy="2050067"/>
            </a:xfrm>
            <a:prstGeom prst="roundRect">
              <a:avLst>
                <a:gd name="adj" fmla="val 0"/>
              </a:avLst>
            </a:prstGeom>
            <a:solidFill>
              <a:srgbClr val="666666"/>
            </a:solidFill>
            <a:ln>
              <a:noFill/>
            </a:ln>
            <a:effectLst/>
          </p:spPr>
          <p:txBody>
            <a:bodyPr vert="horz" wrap="square" lIns="91325" tIns="45661" rIns="91325" bIns="45661" numCol="1" rtlCol="0" anchor="ctr" anchorCtr="0" compatLnSpc="1"/>
            <a:lstStyle/>
            <a:p>
              <a:pPr algn="ctr" defTabSz="913130">
                <a:buClr>
                  <a:srgbClr val="CC9900"/>
                </a:buClr>
                <a:defRPr/>
              </a:pPr>
              <a:r>
                <a:rPr lang="zh-CN" altLang="en-US" sz="1200" kern="0" dirty="0">
                  <a:solidFill>
                    <a:prstClr val="white"/>
                  </a:solidFill>
                  <a:latin typeface="微软雅黑" panose="020B0503020204020204" pitchFamily="34" charset="-122"/>
                  <a:ea typeface="微软雅黑" panose="020B0503020204020204" pitchFamily="34" charset="-122"/>
                </a:rPr>
                <a:t>安全基础防护</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92" name="矩形 291"/>
            <p:cNvSpPr/>
            <p:nvPr/>
          </p:nvSpPr>
          <p:spPr>
            <a:xfrm>
              <a:off x="3456047" y="2031390"/>
              <a:ext cx="332410" cy="764500"/>
            </a:xfrm>
            <a:prstGeom prst="rect">
              <a:avLst/>
            </a:prstGeom>
            <a:ln>
              <a:noFill/>
            </a:ln>
            <a:effectLst/>
          </p:spPr>
          <p:txBody>
            <a:bodyPr wrap="square" lIns="68429" tIns="34219" rIns="68429" bIns="34219">
              <a:spAutoFit/>
            </a:bodyPr>
            <a:lstStyle/>
            <a:p>
              <a:pPr algn="ctr"/>
              <a:r>
                <a:rPr lang="zh-CN" altLang="en-US" sz="1200" dirty="0">
                  <a:solidFill>
                    <a:srgbClr val="262626"/>
                  </a:solidFill>
                  <a:latin typeface="微软雅黑" panose="020B0503020204020204" pitchFamily="34" charset="-122"/>
                  <a:ea typeface="微软雅黑" panose="020B0503020204020204" pitchFamily="34" charset="-122"/>
                </a:rPr>
                <a:t>云服务</a:t>
              </a:r>
              <a:r>
                <a:rPr lang="en-US" altLang="zh-CN" sz="1200" dirty="0">
                  <a:solidFill>
                    <a:srgbClr val="262626"/>
                  </a:solidFill>
                  <a:latin typeface="微软雅黑" panose="020B0503020204020204" pitchFamily="34" charset="-122"/>
                  <a:ea typeface="微软雅黑" panose="020B0503020204020204" pitchFamily="34" charset="-122"/>
                </a:rPr>
                <a:t>API</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93" name="Freeform 6"/>
            <p:cNvSpPr>
              <a:spLocks noEditPoints="1"/>
            </p:cNvSpPr>
            <p:nvPr/>
          </p:nvSpPr>
          <p:spPr bwMode="auto">
            <a:xfrm>
              <a:off x="4072355" y="1485785"/>
              <a:ext cx="141909" cy="175178"/>
            </a:xfrm>
            <a:custGeom>
              <a:avLst/>
              <a:gdLst>
                <a:gd name="T0" fmla="*/ 1576 w 2329"/>
                <a:gd name="T1" fmla="*/ 1591 h 2797"/>
                <a:gd name="T2" fmla="*/ 2002 w 2329"/>
                <a:gd name="T3" fmla="*/ 853 h 2797"/>
                <a:gd name="T4" fmla="*/ 1149 w 2329"/>
                <a:gd name="T5" fmla="*/ 0 h 2797"/>
                <a:gd name="T6" fmla="*/ 296 w 2329"/>
                <a:gd name="T7" fmla="*/ 853 h 2797"/>
                <a:gd name="T8" fmla="*/ 734 w 2329"/>
                <a:gd name="T9" fmla="*/ 1599 h 2797"/>
                <a:gd name="T10" fmla="*/ 0 w 2329"/>
                <a:gd name="T11" fmla="*/ 2681 h 2797"/>
                <a:gd name="T12" fmla="*/ 116 w 2329"/>
                <a:gd name="T13" fmla="*/ 2797 h 2797"/>
                <a:gd name="T14" fmla="*/ 232 w 2329"/>
                <a:gd name="T15" fmla="*/ 2681 h 2797"/>
                <a:gd name="T16" fmla="*/ 232 w 2329"/>
                <a:gd name="T17" fmla="*/ 2681 h 2797"/>
                <a:gd name="T18" fmla="*/ 1165 w 2329"/>
                <a:gd name="T19" fmla="*/ 1749 h 2797"/>
                <a:gd name="T20" fmla="*/ 2098 w 2329"/>
                <a:gd name="T21" fmla="*/ 2664 h 2797"/>
                <a:gd name="T22" fmla="*/ 2097 w 2329"/>
                <a:gd name="T23" fmla="*/ 2681 h 2797"/>
                <a:gd name="T24" fmla="*/ 2213 w 2329"/>
                <a:gd name="T25" fmla="*/ 2797 h 2797"/>
                <a:gd name="T26" fmla="*/ 2329 w 2329"/>
                <a:gd name="T27" fmla="*/ 2681 h 2797"/>
                <a:gd name="T28" fmla="*/ 1576 w 2329"/>
                <a:gd name="T29" fmla="*/ 1591 h 2797"/>
                <a:gd name="T30" fmla="*/ 1149 w 2329"/>
                <a:gd name="T31" fmla="*/ 1477 h 2797"/>
                <a:gd name="T32" fmla="*/ 525 w 2329"/>
                <a:gd name="T33" fmla="*/ 853 h 2797"/>
                <a:gd name="T34" fmla="*/ 1149 w 2329"/>
                <a:gd name="T35" fmla="*/ 229 h 2797"/>
                <a:gd name="T36" fmla="*/ 1773 w 2329"/>
                <a:gd name="T37" fmla="*/ 853 h 2797"/>
                <a:gd name="T38" fmla="*/ 1149 w 2329"/>
                <a:gd name="T39" fmla="*/ 1477 h 2797"/>
                <a:gd name="T40" fmla="*/ 1149 w 2329"/>
                <a:gd name="T41" fmla="*/ 1477 h 2797"/>
                <a:gd name="T42" fmla="*/ 1149 w 2329"/>
                <a:gd name="T43" fmla="*/ 1477 h 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9" h="2797">
                  <a:moveTo>
                    <a:pt x="1576" y="1591"/>
                  </a:moveTo>
                  <a:cubicBezTo>
                    <a:pt x="1831" y="1444"/>
                    <a:pt x="2002" y="1168"/>
                    <a:pt x="2002" y="853"/>
                  </a:cubicBezTo>
                  <a:cubicBezTo>
                    <a:pt x="2002" y="382"/>
                    <a:pt x="1620" y="0"/>
                    <a:pt x="1149" y="0"/>
                  </a:cubicBezTo>
                  <a:cubicBezTo>
                    <a:pt x="678" y="0"/>
                    <a:pt x="296" y="382"/>
                    <a:pt x="296" y="853"/>
                  </a:cubicBezTo>
                  <a:cubicBezTo>
                    <a:pt x="296" y="1174"/>
                    <a:pt x="473" y="1453"/>
                    <a:pt x="734" y="1599"/>
                  </a:cubicBezTo>
                  <a:cubicBezTo>
                    <a:pt x="304" y="1770"/>
                    <a:pt x="0" y="2190"/>
                    <a:pt x="0" y="2681"/>
                  </a:cubicBezTo>
                  <a:cubicBezTo>
                    <a:pt x="0" y="2745"/>
                    <a:pt x="52" y="2797"/>
                    <a:pt x="116" y="2797"/>
                  </a:cubicBezTo>
                  <a:cubicBezTo>
                    <a:pt x="180" y="2797"/>
                    <a:pt x="232" y="2745"/>
                    <a:pt x="232" y="2681"/>
                  </a:cubicBezTo>
                  <a:cubicBezTo>
                    <a:pt x="232" y="2681"/>
                    <a:pt x="232" y="2681"/>
                    <a:pt x="232" y="2681"/>
                  </a:cubicBezTo>
                  <a:cubicBezTo>
                    <a:pt x="232" y="2166"/>
                    <a:pt x="650" y="1749"/>
                    <a:pt x="1165" y="1749"/>
                  </a:cubicBezTo>
                  <a:cubicBezTo>
                    <a:pt x="1675" y="1749"/>
                    <a:pt x="2089" y="2157"/>
                    <a:pt x="2098" y="2664"/>
                  </a:cubicBezTo>
                  <a:cubicBezTo>
                    <a:pt x="2098" y="2669"/>
                    <a:pt x="2097" y="2675"/>
                    <a:pt x="2097" y="2681"/>
                  </a:cubicBezTo>
                  <a:cubicBezTo>
                    <a:pt x="2097" y="2745"/>
                    <a:pt x="2149" y="2797"/>
                    <a:pt x="2213" y="2797"/>
                  </a:cubicBezTo>
                  <a:cubicBezTo>
                    <a:pt x="2277" y="2797"/>
                    <a:pt x="2329" y="2745"/>
                    <a:pt x="2329" y="2681"/>
                  </a:cubicBezTo>
                  <a:cubicBezTo>
                    <a:pt x="2329" y="2183"/>
                    <a:pt x="2016" y="1758"/>
                    <a:pt x="1576" y="1591"/>
                  </a:cubicBezTo>
                  <a:close/>
                  <a:moveTo>
                    <a:pt x="1149" y="1477"/>
                  </a:moveTo>
                  <a:cubicBezTo>
                    <a:pt x="804" y="1477"/>
                    <a:pt x="525" y="1198"/>
                    <a:pt x="525" y="853"/>
                  </a:cubicBezTo>
                  <a:cubicBezTo>
                    <a:pt x="525" y="508"/>
                    <a:pt x="804" y="229"/>
                    <a:pt x="1149" y="229"/>
                  </a:cubicBezTo>
                  <a:cubicBezTo>
                    <a:pt x="1494" y="229"/>
                    <a:pt x="1773" y="508"/>
                    <a:pt x="1773" y="853"/>
                  </a:cubicBezTo>
                  <a:cubicBezTo>
                    <a:pt x="1773" y="1198"/>
                    <a:pt x="1494" y="1477"/>
                    <a:pt x="1149" y="1477"/>
                  </a:cubicBezTo>
                  <a:close/>
                  <a:moveTo>
                    <a:pt x="1149" y="1477"/>
                  </a:moveTo>
                  <a:cubicBezTo>
                    <a:pt x="1149" y="1477"/>
                    <a:pt x="1149" y="1477"/>
                    <a:pt x="1149" y="1477"/>
                  </a:cubicBezTo>
                </a:path>
              </a:pathLst>
            </a:custGeom>
            <a:solidFill>
              <a:schemeClr val="bg1"/>
            </a:solidFill>
            <a:ln>
              <a:noFill/>
            </a:ln>
          </p:spPr>
          <p:txBody>
            <a:bodyPr vert="horz" wrap="square" lIns="121856" tIns="60928" rIns="121856" bIns="6092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294" name="Freeform 6"/>
            <p:cNvSpPr>
              <a:spLocks noEditPoints="1"/>
            </p:cNvSpPr>
            <p:nvPr/>
          </p:nvSpPr>
          <p:spPr bwMode="auto">
            <a:xfrm>
              <a:off x="4120899" y="1485180"/>
              <a:ext cx="141909" cy="175178"/>
            </a:xfrm>
            <a:custGeom>
              <a:avLst/>
              <a:gdLst>
                <a:gd name="T0" fmla="*/ 1576 w 2329"/>
                <a:gd name="T1" fmla="*/ 1591 h 2797"/>
                <a:gd name="T2" fmla="*/ 2002 w 2329"/>
                <a:gd name="T3" fmla="*/ 853 h 2797"/>
                <a:gd name="T4" fmla="*/ 1149 w 2329"/>
                <a:gd name="T5" fmla="*/ 0 h 2797"/>
                <a:gd name="T6" fmla="*/ 296 w 2329"/>
                <a:gd name="T7" fmla="*/ 853 h 2797"/>
                <a:gd name="T8" fmla="*/ 734 w 2329"/>
                <a:gd name="T9" fmla="*/ 1599 h 2797"/>
                <a:gd name="T10" fmla="*/ 0 w 2329"/>
                <a:gd name="T11" fmla="*/ 2681 h 2797"/>
                <a:gd name="T12" fmla="*/ 116 w 2329"/>
                <a:gd name="T13" fmla="*/ 2797 h 2797"/>
                <a:gd name="T14" fmla="*/ 232 w 2329"/>
                <a:gd name="T15" fmla="*/ 2681 h 2797"/>
                <a:gd name="T16" fmla="*/ 232 w 2329"/>
                <a:gd name="T17" fmla="*/ 2681 h 2797"/>
                <a:gd name="T18" fmla="*/ 1165 w 2329"/>
                <a:gd name="T19" fmla="*/ 1749 h 2797"/>
                <a:gd name="T20" fmla="*/ 2098 w 2329"/>
                <a:gd name="T21" fmla="*/ 2664 h 2797"/>
                <a:gd name="T22" fmla="*/ 2097 w 2329"/>
                <a:gd name="T23" fmla="*/ 2681 h 2797"/>
                <a:gd name="T24" fmla="*/ 2213 w 2329"/>
                <a:gd name="T25" fmla="*/ 2797 h 2797"/>
                <a:gd name="T26" fmla="*/ 2329 w 2329"/>
                <a:gd name="T27" fmla="*/ 2681 h 2797"/>
                <a:gd name="T28" fmla="*/ 1576 w 2329"/>
                <a:gd name="T29" fmla="*/ 1591 h 2797"/>
                <a:gd name="T30" fmla="*/ 1149 w 2329"/>
                <a:gd name="T31" fmla="*/ 1477 h 2797"/>
                <a:gd name="T32" fmla="*/ 525 w 2329"/>
                <a:gd name="T33" fmla="*/ 853 h 2797"/>
                <a:gd name="T34" fmla="*/ 1149 w 2329"/>
                <a:gd name="T35" fmla="*/ 229 h 2797"/>
                <a:gd name="T36" fmla="*/ 1773 w 2329"/>
                <a:gd name="T37" fmla="*/ 853 h 2797"/>
                <a:gd name="T38" fmla="*/ 1149 w 2329"/>
                <a:gd name="T39" fmla="*/ 1477 h 2797"/>
                <a:gd name="T40" fmla="*/ 1149 w 2329"/>
                <a:gd name="T41" fmla="*/ 1477 h 2797"/>
                <a:gd name="T42" fmla="*/ 1149 w 2329"/>
                <a:gd name="T43" fmla="*/ 1477 h 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9" h="2797">
                  <a:moveTo>
                    <a:pt x="1576" y="1591"/>
                  </a:moveTo>
                  <a:cubicBezTo>
                    <a:pt x="1831" y="1444"/>
                    <a:pt x="2002" y="1168"/>
                    <a:pt x="2002" y="853"/>
                  </a:cubicBezTo>
                  <a:cubicBezTo>
                    <a:pt x="2002" y="382"/>
                    <a:pt x="1620" y="0"/>
                    <a:pt x="1149" y="0"/>
                  </a:cubicBezTo>
                  <a:cubicBezTo>
                    <a:pt x="678" y="0"/>
                    <a:pt x="296" y="382"/>
                    <a:pt x="296" y="853"/>
                  </a:cubicBezTo>
                  <a:cubicBezTo>
                    <a:pt x="296" y="1174"/>
                    <a:pt x="473" y="1453"/>
                    <a:pt x="734" y="1599"/>
                  </a:cubicBezTo>
                  <a:cubicBezTo>
                    <a:pt x="304" y="1770"/>
                    <a:pt x="0" y="2190"/>
                    <a:pt x="0" y="2681"/>
                  </a:cubicBezTo>
                  <a:cubicBezTo>
                    <a:pt x="0" y="2745"/>
                    <a:pt x="52" y="2797"/>
                    <a:pt x="116" y="2797"/>
                  </a:cubicBezTo>
                  <a:cubicBezTo>
                    <a:pt x="180" y="2797"/>
                    <a:pt x="232" y="2745"/>
                    <a:pt x="232" y="2681"/>
                  </a:cubicBezTo>
                  <a:cubicBezTo>
                    <a:pt x="232" y="2681"/>
                    <a:pt x="232" y="2681"/>
                    <a:pt x="232" y="2681"/>
                  </a:cubicBezTo>
                  <a:cubicBezTo>
                    <a:pt x="232" y="2166"/>
                    <a:pt x="650" y="1749"/>
                    <a:pt x="1165" y="1749"/>
                  </a:cubicBezTo>
                  <a:cubicBezTo>
                    <a:pt x="1675" y="1749"/>
                    <a:pt x="2089" y="2157"/>
                    <a:pt x="2098" y="2664"/>
                  </a:cubicBezTo>
                  <a:cubicBezTo>
                    <a:pt x="2098" y="2669"/>
                    <a:pt x="2097" y="2675"/>
                    <a:pt x="2097" y="2681"/>
                  </a:cubicBezTo>
                  <a:cubicBezTo>
                    <a:pt x="2097" y="2745"/>
                    <a:pt x="2149" y="2797"/>
                    <a:pt x="2213" y="2797"/>
                  </a:cubicBezTo>
                  <a:cubicBezTo>
                    <a:pt x="2277" y="2797"/>
                    <a:pt x="2329" y="2745"/>
                    <a:pt x="2329" y="2681"/>
                  </a:cubicBezTo>
                  <a:cubicBezTo>
                    <a:pt x="2329" y="2183"/>
                    <a:pt x="2016" y="1758"/>
                    <a:pt x="1576" y="1591"/>
                  </a:cubicBezTo>
                  <a:close/>
                  <a:moveTo>
                    <a:pt x="1149" y="1477"/>
                  </a:moveTo>
                  <a:cubicBezTo>
                    <a:pt x="804" y="1477"/>
                    <a:pt x="525" y="1198"/>
                    <a:pt x="525" y="853"/>
                  </a:cubicBezTo>
                  <a:cubicBezTo>
                    <a:pt x="525" y="508"/>
                    <a:pt x="804" y="229"/>
                    <a:pt x="1149" y="229"/>
                  </a:cubicBezTo>
                  <a:cubicBezTo>
                    <a:pt x="1494" y="229"/>
                    <a:pt x="1773" y="508"/>
                    <a:pt x="1773" y="853"/>
                  </a:cubicBezTo>
                  <a:cubicBezTo>
                    <a:pt x="1773" y="1198"/>
                    <a:pt x="1494" y="1477"/>
                    <a:pt x="1149" y="1477"/>
                  </a:cubicBezTo>
                  <a:close/>
                  <a:moveTo>
                    <a:pt x="1149" y="1477"/>
                  </a:moveTo>
                  <a:cubicBezTo>
                    <a:pt x="1149" y="1477"/>
                    <a:pt x="1149" y="1477"/>
                    <a:pt x="1149" y="1477"/>
                  </a:cubicBezTo>
                </a:path>
              </a:pathLst>
            </a:custGeom>
            <a:solidFill>
              <a:schemeClr val="tx1"/>
            </a:solidFill>
            <a:ln>
              <a:noFill/>
            </a:ln>
          </p:spPr>
          <p:txBody>
            <a:bodyPr vert="horz" wrap="square" lIns="121856" tIns="60928" rIns="121856" bIns="6092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295" name="Freeform 6"/>
            <p:cNvSpPr>
              <a:spLocks noEditPoints="1"/>
            </p:cNvSpPr>
            <p:nvPr/>
          </p:nvSpPr>
          <p:spPr bwMode="auto">
            <a:xfrm>
              <a:off x="4318074" y="1485180"/>
              <a:ext cx="141909" cy="175178"/>
            </a:xfrm>
            <a:custGeom>
              <a:avLst/>
              <a:gdLst>
                <a:gd name="T0" fmla="*/ 1576 w 2329"/>
                <a:gd name="T1" fmla="*/ 1591 h 2797"/>
                <a:gd name="T2" fmla="*/ 2002 w 2329"/>
                <a:gd name="T3" fmla="*/ 853 h 2797"/>
                <a:gd name="T4" fmla="*/ 1149 w 2329"/>
                <a:gd name="T5" fmla="*/ 0 h 2797"/>
                <a:gd name="T6" fmla="*/ 296 w 2329"/>
                <a:gd name="T7" fmla="*/ 853 h 2797"/>
                <a:gd name="T8" fmla="*/ 734 w 2329"/>
                <a:gd name="T9" fmla="*/ 1599 h 2797"/>
                <a:gd name="T10" fmla="*/ 0 w 2329"/>
                <a:gd name="T11" fmla="*/ 2681 h 2797"/>
                <a:gd name="T12" fmla="*/ 116 w 2329"/>
                <a:gd name="T13" fmla="*/ 2797 h 2797"/>
                <a:gd name="T14" fmla="*/ 232 w 2329"/>
                <a:gd name="T15" fmla="*/ 2681 h 2797"/>
                <a:gd name="T16" fmla="*/ 232 w 2329"/>
                <a:gd name="T17" fmla="*/ 2681 h 2797"/>
                <a:gd name="T18" fmla="*/ 1165 w 2329"/>
                <a:gd name="T19" fmla="*/ 1749 h 2797"/>
                <a:gd name="T20" fmla="*/ 2098 w 2329"/>
                <a:gd name="T21" fmla="*/ 2664 h 2797"/>
                <a:gd name="T22" fmla="*/ 2097 w 2329"/>
                <a:gd name="T23" fmla="*/ 2681 h 2797"/>
                <a:gd name="T24" fmla="*/ 2213 w 2329"/>
                <a:gd name="T25" fmla="*/ 2797 h 2797"/>
                <a:gd name="T26" fmla="*/ 2329 w 2329"/>
                <a:gd name="T27" fmla="*/ 2681 h 2797"/>
                <a:gd name="T28" fmla="*/ 1576 w 2329"/>
                <a:gd name="T29" fmla="*/ 1591 h 2797"/>
                <a:gd name="T30" fmla="*/ 1149 w 2329"/>
                <a:gd name="T31" fmla="*/ 1477 h 2797"/>
                <a:gd name="T32" fmla="*/ 525 w 2329"/>
                <a:gd name="T33" fmla="*/ 853 h 2797"/>
                <a:gd name="T34" fmla="*/ 1149 w 2329"/>
                <a:gd name="T35" fmla="*/ 229 h 2797"/>
                <a:gd name="T36" fmla="*/ 1773 w 2329"/>
                <a:gd name="T37" fmla="*/ 853 h 2797"/>
                <a:gd name="T38" fmla="*/ 1149 w 2329"/>
                <a:gd name="T39" fmla="*/ 1477 h 2797"/>
                <a:gd name="T40" fmla="*/ 1149 w 2329"/>
                <a:gd name="T41" fmla="*/ 1477 h 2797"/>
                <a:gd name="T42" fmla="*/ 1149 w 2329"/>
                <a:gd name="T43" fmla="*/ 1477 h 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9" h="2797">
                  <a:moveTo>
                    <a:pt x="1576" y="1591"/>
                  </a:moveTo>
                  <a:cubicBezTo>
                    <a:pt x="1831" y="1444"/>
                    <a:pt x="2002" y="1168"/>
                    <a:pt x="2002" y="853"/>
                  </a:cubicBezTo>
                  <a:cubicBezTo>
                    <a:pt x="2002" y="382"/>
                    <a:pt x="1620" y="0"/>
                    <a:pt x="1149" y="0"/>
                  </a:cubicBezTo>
                  <a:cubicBezTo>
                    <a:pt x="678" y="0"/>
                    <a:pt x="296" y="382"/>
                    <a:pt x="296" y="853"/>
                  </a:cubicBezTo>
                  <a:cubicBezTo>
                    <a:pt x="296" y="1174"/>
                    <a:pt x="473" y="1453"/>
                    <a:pt x="734" y="1599"/>
                  </a:cubicBezTo>
                  <a:cubicBezTo>
                    <a:pt x="304" y="1770"/>
                    <a:pt x="0" y="2190"/>
                    <a:pt x="0" y="2681"/>
                  </a:cubicBezTo>
                  <a:cubicBezTo>
                    <a:pt x="0" y="2745"/>
                    <a:pt x="52" y="2797"/>
                    <a:pt x="116" y="2797"/>
                  </a:cubicBezTo>
                  <a:cubicBezTo>
                    <a:pt x="180" y="2797"/>
                    <a:pt x="232" y="2745"/>
                    <a:pt x="232" y="2681"/>
                  </a:cubicBezTo>
                  <a:cubicBezTo>
                    <a:pt x="232" y="2681"/>
                    <a:pt x="232" y="2681"/>
                    <a:pt x="232" y="2681"/>
                  </a:cubicBezTo>
                  <a:cubicBezTo>
                    <a:pt x="232" y="2166"/>
                    <a:pt x="650" y="1749"/>
                    <a:pt x="1165" y="1749"/>
                  </a:cubicBezTo>
                  <a:cubicBezTo>
                    <a:pt x="1675" y="1749"/>
                    <a:pt x="2089" y="2157"/>
                    <a:pt x="2098" y="2664"/>
                  </a:cubicBezTo>
                  <a:cubicBezTo>
                    <a:pt x="2098" y="2669"/>
                    <a:pt x="2097" y="2675"/>
                    <a:pt x="2097" y="2681"/>
                  </a:cubicBezTo>
                  <a:cubicBezTo>
                    <a:pt x="2097" y="2745"/>
                    <a:pt x="2149" y="2797"/>
                    <a:pt x="2213" y="2797"/>
                  </a:cubicBezTo>
                  <a:cubicBezTo>
                    <a:pt x="2277" y="2797"/>
                    <a:pt x="2329" y="2745"/>
                    <a:pt x="2329" y="2681"/>
                  </a:cubicBezTo>
                  <a:cubicBezTo>
                    <a:pt x="2329" y="2183"/>
                    <a:pt x="2016" y="1758"/>
                    <a:pt x="1576" y="1591"/>
                  </a:cubicBezTo>
                  <a:close/>
                  <a:moveTo>
                    <a:pt x="1149" y="1477"/>
                  </a:moveTo>
                  <a:cubicBezTo>
                    <a:pt x="804" y="1477"/>
                    <a:pt x="525" y="1198"/>
                    <a:pt x="525" y="853"/>
                  </a:cubicBezTo>
                  <a:cubicBezTo>
                    <a:pt x="525" y="508"/>
                    <a:pt x="804" y="229"/>
                    <a:pt x="1149" y="229"/>
                  </a:cubicBezTo>
                  <a:cubicBezTo>
                    <a:pt x="1494" y="229"/>
                    <a:pt x="1773" y="508"/>
                    <a:pt x="1773" y="853"/>
                  </a:cubicBezTo>
                  <a:cubicBezTo>
                    <a:pt x="1773" y="1198"/>
                    <a:pt x="1494" y="1477"/>
                    <a:pt x="1149" y="1477"/>
                  </a:cubicBezTo>
                  <a:close/>
                  <a:moveTo>
                    <a:pt x="1149" y="1477"/>
                  </a:moveTo>
                  <a:cubicBezTo>
                    <a:pt x="1149" y="1477"/>
                    <a:pt x="1149" y="1477"/>
                    <a:pt x="1149" y="1477"/>
                  </a:cubicBezTo>
                </a:path>
              </a:pathLst>
            </a:custGeom>
            <a:solidFill>
              <a:schemeClr val="tx1"/>
            </a:solidFill>
            <a:ln>
              <a:noFill/>
            </a:ln>
          </p:spPr>
          <p:txBody>
            <a:bodyPr vert="horz" wrap="square" lIns="121856" tIns="60928" rIns="121856" bIns="6092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296" name="Freeform 6"/>
            <p:cNvSpPr>
              <a:spLocks noEditPoints="1"/>
            </p:cNvSpPr>
            <p:nvPr/>
          </p:nvSpPr>
          <p:spPr bwMode="auto">
            <a:xfrm>
              <a:off x="5087444" y="1485180"/>
              <a:ext cx="141909" cy="175178"/>
            </a:xfrm>
            <a:custGeom>
              <a:avLst/>
              <a:gdLst>
                <a:gd name="T0" fmla="*/ 1576 w 2329"/>
                <a:gd name="T1" fmla="*/ 1591 h 2797"/>
                <a:gd name="T2" fmla="*/ 2002 w 2329"/>
                <a:gd name="T3" fmla="*/ 853 h 2797"/>
                <a:gd name="T4" fmla="*/ 1149 w 2329"/>
                <a:gd name="T5" fmla="*/ 0 h 2797"/>
                <a:gd name="T6" fmla="*/ 296 w 2329"/>
                <a:gd name="T7" fmla="*/ 853 h 2797"/>
                <a:gd name="T8" fmla="*/ 734 w 2329"/>
                <a:gd name="T9" fmla="*/ 1599 h 2797"/>
                <a:gd name="T10" fmla="*/ 0 w 2329"/>
                <a:gd name="T11" fmla="*/ 2681 h 2797"/>
                <a:gd name="T12" fmla="*/ 116 w 2329"/>
                <a:gd name="T13" fmla="*/ 2797 h 2797"/>
                <a:gd name="T14" fmla="*/ 232 w 2329"/>
                <a:gd name="T15" fmla="*/ 2681 h 2797"/>
                <a:gd name="T16" fmla="*/ 232 w 2329"/>
                <a:gd name="T17" fmla="*/ 2681 h 2797"/>
                <a:gd name="T18" fmla="*/ 1165 w 2329"/>
                <a:gd name="T19" fmla="*/ 1749 h 2797"/>
                <a:gd name="T20" fmla="*/ 2098 w 2329"/>
                <a:gd name="T21" fmla="*/ 2664 h 2797"/>
                <a:gd name="T22" fmla="*/ 2097 w 2329"/>
                <a:gd name="T23" fmla="*/ 2681 h 2797"/>
                <a:gd name="T24" fmla="*/ 2213 w 2329"/>
                <a:gd name="T25" fmla="*/ 2797 h 2797"/>
                <a:gd name="T26" fmla="*/ 2329 w 2329"/>
                <a:gd name="T27" fmla="*/ 2681 h 2797"/>
                <a:gd name="T28" fmla="*/ 1576 w 2329"/>
                <a:gd name="T29" fmla="*/ 1591 h 2797"/>
                <a:gd name="T30" fmla="*/ 1149 w 2329"/>
                <a:gd name="T31" fmla="*/ 1477 h 2797"/>
                <a:gd name="T32" fmla="*/ 525 w 2329"/>
                <a:gd name="T33" fmla="*/ 853 h 2797"/>
                <a:gd name="T34" fmla="*/ 1149 w 2329"/>
                <a:gd name="T35" fmla="*/ 229 h 2797"/>
                <a:gd name="T36" fmla="*/ 1773 w 2329"/>
                <a:gd name="T37" fmla="*/ 853 h 2797"/>
                <a:gd name="T38" fmla="*/ 1149 w 2329"/>
                <a:gd name="T39" fmla="*/ 1477 h 2797"/>
                <a:gd name="T40" fmla="*/ 1149 w 2329"/>
                <a:gd name="T41" fmla="*/ 1477 h 2797"/>
                <a:gd name="T42" fmla="*/ 1149 w 2329"/>
                <a:gd name="T43" fmla="*/ 1477 h 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9" h="2797">
                  <a:moveTo>
                    <a:pt x="1576" y="1591"/>
                  </a:moveTo>
                  <a:cubicBezTo>
                    <a:pt x="1831" y="1444"/>
                    <a:pt x="2002" y="1168"/>
                    <a:pt x="2002" y="853"/>
                  </a:cubicBezTo>
                  <a:cubicBezTo>
                    <a:pt x="2002" y="382"/>
                    <a:pt x="1620" y="0"/>
                    <a:pt x="1149" y="0"/>
                  </a:cubicBezTo>
                  <a:cubicBezTo>
                    <a:pt x="678" y="0"/>
                    <a:pt x="296" y="382"/>
                    <a:pt x="296" y="853"/>
                  </a:cubicBezTo>
                  <a:cubicBezTo>
                    <a:pt x="296" y="1174"/>
                    <a:pt x="473" y="1453"/>
                    <a:pt x="734" y="1599"/>
                  </a:cubicBezTo>
                  <a:cubicBezTo>
                    <a:pt x="304" y="1770"/>
                    <a:pt x="0" y="2190"/>
                    <a:pt x="0" y="2681"/>
                  </a:cubicBezTo>
                  <a:cubicBezTo>
                    <a:pt x="0" y="2745"/>
                    <a:pt x="52" y="2797"/>
                    <a:pt x="116" y="2797"/>
                  </a:cubicBezTo>
                  <a:cubicBezTo>
                    <a:pt x="180" y="2797"/>
                    <a:pt x="232" y="2745"/>
                    <a:pt x="232" y="2681"/>
                  </a:cubicBezTo>
                  <a:cubicBezTo>
                    <a:pt x="232" y="2681"/>
                    <a:pt x="232" y="2681"/>
                    <a:pt x="232" y="2681"/>
                  </a:cubicBezTo>
                  <a:cubicBezTo>
                    <a:pt x="232" y="2166"/>
                    <a:pt x="650" y="1749"/>
                    <a:pt x="1165" y="1749"/>
                  </a:cubicBezTo>
                  <a:cubicBezTo>
                    <a:pt x="1675" y="1749"/>
                    <a:pt x="2089" y="2157"/>
                    <a:pt x="2098" y="2664"/>
                  </a:cubicBezTo>
                  <a:cubicBezTo>
                    <a:pt x="2098" y="2669"/>
                    <a:pt x="2097" y="2675"/>
                    <a:pt x="2097" y="2681"/>
                  </a:cubicBezTo>
                  <a:cubicBezTo>
                    <a:pt x="2097" y="2745"/>
                    <a:pt x="2149" y="2797"/>
                    <a:pt x="2213" y="2797"/>
                  </a:cubicBezTo>
                  <a:cubicBezTo>
                    <a:pt x="2277" y="2797"/>
                    <a:pt x="2329" y="2745"/>
                    <a:pt x="2329" y="2681"/>
                  </a:cubicBezTo>
                  <a:cubicBezTo>
                    <a:pt x="2329" y="2183"/>
                    <a:pt x="2016" y="1758"/>
                    <a:pt x="1576" y="1591"/>
                  </a:cubicBezTo>
                  <a:close/>
                  <a:moveTo>
                    <a:pt x="1149" y="1477"/>
                  </a:moveTo>
                  <a:cubicBezTo>
                    <a:pt x="804" y="1477"/>
                    <a:pt x="525" y="1198"/>
                    <a:pt x="525" y="853"/>
                  </a:cubicBezTo>
                  <a:cubicBezTo>
                    <a:pt x="525" y="508"/>
                    <a:pt x="804" y="229"/>
                    <a:pt x="1149" y="229"/>
                  </a:cubicBezTo>
                  <a:cubicBezTo>
                    <a:pt x="1494" y="229"/>
                    <a:pt x="1773" y="508"/>
                    <a:pt x="1773" y="853"/>
                  </a:cubicBezTo>
                  <a:cubicBezTo>
                    <a:pt x="1773" y="1198"/>
                    <a:pt x="1494" y="1477"/>
                    <a:pt x="1149" y="1477"/>
                  </a:cubicBezTo>
                  <a:close/>
                  <a:moveTo>
                    <a:pt x="1149" y="1477"/>
                  </a:moveTo>
                  <a:cubicBezTo>
                    <a:pt x="1149" y="1477"/>
                    <a:pt x="1149" y="1477"/>
                    <a:pt x="1149" y="1477"/>
                  </a:cubicBezTo>
                </a:path>
              </a:pathLst>
            </a:custGeom>
            <a:solidFill>
              <a:schemeClr val="tx1"/>
            </a:solidFill>
            <a:ln>
              <a:noFill/>
            </a:ln>
          </p:spPr>
          <p:txBody>
            <a:bodyPr vert="horz" wrap="square" lIns="121856" tIns="60928" rIns="121856" bIns="60928" numCol="1" anchor="t" anchorCtr="0" compatLnSpc="1"/>
            <a:lstStyle/>
            <a:p>
              <a:endParaRPr lang="zh-CN" altLang="en-US" sz="1200">
                <a:latin typeface="微软雅黑" panose="020B0503020204020204" pitchFamily="34" charset="-122"/>
                <a:ea typeface="微软雅黑" panose="020B0503020204020204" pitchFamily="34" charset="-122"/>
              </a:endParaRPr>
            </a:p>
          </p:txBody>
        </p:sp>
        <p:sp>
          <p:nvSpPr>
            <p:cNvPr id="297" name="右箭头 296"/>
            <p:cNvSpPr/>
            <p:nvPr/>
          </p:nvSpPr>
          <p:spPr bwMode="auto">
            <a:xfrm>
              <a:off x="5982049" y="2477378"/>
              <a:ext cx="569614" cy="212187"/>
            </a:xfrm>
            <a:prstGeom prst="rightArrow">
              <a:avLst/>
            </a:prstGeom>
            <a:solidFill>
              <a:srgbClr val="666666"/>
            </a:solidFill>
            <a:ln>
              <a:noFill/>
            </a:ln>
            <a:effectLst/>
          </p:spPr>
          <p:txBody>
            <a:bodyPr vert="horz" wrap="square" lIns="91325" tIns="45661" rIns="91325" bIns="45661" numCol="1" rtlCol="0" anchor="t" anchorCtr="0" compatLnSpc="1"/>
            <a:lstStyle/>
            <a:p>
              <a:pPr defTabSz="913130">
                <a:buClr>
                  <a:srgbClr val="CC9900"/>
                </a:buClr>
                <a:buFont typeface="Wingdings" panose="05000000000000000000" pitchFamily="2" charset="2"/>
                <a:buChar char="n"/>
              </a:pPr>
              <a:endParaRPr lang="zh-CN" altLang="en-US" sz="1200" dirty="0">
                <a:latin typeface="微软雅黑" panose="020B0503020204020204" pitchFamily="34" charset="-122"/>
                <a:ea typeface="微软雅黑" panose="020B0503020204020204" pitchFamily="34" charset="-122"/>
              </a:endParaRPr>
            </a:p>
          </p:txBody>
        </p:sp>
        <p:sp>
          <p:nvSpPr>
            <p:cNvPr id="298" name="右箭头 297"/>
            <p:cNvSpPr/>
            <p:nvPr/>
          </p:nvSpPr>
          <p:spPr bwMode="auto">
            <a:xfrm>
              <a:off x="5982050" y="3416906"/>
              <a:ext cx="569613" cy="212187"/>
            </a:xfrm>
            <a:prstGeom prst="rightArrow">
              <a:avLst/>
            </a:prstGeom>
            <a:solidFill>
              <a:srgbClr val="666666"/>
            </a:solidFill>
            <a:ln>
              <a:noFill/>
            </a:ln>
            <a:effectLst/>
          </p:spPr>
          <p:txBody>
            <a:bodyPr vert="horz" wrap="square" lIns="91325" tIns="45661" rIns="91325" bIns="45661" numCol="1" rtlCol="0" anchor="t" anchorCtr="0" compatLnSpc="1"/>
            <a:lstStyle/>
            <a:p>
              <a:pPr defTabSz="913130">
                <a:buClr>
                  <a:srgbClr val="CC9900"/>
                </a:buClr>
                <a:buFont typeface="Wingdings" panose="05000000000000000000" pitchFamily="2" charset="2"/>
                <a:buChar char="n"/>
              </a:pPr>
              <a:endParaRPr lang="zh-CN" altLang="en-US" sz="1200" dirty="0">
                <a:latin typeface="微软雅黑" panose="020B0503020204020204" pitchFamily="34" charset="-122"/>
                <a:ea typeface="微软雅黑" panose="020B0503020204020204" pitchFamily="34" charset="-122"/>
              </a:endParaRPr>
            </a:p>
          </p:txBody>
        </p:sp>
        <p:sp>
          <p:nvSpPr>
            <p:cNvPr id="299" name="矩形 298"/>
            <p:cNvSpPr/>
            <p:nvPr/>
          </p:nvSpPr>
          <p:spPr>
            <a:xfrm>
              <a:off x="551101" y="4083924"/>
              <a:ext cx="1868549" cy="5073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300" name="矩形 299"/>
            <p:cNvSpPr/>
            <p:nvPr/>
          </p:nvSpPr>
          <p:spPr>
            <a:xfrm>
              <a:off x="2419650" y="4083924"/>
              <a:ext cx="3747079" cy="5073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301" name="矩形 300"/>
            <p:cNvSpPr/>
            <p:nvPr/>
          </p:nvSpPr>
          <p:spPr>
            <a:xfrm>
              <a:off x="6164528" y="4083924"/>
              <a:ext cx="2429341" cy="5073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noAutofit/>
            </a:bodyPr>
            <a:lstStyle/>
            <a:p>
              <a:pPr algn="ct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302" name="TextBox 48"/>
            <p:cNvSpPr txBox="1"/>
            <p:nvPr/>
          </p:nvSpPr>
          <p:spPr>
            <a:xfrm>
              <a:off x="3256161" y="4216096"/>
              <a:ext cx="2105060" cy="291182"/>
            </a:xfrm>
            <a:prstGeom prst="rect">
              <a:avLst/>
            </a:prstGeom>
            <a:noFill/>
          </p:spPr>
          <p:txBody>
            <a:bodyPr wrap="none" lIns="121808" tIns="60904" rIns="121808" bIns="60904" rtlCol="0">
              <a:spAutoFit/>
            </a:body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当前支持</a:t>
              </a:r>
              <a:r>
                <a:rPr lang="en-US" altLang="zh-CN" sz="1200" b="1" dirty="0">
                  <a:solidFill>
                    <a:srgbClr val="C00000"/>
                  </a:solidFill>
                  <a:latin typeface="微软雅黑" panose="020B0503020204020204" pitchFamily="34" charset="-122"/>
                  <a:ea typeface="微软雅黑" panose="020B0503020204020204" pitchFamily="34" charset="-122"/>
                </a:rPr>
                <a:t>60+</a:t>
              </a:r>
              <a:r>
                <a:rPr lang="zh-CN" altLang="en-US" sz="1200" b="1" dirty="0">
                  <a:solidFill>
                    <a:srgbClr val="C00000"/>
                  </a:solidFill>
                  <a:latin typeface="微软雅黑" panose="020B0503020204020204" pitchFamily="34" charset="-122"/>
                  <a:ea typeface="微软雅黑" panose="020B0503020204020204" pitchFamily="34" charset="-122"/>
                </a:rPr>
                <a:t>种</a:t>
              </a:r>
              <a:r>
                <a:rPr lang="zh-CN" altLang="en-US" sz="1200" b="1" dirty="0">
                  <a:solidFill>
                    <a:srgbClr val="FFFFFF"/>
                  </a:solidFill>
                  <a:latin typeface="微软雅黑" panose="020B0503020204020204" pitchFamily="34" charset="-122"/>
                  <a:ea typeface="微软雅黑" panose="020B0503020204020204" pitchFamily="34" charset="-122"/>
                </a:rPr>
                <a:t>大型政企常用云服务</a:t>
              </a:r>
              <a:endParaRPr lang="en-US" altLang="zh-CN" sz="1200" b="1" dirty="0">
                <a:solidFill>
                  <a:srgbClr val="FFFFFF"/>
                </a:solidFill>
                <a:latin typeface="微软雅黑" panose="020B0503020204020204" pitchFamily="34" charset="-122"/>
                <a:ea typeface="微软雅黑" panose="020B0503020204020204" pitchFamily="34" charset="-122"/>
              </a:endParaRPr>
            </a:p>
          </p:txBody>
        </p:sp>
        <p:sp>
          <p:nvSpPr>
            <p:cNvPr id="303" name="TextBox 48"/>
            <p:cNvSpPr txBox="1"/>
            <p:nvPr/>
          </p:nvSpPr>
          <p:spPr>
            <a:xfrm>
              <a:off x="6514863" y="4191893"/>
              <a:ext cx="1507874" cy="291182"/>
            </a:xfrm>
            <a:prstGeom prst="rect">
              <a:avLst/>
            </a:prstGeom>
            <a:noFill/>
          </p:spPr>
          <p:txBody>
            <a:bodyPr wrap="none" lIns="121808" tIns="60904" rIns="121808" bIns="60904" rtlCol="0">
              <a:spAutoFit/>
            </a:bodyPr>
            <a:lstStyle/>
            <a:p>
              <a:r>
                <a:rPr lang="zh-CN" altLang="en-US" sz="1200" b="1" dirty="0">
                  <a:solidFill>
                    <a:srgbClr val="FFFFFF"/>
                  </a:solidFill>
                  <a:latin typeface="微软雅黑" panose="020B0503020204020204" pitchFamily="34" charset="-122"/>
                  <a:ea typeface="微软雅黑" panose="020B0503020204020204" pitchFamily="34" charset="-122"/>
                </a:rPr>
                <a:t>平台底层维护及统一升级</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04" name="TextBox 48"/>
            <p:cNvSpPr txBox="1"/>
            <p:nvPr/>
          </p:nvSpPr>
          <p:spPr>
            <a:xfrm>
              <a:off x="799587" y="4108350"/>
              <a:ext cx="1295930" cy="465956"/>
            </a:xfrm>
            <a:prstGeom prst="rect">
              <a:avLst/>
            </a:prstGeom>
            <a:noFill/>
          </p:spPr>
          <p:txBody>
            <a:bodyPr wrap="none" lIns="121808" tIns="60904" rIns="121808" bIns="60904" rtlCol="0">
              <a:spAutoFit/>
            </a:bodyPr>
            <a:lstStyle/>
            <a:p>
              <a:pPr algn="ctr"/>
              <a:r>
                <a:rPr lang="en-US" altLang="zh-CN" sz="1200" b="1" dirty="0">
                  <a:solidFill>
                    <a:srgbClr val="C00000"/>
                  </a:solidFill>
                  <a:latin typeface="微软雅黑" panose="020B0503020204020204" pitchFamily="34" charset="-122"/>
                  <a:ea typeface="微软雅黑" panose="020B0503020204020204" pitchFamily="34" charset="-122"/>
                </a:rPr>
                <a:t>4</a:t>
              </a:r>
              <a:r>
                <a:rPr lang="zh-CN" altLang="en-US" sz="1200" b="1" dirty="0">
                  <a:solidFill>
                    <a:srgbClr val="C00000"/>
                  </a:solidFill>
                  <a:latin typeface="微软雅黑" panose="020B0503020204020204" pitchFamily="34" charset="-122"/>
                  <a:ea typeface="微软雅黑" panose="020B0503020204020204" pitchFamily="34" charset="-122"/>
                </a:rPr>
                <a:t>台</a:t>
              </a:r>
              <a:r>
                <a:rPr lang="zh-CN" altLang="en-US" sz="1200" b="1" dirty="0">
                  <a:solidFill>
                    <a:srgbClr val="FFFFFF"/>
                  </a:solidFill>
                  <a:latin typeface="微软雅黑" panose="020B0503020204020204" pitchFamily="34" charset="-122"/>
                  <a:ea typeface="微软雅黑" panose="020B0503020204020204" pitchFamily="34" charset="-122"/>
                </a:rPr>
                <a:t>管理服务器</a:t>
              </a:r>
              <a:endParaRPr lang="en-US" altLang="zh-CN" sz="1200" b="1" dirty="0">
                <a:solidFill>
                  <a:srgbClr val="FFFFFF"/>
                </a:solidFill>
                <a:latin typeface="微软雅黑" panose="020B0503020204020204" pitchFamily="34" charset="-122"/>
                <a:ea typeface="微软雅黑" panose="020B0503020204020204" pitchFamily="34" charset="-122"/>
              </a:endParaRPr>
            </a:p>
            <a:p>
              <a:pPr algn="ctr"/>
              <a:r>
                <a:rPr lang="zh-CN" altLang="en-US" sz="1200" b="1" dirty="0">
                  <a:solidFill>
                    <a:srgbClr val="FFFFFF"/>
                  </a:solidFill>
                  <a:latin typeface="微软雅黑" panose="020B0503020204020204" pitchFamily="34" charset="-122"/>
                  <a:ea typeface="微软雅黑" panose="020B0503020204020204" pitchFamily="34" charset="-122"/>
                </a:rPr>
                <a:t>整体</a:t>
              </a:r>
              <a:r>
                <a:rPr lang="en-US" altLang="zh-CN" sz="1200" b="1" dirty="0">
                  <a:solidFill>
                    <a:srgbClr val="C00000"/>
                  </a:solidFill>
                  <a:latin typeface="微软雅黑" panose="020B0503020204020204" pitchFamily="34" charset="-122"/>
                  <a:ea typeface="微软雅黑" panose="020B0503020204020204" pitchFamily="34" charset="-122"/>
                </a:rPr>
                <a:t>20</a:t>
              </a:r>
              <a:r>
                <a:rPr lang="zh-CN" altLang="en-US" sz="1200" b="1" dirty="0">
                  <a:solidFill>
                    <a:srgbClr val="C00000"/>
                  </a:solidFill>
                  <a:latin typeface="微软雅黑" panose="020B0503020204020204" pitchFamily="34" charset="-122"/>
                  <a:ea typeface="微软雅黑" panose="020B0503020204020204" pitchFamily="34" charset="-122"/>
                </a:rPr>
                <a:t>台</a:t>
              </a:r>
              <a:r>
                <a:rPr lang="zh-CN" altLang="en-US" sz="1200" b="1" dirty="0">
                  <a:solidFill>
                    <a:srgbClr val="FFFFFF"/>
                  </a:solidFill>
                  <a:latin typeface="微软雅黑" panose="020B0503020204020204" pitchFamily="34" charset="-122"/>
                  <a:ea typeface="微软雅黑" panose="020B0503020204020204" pitchFamily="34" charset="-122"/>
                </a:rPr>
                <a:t>服务器起步</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305" name="矩形 304"/>
            <p:cNvSpPr/>
            <p:nvPr/>
          </p:nvSpPr>
          <p:spPr>
            <a:xfrm>
              <a:off x="3681893" y="2326660"/>
              <a:ext cx="457632" cy="96371"/>
            </a:xfrm>
            <a:prstGeom prst="rect">
              <a:avLst/>
            </a:prstGeom>
            <a:grpFill/>
            <a:ln>
              <a:noFill/>
            </a:ln>
            <a:effectLst/>
          </p:spPr>
          <p:txBody>
            <a:bodyPr vert="horz" wrap="square" lIns="68487" tIns="34244" rIns="68487" bIns="34244" numCol="1" rtlCol="0" anchor="t" anchorCtr="0" compatLnSpc="1"/>
            <a:lstStyle/>
            <a:p>
              <a:pPr algn="ctr">
                <a:buClr>
                  <a:srgbClr val="CC9900"/>
                </a:buClr>
              </a:pPr>
              <a:endParaRPr lang="zh-CN" altLang="en-US" sz="1200" kern="0">
                <a:solidFill>
                  <a:prstClr val="white"/>
                </a:solidFill>
                <a:latin typeface="微软雅黑" panose="020B0503020204020204" pitchFamily="34" charset="-122"/>
                <a:ea typeface="微软雅黑" panose="020B0503020204020204" pitchFamily="34" charset="-122"/>
              </a:endParaRPr>
            </a:p>
          </p:txBody>
        </p:sp>
        <p:sp>
          <p:nvSpPr>
            <p:cNvPr id="306" name="圆角矩形 305"/>
            <p:cNvSpPr/>
            <p:nvPr/>
          </p:nvSpPr>
          <p:spPr bwMode="auto">
            <a:xfrm>
              <a:off x="3960584" y="2251729"/>
              <a:ext cx="1455067" cy="337476"/>
            </a:xfrm>
            <a:prstGeom prst="roundRect">
              <a:avLst>
                <a:gd name="adj" fmla="val 0"/>
              </a:avLst>
            </a:prstGeom>
            <a:solidFill>
              <a:schemeClr val="accent2">
                <a:lumMod val="75000"/>
              </a:schemeClr>
            </a:solidFill>
            <a:ln>
              <a:noFill/>
            </a:ln>
            <a:effectLst/>
          </p:spPr>
          <p:txBody>
            <a:bodyPr vert="horz" wrap="square" lIns="68461" tIns="34232" rIns="68461" bIns="34232" numCol="1" rtlCol="0" anchor="ctr" anchorCtr="0" compatLnSpc="1"/>
            <a:lstStyle/>
            <a:p>
              <a:pPr algn="ctr">
                <a:buClr>
                  <a:srgbClr val="CC9900"/>
                </a:buClr>
              </a:pPr>
              <a:r>
                <a:rPr lang="zh-CN" altLang="en-US" sz="1200" kern="0" dirty="0">
                  <a:solidFill>
                    <a:prstClr val="white"/>
                  </a:solidFill>
                  <a:latin typeface="微软雅黑" panose="020B0503020204020204" pitchFamily="34" charset="-122"/>
                  <a:ea typeface="微软雅黑" panose="020B0503020204020204" pitchFamily="34" charset="-122"/>
                </a:rPr>
                <a:t>数据库</a:t>
              </a:r>
              <a:r>
                <a:rPr lang="en-US" altLang="zh-CN" sz="1200" kern="0" dirty="0">
                  <a:solidFill>
                    <a:prstClr val="white"/>
                  </a:solidFill>
                  <a:latin typeface="微软雅黑" panose="020B0503020204020204" pitchFamily="34" charset="-122"/>
                  <a:ea typeface="微软雅黑" panose="020B0503020204020204" pitchFamily="34" charset="-122"/>
                </a:rPr>
                <a:t>&amp;</a:t>
              </a:r>
              <a:r>
                <a:rPr lang="en-US" altLang="zh-CN" sz="1200" kern="0" dirty="0" err="1">
                  <a:solidFill>
                    <a:prstClr val="white"/>
                  </a:solidFill>
                  <a:latin typeface="微软雅黑" panose="020B0503020204020204" pitchFamily="34" charset="-122"/>
                  <a:ea typeface="微软雅黑" panose="020B0503020204020204" pitchFamily="34" charset="-122"/>
                </a:rPr>
                <a:t>EI&amp;PaaS&amp;SaaS</a:t>
              </a:r>
              <a:r>
                <a:rPr lang="en-US" altLang="zh-CN" sz="1200" kern="0" dirty="0">
                  <a:solidFill>
                    <a:prstClr val="white"/>
                  </a:solidFill>
                  <a:latin typeface="微软雅黑" panose="020B0503020204020204" pitchFamily="34" charset="-122"/>
                  <a:ea typeface="微软雅黑" panose="020B0503020204020204" pitchFamily="34" charset="-122"/>
                </a:rPr>
                <a:t> </a:t>
              </a:r>
              <a:r>
                <a:rPr lang="zh-CN" altLang="en-US" sz="1200" kern="0" dirty="0">
                  <a:solidFill>
                    <a:prstClr val="white"/>
                  </a:solidFill>
                  <a:latin typeface="微软雅黑" panose="020B0503020204020204" pitchFamily="34" charset="-122"/>
                  <a:ea typeface="微软雅黑" panose="020B0503020204020204" pitchFamily="34" charset="-122"/>
                </a:rPr>
                <a:t>服务</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37" name="Freeform 371"/>
            <p:cNvSpPr>
              <a:spLocks noEditPoints="1"/>
            </p:cNvSpPr>
            <p:nvPr/>
          </p:nvSpPr>
          <p:spPr bwMode="auto">
            <a:xfrm>
              <a:off x="883706" y="3365241"/>
              <a:ext cx="96176" cy="108844"/>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solidFill>
              <a:sysClr val="window" lastClr="FFFFFF"/>
            </a:solidFill>
            <a:ln w="3175">
              <a:solidFill>
                <a:sysClr val="window" lastClr="FFFFFF">
                  <a:lumMod val="85000"/>
                </a:sysClr>
              </a:solidFill>
              <a:round/>
            </a:ln>
          </p:spPr>
          <p:txBody>
            <a:bodyPr lIns="94284" tIns="47141" rIns="94284" bIns="47141"/>
            <a:lstStyle/>
            <a:p>
              <a:pPr defTabSz="1188085" eaLnBrk="0" hangingPunct="0">
                <a:defRPr/>
              </a:pPr>
              <a:endParaRPr lang="zh-CN" altLang="en-US" sz="1200" b="1" kern="0">
                <a:latin typeface="等线" panose="02010600030101010101" pitchFamily="2" charset="-122"/>
                <a:sym typeface="Arial" panose="020B0604020202020204"/>
              </a:endParaRPr>
            </a:p>
          </p:txBody>
        </p:sp>
      </p:grpSp>
      <p:sp>
        <p:nvSpPr>
          <p:cNvPr id="149" name="圆形"/>
          <p:cNvSpPr/>
          <p:nvPr/>
        </p:nvSpPr>
        <p:spPr>
          <a:xfrm>
            <a:off x="1565752" y="1531056"/>
            <a:ext cx="1374367" cy="605651"/>
          </a:xfrm>
          <a:prstGeom prst="ellipse">
            <a:avLst/>
          </a:prstGeom>
          <a:ln w="25400">
            <a:solidFill>
              <a:schemeClr val="tx1">
                <a:lumMod val="25000"/>
                <a:lumOff val="75000"/>
              </a:schemeClr>
            </a:solidFill>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0" name="架构"/>
          <p:cNvSpPr txBox="1"/>
          <p:nvPr/>
        </p:nvSpPr>
        <p:spPr>
          <a:xfrm>
            <a:off x="1799299" y="1664804"/>
            <a:ext cx="904015" cy="329499"/>
          </a:xfrm>
          <a:prstGeom prst="rect">
            <a:avLst/>
          </a:prstGeom>
          <a:ln w="3175">
            <a:miter lim="400000"/>
          </a:ln>
        </p:spPr>
        <p:txBody>
          <a:bodyPr wrap="none" lIns="41236" tIns="41236" rIns="41236" bIns="41236">
            <a:spAutoFit/>
          </a:bodyPr>
          <a:lstStyle>
            <a:lvl1pPr algn="ctr">
              <a:defRPr sz="2400">
                <a:solidFill>
                  <a:srgbClr val="FFFFFF"/>
                </a:solidFill>
                <a:latin typeface="FZLanTingHei4-GBK"/>
                <a:ea typeface="FZLanTingHei4-GBK"/>
                <a:cs typeface="FZLanTingHei4-GBK"/>
                <a:sym typeface="FZLanTingHei4-GBK"/>
              </a:defRPr>
            </a:lvl1pPr>
          </a:lstStyle>
          <a:p>
            <a:pPr defTabSz="890905"/>
            <a:r>
              <a:rPr lang="zh-CN" altLang="en-US"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统一架构</a:t>
            </a:r>
            <a:endParaRPr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1" name="圆形"/>
          <p:cNvSpPr/>
          <p:nvPr/>
        </p:nvSpPr>
        <p:spPr>
          <a:xfrm>
            <a:off x="3437696" y="1531056"/>
            <a:ext cx="1374365" cy="605651"/>
          </a:xfrm>
          <a:prstGeom prst="ellipse">
            <a:avLst/>
          </a:prstGeom>
          <a:ln w="25400">
            <a:solidFill>
              <a:schemeClr val="tx1">
                <a:lumMod val="25000"/>
                <a:lumOff val="75000"/>
              </a:schemeClr>
            </a:solidFill>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2" name="运维"/>
          <p:cNvSpPr txBox="1"/>
          <p:nvPr/>
        </p:nvSpPr>
        <p:spPr>
          <a:xfrm>
            <a:off x="3722821" y="1664804"/>
            <a:ext cx="823865" cy="329499"/>
          </a:xfrm>
          <a:prstGeom prst="rect">
            <a:avLst/>
          </a:prstGeom>
          <a:ln w="3175">
            <a:miter lim="400000"/>
          </a:ln>
        </p:spPr>
        <p:txBody>
          <a:bodyPr wrap="none" lIns="41236" tIns="41236" rIns="41236" bIns="41236">
            <a:spAutoFit/>
          </a:bodyPr>
          <a:lstStyle>
            <a:lvl1pPr algn="ctr">
              <a:defRPr sz="2400">
                <a:solidFill>
                  <a:srgbClr val="FFFFFF"/>
                </a:solidFill>
                <a:latin typeface="FZLanTingHei4-GBK"/>
                <a:ea typeface="FZLanTingHei4-GBK"/>
                <a:cs typeface="FZLanTingHei4-GBK"/>
                <a:sym typeface="FZLanTingHei4-GBK"/>
              </a:defRPr>
            </a:lvl1pPr>
          </a:lstStyle>
          <a:p>
            <a:pPr defTabSz="890905"/>
            <a:r>
              <a:rPr lang="zh-CN" altLang="en-US"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统一</a:t>
            </a:r>
            <a:r>
              <a:rPr lang="en-US" altLang="zh-CN"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API</a:t>
            </a:r>
            <a:endParaRPr lang="en-US" altLang="zh-CN"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 name="圆形"/>
          <p:cNvSpPr/>
          <p:nvPr/>
        </p:nvSpPr>
        <p:spPr>
          <a:xfrm>
            <a:off x="5323670" y="1531056"/>
            <a:ext cx="1374367" cy="605651"/>
          </a:xfrm>
          <a:prstGeom prst="ellipse">
            <a:avLst/>
          </a:prstGeom>
          <a:ln w="25400">
            <a:solidFill>
              <a:schemeClr val="tx1">
                <a:lumMod val="25000"/>
                <a:lumOff val="75000"/>
              </a:schemeClr>
            </a:solidFill>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4" name="升级"/>
          <p:cNvSpPr txBox="1"/>
          <p:nvPr/>
        </p:nvSpPr>
        <p:spPr>
          <a:xfrm>
            <a:off x="5456251" y="1664804"/>
            <a:ext cx="1109200" cy="329499"/>
          </a:xfrm>
          <a:prstGeom prst="rect">
            <a:avLst/>
          </a:prstGeom>
          <a:ln w="3175">
            <a:miter lim="400000"/>
          </a:ln>
        </p:spPr>
        <p:txBody>
          <a:bodyPr wrap="none" lIns="41236" tIns="41236" rIns="41236" bIns="41236">
            <a:spAutoFit/>
          </a:bodyPr>
          <a:lstStyle>
            <a:lvl1pPr algn="ctr">
              <a:defRPr sz="2400">
                <a:solidFill>
                  <a:srgbClr val="FFFFFF"/>
                </a:solidFill>
                <a:latin typeface="FZLanTingHei4-GBK"/>
                <a:ea typeface="FZLanTingHei4-GBK"/>
                <a:cs typeface="FZLanTingHei4-GBK"/>
                <a:sym typeface="FZLanTingHei4-GBK"/>
              </a:defRPr>
            </a:lvl1pPr>
          </a:lstStyle>
          <a:p>
            <a:pPr defTabSz="890905"/>
            <a:r>
              <a:rPr lang="zh-CN" altLang="en-US"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统一云服务</a:t>
            </a:r>
            <a:endParaRPr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5" name="圆形"/>
          <p:cNvSpPr/>
          <p:nvPr/>
        </p:nvSpPr>
        <p:spPr>
          <a:xfrm>
            <a:off x="7104822" y="1547509"/>
            <a:ext cx="1374365" cy="605652"/>
          </a:xfrm>
          <a:prstGeom prst="ellipse">
            <a:avLst/>
          </a:prstGeom>
          <a:ln w="25400">
            <a:solidFill>
              <a:schemeClr val="tx1">
                <a:lumMod val="25000"/>
                <a:lumOff val="75000"/>
              </a:schemeClr>
            </a:solidFill>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6" name="API"/>
          <p:cNvSpPr txBox="1"/>
          <p:nvPr/>
        </p:nvSpPr>
        <p:spPr>
          <a:xfrm>
            <a:off x="7295408" y="1664804"/>
            <a:ext cx="904015" cy="329499"/>
          </a:xfrm>
          <a:prstGeom prst="rect">
            <a:avLst/>
          </a:prstGeom>
          <a:ln w="3175">
            <a:miter lim="400000"/>
          </a:ln>
        </p:spPr>
        <p:txBody>
          <a:bodyPr wrap="none" lIns="41236" tIns="41236" rIns="41236" bIns="41236">
            <a:spAutoFit/>
          </a:bodyPr>
          <a:lstStyle>
            <a:lvl1pPr algn="r">
              <a:defRPr sz="2400">
                <a:solidFill>
                  <a:srgbClr val="FFFFFF"/>
                </a:solidFill>
                <a:latin typeface="Akkurat Pro"/>
                <a:ea typeface="Akkurat Pro"/>
                <a:cs typeface="Akkurat Pro"/>
                <a:sym typeface="Akkurat Pro"/>
              </a:defRPr>
            </a:lvl1pPr>
          </a:lstStyle>
          <a:p>
            <a:pPr algn="ctr" defTabSz="890905"/>
            <a:r>
              <a:rPr lang="zh-CN" altLang="en-US"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sym typeface="FZLanTingHei4-GBK"/>
              </a:rPr>
              <a:t>统一生态</a:t>
            </a:r>
            <a:endParaRPr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sym typeface="FZLanTingHei4-GBK"/>
            </a:endParaRPr>
          </a:p>
        </p:txBody>
      </p:sp>
      <p:sp>
        <p:nvSpPr>
          <p:cNvPr id="157" name="圆形"/>
          <p:cNvSpPr/>
          <p:nvPr/>
        </p:nvSpPr>
        <p:spPr>
          <a:xfrm>
            <a:off x="9018096" y="1547509"/>
            <a:ext cx="1374367" cy="605652"/>
          </a:xfrm>
          <a:prstGeom prst="ellipse">
            <a:avLst/>
          </a:prstGeom>
          <a:ln w="25400">
            <a:solidFill>
              <a:schemeClr val="tx1">
                <a:lumMod val="25000"/>
                <a:lumOff val="75000"/>
              </a:schemeClr>
            </a:solidFill>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8" name="生态"/>
          <p:cNvSpPr txBox="1"/>
          <p:nvPr/>
        </p:nvSpPr>
        <p:spPr>
          <a:xfrm>
            <a:off x="9263327" y="1670445"/>
            <a:ext cx="904015" cy="329499"/>
          </a:xfrm>
          <a:prstGeom prst="rect">
            <a:avLst/>
          </a:prstGeom>
          <a:ln w="3175">
            <a:miter lim="400000"/>
          </a:ln>
        </p:spPr>
        <p:txBody>
          <a:bodyPr wrap="none" lIns="41236" tIns="41236" rIns="41236" bIns="41236">
            <a:spAutoFit/>
          </a:bodyPr>
          <a:lstStyle>
            <a:lvl1pPr algn="ctr">
              <a:defRPr sz="2400">
                <a:solidFill>
                  <a:srgbClr val="FFFFFF"/>
                </a:solidFill>
                <a:latin typeface="FZLanTingHei4-GBK"/>
                <a:ea typeface="FZLanTingHei4-GBK"/>
                <a:cs typeface="FZLanTingHei4-GBK"/>
                <a:sym typeface="FZLanTingHei4-GBK"/>
              </a:defRPr>
            </a:lvl1pPr>
          </a:lstStyle>
          <a:p>
            <a:pPr defTabSz="890905"/>
            <a:r>
              <a:rPr lang="zh-CN" altLang="en-US"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sym typeface="Akkurat Pro"/>
              </a:rPr>
              <a:t>统一运维</a:t>
            </a:r>
            <a:endParaRPr sz="16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sym typeface="Akkurat Pro"/>
            </a:endParaRPr>
          </a:p>
        </p:txBody>
      </p:sp>
      <p:sp>
        <p:nvSpPr>
          <p:cNvPr id="159" name="圆形"/>
          <p:cNvSpPr/>
          <p:nvPr/>
        </p:nvSpPr>
        <p:spPr>
          <a:xfrm>
            <a:off x="1469944" y="1477695"/>
            <a:ext cx="1565981" cy="708675"/>
          </a:xfrm>
          <a:prstGeom prst="ellipse">
            <a:avLst/>
          </a:prstGeom>
          <a:ln w="25400">
            <a:solidFill>
              <a:srgbClr val="00B0F0"/>
            </a:solidFill>
            <a:prstDash val="sysDot"/>
            <a:miter lim="400000"/>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6" name="圆形"/>
          <p:cNvSpPr/>
          <p:nvPr/>
        </p:nvSpPr>
        <p:spPr>
          <a:xfrm>
            <a:off x="5214095" y="1477695"/>
            <a:ext cx="1565981" cy="695605"/>
          </a:xfrm>
          <a:prstGeom prst="ellipse">
            <a:avLst/>
          </a:prstGeom>
          <a:ln w="25400">
            <a:solidFill>
              <a:srgbClr val="00B0F0"/>
            </a:solidFill>
            <a:prstDash val="sysDot"/>
            <a:miter lim="400000"/>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7" name="圆形"/>
          <p:cNvSpPr/>
          <p:nvPr/>
        </p:nvSpPr>
        <p:spPr>
          <a:xfrm>
            <a:off x="7001386" y="1494556"/>
            <a:ext cx="1565981" cy="695605"/>
          </a:xfrm>
          <a:prstGeom prst="ellipse">
            <a:avLst/>
          </a:prstGeom>
          <a:ln w="25400">
            <a:solidFill>
              <a:srgbClr val="00B0F0"/>
            </a:solidFill>
            <a:prstDash val="sysDot"/>
            <a:miter lim="400000"/>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8" name="圆形"/>
          <p:cNvSpPr/>
          <p:nvPr/>
        </p:nvSpPr>
        <p:spPr>
          <a:xfrm>
            <a:off x="8920062" y="1504658"/>
            <a:ext cx="1565981" cy="685503"/>
          </a:xfrm>
          <a:prstGeom prst="ellipse">
            <a:avLst/>
          </a:prstGeom>
          <a:ln w="25400">
            <a:solidFill>
              <a:srgbClr val="00B0F0"/>
            </a:solidFill>
            <a:prstDash val="sysDot"/>
            <a:miter lim="400000"/>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6" name="圆形"/>
          <p:cNvSpPr/>
          <p:nvPr/>
        </p:nvSpPr>
        <p:spPr>
          <a:xfrm>
            <a:off x="3341887" y="1462099"/>
            <a:ext cx="1565981" cy="695605"/>
          </a:xfrm>
          <a:prstGeom prst="ellipse">
            <a:avLst/>
          </a:prstGeom>
          <a:ln w="25400">
            <a:solidFill>
              <a:srgbClr val="00B0F0"/>
            </a:solidFill>
            <a:prstDash val="sysDot"/>
            <a:miter lim="400000"/>
          </a:ln>
        </p:spPr>
        <p:txBody>
          <a:bodyPr lIns="41236" tIns="41236" rIns="41236" bIns="41236" anchor="ctr"/>
          <a:lstStyle/>
          <a:p>
            <a:pPr defTabSz="890905"/>
            <a:endParaRPr sz="1600">
              <a:latin typeface="微软雅黑" panose="020B0503020204020204" pitchFamily="34" charset="-122"/>
              <a:ea typeface="微软雅黑" panose="020B0503020204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面向</a:t>
            </a:r>
            <a:r>
              <a:rPr lang="zh-CN" altLang="en-US" sz="3200" dirty="0"/>
              <a:t>业务场景持续丰富的云服务能力</a:t>
            </a:r>
            <a:endParaRPr lang="zh-CN" altLang="en-US" sz="3200" dirty="0"/>
          </a:p>
        </p:txBody>
      </p:sp>
      <p:grpSp>
        <p:nvGrpSpPr>
          <p:cNvPr id="536" name="组合 535"/>
          <p:cNvGrpSpPr/>
          <p:nvPr/>
        </p:nvGrpSpPr>
        <p:grpSpPr>
          <a:xfrm>
            <a:off x="1785409" y="5642793"/>
            <a:ext cx="9074449" cy="700472"/>
            <a:chOff x="7168088" y="4293417"/>
            <a:chExt cx="4618131" cy="701112"/>
          </a:xfrm>
        </p:grpSpPr>
        <p:sp>
          <p:nvSpPr>
            <p:cNvPr id="537" name="矩形 536"/>
            <p:cNvSpPr/>
            <p:nvPr/>
          </p:nvSpPr>
          <p:spPr>
            <a:xfrm>
              <a:off x="7664785" y="4293417"/>
              <a:ext cx="248002" cy="184835"/>
            </a:xfrm>
            <a:prstGeom prst="rect">
              <a:avLst/>
            </a:prstGeom>
          </p:spPr>
          <p:txBody>
            <a:bodyPr wrap="none" lIns="0" tIns="0" rIns="0" bIns="0" anchor="ctr" anchorCtr="0">
              <a:spAutoFit/>
            </a:bodyPr>
            <a:lstStyle/>
            <a:p>
              <a:pPr algn="ctr"/>
              <a:r>
                <a:rPr lang="en-US" altLang="zh-CN" sz="1200" kern="0" dirty="0">
                  <a:latin typeface="微软雅黑" panose="020B0503020204020204" pitchFamily="34" charset="-122"/>
                  <a:ea typeface="微软雅黑" panose="020B0503020204020204" pitchFamily="34" charset="-122"/>
                  <a:cs typeface="Akkurat Pro" charset="0"/>
                </a:rPr>
                <a:t>42</a:t>
              </a:r>
              <a:r>
                <a:rPr lang="zh-CN" altLang="en-US" sz="1200" kern="0" dirty="0">
                  <a:latin typeface="微软雅黑" panose="020B0503020204020204" pitchFamily="34" charset="-122"/>
                  <a:ea typeface="微软雅黑" panose="020B0503020204020204" pitchFamily="34" charset="-122"/>
                  <a:cs typeface="Akkurat Pro" charset="0"/>
                </a:rPr>
                <a:t>服务</a:t>
              </a:r>
              <a:endParaRPr lang="en-US" altLang="zh-CN" sz="1200" kern="0" dirty="0">
                <a:latin typeface="微软雅黑" panose="020B0503020204020204" pitchFamily="34" charset="-122"/>
                <a:ea typeface="微软雅黑" panose="020B0503020204020204" pitchFamily="34" charset="-122"/>
                <a:cs typeface="Akkurat Pro" charset="0"/>
              </a:endParaRPr>
            </a:p>
          </p:txBody>
        </p:sp>
        <p:sp>
          <p:nvSpPr>
            <p:cNvPr id="538" name="矩形 537"/>
            <p:cNvSpPr/>
            <p:nvPr/>
          </p:nvSpPr>
          <p:spPr>
            <a:xfrm>
              <a:off x="8786049" y="4298049"/>
              <a:ext cx="248002" cy="184835"/>
            </a:xfrm>
            <a:prstGeom prst="rect">
              <a:avLst/>
            </a:prstGeom>
          </p:spPr>
          <p:txBody>
            <a:bodyPr wrap="none" lIns="0" tIns="0" rIns="0" bIns="0" anchor="ctr" anchorCtr="0">
              <a:spAutoFit/>
            </a:bodyPr>
            <a:lstStyle/>
            <a:p>
              <a:pPr algn="ctr"/>
              <a:r>
                <a:rPr lang="en-US" altLang="zh-CN" sz="1200" kern="0" dirty="0">
                  <a:latin typeface="微软雅黑" panose="020B0503020204020204" pitchFamily="34" charset="-122"/>
                  <a:ea typeface="微软雅黑" panose="020B0503020204020204" pitchFamily="34" charset="-122"/>
                  <a:cs typeface="Akkurat Pro" charset="0"/>
                </a:rPr>
                <a:t>45</a:t>
              </a:r>
              <a:r>
                <a:rPr lang="zh-CN" altLang="en-US" sz="1200" kern="0" dirty="0">
                  <a:latin typeface="微软雅黑" panose="020B0503020204020204" pitchFamily="34" charset="-122"/>
                  <a:ea typeface="微软雅黑" panose="020B0503020204020204" pitchFamily="34" charset="-122"/>
                  <a:cs typeface="Akkurat Pro" charset="0"/>
                </a:rPr>
                <a:t>服务</a:t>
              </a:r>
              <a:endParaRPr lang="en-US" altLang="zh-CN" sz="1200" kern="0" dirty="0">
                <a:latin typeface="微软雅黑" panose="020B0503020204020204" pitchFamily="34" charset="-122"/>
                <a:ea typeface="微软雅黑" panose="020B0503020204020204" pitchFamily="34" charset="-122"/>
                <a:cs typeface="Akkurat Pro" charset="0"/>
              </a:endParaRPr>
            </a:p>
          </p:txBody>
        </p:sp>
        <p:sp>
          <p:nvSpPr>
            <p:cNvPr id="539" name="矩形 538"/>
            <p:cNvSpPr/>
            <p:nvPr/>
          </p:nvSpPr>
          <p:spPr>
            <a:xfrm>
              <a:off x="11038024" y="4293419"/>
              <a:ext cx="305923" cy="184835"/>
            </a:xfrm>
            <a:prstGeom prst="rect">
              <a:avLst/>
            </a:prstGeom>
          </p:spPr>
          <p:txBody>
            <a:bodyPr wrap="none" lIns="0" tIns="0" rIns="0" bIns="0" anchor="ctr" anchorCtr="0">
              <a:spAutoFit/>
            </a:bodyPr>
            <a:lstStyle/>
            <a:p>
              <a:pPr algn="ctr"/>
              <a:r>
                <a:rPr lang="en-US" altLang="zh-CN" sz="1200" kern="0" dirty="0">
                  <a:latin typeface="微软雅黑" panose="020B0503020204020204" pitchFamily="34" charset="-122"/>
                  <a:ea typeface="微软雅黑" panose="020B0503020204020204" pitchFamily="34" charset="-122"/>
                  <a:cs typeface="Akkurat Pro" charset="0"/>
                </a:rPr>
                <a:t>70+</a:t>
              </a:r>
              <a:r>
                <a:rPr lang="zh-CN" altLang="en-US" sz="1200" kern="0" dirty="0">
                  <a:latin typeface="微软雅黑" panose="020B0503020204020204" pitchFamily="34" charset="-122"/>
                  <a:ea typeface="微软雅黑" panose="020B0503020204020204" pitchFamily="34" charset="-122"/>
                  <a:cs typeface="Akkurat Pro" charset="0"/>
                </a:rPr>
                <a:t>服务</a:t>
              </a:r>
              <a:endParaRPr lang="en-US" altLang="zh-CN" sz="1200" kern="0" dirty="0">
                <a:latin typeface="微软雅黑" panose="020B0503020204020204" pitchFamily="34" charset="-122"/>
                <a:ea typeface="微软雅黑" panose="020B0503020204020204" pitchFamily="34" charset="-122"/>
                <a:cs typeface="Akkurat Pro" charset="0"/>
              </a:endParaRPr>
            </a:p>
          </p:txBody>
        </p:sp>
        <p:grpSp>
          <p:nvGrpSpPr>
            <p:cNvPr id="540" name="组合 539"/>
            <p:cNvGrpSpPr/>
            <p:nvPr/>
          </p:nvGrpSpPr>
          <p:grpSpPr>
            <a:xfrm>
              <a:off x="7168088" y="4551461"/>
              <a:ext cx="4618131" cy="443068"/>
              <a:chOff x="237656" y="6016261"/>
              <a:chExt cx="11957518" cy="656845"/>
            </a:xfrm>
          </p:grpSpPr>
          <p:sp>
            <p:nvSpPr>
              <p:cNvPr id="542" name="矩形 541"/>
              <p:cNvSpPr/>
              <p:nvPr/>
            </p:nvSpPr>
            <p:spPr>
              <a:xfrm>
                <a:off x="1387248" y="6307752"/>
                <a:ext cx="912512" cy="365354"/>
              </a:xfrm>
              <a:prstGeom prst="rect">
                <a:avLst/>
              </a:prstGeom>
            </p:spPr>
            <p:txBody>
              <a:bodyPr wrap="none" lIns="0" tIns="0" rIns="0" bIns="0" anchor="ctr" anchorCtr="0">
                <a:spAutoFit/>
              </a:bodyPr>
              <a:lstStyle/>
              <a:p>
                <a:pPr algn="ctr"/>
                <a:r>
                  <a:rPr lang="en-US" altLang="zh-CN" sz="1600" b="1" kern="0" dirty="0">
                    <a:latin typeface="微软雅黑" panose="020B0503020204020204" pitchFamily="34" charset="-122"/>
                    <a:ea typeface="微软雅黑" panose="020B0503020204020204" pitchFamily="34" charset="-122"/>
                    <a:cs typeface="Akkurat Pro" charset="0"/>
                  </a:rPr>
                  <a:t>2018.8</a:t>
                </a:r>
                <a:endParaRPr lang="en-US" altLang="zh-CN" sz="1600" b="1" kern="0" dirty="0">
                  <a:latin typeface="微软雅黑" panose="020B0503020204020204" pitchFamily="34" charset="-122"/>
                  <a:ea typeface="微软雅黑" panose="020B0503020204020204" pitchFamily="34" charset="-122"/>
                  <a:cs typeface="Akkurat Pro" charset="0"/>
                </a:endParaRPr>
              </a:p>
            </p:txBody>
          </p:sp>
          <p:sp>
            <p:nvSpPr>
              <p:cNvPr id="543" name="矩形 542"/>
              <p:cNvSpPr/>
              <p:nvPr/>
            </p:nvSpPr>
            <p:spPr>
              <a:xfrm>
                <a:off x="4301066" y="6307752"/>
                <a:ext cx="1079385" cy="365354"/>
              </a:xfrm>
              <a:prstGeom prst="rect">
                <a:avLst/>
              </a:prstGeom>
            </p:spPr>
            <p:txBody>
              <a:bodyPr wrap="none" lIns="0" tIns="0" rIns="0" bIns="0" anchor="ctr" anchorCtr="0">
                <a:spAutoFit/>
              </a:bodyPr>
              <a:lstStyle/>
              <a:p>
                <a:pPr algn="ctr"/>
                <a:r>
                  <a:rPr lang="en-US" altLang="zh-CN" sz="1600" b="1" kern="0" dirty="0">
                    <a:latin typeface="微软雅黑" panose="020B0503020204020204" pitchFamily="34" charset="-122"/>
                    <a:ea typeface="微软雅黑" panose="020B0503020204020204" pitchFamily="34" charset="-122"/>
                    <a:cs typeface="Akkurat Pro" charset="0"/>
                  </a:rPr>
                  <a:t>2019.01</a:t>
                </a:r>
                <a:endParaRPr lang="en-US" altLang="zh-CN" sz="1600" b="1" kern="0" dirty="0">
                  <a:latin typeface="微软雅黑" panose="020B0503020204020204" pitchFamily="34" charset="-122"/>
                  <a:ea typeface="微软雅黑" panose="020B0503020204020204" pitchFamily="34" charset="-122"/>
                  <a:cs typeface="Akkurat Pro" charset="0"/>
                </a:endParaRPr>
              </a:p>
            </p:txBody>
          </p:sp>
          <p:sp>
            <p:nvSpPr>
              <p:cNvPr id="544" name="矩形 543"/>
              <p:cNvSpPr/>
              <p:nvPr/>
            </p:nvSpPr>
            <p:spPr>
              <a:xfrm>
                <a:off x="7340018" y="6307752"/>
                <a:ext cx="1079385" cy="365354"/>
              </a:xfrm>
              <a:prstGeom prst="rect">
                <a:avLst/>
              </a:prstGeom>
            </p:spPr>
            <p:txBody>
              <a:bodyPr wrap="none" lIns="0" tIns="0" rIns="0" bIns="0" anchor="ctr" anchorCtr="0">
                <a:spAutoFit/>
              </a:bodyPr>
              <a:lstStyle/>
              <a:p>
                <a:pPr algn="ctr"/>
                <a:r>
                  <a:rPr lang="en-US" altLang="zh-CN" sz="1600" b="1" kern="0" dirty="0">
                    <a:latin typeface="微软雅黑" panose="020B0503020204020204" pitchFamily="34" charset="-122"/>
                    <a:ea typeface="微软雅黑" panose="020B0503020204020204" pitchFamily="34" charset="-122"/>
                    <a:cs typeface="Akkurat Pro" charset="0"/>
                  </a:rPr>
                  <a:t>2019.03</a:t>
                </a:r>
                <a:endParaRPr lang="en-US" altLang="zh-CN" sz="1600" b="1" kern="0" dirty="0">
                  <a:latin typeface="微软雅黑" panose="020B0503020204020204" pitchFamily="34" charset="-122"/>
                  <a:ea typeface="微软雅黑" panose="020B0503020204020204" pitchFamily="34" charset="-122"/>
                  <a:cs typeface="Akkurat Pro" charset="0"/>
                </a:endParaRPr>
              </a:p>
            </p:txBody>
          </p:sp>
          <p:cxnSp>
            <p:nvCxnSpPr>
              <p:cNvPr id="545" name="直接箭头连接符 544"/>
              <p:cNvCxnSpPr/>
              <p:nvPr/>
            </p:nvCxnSpPr>
            <p:spPr>
              <a:xfrm>
                <a:off x="237656" y="6160260"/>
                <a:ext cx="11957518" cy="0"/>
              </a:xfrm>
              <a:prstGeom prst="straightConnector1">
                <a:avLst/>
              </a:prstGeom>
              <a:noFill/>
              <a:ln w="38100" cap="flat">
                <a:gradFill flip="none" rotWithShape="1">
                  <a:gsLst>
                    <a:gs pos="12000">
                      <a:srgbClr val="00B0F0"/>
                    </a:gs>
                    <a:gs pos="61000">
                      <a:srgbClr val="F3982B"/>
                    </a:gs>
                    <a:gs pos="83000">
                      <a:srgbClr val="00B0F0"/>
                    </a:gs>
                    <a:gs pos="100000">
                      <a:srgbClr val="0070C0"/>
                    </a:gs>
                  </a:gsLst>
                  <a:lin ang="0" scaled="1"/>
                  <a:tileRect/>
                </a:gradFill>
                <a:prstDash val="solid"/>
                <a:miter lim="800000"/>
                <a:headEnd type="none" w="med" len="med"/>
                <a:tailEnd type="arrow" w="lg" len="lg"/>
              </a:ln>
              <a:extLst>
                <a:ext uri="{909E8E84-426E-40DD-AFC4-6F175D3DCCD1}">
                  <a14:hiddenFill xmlns:a14="http://schemas.microsoft.com/office/drawing/2010/main">
                    <a:solidFill>
                      <a:srgbClr val="FFFFFF"/>
                    </a:solidFill>
                  </a14:hiddenFill>
                </a:ext>
              </a:extLst>
            </p:spPr>
          </p:cxnSp>
          <p:sp>
            <p:nvSpPr>
              <p:cNvPr id="546" name="矩形 545"/>
              <p:cNvSpPr/>
              <p:nvPr/>
            </p:nvSpPr>
            <p:spPr>
              <a:xfrm>
                <a:off x="10160950" y="6306924"/>
                <a:ext cx="1079385" cy="365354"/>
              </a:xfrm>
              <a:prstGeom prst="rect">
                <a:avLst/>
              </a:prstGeom>
            </p:spPr>
            <p:txBody>
              <a:bodyPr wrap="none" lIns="0" tIns="0" rIns="0" bIns="0" anchor="ctr" anchorCtr="0">
                <a:spAutoFit/>
              </a:bodyPr>
              <a:lstStyle/>
              <a:p>
                <a:pPr algn="ctr"/>
                <a:r>
                  <a:rPr lang="en-US" altLang="zh-CN" sz="1600" b="1" kern="0" dirty="0">
                    <a:latin typeface="微软雅黑" panose="020B0503020204020204" pitchFamily="34" charset="-122"/>
                    <a:ea typeface="微软雅黑" panose="020B0503020204020204" pitchFamily="34" charset="-122"/>
                    <a:cs typeface="Akkurat Pro" charset="0"/>
                  </a:rPr>
                  <a:t>2019.09</a:t>
                </a:r>
                <a:endParaRPr lang="zh-CN" altLang="en-US" sz="1600" b="1" kern="0" dirty="0">
                  <a:latin typeface="微软雅黑" panose="020B0503020204020204" pitchFamily="34" charset="-122"/>
                  <a:ea typeface="微软雅黑" panose="020B0503020204020204" pitchFamily="34" charset="-122"/>
                  <a:cs typeface="Akkurat Pro" charset="0"/>
                </a:endParaRPr>
              </a:p>
            </p:txBody>
          </p:sp>
          <p:grpSp>
            <p:nvGrpSpPr>
              <p:cNvPr id="547" name="组合 546"/>
              <p:cNvGrpSpPr/>
              <p:nvPr/>
            </p:nvGrpSpPr>
            <p:grpSpPr>
              <a:xfrm>
                <a:off x="4696762" y="6016261"/>
                <a:ext cx="288000" cy="288000"/>
                <a:chOff x="19974427" y="10232574"/>
                <a:chExt cx="1052011" cy="1052011"/>
              </a:xfrm>
            </p:grpSpPr>
            <p:sp>
              <p:nvSpPr>
                <p:cNvPr id="560" name="椭圆 559"/>
                <p:cNvSpPr/>
                <p:nvPr/>
              </p:nvSpPr>
              <p:spPr>
                <a:xfrm>
                  <a:off x="19974427" y="10232574"/>
                  <a:ext cx="1052011" cy="1052011"/>
                </a:xfrm>
                <a:prstGeom prst="ellipse">
                  <a:avLst/>
                </a:prstGeom>
                <a:solidFill>
                  <a:srgbClr val="14CDFF">
                    <a:alpha val="2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61" name="椭圆 560"/>
                <p:cNvSpPr/>
                <p:nvPr/>
              </p:nvSpPr>
              <p:spPr>
                <a:xfrm>
                  <a:off x="20161728" y="10419875"/>
                  <a:ext cx="677409" cy="677409"/>
                </a:xfrm>
                <a:prstGeom prst="ellipse">
                  <a:avLst/>
                </a:prstGeom>
                <a:solidFill>
                  <a:srgbClr val="14CDFF">
                    <a:alpha val="3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62" name="椭圆 561"/>
                <p:cNvSpPr/>
                <p:nvPr/>
              </p:nvSpPr>
              <p:spPr>
                <a:xfrm>
                  <a:off x="20329942" y="10588089"/>
                  <a:ext cx="340981" cy="340981"/>
                </a:xfrm>
                <a:prstGeom prst="ellipse">
                  <a:avLst/>
                </a:prstGeom>
                <a:solidFill>
                  <a:srgbClr val="14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grpSp>
          <p:grpSp>
            <p:nvGrpSpPr>
              <p:cNvPr id="548" name="组合 547"/>
              <p:cNvGrpSpPr/>
              <p:nvPr/>
            </p:nvGrpSpPr>
            <p:grpSpPr>
              <a:xfrm>
                <a:off x="1699501" y="6016261"/>
                <a:ext cx="288000" cy="288000"/>
                <a:chOff x="19974427" y="10232574"/>
                <a:chExt cx="1052011" cy="1052011"/>
              </a:xfrm>
            </p:grpSpPr>
            <p:sp>
              <p:nvSpPr>
                <p:cNvPr id="557" name="椭圆 556"/>
                <p:cNvSpPr/>
                <p:nvPr/>
              </p:nvSpPr>
              <p:spPr>
                <a:xfrm>
                  <a:off x="19974427" y="10232574"/>
                  <a:ext cx="1052011" cy="1052011"/>
                </a:xfrm>
                <a:prstGeom prst="ellipse">
                  <a:avLst/>
                </a:prstGeom>
                <a:solidFill>
                  <a:srgbClr val="14CDFF">
                    <a:alpha val="2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8" name="椭圆 557"/>
                <p:cNvSpPr/>
                <p:nvPr/>
              </p:nvSpPr>
              <p:spPr>
                <a:xfrm>
                  <a:off x="20161728" y="10419875"/>
                  <a:ext cx="677409" cy="677409"/>
                </a:xfrm>
                <a:prstGeom prst="ellipse">
                  <a:avLst/>
                </a:prstGeom>
                <a:solidFill>
                  <a:srgbClr val="14CDFF">
                    <a:alpha val="3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9" name="椭圆 558"/>
                <p:cNvSpPr/>
                <p:nvPr/>
              </p:nvSpPr>
              <p:spPr>
                <a:xfrm>
                  <a:off x="20329942" y="10588089"/>
                  <a:ext cx="340981" cy="340981"/>
                </a:xfrm>
                <a:prstGeom prst="ellipse">
                  <a:avLst/>
                </a:prstGeom>
                <a:solidFill>
                  <a:srgbClr val="14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grpSp>
          <p:grpSp>
            <p:nvGrpSpPr>
              <p:cNvPr id="549" name="组合 548"/>
              <p:cNvGrpSpPr/>
              <p:nvPr/>
            </p:nvGrpSpPr>
            <p:grpSpPr>
              <a:xfrm>
                <a:off x="10556633" y="6016261"/>
                <a:ext cx="288000" cy="288000"/>
                <a:chOff x="19974427" y="10232574"/>
                <a:chExt cx="1052011" cy="1052011"/>
              </a:xfrm>
            </p:grpSpPr>
            <p:sp>
              <p:nvSpPr>
                <p:cNvPr id="554" name="椭圆 553"/>
                <p:cNvSpPr/>
                <p:nvPr/>
              </p:nvSpPr>
              <p:spPr>
                <a:xfrm>
                  <a:off x="19974427" y="10232574"/>
                  <a:ext cx="1052011" cy="1052011"/>
                </a:xfrm>
                <a:prstGeom prst="ellipse">
                  <a:avLst/>
                </a:prstGeom>
                <a:solidFill>
                  <a:srgbClr val="14CDFF">
                    <a:alpha val="2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5" name="椭圆 554"/>
                <p:cNvSpPr/>
                <p:nvPr/>
              </p:nvSpPr>
              <p:spPr>
                <a:xfrm>
                  <a:off x="20161728" y="10419875"/>
                  <a:ext cx="677409" cy="677409"/>
                </a:xfrm>
                <a:prstGeom prst="ellipse">
                  <a:avLst/>
                </a:prstGeom>
                <a:solidFill>
                  <a:srgbClr val="14CDFF">
                    <a:alpha val="3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6" name="椭圆 555"/>
                <p:cNvSpPr/>
                <p:nvPr/>
              </p:nvSpPr>
              <p:spPr>
                <a:xfrm>
                  <a:off x="20329942" y="10588089"/>
                  <a:ext cx="340981" cy="340981"/>
                </a:xfrm>
                <a:prstGeom prst="ellipse">
                  <a:avLst/>
                </a:prstGeom>
                <a:solidFill>
                  <a:srgbClr val="14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grpSp>
          <p:grpSp>
            <p:nvGrpSpPr>
              <p:cNvPr id="550" name="组合 549"/>
              <p:cNvGrpSpPr/>
              <p:nvPr/>
            </p:nvGrpSpPr>
            <p:grpSpPr>
              <a:xfrm>
                <a:off x="7735702" y="6016261"/>
                <a:ext cx="288000" cy="288000"/>
                <a:chOff x="19974427" y="10232574"/>
                <a:chExt cx="1052011" cy="1052011"/>
              </a:xfrm>
            </p:grpSpPr>
            <p:sp>
              <p:nvSpPr>
                <p:cNvPr id="551" name="椭圆 550"/>
                <p:cNvSpPr/>
                <p:nvPr/>
              </p:nvSpPr>
              <p:spPr>
                <a:xfrm>
                  <a:off x="19974427" y="10232574"/>
                  <a:ext cx="1052011" cy="1052011"/>
                </a:xfrm>
                <a:prstGeom prst="ellipse">
                  <a:avLst/>
                </a:prstGeom>
                <a:solidFill>
                  <a:srgbClr val="FFF100">
                    <a:alpha val="2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2" name="椭圆 551"/>
                <p:cNvSpPr/>
                <p:nvPr/>
              </p:nvSpPr>
              <p:spPr>
                <a:xfrm>
                  <a:off x="20161728" y="10419875"/>
                  <a:ext cx="677409" cy="677409"/>
                </a:xfrm>
                <a:prstGeom prst="ellipse">
                  <a:avLst/>
                </a:prstGeom>
                <a:solidFill>
                  <a:srgbClr val="FFF100">
                    <a:alpha val="35000"/>
                  </a:srgbClr>
                </a:solidFill>
                <a:ln>
                  <a:noFill/>
                </a:ln>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553" name="椭圆 552"/>
                <p:cNvSpPr/>
                <p:nvPr/>
              </p:nvSpPr>
              <p:spPr>
                <a:xfrm>
                  <a:off x="20329942" y="10588089"/>
                  <a:ext cx="340981" cy="340981"/>
                </a:xfrm>
                <a:prstGeom prst="ellipse">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679" rIns="0" bIns="45679" numCol="1" anchor="ctr" anchorCtr="0" compatLnSpc="1"/>
                <a:lstStyle/>
                <a:p>
                  <a:endParaRPr lang="zh-CN" altLang="en-US" sz="3200">
                    <a:latin typeface="微软雅黑" panose="020B0503020204020204" pitchFamily="34" charset="-122"/>
                    <a:ea typeface="微软雅黑" panose="020B0503020204020204" pitchFamily="34" charset="-122"/>
                  </a:endParaRPr>
                </a:p>
              </p:txBody>
            </p:sp>
          </p:grpSp>
        </p:grpSp>
        <p:sp>
          <p:nvSpPr>
            <p:cNvPr id="541" name="矩形 540"/>
            <p:cNvSpPr/>
            <p:nvPr/>
          </p:nvSpPr>
          <p:spPr>
            <a:xfrm>
              <a:off x="9937516" y="4298049"/>
              <a:ext cx="305923" cy="184835"/>
            </a:xfrm>
            <a:prstGeom prst="rect">
              <a:avLst/>
            </a:prstGeom>
          </p:spPr>
          <p:txBody>
            <a:bodyPr wrap="none" lIns="0" tIns="0" rIns="0" bIns="0" anchor="ctr" anchorCtr="0">
              <a:spAutoFit/>
            </a:bodyPr>
            <a:lstStyle/>
            <a:p>
              <a:pPr algn="ctr"/>
              <a:r>
                <a:rPr lang="en-US" altLang="zh-CN" sz="1200" kern="0" dirty="0">
                  <a:latin typeface="微软雅黑" panose="020B0503020204020204" pitchFamily="34" charset="-122"/>
                  <a:ea typeface="微软雅黑" panose="020B0503020204020204" pitchFamily="34" charset="-122"/>
                  <a:cs typeface="Akkurat Pro" charset="0"/>
                </a:rPr>
                <a:t>60+</a:t>
              </a:r>
              <a:r>
                <a:rPr lang="zh-CN" altLang="en-US" sz="1200" kern="0" dirty="0">
                  <a:latin typeface="微软雅黑" panose="020B0503020204020204" pitchFamily="34" charset="-122"/>
                  <a:ea typeface="微软雅黑" panose="020B0503020204020204" pitchFamily="34" charset="-122"/>
                  <a:cs typeface="Akkurat Pro" charset="0"/>
                </a:rPr>
                <a:t>服务</a:t>
              </a:r>
              <a:endParaRPr lang="en-US" altLang="zh-CN" sz="1200" kern="0" dirty="0">
                <a:latin typeface="微软雅黑" panose="020B0503020204020204" pitchFamily="34" charset="-122"/>
                <a:ea typeface="微软雅黑" panose="020B0503020204020204" pitchFamily="34" charset="-122"/>
                <a:cs typeface="Akkurat Pro" charset="0"/>
              </a:endParaRPr>
            </a:p>
          </p:txBody>
        </p:sp>
      </p:grpSp>
      <p:sp>
        <p:nvSpPr>
          <p:cNvPr id="563" name="矩形 562"/>
          <p:cNvSpPr/>
          <p:nvPr/>
        </p:nvSpPr>
        <p:spPr>
          <a:xfrm>
            <a:off x="1116339" y="3756597"/>
            <a:ext cx="595035" cy="584775"/>
          </a:xfrm>
          <a:prstGeom prst="rect">
            <a:avLst/>
          </a:prstGeom>
        </p:spPr>
        <p:txBody>
          <a:bodyPr wrap="none">
            <a:spAutoFit/>
          </a:bodyPr>
          <a:lstStyle/>
          <a:p>
            <a:pPr algn="ctr" defTabSz="913765" fontAlgn="base">
              <a:buClr>
                <a:srgbClr val="CC9900"/>
              </a:buClr>
              <a:defRPr/>
            </a:pPr>
            <a:r>
              <a:rPr lang="en-US" altLang="zh-CN" sz="1600" b="1" kern="0" dirty="0">
                <a:solidFill>
                  <a:srgbClr val="C00000"/>
                </a:solidFill>
                <a:latin typeface="微软雅黑" panose="020B0503020204020204" pitchFamily="34" charset="-122"/>
                <a:ea typeface="微软雅黑" panose="020B0503020204020204" pitchFamily="34" charset="-122"/>
              </a:rPr>
              <a:t>60</a:t>
            </a:r>
            <a:r>
              <a:rPr lang="en-US" altLang="zh-CN" sz="1600" b="1" kern="0" dirty="0" smtClean="0">
                <a:solidFill>
                  <a:srgbClr val="C00000"/>
                </a:solidFill>
                <a:latin typeface="微软雅黑" panose="020B0503020204020204" pitchFamily="34" charset="-122"/>
                <a:ea typeface="微软雅黑" panose="020B0503020204020204" pitchFamily="34" charset="-122"/>
              </a:rPr>
              <a:t>+</a:t>
            </a:r>
            <a:endParaRPr lang="en-US" altLang="zh-CN" sz="1600" b="1" kern="0" dirty="0" smtClean="0">
              <a:solidFill>
                <a:srgbClr val="C00000"/>
              </a:solidFill>
              <a:latin typeface="微软雅黑" panose="020B0503020204020204" pitchFamily="34" charset="-122"/>
              <a:ea typeface="微软雅黑" panose="020B0503020204020204" pitchFamily="34" charset="-122"/>
            </a:endParaRPr>
          </a:p>
          <a:p>
            <a:pPr algn="ctr" defTabSz="913765" fontAlgn="base">
              <a:buClr>
                <a:srgbClr val="CC9900"/>
              </a:buClr>
              <a:defRPr/>
            </a:pPr>
            <a:r>
              <a:rPr lang="zh-CN" altLang="en-US" sz="1600" b="1" kern="0" dirty="0" smtClean="0">
                <a:solidFill>
                  <a:srgbClr val="C00000"/>
                </a:solidFill>
                <a:latin typeface="微软雅黑" panose="020B0503020204020204" pitchFamily="34" charset="-122"/>
                <a:ea typeface="微软雅黑" panose="020B0503020204020204" pitchFamily="34" charset="-122"/>
              </a:rPr>
              <a:t>服务</a:t>
            </a:r>
            <a:endParaRPr lang="zh-CN" altLang="en-US" sz="1100" b="1" kern="0" dirty="0">
              <a:solidFill>
                <a:srgbClr val="C00000"/>
              </a:solidFill>
              <a:latin typeface="微软雅黑" panose="020B0503020204020204" pitchFamily="34" charset="-122"/>
              <a:ea typeface="微软雅黑" panose="020B0503020204020204" pitchFamily="34" charset="-122"/>
            </a:endParaRPr>
          </a:p>
        </p:txBody>
      </p:sp>
      <p:sp>
        <p:nvSpPr>
          <p:cNvPr id="564" name="圆角矩形 563"/>
          <p:cNvSpPr/>
          <p:nvPr/>
        </p:nvSpPr>
        <p:spPr bwMode="auto">
          <a:xfrm>
            <a:off x="2108044" y="1315554"/>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高性能计算</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65" name="圆角矩形 564"/>
          <p:cNvSpPr/>
          <p:nvPr/>
        </p:nvSpPr>
        <p:spPr bwMode="auto">
          <a:xfrm>
            <a:off x="5903980" y="1315554"/>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云上办公</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66" name="圆角矩形 565"/>
          <p:cNvSpPr/>
          <p:nvPr/>
        </p:nvSpPr>
        <p:spPr bwMode="auto">
          <a:xfrm>
            <a:off x="8016214" y="1315554"/>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上云迁移</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69" name="矩形 568"/>
          <p:cNvSpPr/>
          <p:nvPr/>
        </p:nvSpPr>
        <p:spPr>
          <a:xfrm>
            <a:off x="1008063" y="1368450"/>
            <a:ext cx="1005403" cy="584775"/>
          </a:xfrm>
          <a:prstGeom prst="rect">
            <a:avLst/>
          </a:prstGeom>
          <a:noFill/>
          <a:ln>
            <a:noFill/>
          </a:ln>
        </p:spPr>
        <p:txBody>
          <a:bodyPr wrap="none">
            <a:spAutoFit/>
          </a:bodyPr>
          <a:lstStyle/>
          <a:p>
            <a:pPr algn="ctr" defTabSz="913765" fontAlgn="base">
              <a:buClr>
                <a:srgbClr val="CC9900"/>
              </a:buClr>
            </a:pPr>
            <a:r>
              <a:rPr lang="en-US" altLang="zh-CN" sz="1600" b="1" kern="0" dirty="0">
                <a:solidFill>
                  <a:srgbClr val="C00000"/>
                </a:solidFill>
                <a:latin typeface="微软雅黑" panose="020B0503020204020204" pitchFamily="34" charset="-122"/>
                <a:ea typeface="微软雅黑" panose="020B0503020204020204" pitchFamily="34" charset="-122"/>
              </a:rPr>
              <a:t>10+</a:t>
            </a:r>
            <a:endParaRPr lang="en-US" altLang="zh-CN" sz="1600" b="1" kern="0" dirty="0">
              <a:solidFill>
                <a:srgbClr val="C00000"/>
              </a:solidFill>
              <a:latin typeface="微软雅黑" panose="020B0503020204020204" pitchFamily="34" charset="-122"/>
              <a:ea typeface="微软雅黑" panose="020B0503020204020204" pitchFamily="34" charset="-122"/>
            </a:endParaRPr>
          </a:p>
          <a:p>
            <a:pPr algn="ctr" defTabSz="913765" fontAlgn="base">
              <a:buClr>
                <a:srgbClr val="CC9900"/>
              </a:buClr>
            </a:pPr>
            <a:r>
              <a:rPr lang="zh-CN" altLang="en-US" sz="1600" b="1" kern="0" dirty="0">
                <a:solidFill>
                  <a:srgbClr val="C00000"/>
                </a:solidFill>
                <a:latin typeface="微软雅黑" panose="020B0503020204020204" pitchFamily="34" charset="-122"/>
                <a:ea typeface="微软雅黑" panose="020B0503020204020204" pitchFamily="34" charset="-122"/>
              </a:rPr>
              <a:t>解决方案</a:t>
            </a:r>
            <a:endParaRPr lang="zh-CN" altLang="en-US" sz="1600" b="1" kern="0" dirty="0">
              <a:solidFill>
                <a:srgbClr val="C00000"/>
              </a:solidFill>
              <a:latin typeface="微软雅黑" panose="020B0503020204020204" pitchFamily="34" charset="-122"/>
              <a:ea typeface="微软雅黑" panose="020B0503020204020204" pitchFamily="34" charset="-122"/>
            </a:endParaRPr>
          </a:p>
        </p:txBody>
      </p:sp>
      <p:sp>
        <p:nvSpPr>
          <p:cNvPr id="571" name="圆角矩形 570"/>
          <p:cNvSpPr/>
          <p:nvPr/>
        </p:nvSpPr>
        <p:spPr bwMode="auto">
          <a:xfrm>
            <a:off x="5921638" y="1826653"/>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医疗影像</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2" name="圆角矩形 571"/>
          <p:cNvSpPr/>
          <p:nvPr/>
        </p:nvSpPr>
        <p:spPr bwMode="auto">
          <a:xfrm>
            <a:off x="4016870" y="1826653"/>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金融行业</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3" name="圆角矩形 572"/>
          <p:cNvSpPr/>
          <p:nvPr/>
        </p:nvSpPr>
        <p:spPr bwMode="auto">
          <a:xfrm>
            <a:off x="8035982" y="1826653"/>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零售行业</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4" name="圆角矩形 573"/>
          <p:cNvSpPr/>
          <p:nvPr/>
        </p:nvSpPr>
        <p:spPr bwMode="auto">
          <a:xfrm>
            <a:off x="4033645" y="1304764"/>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生物医药</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5" name="圆角矩形 574"/>
          <p:cNvSpPr/>
          <p:nvPr/>
        </p:nvSpPr>
        <p:spPr bwMode="auto">
          <a:xfrm>
            <a:off x="9817734" y="1315554"/>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容灾备份</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6" name="圆角矩形 575"/>
          <p:cNvSpPr/>
          <p:nvPr/>
        </p:nvSpPr>
        <p:spPr bwMode="auto">
          <a:xfrm>
            <a:off x="2119376" y="1826653"/>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政府行业</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77" name="Management &amp; Deployment"/>
          <p:cNvSpPr txBox="1"/>
          <p:nvPr/>
        </p:nvSpPr>
        <p:spPr>
          <a:xfrm>
            <a:off x="9800254" y="2655701"/>
            <a:ext cx="1111757" cy="184666"/>
          </a:xfrm>
          <a:prstGeom prst="rect">
            <a:avLst/>
          </a:prstGeom>
          <a:ln w="3175">
            <a:miter lim="400000"/>
          </a:ln>
        </p:spPr>
        <p:txBody>
          <a:bodyPr lIns="0" tIns="0" rIns="0" bIns="0" anchor="ctr" anchorCtr="0">
            <a:spAutoFit/>
          </a:bodyPr>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管理部署</a:t>
            </a:r>
            <a:endParaRPr sz="1200" dirty="0">
              <a:solidFill>
                <a:schemeClr val="tx1"/>
              </a:solidFill>
              <a:effectLst/>
              <a:latin typeface="+mn-ea"/>
              <a:ea typeface="+mn-ea"/>
            </a:endParaRPr>
          </a:p>
        </p:txBody>
      </p:sp>
      <p:sp>
        <p:nvSpPr>
          <p:cNvPr id="578" name="矩形 712"/>
          <p:cNvSpPr/>
          <p:nvPr/>
        </p:nvSpPr>
        <p:spPr>
          <a:xfrm>
            <a:off x="9679929" y="2409734"/>
            <a:ext cx="1382560" cy="3023908"/>
          </a:xfrm>
          <a:prstGeom prst="rect">
            <a:avLst/>
          </a:prstGeom>
          <a:ln w="12700">
            <a:solidFill>
              <a:schemeClr val="accent6">
                <a:lumMod val="75000"/>
              </a:schemeClr>
            </a:solidFill>
            <a:miter/>
          </a:ln>
        </p:spPr>
        <p:txBody>
          <a:bodyPr lIns="0" tIns="0" rIns="0" bIns="0" anchor="ctr" anchorCtr="0"/>
          <a:lstStyle/>
          <a:p>
            <a:pPr defTabSz="3564255">
              <a:defRPr sz="8200"/>
            </a:pPr>
            <a:endParaRPr sz="1200" dirty="0">
              <a:latin typeface="+mn-ea"/>
              <a:ea typeface="+mn-ea"/>
            </a:endParaRPr>
          </a:p>
        </p:txBody>
      </p:sp>
      <p:sp>
        <p:nvSpPr>
          <p:cNvPr id="579" name="TextBox 102"/>
          <p:cNvSpPr txBox="1"/>
          <p:nvPr/>
        </p:nvSpPr>
        <p:spPr>
          <a:xfrm>
            <a:off x="9964041" y="4531086"/>
            <a:ext cx="350207" cy="89901"/>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sz="1200" dirty="0">
                <a:solidFill>
                  <a:schemeClr val="tx1"/>
                </a:solidFill>
                <a:latin typeface="+mn-ea"/>
                <a:ea typeface="+mn-ea"/>
              </a:rPr>
              <a:t>CTS</a:t>
            </a:r>
            <a:endParaRPr sz="1200" dirty="0">
              <a:solidFill>
                <a:schemeClr val="tx1"/>
              </a:solidFill>
              <a:latin typeface="+mn-ea"/>
              <a:ea typeface="+mn-ea"/>
            </a:endParaRPr>
          </a:p>
        </p:txBody>
      </p:sp>
      <p:sp>
        <p:nvSpPr>
          <p:cNvPr id="580" name="TextBox 266"/>
          <p:cNvSpPr txBox="1"/>
          <p:nvPr/>
        </p:nvSpPr>
        <p:spPr>
          <a:xfrm>
            <a:off x="9998338" y="3385192"/>
            <a:ext cx="281612" cy="126433"/>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sz="1200" dirty="0">
                <a:solidFill>
                  <a:schemeClr val="tx1"/>
                </a:solidFill>
                <a:latin typeface="+mn-ea"/>
                <a:ea typeface="+mn-ea"/>
              </a:rPr>
              <a:t>CES</a:t>
            </a:r>
            <a:endParaRPr sz="1200" dirty="0">
              <a:solidFill>
                <a:schemeClr val="tx1"/>
              </a:solidFill>
              <a:latin typeface="+mn-ea"/>
              <a:ea typeface="+mn-ea"/>
            </a:endParaRPr>
          </a:p>
        </p:txBody>
      </p:sp>
      <p:grpSp>
        <p:nvGrpSpPr>
          <p:cNvPr id="581" name="组合 829"/>
          <p:cNvGrpSpPr/>
          <p:nvPr/>
        </p:nvGrpSpPr>
        <p:grpSpPr>
          <a:xfrm>
            <a:off x="9895471" y="4219434"/>
            <a:ext cx="487347" cy="239667"/>
            <a:chOff x="0" y="0"/>
            <a:chExt cx="977132" cy="541968"/>
          </a:xfrm>
        </p:grpSpPr>
        <p:sp>
          <p:nvSpPr>
            <p:cNvPr id="582" name="Rectangle 14"/>
            <p:cNvSpPr/>
            <p:nvPr/>
          </p:nvSpPr>
          <p:spPr>
            <a:xfrm>
              <a:off x="279660" y="509612"/>
              <a:ext cx="74129" cy="32357"/>
            </a:xfrm>
            <a:prstGeom prst="rect">
              <a:avLst/>
            </a:pr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583" name="Freeform 15"/>
            <p:cNvSpPr/>
            <p:nvPr/>
          </p:nvSpPr>
          <p:spPr>
            <a:xfrm>
              <a:off x="74127" y="469166"/>
              <a:ext cx="128039" cy="72803"/>
            </a:xfrm>
            <a:custGeom>
              <a:avLst/>
              <a:gdLst/>
              <a:ahLst/>
              <a:cxnLst>
                <a:cxn ang="0">
                  <a:pos x="wd2" y="hd2"/>
                </a:cxn>
                <a:cxn ang="5400000">
                  <a:pos x="wd2" y="hd2"/>
                </a:cxn>
                <a:cxn ang="10800000">
                  <a:pos x="wd2" y="hd2"/>
                </a:cxn>
                <a:cxn ang="16200000">
                  <a:pos x="wd2" y="hd2"/>
                </a:cxn>
              </a:cxnLst>
              <a:rect l="0" t="0" r="r" b="b"/>
              <a:pathLst>
                <a:path w="21600" h="21600" extrusionOk="0">
                  <a:moveTo>
                    <a:pt x="0" y="7855"/>
                  </a:moveTo>
                  <a:cubicBezTo>
                    <a:pt x="5400" y="15709"/>
                    <a:pt x="13500" y="21600"/>
                    <a:pt x="21600" y="21600"/>
                  </a:cubicBezTo>
                  <a:cubicBezTo>
                    <a:pt x="21600" y="11782"/>
                    <a:pt x="21600" y="11782"/>
                    <a:pt x="21600" y="11782"/>
                  </a:cubicBezTo>
                  <a:cubicBezTo>
                    <a:pt x="14850" y="11782"/>
                    <a:pt x="9450" y="7855"/>
                    <a:pt x="4050" y="0"/>
                  </a:cubicBezTo>
                  <a:lnTo>
                    <a:pt x="0" y="7855"/>
                  </a:ln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584" name="Freeform 16"/>
            <p:cNvSpPr/>
            <p:nvPr/>
          </p:nvSpPr>
          <p:spPr>
            <a:xfrm>
              <a:off x="0" y="234583"/>
              <a:ext cx="114561" cy="169873"/>
            </a:xfrm>
            <a:custGeom>
              <a:avLst/>
              <a:gdLst/>
              <a:ahLst/>
              <a:cxnLst>
                <a:cxn ang="0">
                  <a:pos x="wd2" y="hd2"/>
                </a:cxn>
                <a:cxn ang="5400000">
                  <a:pos x="wd2" y="hd2"/>
                </a:cxn>
                <a:cxn ang="10800000">
                  <a:pos x="wd2" y="hd2"/>
                </a:cxn>
                <a:cxn ang="16200000">
                  <a:pos x="wd2" y="hd2"/>
                </a:cxn>
              </a:cxnLst>
              <a:rect l="0" t="0" r="r" b="b"/>
              <a:pathLst>
                <a:path w="21600" h="21600" extrusionOk="0">
                  <a:moveTo>
                    <a:pt x="21600" y="3323"/>
                  </a:moveTo>
                  <a:cubicBezTo>
                    <a:pt x="16971" y="0"/>
                    <a:pt x="16971" y="0"/>
                    <a:pt x="16971" y="0"/>
                  </a:cubicBezTo>
                  <a:cubicBezTo>
                    <a:pt x="6171" y="4154"/>
                    <a:pt x="0" y="10800"/>
                    <a:pt x="0" y="17446"/>
                  </a:cubicBezTo>
                  <a:cubicBezTo>
                    <a:pt x="0" y="19108"/>
                    <a:pt x="1543" y="19938"/>
                    <a:pt x="1543" y="21600"/>
                  </a:cubicBezTo>
                  <a:cubicBezTo>
                    <a:pt x="9257" y="20769"/>
                    <a:pt x="9257" y="20769"/>
                    <a:pt x="9257" y="20769"/>
                  </a:cubicBezTo>
                  <a:cubicBezTo>
                    <a:pt x="9257" y="19938"/>
                    <a:pt x="9257" y="18277"/>
                    <a:pt x="9257" y="17446"/>
                  </a:cubicBezTo>
                  <a:cubicBezTo>
                    <a:pt x="9257" y="11631"/>
                    <a:pt x="13886" y="6646"/>
                    <a:pt x="21600" y="3323"/>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585" name="Freeform 17"/>
            <p:cNvSpPr/>
            <p:nvPr/>
          </p:nvSpPr>
          <p:spPr>
            <a:xfrm>
              <a:off x="161732" y="-1"/>
              <a:ext cx="815401" cy="541970"/>
            </a:xfrm>
            <a:custGeom>
              <a:avLst/>
              <a:gdLst/>
              <a:ahLst/>
              <a:cxnLst>
                <a:cxn ang="0">
                  <a:pos x="wd2" y="hd2"/>
                </a:cxn>
                <a:cxn ang="5400000">
                  <a:pos x="wd2" y="hd2"/>
                </a:cxn>
                <a:cxn ang="10800000">
                  <a:pos x="wd2" y="hd2"/>
                </a:cxn>
                <a:cxn ang="16200000">
                  <a:pos x="wd2" y="hd2"/>
                </a:cxn>
              </a:cxnLst>
              <a:rect l="0" t="0" r="r" b="b"/>
              <a:pathLst>
                <a:path w="21600" h="21600" extrusionOk="0">
                  <a:moveTo>
                    <a:pt x="15247" y="6246"/>
                  </a:moveTo>
                  <a:cubicBezTo>
                    <a:pt x="15247" y="6246"/>
                    <a:pt x="15035" y="6246"/>
                    <a:pt x="15035" y="6246"/>
                  </a:cubicBezTo>
                  <a:cubicBezTo>
                    <a:pt x="14824" y="4945"/>
                    <a:pt x="14188" y="3904"/>
                    <a:pt x="13553" y="3123"/>
                  </a:cubicBezTo>
                  <a:cubicBezTo>
                    <a:pt x="13553" y="2863"/>
                    <a:pt x="13553" y="2863"/>
                    <a:pt x="13553" y="2863"/>
                  </a:cubicBezTo>
                  <a:cubicBezTo>
                    <a:pt x="13553" y="2863"/>
                    <a:pt x="13341" y="2863"/>
                    <a:pt x="13341" y="2602"/>
                  </a:cubicBezTo>
                  <a:cubicBezTo>
                    <a:pt x="13341" y="2602"/>
                    <a:pt x="13341" y="2602"/>
                    <a:pt x="13341" y="2602"/>
                  </a:cubicBezTo>
                  <a:cubicBezTo>
                    <a:pt x="12918" y="2082"/>
                    <a:pt x="12282" y="1561"/>
                    <a:pt x="11647" y="1041"/>
                  </a:cubicBezTo>
                  <a:cubicBezTo>
                    <a:pt x="11647" y="1041"/>
                    <a:pt x="11647" y="1041"/>
                    <a:pt x="11647" y="1041"/>
                  </a:cubicBezTo>
                  <a:cubicBezTo>
                    <a:pt x="11224" y="781"/>
                    <a:pt x="10800" y="520"/>
                    <a:pt x="10376" y="520"/>
                  </a:cubicBezTo>
                  <a:cubicBezTo>
                    <a:pt x="10165" y="520"/>
                    <a:pt x="10165" y="260"/>
                    <a:pt x="9953" y="260"/>
                  </a:cubicBezTo>
                  <a:cubicBezTo>
                    <a:pt x="9953" y="260"/>
                    <a:pt x="9741" y="260"/>
                    <a:pt x="9741" y="260"/>
                  </a:cubicBezTo>
                  <a:cubicBezTo>
                    <a:pt x="9529" y="260"/>
                    <a:pt x="9318" y="260"/>
                    <a:pt x="9318" y="260"/>
                  </a:cubicBezTo>
                  <a:cubicBezTo>
                    <a:pt x="9106" y="260"/>
                    <a:pt x="9106" y="260"/>
                    <a:pt x="9106" y="260"/>
                  </a:cubicBezTo>
                  <a:cubicBezTo>
                    <a:pt x="8894" y="0"/>
                    <a:pt x="8682" y="0"/>
                    <a:pt x="8471" y="0"/>
                  </a:cubicBezTo>
                  <a:cubicBezTo>
                    <a:pt x="4871" y="0"/>
                    <a:pt x="1694" y="3643"/>
                    <a:pt x="1482" y="7807"/>
                  </a:cubicBezTo>
                  <a:cubicBezTo>
                    <a:pt x="1059" y="7807"/>
                    <a:pt x="424" y="8067"/>
                    <a:pt x="0" y="8067"/>
                  </a:cubicBezTo>
                  <a:cubicBezTo>
                    <a:pt x="212" y="9369"/>
                    <a:pt x="212" y="9369"/>
                    <a:pt x="212" y="9369"/>
                  </a:cubicBezTo>
                  <a:cubicBezTo>
                    <a:pt x="847" y="9108"/>
                    <a:pt x="1482" y="9108"/>
                    <a:pt x="1906" y="9369"/>
                  </a:cubicBezTo>
                  <a:cubicBezTo>
                    <a:pt x="2118" y="9369"/>
                    <a:pt x="2329" y="9108"/>
                    <a:pt x="2329" y="9108"/>
                  </a:cubicBezTo>
                  <a:cubicBezTo>
                    <a:pt x="2541" y="8848"/>
                    <a:pt x="2541" y="8848"/>
                    <a:pt x="2541" y="8588"/>
                  </a:cubicBezTo>
                  <a:cubicBezTo>
                    <a:pt x="2541" y="4684"/>
                    <a:pt x="5082" y="1561"/>
                    <a:pt x="8471" y="1561"/>
                  </a:cubicBezTo>
                  <a:cubicBezTo>
                    <a:pt x="8682" y="1561"/>
                    <a:pt x="8682" y="1561"/>
                    <a:pt x="8894" y="1561"/>
                  </a:cubicBezTo>
                  <a:cubicBezTo>
                    <a:pt x="9106" y="1561"/>
                    <a:pt x="9106" y="1561"/>
                    <a:pt x="9106" y="1561"/>
                  </a:cubicBezTo>
                  <a:cubicBezTo>
                    <a:pt x="9318" y="1561"/>
                    <a:pt x="9318" y="1561"/>
                    <a:pt x="9529" y="1561"/>
                  </a:cubicBezTo>
                  <a:cubicBezTo>
                    <a:pt x="9529" y="1561"/>
                    <a:pt x="9741" y="1561"/>
                    <a:pt x="9741" y="1561"/>
                  </a:cubicBezTo>
                  <a:cubicBezTo>
                    <a:pt x="9953" y="1561"/>
                    <a:pt x="9953" y="1822"/>
                    <a:pt x="9953" y="1822"/>
                  </a:cubicBezTo>
                  <a:cubicBezTo>
                    <a:pt x="10165" y="1822"/>
                    <a:pt x="10165" y="1822"/>
                    <a:pt x="10376" y="1822"/>
                  </a:cubicBezTo>
                  <a:cubicBezTo>
                    <a:pt x="10376" y="1822"/>
                    <a:pt x="10376" y="1822"/>
                    <a:pt x="10376" y="1822"/>
                  </a:cubicBezTo>
                  <a:cubicBezTo>
                    <a:pt x="12282" y="2863"/>
                    <a:pt x="13553" y="4684"/>
                    <a:pt x="14188" y="7027"/>
                  </a:cubicBezTo>
                  <a:cubicBezTo>
                    <a:pt x="14188" y="7287"/>
                    <a:pt x="14400" y="7547"/>
                    <a:pt x="14612" y="7547"/>
                  </a:cubicBezTo>
                  <a:cubicBezTo>
                    <a:pt x="14824" y="7547"/>
                    <a:pt x="15035" y="7547"/>
                    <a:pt x="15247" y="7547"/>
                  </a:cubicBezTo>
                  <a:cubicBezTo>
                    <a:pt x="18212" y="7547"/>
                    <a:pt x="20541" y="10410"/>
                    <a:pt x="20541" y="13793"/>
                  </a:cubicBezTo>
                  <a:cubicBezTo>
                    <a:pt x="20541" y="17436"/>
                    <a:pt x="18212" y="20299"/>
                    <a:pt x="15247" y="20299"/>
                  </a:cubicBezTo>
                  <a:cubicBezTo>
                    <a:pt x="15247" y="20299"/>
                    <a:pt x="15247" y="20299"/>
                    <a:pt x="15247" y="20299"/>
                  </a:cubicBezTo>
                  <a:cubicBezTo>
                    <a:pt x="11435" y="20299"/>
                    <a:pt x="11435" y="20299"/>
                    <a:pt x="11435" y="20299"/>
                  </a:cubicBezTo>
                  <a:cubicBezTo>
                    <a:pt x="11435" y="20299"/>
                    <a:pt x="11435" y="20299"/>
                    <a:pt x="11224" y="20299"/>
                  </a:cubicBezTo>
                  <a:cubicBezTo>
                    <a:pt x="11224" y="20299"/>
                    <a:pt x="11224" y="20299"/>
                    <a:pt x="11224" y="20299"/>
                  </a:cubicBezTo>
                  <a:cubicBezTo>
                    <a:pt x="8894" y="20299"/>
                    <a:pt x="6988" y="17957"/>
                    <a:pt x="6988" y="15094"/>
                  </a:cubicBezTo>
                  <a:cubicBezTo>
                    <a:pt x="6988" y="14573"/>
                    <a:pt x="7200" y="14053"/>
                    <a:pt x="7200" y="13793"/>
                  </a:cubicBezTo>
                  <a:cubicBezTo>
                    <a:pt x="6141" y="13272"/>
                    <a:pt x="6141" y="13272"/>
                    <a:pt x="6141" y="13272"/>
                  </a:cubicBezTo>
                  <a:cubicBezTo>
                    <a:pt x="6141" y="13793"/>
                    <a:pt x="5929" y="14573"/>
                    <a:pt x="5929" y="15094"/>
                  </a:cubicBezTo>
                  <a:cubicBezTo>
                    <a:pt x="5929" y="18737"/>
                    <a:pt x="8259" y="21600"/>
                    <a:pt x="11224" y="21600"/>
                  </a:cubicBezTo>
                  <a:cubicBezTo>
                    <a:pt x="11224" y="21600"/>
                    <a:pt x="11224" y="21600"/>
                    <a:pt x="11224" y="21600"/>
                  </a:cubicBezTo>
                  <a:cubicBezTo>
                    <a:pt x="11435" y="21600"/>
                    <a:pt x="11435" y="21600"/>
                    <a:pt x="11435" y="21600"/>
                  </a:cubicBezTo>
                  <a:cubicBezTo>
                    <a:pt x="15247" y="21600"/>
                    <a:pt x="15247" y="21600"/>
                    <a:pt x="15247" y="21600"/>
                  </a:cubicBezTo>
                  <a:cubicBezTo>
                    <a:pt x="15247" y="21600"/>
                    <a:pt x="15459" y="21600"/>
                    <a:pt x="15459" y="21600"/>
                  </a:cubicBezTo>
                  <a:cubicBezTo>
                    <a:pt x="18847" y="21600"/>
                    <a:pt x="21600" y="18217"/>
                    <a:pt x="21600" y="13793"/>
                  </a:cubicBezTo>
                  <a:cubicBezTo>
                    <a:pt x="21600" y="9629"/>
                    <a:pt x="18847" y="6246"/>
                    <a:pt x="15247" y="6246"/>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586" name="Freeform 18"/>
            <p:cNvSpPr/>
            <p:nvPr/>
          </p:nvSpPr>
          <p:spPr>
            <a:xfrm>
              <a:off x="360527" y="150996"/>
              <a:ext cx="232492" cy="161782"/>
            </a:xfrm>
            <a:custGeom>
              <a:avLst/>
              <a:gdLst/>
              <a:ahLst/>
              <a:cxnLst>
                <a:cxn ang="0">
                  <a:pos x="wd2" y="hd2"/>
                </a:cxn>
                <a:cxn ang="5400000">
                  <a:pos x="wd2" y="hd2"/>
                </a:cxn>
                <a:cxn ang="10800000">
                  <a:pos x="wd2" y="hd2"/>
                </a:cxn>
                <a:cxn ang="16200000">
                  <a:pos x="wd2" y="hd2"/>
                </a:cxn>
              </a:cxnLst>
              <a:rect l="0" t="0" r="r" b="b"/>
              <a:pathLst>
                <a:path w="21600" h="21600" extrusionOk="0">
                  <a:moveTo>
                    <a:pt x="5948" y="20880"/>
                  </a:moveTo>
                  <a:lnTo>
                    <a:pt x="9704" y="18000"/>
                  </a:lnTo>
                  <a:lnTo>
                    <a:pt x="14713" y="21600"/>
                  </a:lnTo>
                  <a:lnTo>
                    <a:pt x="21600" y="0"/>
                  </a:lnTo>
                  <a:lnTo>
                    <a:pt x="0" y="11160"/>
                  </a:lnTo>
                  <a:lnTo>
                    <a:pt x="4383" y="14760"/>
                  </a:lnTo>
                  <a:lnTo>
                    <a:pt x="5948" y="20880"/>
                  </a:ln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587" name="TextBox 102"/>
          <p:cNvSpPr txBox="1"/>
          <p:nvPr/>
        </p:nvSpPr>
        <p:spPr>
          <a:xfrm>
            <a:off x="10553823" y="3909472"/>
            <a:ext cx="347792" cy="126433"/>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sz="1200" dirty="0">
                <a:solidFill>
                  <a:schemeClr val="tx1"/>
                </a:solidFill>
                <a:latin typeface="+mn-ea"/>
                <a:ea typeface="+mn-ea"/>
              </a:rPr>
              <a:t>I</a:t>
            </a:r>
            <a:r>
              <a:rPr lang="en-US" altLang="zh-CN" sz="1200" dirty="0">
                <a:solidFill>
                  <a:schemeClr val="tx1"/>
                </a:solidFill>
                <a:latin typeface="+mn-ea"/>
                <a:ea typeface="+mn-ea"/>
              </a:rPr>
              <a:t>DP</a:t>
            </a:r>
            <a:endParaRPr sz="1200" dirty="0">
              <a:solidFill>
                <a:schemeClr val="tx1"/>
              </a:solidFill>
              <a:latin typeface="+mn-ea"/>
              <a:ea typeface="+mn-ea"/>
            </a:endParaRPr>
          </a:p>
        </p:txBody>
      </p:sp>
      <p:sp>
        <p:nvSpPr>
          <p:cNvPr id="588" name="TextBox 102"/>
          <p:cNvSpPr txBox="1"/>
          <p:nvPr/>
        </p:nvSpPr>
        <p:spPr>
          <a:xfrm>
            <a:off x="10530538" y="4493996"/>
            <a:ext cx="394357" cy="125007"/>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lang="en-US" sz="1200" dirty="0">
                <a:solidFill>
                  <a:schemeClr val="tx1"/>
                </a:solidFill>
                <a:latin typeface="+mn-ea"/>
                <a:ea typeface="+mn-ea"/>
              </a:rPr>
              <a:t>SMN</a:t>
            </a:r>
            <a:endParaRPr sz="1200" dirty="0">
              <a:solidFill>
                <a:schemeClr val="tx1"/>
              </a:solidFill>
              <a:latin typeface="+mn-ea"/>
              <a:ea typeface="+mn-ea"/>
            </a:endParaRPr>
          </a:p>
        </p:txBody>
      </p:sp>
      <p:sp>
        <p:nvSpPr>
          <p:cNvPr id="589" name="Freeform 22"/>
          <p:cNvSpPr/>
          <p:nvPr/>
        </p:nvSpPr>
        <p:spPr>
          <a:xfrm>
            <a:off x="10489110" y="3596431"/>
            <a:ext cx="477220" cy="278976"/>
          </a:xfrm>
          <a:custGeom>
            <a:avLst/>
            <a:gdLst/>
            <a:ahLst/>
            <a:cxnLst>
              <a:cxn ang="0">
                <a:pos x="wd2" y="hd2"/>
              </a:cxn>
              <a:cxn ang="5400000">
                <a:pos x="wd2" y="hd2"/>
              </a:cxn>
              <a:cxn ang="10800000">
                <a:pos x="wd2" y="hd2"/>
              </a:cxn>
              <a:cxn ang="16200000">
                <a:pos x="wd2" y="hd2"/>
              </a:cxn>
            </a:cxnLst>
            <a:rect l="0" t="0" r="r" b="b"/>
            <a:pathLst>
              <a:path w="21553" h="21600" extrusionOk="0">
                <a:moveTo>
                  <a:pt x="10944" y="12495"/>
                </a:moveTo>
                <a:cubicBezTo>
                  <a:pt x="10848" y="12390"/>
                  <a:pt x="10704" y="12390"/>
                  <a:pt x="10656" y="12495"/>
                </a:cubicBezTo>
                <a:cubicBezTo>
                  <a:pt x="7710" y="15189"/>
                  <a:pt x="7710" y="15189"/>
                  <a:pt x="7710" y="15189"/>
                </a:cubicBezTo>
                <a:cubicBezTo>
                  <a:pt x="7614" y="15294"/>
                  <a:pt x="7614" y="15463"/>
                  <a:pt x="7662" y="15569"/>
                </a:cubicBezTo>
                <a:cubicBezTo>
                  <a:pt x="7758" y="15675"/>
                  <a:pt x="7903" y="15675"/>
                  <a:pt x="7999" y="15622"/>
                </a:cubicBezTo>
                <a:cubicBezTo>
                  <a:pt x="10559" y="13309"/>
                  <a:pt x="10559" y="13309"/>
                  <a:pt x="10559" y="13309"/>
                </a:cubicBezTo>
                <a:cubicBezTo>
                  <a:pt x="10559" y="18643"/>
                  <a:pt x="10559" y="18643"/>
                  <a:pt x="10559" y="18643"/>
                </a:cubicBezTo>
                <a:cubicBezTo>
                  <a:pt x="10559" y="18801"/>
                  <a:pt x="10656" y="18907"/>
                  <a:pt x="10800" y="18907"/>
                </a:cubicBezTo>
                <a:cubicBezTo>
                  <a:pt x="10944" y="18907"/>
                  <a:pt x="11050" y="18801"/>
                  <a:pt x="11050" y="18643"/>
                </a:cubicBezTo>
                <a:cubicBezTo>
                  <a:pt x="11050" y="13309"/>
                  <a:pt x="11050" y="13309"/>
                  <a:pt x="11050" y="13309"/>
                </a:cubicBezTo>
                <a:cubicBezTo>
                  <a:pt x="13601" y="15622"/>
                  <a:pt x="13601" y="15622"/>
                  <a:pt x="13601" y="15622"/>
                </a:cubicBezTo>
                <a:cubicBezTo>
                  <a:pt x="13649" y="15675"/>
                  <a:pt x="13697" y="15675"/>
                  <a:pt x="13745" y="15675"/>
                </a:cubicBezTo>
                <a:cubicBezTo>
                  <a:pt x="13794" y="15675"/>
                  <a:pt x="13890" y="15622"/>
                  <a:pt x="13938" y="15569"/>
                </a:cubicBezTo>
                <a:cubicBezTo>
                  <a:pt x="14044" y="15463"/>
                  <a:pt x="13996" y="15294"/>
                  <a:pt x="13890" y="15189"/>
                </a:cubicBezTo>
                <a:lnTo>
                  <a:pt x="10944" y="12495"/>
                </a:lnTo>
                <a:close/>
                <a:moveTo>
                  <a:pt x="14920" y="12062"/>
                </a:moveTo>
                <a:cubicBezTo>
                  <a:pt x="11637" y="9960"/>
                  <a:pt x="11637" y="9960"/>
                  <a:pt x="11637" y="9960"/>
                </a:cubicBezTo>
                <a:cubicBezTo>
                  <a:pt x="11387" y="9802"/>
                  <a:pt x="11147" y="9749"/>
                  <a:pt x="10848" y="9749"/>
                </a:cubicBezTo>
                <a:cubicBezTo>
                  <a:pt x="10559" y="9749"/>
                  <a:pt x="10261" y="9802"/>
                  <a:pt x="10068" y="9960"/>
                </a:cubicBezTo>
                <a:cubicBezTo>
                  <a:pt x="6776" y="12062"/>
                  <a:pt x="6776" y="12062"/>
                  <a:pt x="6776" y="12062"/>
                </a:cubicBezTo>
                <a:cubicBezTo>
                  <a:pt x="6334" y="12337"/>
                  <a:pt x="5987" y="12981"/>
                  <a:pt x="5987" y="13573"/>
                </a:cubicBezTo>
                <a:cubicBezTo>
                  <a:pt x="5987" y="17776"/>
                  <a:pt x="5987" y="17776"/>
                  <a:pt x="5987" y="17776"/>
                </a:cubicBezTo>
                <a:cubicBezTo>
                  <a:pt x="5987" y="18315"/>
                  <a:pt x="6334" y="19012"/>
                  <a:pt x="6776" y="19287"/>
                </a:cubicBezTo>
                <a:cubicBezTo>
                  <a:pt x="10068" y="21389"/>
                  <a:pt x="10068" y="21389"/>
                  <a:pt x="10068" y="21389"/>
                </a:cubicBezTo>
                <a:cubicBezTo>
                  <a:pt x="10309" y="21547"/>
                  <a:pt x="10559" y="21600"/>
                  <a:pt x="10848" y="21600"/>
                </a:cubicBezTo>
                <a:cubicBezTo>
                  <a:pt x="11147" y="21600"/>
                  <a:pt x="11435" y="21547"/>
                  <a:pt x="11637" y="21389"/>
                </a:cubicBezTo>
                <a:cubicBezTo>
                  <a:pt x="14920" y="19287"/>
                  <a:pt x="14920" y="19287"/>
                  <a:pt x="14920" y="19287"/>
                </a:cubicBezTo>
                <a:cubicBezTo>
                  <a:pt x="15363" y="18959"/>
                  <a:pt x="15709" y="18315"/>
                  <a:pt x="15709" y="17776"/>
                </a:cubicBezTo>
                <a:cubicBezTo>
                  <a:pt x="15709" y="13573"/>
                  <a:pt x="15709" y="13573"/>
                  <a:pt x="15709" y="13573"/>
                </a:cubicBezTo>
                <a:cubicBezTo>
                  <a:pt x="15709" y="13034"/>
                  <a:pt x="15363" y="12337"/>
                  <a:pt x="14920" y="12062"/>
                </a:cubicBezTo>
                <a:close/>
                <a:moveTo>
                  <a:pt x="15218" y="17776"/>
                </a:moveTo>
                <a:cubicBezTo>
                  <a:pt x="15218" y="18157"/>
                  <a:pt x="14978" y="18643"/>
                  <a:pt x="14679" y="18801"/>
                </a:cubicBezTo>
                <a:cubicBezTo>
                  <a:pt x="11387" y="20903"/>
                  <a:pt x="11387" y="20903"/>
                  <a:pt x="11387" y="20903"/>
                </a:cubicBezTo>
                <a:cubicBezTo>
                  <a:pt x="11195" y="20956"/>
                  <a:pt x="10993" y="21009"/>
                  <a:pt x="10800" y="21009"/>
                </a:cubicBezTo>
                <a:cubicBezTo>
                  <a:pt x="10607" y="21009"/>
                  <a:pt x="10405" y="20956"/>
                  <a:pt x="10261" y="20850"/>
                </a:cubicBezTo>
                <a:cubicBezTo>
                  <a:pt x="6969" y="18748"/>
                  <a:pt x="6969" y="18748"/>
                  <a:pt x="6969" y="18748"/>
                </a:cubicBezTo>
                <a:cubicBezTo>
                  <a:pt x="6632" y="18579"/>
                  <a:pt x="6382" y="18104"/>
                  <a:pt x="6382" y="17776"/>
                </a:cubicBezTo>
                <a:cubicBezTo>
                  <a:pt x="6382" y="13573"/>
                  <a:pt x="6382" y="13573"/>
                  <a:pt x="6382" y="13573"/>
                </a:cubicBezTo>
                <a:cubicBezTo>
                  <a:pt x="6382" y="13192"/>
                  <a:pt x="6632" y="12717"/>
                  <a:pt x="6921" y="12548"/>
                </a:cubicBezTo>
                <a:cubicBezTo>
                  <a:pt x="10213" y="10446"/>
                  <a:pt x="10213" y="10446"/>
                  <a:pt x="10213" y="10446"/>
                </a:cubicBezTo>
                <a:cubicBezTo>
                  <a:pt x="10357" y="10341"/>
                  <a:pt x="10559" y="10288"/>
                  <a:pt x="10752" y="10288"/>
                </a:cubicBezTo>
                <a:cubicBezTo>
                  <a:pt x="10944" y="10288"/>
                  <a:pt x="11147" y="10341"/>
                  <a:pt x="11291" y="10446"/>
                </a:cubicBezTo>
                <a:cubicBezTo>
                  <a:pt x="14583" y="12548"/>
                  <a:pt x="14583" y="12548"/>
                  <a:pt x="14583" y="12548"/>
                </a:cubicBezTo>
                <a:cubicBezTo>
                  <a:pt x="14872" y="12717"/>
                  <a:pt x="15122" y="13192"/>
                  <a:pt x="15122" y="13573"/>
                </a:cubicBezTo>
                <a:cubicBezTo>
                  <a:pt x="15122" y="17776"/>
                  <a:pt x="15122" y="17776"/>
                  <a:pt x="15122" y="17776"/>
                </a:cubicBezTo>
                <a:lnTo>
                  <a:pt x="15218" y="17776"/>
                </a:lnTo>
                <a:close/>
                <a:moveTo>
                  <a:pt x="16450" y="4151"/>
                </a:moveTo>
                <a:cubicBezTo>
                  <a:pt x="15565" y="1669"/>
                  <a:pt x="13303" y="0"/>
                  <a:pt x="10800" y="0"/>
                </a:cubicBezTo>
                <a:cubicBezTo>
                  <a:pt x="8297" y="0"/>
                  <a:pt x="6035" y="1669"/>
                  <a:pt x="5159" y="4151"/>
                </a:cubicBezTo>
                <a:cubicBezTo>
                  <a:pt x="2214" y="4690"/>
                  <a:pt x="0" y="7436"/>
                  <a:pt x="0" y="10774"/>
                </a:cubicBezTo>
                <a:cubicBezTo>
                  <a:pt x="0" y="13361"/>
                  <a:pt x="1867" y="15622"/>
                  <a:pt x="3687" y="16699"/>
                </a:cubicBezTo>
                <a:cubicBezTo>
                  <a:pt x="3927" y="16858"/>
                  <a:pt x="4226" y="16752"/>
                  <a:pt x="4370" y="16488"/>
                </a:cubicBezTo>
                <a:cubicBezTo>
                  <a:pt x="4514" y="16213"/>
                  <a:pt x="4418" y="15886"/>
                  <a:pt x="4178" y="15780"/>
                </a:cubicBezTo>
                <a:cubicBezTo>
                  <a:pt x="2599" y="14756"/>
                  <a:pt x="982" y="12876"/>
                  <a:pt x="982" y="10774"/>
                </a:cubicBezTo>
                <a:cubicBezTo>
                  <a:pt x="982" y="7922"/>
                  <a:pt x="2945" y="5545"/>
                  <a:pt x="5544" y="5228"/>
                </a:cubicBezTo>
                <a:cubicBezTo>
                  <a:pt x="5747" y="5228"/>
                  <a:pt x="5891" y="5059"/>
                  <a:pt x="5939" y="4848"/>
                </a:cubicBezTo>
                <a:cubicBezTo>
                  <a:pt x="6680" y="2588"/>
                  <a:pt x="8596" y="1077"/>
                  <a:pt x="10800" y="1077"/>
                </a:cubicBezTo>
                <a:cubicBezTo>
                  <a:pt x="13014" y="1077"/>
                  <a:pt x="14920" y="2588"/>
                  <a:pt x="15661" y="4848"/>
                </a:cubicBezTo>
                <a:cubicBezTo>
                  <a:pt x="15709" y="5059"/>
                  <a:pt x="15902" y="5176"/>
                  <a:pt x="16056" y="5228"/>
                </a:cubicBezTo>
                <a:cubicBezTo>
                  <a:pt x="18655" y="5492"/>
                  <a:pt x="20618" y="7922"/>
                  <a:pt x="20618" y="10774"/>
                </a:cubicBezTo>
                <a:cubicBezTo>
                  <a:pt x="20618" y="13034"/>
                  <a:pt x="19444" y="14872"/>
                  <a:pt x="17480" y="15727"/>
                </a:cubicBezTo>
                <a:cubicBezTo>
                  <a:pt x="17230" y="15833"/>
                  <a:pt x="17086" y="16160"/>
                  <a:pt x="17182" y="16424"/>
                </a:cubicBezTo>
                <a:cubicBezTo>
                  <a:pt x="17278" y="16646"/>
                  <a:pt x="17432" y="16752"/>
                  <a:pt x="17625" y="16752"/>
                </a:cubicBezTo>
                <a:cubicBezTo>
                  <a:pt x="17673" y="16752"/>
                  <a:pt x="17721" y="16752"/>
                  <a:pt x="17817" y="16699"/>
                </a:cubicBezTo>
                <a:cubicBezTo>
                  <a:pt x="20175" y="15675"/>
                  <a:pt x="21552" y="13467"/>
                  <a:pt x="21552" y="10774"/>
                </a:cubicBezTo>
                <a:cubicBezTo>
                  <a:pt x="21600" y="7436"/>
                  <a:pt x="19396" y="4690"/>
                  <a:pt x="16450" y="4151"/>
                </a:cubicBezTo>
                <a:close/>
              </a:path>
            </a:pathLst>
          </a:custGeom>
          <a:solidFill>
            <a:srgbClr val="00FF67"/>
          </a:solidFill>
          <a:ln w="3175">
            <a:solidFill>
              <a:schemeClr val="accent6">
                <a:lumMod val="75000"/>
              </a:schemeClr>
            </a:solidFill>
            <a:miter lim="400000"/>
          </a:ln>
        </p:spPr>
        <p:txBody>
          <a:bodyPr lIns="0" tIns="0" rIns="0" bIns="0" anchor="ctr" anchorCtr="0"/>
          <a:lstStyle/>
          <a:p>
            <a:pPr defTabSz="3564255">
              <a:defRPr sz="7000"/>
            </a:pPr>
            <a:endParaRPr sz="1200" dirty="0">
              <a:latin typeface="+mn-ea"/>
              <a:ea typeface="+mn-ea"/>
            </a:endParaRPr>
          </a:p>
        </p:txBody>
      </p:sp>
      <p:grpSp>
        <p:nvGrpSpPr>
          <p:cNvPr id="590" name="组合 540"/>
          <p:cNvGrpSpPr/>
          <p:nvPr/>
        </p:nvGrpSpPr>
        <p:grpSpPr>
          <a:xfrm>
            <a:off x="9907413" y="3054568"/>
            <a:ext cx="463468" cy="222535"/>
            <a:chOff x="0" y="0"/>
            <a:chExt cx="842332" cy="601961"/>
          </a:xfrm>
        </p:grpSpPr>
        <p:sp>
          <p:nvSpPr>
            <p:cNvPr id="591" name="Freeform 134"/>
            <p:cNvSpPr/>
            <p:nvPr/>
          </p:nvSpPr>
          <p:spPr>
            <a:xfrm>
              <a:off x="204870" y="106194"/>
              <a:ext cx="432434" cy="3895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5" y="0"/>
                    <a:pt x="0" y="4813"/>
                    <a:pt x="0" y="10800"/>
                  </a:cubicBezTo>
                  <a:cubicBezTo>
                    <a:pt x="0" y="16787"/>
                    <a:pt x="4875" y="21600"/>
                    <a:pt x="10800" y="21600"/>
                  </a:cubicBezTo>
                  <a:cubicBezTo>
                    <a:pt x="16725" y="21600"/>
                    <a:pt x="21600" y="16787"/>
                    <a:pt x="21600" y="10800"/>
                  </a:cubicBezTo>
                  <a:cubicBezTo>
                    <a:pt x="21600" y="4813"/>
                    <a:pt x="16725" y="0"/>
                    <a:pt x="10800" y="0"/>
                  </a:cubicBezTo>
                  <a:close/>
                  <a:moveTo>
                    <a:pt x="10800" y="20618"/>
                  </a:moveTo>
                  <a:cubicBezTo>
                    <a:pt x="5344" y="20618"/>
                    <a:pt x="956" y="16190"/>
                    <a:pt x="956" y="10800"/>
                  </a:cubicBezTo>
                  <a:cubicBezTo>
                    <a:pt x="956" y="5390"/>
                    <a:pt x="5344" y="982"/>
                    <a:pt x="10800" y="982"/>
                  </a:cubicBezTo>
                  <a:cubicBezTo>
                    <a:pt x="16256" y="982"/>
                    <a:pt x="20644" y="5390"/>
                    <a:pt x="20644" y="10800"/>
                  </a:cubicBezTo>
                  <a:cubicBezTo>
                    <a:pt x="20644" y="16190"/>
                    <a:pt x="16256" y="20618"/>
                    <a:pt x="10800" y="20618"/>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592" name="Freeform 135"/>
            <p:cNvSpPr/>
            <p:nvPr/>
          </p:nvSpPr>
          <p:spPr>
            <a:xfrm>
              <a:off x="0" y="-1"/>
              <a:ext cx="842333" cy="6019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544" y="0"/>
                    <a:pt x="1126" y="4634"/>
                    <a:pt x="0" y="10800"/>
                  </a:cubicBezTo>
                  <a:cubicBezTo>
                    <a:pt x="1126" y="16966"/>
                    <a:pt x="5544" y="21600"/>
                    <a:pt x="10800" y="21600"/>
                  </a:cubicBezTo>
                  <a:cubicBezTo>
                    <a:pt x="16056" y="21600"/>
                    <a:pt x="20474" y="16966"/>
                    <a:pt x="21600" y="10800"/>
                  </a:cubicBezTo>
                  <a:cubicBezTo>
                    <a:pt x="20474" y="4634"/>
                    <a:pt x="16056" y="0"/>
                    <a:pt x="10800" y="0"/>
                  </a:cubicBezTo>
                  <a:close/>
                  <a:moveTo>
                    <a:pt x="10800" y="20329"/>
                  </a:moveTo>
                  <a:cubicBezTo>
                    <a:pt x="6141" y="20329"/>
                    <a:pt x="2156" y="16455"/>
                    <a:pt x="1030" y="10800"/>
                  </a:cubicBezTo>
                  <a:cubicBezTo>
                    <a:pt x="2156" y="5145"/>
                    <a:pt x="6141" y="1271"/>
                    <a:pt x="10800" y="1271"/>
                  </a:cubicBezTo>
                  <a:cubicBezTo>
                    <a:pt x="15468" y="1271"/>
                    <a:pt x="19444" y="5145"/>
                    <a:pt x="20570" y="10800"/>
                  </a:cubicBezTo>
                  <a:cubicBezTo>
                    <a:pt x="19444" y="16455"/>
                    <a:pt x="15468" y="20329"/>
                    <a:pt x="10800" y="20329"/>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593" name="Freeform 136"/>
            <p:cNvSpPr/>
            <p:nvPr/>
          </p:nvSpPr>
          <p:spPr>
            <a:xfrm>
              <a:off x="361815" y="204129"/>
              <a:ext cx="167593" cy="149950"/>
            </a:xfrm>
            <a:custGeom>
              <a:avLst/>
              <a:gdLst/>
              <a:ahLst/>
              <a:cxnLst>
                <a:cxn ang="0">
                  <a:pos x="wd2" y="hd2"/>
                </a:cxn>
                <a:cxn ang="5400000">
                  <a:pos x="wd2" y="hd2"/>
                </a:cxn>
                <a:cxn ang="10800000">
                  <a:pos x="wd2" y="hd2"/>
                </a:cxn>
                <a:cxn ang="16200000">
                  <a:pos x="wd2" y="hd2"/>
                </a:cxn>
              </a:cxnLst>
              <a:rect l="0" t="0" r="r" b="b"/>
              <a:pathLst>
                <a:path w="21480" h="21501" extrusionOk="0">
                  <a:moveTo>
                    <a:pt x="19387" y="200"/>
                  </a:moveTo>
                  <a:cubicBezTo>
                    <a:pt x="12027" y="7516"/>
                    <a:pt x="12027" y="7516"/>
                    <a:pt x="12027" y="7516"/>
                  </a:cubicBezTo>
                  <a:cubicBezTo>
                    <a:pt x="10776" y="6769"/>
                    <a:pt x="9333" y="6272"/>
                    <a:pt x="7601" y="6272"/>
                  </a:cubicBezTo>
                  <a:cubicBezTo>
                    <a:pt x="3416" y="6272"/>
                    <a:pt x="0" y="9556"/>
                    <a:pt x="0" y="13886"/>
                  </a:cubicBezTo>
                  <a:cubicBezTo>
                    <a:pt x="0" y="18216"/>
                    <a:pt x="3416" y="21501"/>
                    <a:pt x="7601" y="21501"/>
                  </a:cubicBezTo>
                  <a:cubicBezTo>
                    <a:pt x="11786" y="21501"/>
                    <a:pt x="15202" y="18216"/>
                    <a:pt x="15202" y="13886"/>
                  </a:cubicBezTo>
                  <a:cubicBezTo>
                    <a:pt x="15202" y="12343"/>
                    <a:pt x="14721" y="10850"/>
                    <a:pt x="13759" y="9556"/>
                  </a:cubicBezTo>
                  <a:cubicBezTo>
                    <a:pt x="21119" y="2190"/>
                    <a:pt x="21119" y="2190"/>
                    <a:pt x="21119" y="2190"/>
                  </a:cubicBezTo>
                  <a:cubicBezTo>
                    <a:pt x="21600" y="1693"/>
                    <a:pt x="21600" y="946"/>
                    <a:pt x="21119" y="448"/>
                  </a:cubicBezTo>
                  <a:cubicBezTo>
                    <a:pt x="20590" y="-99"/>
                    <a:pt x="19868" y="-99"/>
                    <a:pt x="19387" y="200"/>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594" name="TextBox 266"/>
          <p:cNvSpPr txBox="1"/>
          <p:nvPr/>
        </p:nvSpPr>
        <p:spPr>
          <a:xfrm>
            <a:off x="10541593" y="3325128"/>
            <a:ext cx="372252" cy="126433"/>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sz="1200" dirty="0">
                <a:solidFill>
                  <a:schemeClr val="tx1"/>
                </a:solidFill>
                <a:latin typeface="+mn-ea"/>
                <a:ea typeface="+mn-ea"/>
              </a:rPr>
              <a:t>IAM</a:t>
            </a:r>
            <a:endParaRPr sz="1200" dirty="0">
              <a:solidFill>
                <a:schemeClr val="tx1"/>
              </a:solidFill>
              <a:latin typeface="+mn-ea"/>
              <a:ea typeface="+mn-ea"/>
            </a:endParaRPr>
          </a:p>
        </p:txBody>
      </p:sp>
      <p:grpSp>
        <p:nvGrpSpPr>
          <p:cNvPr id="595" name="组合 563"/>
          <p:cNvGrpSpPr/>
          <p:nvPr/>
        </p:nvGrpSpPr>
        <p:grpSpPr>
          <a:xfrm>
            <a:off x="10546009" y="3047232"/>
            <a:ext cx="363420" cy="208688"/>
            <a:chOff x="0" y="0"/>
            <a:chExt cx="742907" cy="564504"/>
          </a:xfrm>
        </p:grpSpPr>
        <p:sp>
          <p:nvSpPr>
            <p:cNvPr id="596" name="Freeform 140"/>
            <p:cNvSpPr/>
            <p:nvPr/>
          </p:nvSpPr>
          <p:spPr>
            <a:xfrm>
              <a:off x="388388" y="176425"/>
              <a:ext cx="253189" cy="17688"/>
            </a:xfrm>
            <a:custGeom>
              <a:avLst/>
              <a:gdLst/>
              <a:ahLst/>
              <a:cxnLst>
                <a:cxn ang="0">
                  <a:pos x="wd2" y="hd2"/>
                </a:cxn>
                <a:cxn ang="5400000">
                  <a:pos x="wd2" y="hd2"/>
                </a:cxn>
                <a:cxn ang="10800000">
                  <a:pos x="wd2" y="hd2"/>
                </a:cxn>
                <a:cxn ang="16200000">
                  <a:pos x="wd2" y="hd2"/>
                </a:cxn>
              </a:cxnLst>
              <a:rect l="0" t="0" r="r" b="b"/>
              <a:pathLst>
                <a:path w="21600" h="21600" extrusionOk="0">
                  <a:moveTo>
                    <a:pt x="20894" y="0"/>
                  </a:moveTo>
                  <a:cubicBezTo>
                    <a:pt x="734" y="0"/>
                    <a:pt x="734" y="0"/>
                    <a:pt x="734" y="0"/>
                  </a:cubicBezTo>
                  <a:cubicBezTo>
                    <a:pt x="282" y="0"/>
                    <a:pt x="0" y="4235"/>
                    <a:pt x="0" y="10588"/>
                  </a:cubicBezTo>
                  <a:cubicBezTo>
                    <a:pt x="0" y="17365"/>
                    <a:pt x="282" y="21600"/>
                    <a:pt x="734" y="21600"/>
                  </a:cubicBezTo>
                  <a:cubicBezTo>
                    <a:pt x="20894" y="21600"/>
                    <a:pt x="20894" y="21600"/>
                    <a:pt x="20894" y="21600"/>
                  </a:cubicBezTo>
                  <a:cubicBezTo>
                    <a:pt x="21318" y="21600"/>
                    <a:pt x="21600" y="17365"/>
                    <a:pt x="21600" y="10588"/>
                  </a:cubicBezTo>
                  <a:cubicBezTo>
                    <a:pt x="21600" y="4235"/>
                    <a:pt x="21318" y="0"/>
                    <a:pt x="20894" y="0"/>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597" name="Freeform 141"/>
            <p:cNvSpPr/>
            <p:nvPr/>
          </p:nvSpPr>
          <p:spPr>
            <a:xfrm>
              <a:off x="388388" y="264565"/>
              <a:ext cx="253189" cy="17688"/>
            </a:xfrm>
            <a:custGeom>
              <a:avLst/>
              <a:gdLst/>
              <a:ahLst/>
              <a:cxnLst>
                <a:cxn ang="0">
                  <a:pos x="wd2" y="hd2"/>
                </a:cxn>
                <a:cxn ang="5400000">
                  <a:pos x="wd2" y="hd2"/>
                </a:cxn>
                <a:cxn ang="10800000">
                  <a:pos x="wd2" y="hd2"/>
                </a:cxn>
                <a:cxn ang="16200000">
                  <a:pos x="wd2" y="hd2"/>
                </a:cxn>
              </a:cxnLst>
              <a:rect l="0" t="0" r="r" b="b"/>
              <a:pathLst>
                <a:path w="21600" h="21600" extrusionOk="0">
                  <a:moveTo>
                    <a:pt x="20894" y="0"/>
                  </a:moveTo>
                  <a:cubicBezTo>
                    <a:pt x="734" y="0"/>
                    <a:pt x="734" y="0"/>
                    <a:pt x="734" y="0"/>
                  </a:cubicBezTo>
                  <a:cubicBezTo>
                    <a:pt x="282" y="0"/>
                    <a:pt x="0" y="4235"/>
                    <a:pt x="0" y="10588"/>
                  </a:cubicBezTo>
                  <a:cubicBezTo>
                    <a:pt x="0" y="17365"/>
                    <a:pt x="282" y="21600"/>
                    <a:pt x="734" y="21600"/>
                  </a:cubicBezTo>
                  <a:cubicBezTo>
                    <a:pt x="20894" y="21600"/>
                    <a:pt x="20894" y="21600"/>
                    <a:pt x="20894" y="21600"/>
                  </a:cubicBezTo>
                  <a:cubicBezTo>
                    <a:pt x="21318" y="21600"/>
                    <a:pt x="21600" y="17365"/>
                    <a:pt x="21600" y="10588"/>
                  </a:cubicBezTo>
                  <a:cubicBezTo>
                    <a:pt x="21600" y="4235"/>
                    <a:pt x="21318" y="0"/>
                    <a:pt x="20894" y="0"/>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598" name="Freeform 142"/>
            <p:cNvSpPr/>
            <p:nvPr/>
          </p:nvSpPr>
          <p:spPr>
            <a:xfrm>
              <a:off x="388388" y="352851"/>
              <a:ext cx="253189" cy="17542"/>
            </a:xfrm>
            <a:custGeom>
              <a:avLst/>
              <a:gdLst/>
              <a:ahLst/>
              <a:cxnLst>
                <a:cxn ang="0">
                  <a:pos x="wd2" y="hd2"/>
                </a:cxn>
                <a:cxn ang="5400000">
                  <a:pos x="wd2" y="hd2"/>
                </a:cxn>
                <a:cxn ang="10800000">
                  <a:pos x="wd2" y="hd2"/>
                </a:cxn>
                <a:cxn ang="16200000">
                  <a:pos x="wd2" y="hd2"/>
                </a:cxn>
              </a:cxnLst>
              <a:rect l="0" t="0" r="r" b="b"/>
              <a:pathLst>
                <a:path w="21600" h="21600" extrusionOk="0">
                  <a:moveTo>
                    <a:pt x="20894" y="0"/>
                  </a:moveTo>
                  <a:cubicBezTo>
                    <a:pt x="734" y="0"/>
                    <a:pt x="734" y="0"/>
                    <a:pt x="734" y="0"/>
                  </a:cubicBezTo>
                  <a:cubicBezTo>
                    <a:pt x="282" y="0"/>
                    <a:pt x="0" y="4235"/>
                    <a:pt x="0" y="10588"/>
                  </a:cubicBezTo>
                  <a:cubicBezTo>
                    <a:pt x="0" y="17365"/>
                    <a:pt x="282" y="21600"/>
                    <a:pt x="734" y="21600"/>
                  </a:cubicBezTo>
                  <a:cubicBezTo>
                    <a:pt x="20894" y="21600"/>
                    <a:pt x="20894" y="21600"/>
                    <a:pt x="20894" y="21600"/>
                  </a:cubicBezTo>
                  <a:cubicBezTo>
                    <a:pt x="21318" y="21600"/>
                    <a:pt x="21600" y="17365"/>
                    <a:pt x="21600" y="10588"/>
                  </a:cubicBezTo>
                  <a:cubicBezTo>
                    <a:pt x="21600" y="4235"/>
                    <a:pt x="21318" y="0"/>
                    <a:pt x="20894" y="0"/>
                  </a:cubicBez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599" name="Freeform 143"/>
            <p:cNvSpPr/>
            <p:nvPr/>
          </p:nvSpPr>
          <p:spPr>
            <a:xfrm>
              <a:off x="84395" y="125266"/>
              <a:ext cx="270124" cy="315726"/>
            </a:xfrm>
            <a:custGeom>
              <a:avLst/>
              <a:gdLst/>
              <a:ahLst/>
              <a:cxnLst>
                <a:cxn ang="0">
                  <a:pos x="wd2" y="hd2"/>
                </a:cxn>
                <a:cxn ang="5400000">
                  <a:pos x="wd2" y="hd2"/>
                </a:cxn>
                <a:cxn ang="10800000">
                  <a:pos x="wd2" y="hd2"/>
                </a:cxn>
                <a:cxn ang="16200000">
                  <a:pos x="wd2" y="hd2"/>
                </a:cxn>
              </a:cxnLst>
              <a:rect l="0" t="0" r="r" b="b"/>
              <a:pathLst>
                <a:path w="21600" h="21600" extrusionOk="0">
                  <a:moveTo>
                    <a:pt x="16465" y="15212"/>
                  </a:moveTo>
                  <a:cubicBezTo>
                    <a:pt x="15935" y="15094"/>
                    <a:pt x="15115" y="14834"/>
                    <a:pt x="14850" y="14715"/>
                  </a:cubicBezTo>
                  <a:cubicBezTo>
                    <a:pt x="14850" y="14124"/>
                    <a:pt x="14850" y="14124"/>
                    <a:pt x="14850" y="14124"/>
                  </a:cubicBezTo>
                  <a:cubicBezTo>
                    <a:pt x="16332" y="13036"/>
                    <a:pt x="17153" y="11474"/>
                    <a:pt x="17153" y="9771"/>
                  </a:cubicBezTo>
                  <a:cubicBezTo>
                    <a:pt x="17153" y="5678"/>
                    <a:pt x="17153" y="5678"/>
                    <a:pt x="17153" y="5678"/>
                  </a:cubicBezTo>
                  <a:cubicBezTo>
                    <a:pt x="17153" y="2531"/>
                    <a:pt x="14321" y="0"/>
                    <a:pt x="10800" y="0"/>
                  </a:cubicBezTo>
                  <a:cubicBezTo>
                    <a:pt x="7279" y="0"/>
                    <a:pt x="4447" y="2531"/>
                    <a:pt x="4447" y="5678"/>
                  </a:cubicBezTo>
                  <a:cubicBezTo>
                    <a:pt x="4447" y="9771"/>
                    <a:pt x="4447" y="9771"/>
                    <a:pt x="4447" y="9771"/>
                  </a:cubicBezTo>
                  <a:cubicBezTo>
                    <a:pt x="4447" y="11474"/>
                    <a:pt x="5268" y="13036"/>
                    <a:pt x="6750" y="14124"/>
                  </a:cubicBezTo>
                  <a:cubicBezTo>
                    <a:pt x="6750" y="14715"/>
                    <a:pt x="6750" y="14715"/>
                    <a:pt x="6750" y="14715"/>
                  </a:cubicBezTo>
                  <a:cubicBezTo>
                    <a:pt x="6485" y="14834"/>
                    <a:pt x="5665" y="15094"/>
                    <a:pt x="5135" y="15212"/>
                  </a:cubicBezTo>
                  <a:cubicBezTo>
                    <a:pt x="3097" y="15685"/>
                    <a:pt x="0" y="16537"/>
                    <a:pt x="0" y="18950"/>
                  </a:cubicBezTo>
                  <a:cubicBezTo>
                    <a:pt x="0" y="20985"/>
                    <a:pt x="0" y="20985"/>
                    <a:pt x="0" y="20985"/>
                  </a:cubicBezTo>
                  <a:cubicBezTo>
                    <a:pt x="0" y="21363"/>
                    <a:pt x="265" y="21600"/>
                    <a:pt x="688" y="21600"/>
                  </a:cubicBezTo>
                  <a:cubicBezTo>
                    <a:pt x="20938" y="21600"/>
                    <a:pt x="20938" y="21600"/>
                    <a:pt x="20938" y="21600"/>
                  </a:cubicBezTo>
                  <a:cubicBezTo>
                    <a:pt x="21335" y="21600"/>
                    <a:pt x="21600" y="21363"/>
                    <a:pt x="21600" y="20985"/>
                  </a:cubicBezTo>
                  <a:cubicBezTo>
                    <a:pt x="21600" y="18950"/>
                    <a:pt x="21600" y="18950"/>
                    <a:pt x="21600" y="18950"/>
                  </a:cubicBezTo>
                  <a:cubicBezTo>
                    <a:pt x="21600" y="16537"/>
                    <a:pt x="18503" y="15685"/>
                    <a:pt x="16465" y="15212"/>
                  </a:cubicBezTo>
                  <a:close/>
                  <a:moveTo>
                    <a:pt x="20250" y="20393"/>
                  </a:moveTo>
                  <a:cubicBezTo>
                    <a:pt x="1350" y="20393"/>
                    <a:pt x="1350" y="20393"/>
                    <a:pt x="1350" y="20393"/>
                  </a:cubicBezTo>
                  <a:cubicBezTo>
                    <a:pt x="1350" y="18950"/>
                    <a:pt x="1350" y="18950"/>
                    <a:pt x="1350" y="18950"/>
                  </a:cubicBezTo>
                  <a:cubicBezTo>
                    <a:pt x="1350" y="17507"/>
                    <a:pt x="3785" y="16774"/>
                    <a:pt x="5532" y="16301"/>
                  </a:cubicBezTo>
                  <a:cubicBezTo>
                    <a:pt x="7015" y="15922"/>
                    <a:pt x="8100" y="15567"/>
                    <a:pt x="8100" y="14834"/>
                  </a:cubicBezTo>
                  <a:cubicBezTo>
                    <a:pt x="8100" y="13745"/>
                    <a:pt x="8100" y="13745"/>
                    <a:pt x="8100" y="13745"/>
                  </a:cubicBezTo>
                  <a:cubicBezTo>
                    <a:pt x="8100" y="13509"/>
                    <a:pt x="7968" y="13391"/>
                    <a:pt x="7835" y="13272"/>
                  </a:cubicBezTo>
                  <a:cubicBezTo>
                    <a:pt x="6618" y="12421"/>
                    <a:pt x="5797" y="11096"/>
                    <a:pt x="5797" y="9653"/>
                  </a:cubicBezTo>
                  <a:cubicBezTo>
                    <a:pt x="5797" y="5560"/>
                    <a:pt x="5797" y="5560"/>
                    <a:pt x="5797" y="5560"/>
                  </a:cubicBezTo>
                  <a:cubicBezTo>
                    <a:pt x="5797" y="3028"/>
                    <a:pt x="8100" y="970"/>
                    <a:pt x="10800" y="970"/>
                  </a:cubicBezTo>
                  <a:cubicBezTo>
                    <a:pt x="13500" y="970"/>
                    <a:pt x="15803" y="3028"/>
                    <a:pt x="15803" y="5560"/>
                  </a:cubicBezTo>
                  <a:cubicBezTo>
                    <a:pt x="15803" y="9653"/>
                    <a:pt x="15803" y="9653"/>
                    <a:pt x="15803" y="9653"/>
                  </a:cubicBezTo>
                  <a:cubicBezTo>
                    <a:pt x="15803" y="11096"/>
                    <a:pt x="15115" y="12421"/>
                    <a:pt x="13765" y="13272"/>
                  </a:cubicBezTo>
                  <a:cubicBezTo>
                    <a:pt x="13632" y="13391"/>
                    <a:pt x="13500" y="13509"/>
                    <a:pt x="13500" y="13745"/>
                  </a:cubicBezTo>
                  <a:cubicBezTo>
                    <a:pt x="13500" y="14834"/>
                    <a:pt x="13500" y="14834"/>
                    <a:pt x="13500" y="14834"/>
                  </a:cubicBezTo>
                  <a:cubicBezTo>
                    <a:pt x="13500" y="15685"/>
                    <a:pt x="14585" y="15922"/>
                    <a:pt x="16068" y="16301"/>
                  </a:cubicBezTo>
                  <a:cubicBezTo>
                    <a:pt x="17815" y="16774"/>
                    <a:pt x="20250" y="17365"/>
                    <a:pt x="20250" y="18950"/>
                  </a:cubicBezTo>
                  <a:lnTo>
                    <a:pt x="20250" y="20393"/>
                  </a:ln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00" name="Freeform 144"/>
            <p:cNvSpPr/>
            <p:nvPr/>
          </p:nvSpPr>
          <p:spPr>
            <a:xfrm>
              <a:off x="0" y="-1"/>
              <a:ext cx="742908" cy="564506"/>
            </a:xfrm>
            <a:custGeom>
              <a:avLst/>
              <a:gdLst/>
              <a:ahLst/>
              <a:cxnLst>
                <a:cxn ang="0">
                  <a:pos x="wd2" y="hd2"/>
                </a:cxn>
                <a:cxn ang="5400000">
                  <a:pos x="wd2" y="hd2"/>
                </a:cxn>
                <a:cxn ang="10800000">
                  <a:pos x="wd2" y="hd2"/>
                </a:cxn>
                <a:cxn ang="16200000">
                  <a:pos x="wd2" y="hd2"/>
                </a:cxn>
              </a:cxnLst>
              <a:rect l="0" t="0" r="r" b="b"/>
              <a:pathLst>
                <a:path w="21600" h="21600" extrusionOk="0">
                  <a:moveTo>
                    <a:pt x="20127" y="0"/>
                  </a:moveTo>
                  <a:cubicBezTo>
                    <a:pt x="1473" y="0"/>
                    <a:pt x="1473" y="0"/>
                    <a:pt x="1473" y="0"/>
                  </a:cubicBezTo>
                  <a:cubicBezTo>
                    <a:pt x="635" y="0"/>
                    <a:pt x="0" y="874"/>
                    <a:pt x="0" y="2025"/>
                  </a:cubicBezTo>
                  <a:cubicBezTo>
                    <a:pt x="0" y="19575"/>
                    <a:pt x="0" y="19575"/>
                    <a:pt x="0" y="19575"/>
                  </a:cubicBezTo>
                  <a:cubicBezTo>
                    <a:pt x="0" y="20660"/>
                    <a:pt x="683" y="21600"/>
                    <a:pt x="1473" y="21600"/>
                  </a:cubicBezTo>
                  <a:cubicBezTo>
                    <a:pt x="20127" y="21600"/>
                    <a:pt x="20127" y="21600"/>
                    <a:pt x="20127" y="21600"/>
                  </a:cubicBezTo>
                  <a:cubicBezTo>
                    <a:pt x="20965" y="21600"/>
                    <a:pt x="21600" y="20726"/>
                    <a:pt x="21600" y="19575"/>
                  </a:cubicBezTo>
                  <a:cubicBezTo>
                    <a:pt x="21600" y="2025"/>
                    <a:pt x="21600" y="2025"/>
                    <a:pt x="21600" y="2025"/>
                  </a:cubicBezTo>
                  <a:cubicBezTo>
                    <a:pt x="21600" y="874"/>
                    <a:pt x="20917" y="0"/>
                    <a:pt x="20127" y="0"/>
                  </a:cubicBezTo>
                  <a:close/>
                  <a:moveTo>
                    <a:pt x="20618" y="19575"/>
                  </a:moveTo>
                  <a:cubicBezTo>
                    <a:pt x="20618" y="19906"/>
                    <a:pt x="20378" y="20250"/>
                    <a:pt x="20127" y="20250"/>
                  </a:cubicBezTo>
                  <a:cubicBezTo>
                    <a:pt x="1473" y="20250"/>
                    <a:pt x="1473" y="20250"/>
                    <a:pt x="1473" y="20250"/>
                  </a:cubicBezTo>
                  <a:cubicBezTo>
                    <a:pt x="1174" y="20250"/>
                    <a:pt x="982" y="19985"/>
                    <a:pt x="982" y="19575"/>
                  </a:cubicBezTo>
                  <a:cubicBezTo>
                    <a:pt x="982" y="2025"/>
                    <a:pt x="982" y="2025"/>
                    <a:pt x="982" y="2025"/>
                  </a:cubicBezTo>
                  <a:cubicBezTo>
                    <a:pt x="982" y="1681"/>
                    <a:pt x="1232" y="1350"/>
                    <a:pt x="1473" y="1350"/>
                  </a:cubicBezTo>
                  <a:cubicBezTo>
                    <a:pt x="20127" y="1350"/>
                    <a:pt x="20127" y="1350"/>
                    <a:pt x="20127" y="1350"/>
                  </a:cubicBezTo>
                  <a:cubicBezTo>
                    <a:pt x="20426" y="1350"/>
                    <a:pt x="20618" y="1615"/>
                    <a:pt x="20618" y="2025"/>
                  </a:cubicBezTo>
                  <a:lnTo>
                    <a:pt x="20618" y="19575"/>
                  </a:ln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601" name="矩形 685"/>
          <p:cNvSpPr/>
          <p:nvPr/>
        </p:nvSpPr>
        <p:spPr>
          <a:xfrm>
            <a:off x="1874301" y="4757004"/>
            <a:ext cx="3460337" cy="680273"/>
          </a:xfrm>
          <a:prstGeom prst="rect">
            <a:avLst/>
          </a:prstGeom>
          <a:ln w="12700">
            <a:solidFill>
              <a:srgbClr val="F3982B"/>
            </a:solidFill>
            <a:miter/>
          </a:ln>
        </p:spPr>
        <p:txBody>
          <a:bodyPr lIns="0" tIns="0" rIns="0" bIns="0" anchor="ctr" anchorCtr="0"/>
          <a:lstStyle/>
          <a:p>
            <a:pPr algn="ctr" defTabSz="852170">
              <a:defRPr sz="4400">
                <a:solidFill>
                  <a:srgbClr val="FFFFFF"/>
                </a:solidFill>
              </a:defRPr>
            </a:pPr>
            <a:endParaRPr sz="1200" dirty="0">
              <a:latin typeface="+mn-ea"/>
              <a:ea typeface="+mn-ea"/>
            </a:endParaRPr>
          </a:p>
        </p:txBody>
      </p:sp>
      <p:sp>
        <p:nvSpPr>
          <p:cNvPr id="602" name="矩形 981"/>
          <p:cNvSpPr txBox="1"/>
          <p:nvPr/>
        </p:nvSpPr>
        <p:spPr>
          <a:xfrm>
            <a:off x="2389449" y="5235414"/>
            <a:ext cx="2210959" cy="189516"/>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计算服务</a:t>
            </a:r>
            <a:endParaRPr sz="1200" dirty="0">
              <a:solidFill>
                <a:schemeClr val="tx1"/>
              </a:solidFill>
              <a:effectLst/>
              <a:latin typeface="+mn-ea"/>
              <a:ea typeface="+mn-ea"/>
            </a:endParaRPr>
          </a:p>
        </p:txBody>
      </p:sp>
      <p:sp>
        <p:nvSpPr>
          <p:cNvPr id="603" name="TextBox 35"/>
          <p:cNvSpPr txBox="1"/>
          <p:nvPr/>
        </p:nvSpPr>
        <p:spPr>
          <a:xfrm>
            <a:off x="1937225" y="5106304"/>
            <a:ext cx="348687"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ECS</a:t>
            </a:r>
            <a:endParaRPr sz="1200" dirty="0">
              <a:solidFill>
                <a:schemeClr val="tx1"/>
              </a:solidFill>
              <a:latin typeface="+mn-ea"/>
              <a:ea typeface="+mn-ea"/>
            </a:endParaRPr>
          </a:p>
        </p:txBody>
      </p:sp>
      <p:sp>
        <p:nvSpPr>
          <p:cNvPr id="604" name="TextBox 62"/>
          <p:cNvSpPr txBox="1"/>
          <p:nvPr/>
        </p:nvSpPr>
        <p:spPr>
          <a:xfrm>
            <a:off x="3337061" y="5107719"/>
            <a:ext cx="392409"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BMS</a:t>
            </a:r>
            <a:endParaRPr sz="1200" dirty="0">
              <a:solidFill>
                <a:schemeClr val="tx1"/>
              </a:solidFill>
              <a:latin typeface="+mn-ea"/>
              <a:ea typeface="+mn-ea"/>
            </a:endParaRPr>
          </a:p>
        </p:txBody>
      </p:sp>
      <p:grpSp>
        <p:nvGrpSpPr>
          <p:cNvPr id="605" name="组合 699"/>
          <p:cNvGrpSpPr/>
          <p:nvPr/>
        </p:nvGrpSpPr>
        <p:grpSpPr>
          <a:xfrm>
            <a:off x="1945031" y="4858091"/>
            <a:ext cx="358108" cy="181804"/>
            <a:chOff x="0" y="0"/>
            <a:chExt cx="904991" cy="537506"/>
          </a:xfrm>
        </p:grpSpPr>
        <p:sp>
          <p:nvSpPr>
            <p:cNvPr id="606" name="Freeform 11"/>
            <p:cNvSpPr/>
            <p:nvPr/>
          </p:nvSpPr>
          <p:spPr>
            <a:xfrm>
              <a:off x="145966" y="262000"/>
              <a:ext cx="618898" cy="143155"/>
            </a:xfrm>
            <a:custGeom>
              <a:avLst/>
              <a:gdLst/>
              <a:ahLst/>
              <a:cxnLst>
                <a:cxn ang="0">
                  <a:pos x="wd2" y="hd2"/>
                </a:cxn>
                <a:cxn ang="5400000">
                  <a:pos x="wd2" y="hd2"/>
                </a:cxn>
                <a:cxn ang="10800000">
                  <a:pos x="wd2" y="hd2"/>
                </a:cxn>
                <a:cxn ang="16200000">
                  <a:pos x="wd2" y="hd2"/>
                </a:cxn>
              </a:cxnLst>
              <a:rect l="0" t="0" r="r" b="b"/>
              <a:pathLst>
                <a:path w="21600" h="21600" extrusionOk="0">
                  <a:moveTo>
                    <a:pt x="0" y="12764"/>
                  </a:moveTo>
                  <a:cubicBezTo>
                    <a:pt x="0" y="17673"/>
                    <a:pt x="960" y="21600"/>
                    <a:pt x="2160" y="21600"/>
                  </a:cubicBezTo>
                  <a:cubicBezTo>
                    <a:pt x="19440" y="21600"/>
                    <a:pt x="19440" y="21600"/>
                    <a:pt x="19440" y="21600"/>
                  </a:cubicBezTo>
                  <a:cubicBezTo>
                    <a:pt x="20640" y="21600"/>
                    <a:pt x="21600" y="17673"/>
                    <a:pt x="21600" y="12764"/>
                  </a:cubicBezTo>
                  <a:cubicBezTo>
                    <a:pt x="21600" y="8836"/>
                    <a:pt x="21600" y="8836"/>
                    <a:pt x="21600" y="8836"/>
                  </a:cubicBezTo>
                  <a:cubicBezTo>
                    <a:pt x="21600" y="3927"/>
                    <a:pt x="20640" y="0"/>
                    <a:pt x="19440" y="0"/>
                  </a:cubicBezTo>
                  <a:cubicBezTo>
                    <a:pt x="2160" y="0"/>
                    <a:pt x="2160" y="0"/>
                    <a:pt x="2160" y="0"/>
                  </a:cubicBezTo>
                  <a:cubicBezTo>
                    <a:pt x="960" y="0"/>
                    <a:pt x="0" y="3927"/>
                    <a:pt x="0" y="8836"/>
                  </a:cubicBezTo>
                  <a:lnTo>
                    <a:pt x="0" y="12764"/>
                  </a:lnTo>
                  <a:close/>
                  <a:moveTo>
                    <a:pt x="1200" y="8836"/>
                  </a:moveTo>
                  <a:cubicBezTo>
                    <a:pt x="1200" y="6873"/>
                    <a:pt x="1680" y="5891"/>
                    <a:pt x="2160" y="5891"/>
                  </a:cubicBezTo>
                  <a:cubicBezTo>
                    <a:pt x="19440" y="5891"/>
                    <a:pt x="19440" y="5891"/>
                    <a:pt x="19440" y="5891"/>
                  </a:cubicBezTo>
                  <a:cubicBezTo>
                    <a:pt x="19920" y="5891"/>
                    <a:pt x="20400" y="6873"/>
                    <a:pt x="20400" y="8836"/>
                  </a:cubicBezTo>
                  <a:cubicBezTo>
                    <a:pt x="20400" y="12764"/>
                    <a:pt x="20400" y="12764"/>
                    <a:pt x="20400" y="12764"/>
                  </a:cubicBezTo>
                  <a:cubicBezTo>
                    <a:pt x="20400" y="14727"/>
                    <a:pt x="19920" y="16691"/>
                    <a:pt x="19440" y="16691"/>
                  </a:cubicBezTo>
                  <a:cubicBezTo>
                    <a:pt x="2160" y="16691"/>
                    <a:pt x="2160" y="16691"/>
                    <a:pt x="2160" y="16691"/>
                  </a:cubicBezTo>
                  <a:cubicBezTo>
                    <a:pt x="1680" y="16691"/>
                    <a:pt x="1200" y="14727"/>
                    <a:pt x="1200" y="12764"/>
                  </a:cubicBezTo>
                  <a:lnTo>
                    <a:pt x="1200" y="8836"/>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07" name="Oval 12"/>
            <p:cNvSpPr/>
            <p:nvPr/>
          </p:nvSpPr>
          <p:spPr>
            <a:xfrm>
              <a:off x="613058" y="307918"/>
              <a:ext cx="55468" cy="51320"/>
            </a:xfrm>
            <a:prstGeom prst="ellipse">
              <a:avLst/>
            </a:pr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08" name="Freeform 13"/>
            <p:cNvSpPr/>
            <p:nvPr/>
          </p:nvSpPr>
          <p:spPr>
            <a:xfrm>
              <a:off x="145966" y="437568"/>
              <a:ext cx="618898" cy="40516"/>
            </a:xfrm>
            <a:custGeom>
              <a:avLst/>
              <a:gdLst/>
              <a:ahLst/>
              <a:cxnLst>
                <a:cxn ang="0">
                  <a:pos x="wd2" y="hd2"/>
                </a:cxn>
                <a:cxn ang="5400000">
                  <a:pos x="wd2" y="hd2"/>
                </a:cxn>
                <a:cxn ang="10800000">
                  <a:pos x="wd2" y="hd2"/>
                </a:cxn>
                <a:cxn ang="16200000">
                  <a:pos x="wd2" y="hd2"/>
                </a:cxn>
              </a:cxnLst>
              <a:rect l="0" t="0" r="r" b="b"/>
              <a:pathLst>
                <a:path w="21600" h="21600" extrusionOk="0">
                  <a:moveTo>
                    <a:pt x="720" y="21600"/>
                  </a:moveTo>
                  <a:cubicBezTo>
                    <a:pt x="20880" y="21600"/>
                    <a:pt x="20880" y="21600"/>
                    <a:pt x="20880" y="21600"/>
                  </a:cubicBezTo>
                  <a:cubicBezTo>
                    <a:pt x="21360" y="21600"/>
                    <a:pt x="21600" y="14400"/>
                    <a:pt x="21600" y="10800"/>
                  </a:cubicBezTo>
                  <a:cubicBezTo>
                    <a:pt x="21600" y="3600"/>
                    <a:pt x="21360" y="0"/>
                    <a:pt x="20880" y="0"/>
                  </a:cubicBezTo>
                  <a:cubicBezTo>
                    <a:pt x="720" y="0"/>
                    <a:pt x="720" y="0"/>
                    <a:pt x="720" y="0"/>
                  </a:cubicBezTo>
                  <a:cubicBezTo>
                    <a:pt x="240" y="0"/>
                    <a:pt x="0" y="3600"/>
                    <a:pt x="0" y="10800"/>
                  </a:cubicBezTo>
                  <a:cubicBezTo>
                    <a:pt x="0" y="14400"/>
                    <a:pt x="240" y="21600"/>
                    <a:pt x="720"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09" name="Freeform 42"/>
            <p:cNvSpPr/>
            <p:nvPr/>
          </p:nvSpPr>
          <p:spPr>
            <a:xfrm>
              <a:off x="-1" y="-1"/>
              <a:ext cx="904993" cy="537508"/>
            </a:xfrm>
            <a:custGeom>
              <a:avLst/>
              <a:gdLst/>
              <a:ahLst/>
              <a:cxnLst>
                <a:cxn ang="0">
                  <a:pos x="wd2" y="hd2"/>
                </a:cxn>
                <a:cxn ang="5400000">
                  <a:pos x="wd2" y="hd2"/>
                </a:cxn>
                <a:cxn ang="10800000">
                  <a:pos x="wd2" y="hd2"/>
                </a:cxn>
                <a:cxn ang="16200000">
                  <a:pos x="wd2" y="hd2"/>
                </a:cxn>
              </a:cxnLst>
              <a:rect l="0" t="0" r="r" b="b"/>
              <a:pathLst>
                <a:path w="21600" h="21600" extrusionOk="0">
                  <a:moveTo>
                    <a:pt x="16653" y="5795"/>
                  </a:moveTo>
                  <a:cubicBezTo>
                    <a:pt x="16653" y="5795"/>
                    <a:pt x="16489" y="5795"/>
                    <a:pt x="16324" y="5795"/>
                  </a:cubicBezTo>
                  <a:cubicBezTo>
                    <a:pt x="15169" y="2371"/>
                    <a:pt x="12861" y="0"/>
                    <a:pt x="10388" y="0"/>
                  </a:cubicBezTo>
                  <a:cubicBezTo>
                    <a:pt x="7255" y="0"/>
                    <a:pt x="4452" y="3688"/>
                    <a:pt x="3792" y="8693"/>
                  </a:cubicBezTo>
                  <a:cubicBezTo>
                    <a:pt x="1814" y="8956"/>
                    <a:pt x="0" y="11854"/>
                    <a:pt x="0" y="15278"/>
                  </a:cubicBezTo>
                  <a:cubicBezTo>
                    <a:pt x="0" y="18702"/>
                    <a:pt x="1979" y="21600"/>
                    <a:pt x="4122" y="21600"/>
                  </a:cubicBezTo>
                  <a:cubicBezTo>
                    <a:pt x="16653" y="21600"/>
                    <a:pt x="16653" y="21600"/>
                    <a:pt x="16653" y="21600"/>
                  </a:cubicBezTo>
                  <a:cubicBezTo>
                    <a:pt x="19456" y="21600"/>
                    <a:pt x="21600" y="18176"/>
                    <a:pt x="21600" y="13698"/>
                  </a:cubicBezTo>
                  <a:cubicBezTo>
                    <a:pt x="21600" y="9483"/>
                    <a:pt x="19456" y="5795"/>
                    <a:pt x="16653" y="5795"/>
                  </a:cubicBezTo>
                  <a:close/>
                  <a:moveTo>
                    <a:pt x="16653" y="20283"/>
                  </a:moveTo>
                  <a:cubicBezTo>
                    <a:pt x="4122" y="20283"/>
                    <a:pt x="4122" y="20283"/>
                    <a:pt x="4122" y="20283"/>
                  </a:cubicBezTo>
                  <a:cubicBezTo>
                    <a:pt x="2473" y="20283"/>
                    <a:pt x="989" y="17912"/>
                    <a:pt x="989" y="15278"/>
                  </a:cubicBezTo>
                  <a:cubicBezTo>
                    <a:pt x="989" y="12380"/>
                    <a:pt x="2473" y="10010"/>
                    <a:pt x="4122" y="10010"/>
                  </a:cubicBezTo>
                  <a:cubicBezTo>
                    <a:pt x="4287" y="10010"/>
                    <a:pt x="4452" y="10273"/>
                    <a:pt x="4617" y="10273"/>
                  </a:cubicBezTo>
                  <a:cubicBezTo>
                    <a:pt x="4617" y="10010"/>
                    <a:pt x="4617" y="10010"/>
                    <a:pt x="4617" y="9746"/>
                  </a:cubicBezTo>
                  <a:cubicBezTo>
                    <a:pt x="4617" y="9483"/>
                    <a:pt x="4617" y="9220"/>
                    <a:pt x="4782" y="8693"/>
                  </a:cubicBezTo>
                  <a:cubicBezTo>
                    <a:pt x="4782" y="8693"/>
                    <a:pt x="4782" y="8693"/>
                    <a:pt x="4782" y="8693"/>
                  </a:cubicBezTo>
                  <a:cubicBezTo>
                    <a:pt x="4782" y="8693"/>
                    <a:pt x="4782" y="8693"/>
                    <a:pt x="4782" y="8429"/>
                  </a:cubicBezTo>
                  <a:cubicBezTo>
                    <a:pt x="4782" y="8429"/>
                    <a:pt x="4782" y="8429"/>
                    <a:pt x="4782" y="8429"/>
                  </a:cubicBezTo>
                  <a:cubicBezTo>
                    <a:pt x="5606" y="4478"/>
                    <a:pt x="7750" y="1580"/>
                    <a:pt x="10388" y="1580"/>
                  </a:cubicBezTo>
                  <a:cubicBezTo>
                    <a:pt x="12531" y="1580"/>
                    <a:pt x="14345" y="3424"/>
                    <a:pt x="15499" y="6059"/>
                  </a:cubicBezTo>
                  <a:cubicBezTo>
                    <a:pt x="14840" y="6322"/>
                    <a:pt x="14180" y="6849"/>
                    <a:pt x="13685" y="7376"/>
                  </a:cubicBezTo>
                  <a:cubicBezTo>
                    <a:pt x="13521" y="7639"/>
                    <a:pt x="13521" y="8166"/>
                    <a:pt x="13685" y="8429"/>
                  </a:cubicBezTo>
                  <a:cubicBezTo>
                    <a:pt x="13850" y="8693"/>
                    <a:pt x="14015" y="8693"/>
                    <a:pt x="14345" y="8429"/>
                  </a:cubicBezTo>
                  <a:cubicBezTo>
                    <a:pt x="14840" y="7902"/>
                    <a:pt x="15499" y="7376"/>
                    <a:pt x="16159" y="7376"/>
                  </a:cubicBezTo>
                  <a:cubicBezTo>
                    <a:pt x="16324" y="7376"/>
                    <a:pt x="16489" y="7376"/>
                    <a:pt x="16653" y="7376"/>
                  </a:cubicBezTo>
                  <a:cubicBezTo>
                    <a:pt x="18962" y="7376"/>
                    <a:pt x="20776" y="10273"/>
                    <a:pt x="20776" y="13698"/>
                  </a:cubicBezTo>
                  <a:cubicBezTo>
                    <a:pt x="20776" y="17385"/>
                    <a:pt x="18962" y="20283"/>
                    <a:pt x="16653" y="20283"/>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610" name="TextBox 73"/>
          <p:cNvSpPr txBox="1"/>
          <p:nvPr/>
        </p:nvSpPr>
        <p:spPr>
          <a:xfrm>
            <a:off x="2853750" y="5107719"/>
            <a:ext cx="336341"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IMS</a:t>
            </a:r>
            <a:endParaRPr sz="1200" dirty="0">
              <a:solidFill>
                <a:schemeClr val="tx1"/>
              </a:solidFill>
              <a:latin typeface="+mn-ea"/>
              <a:ea typeface="+mn-ea"/>
            </a:endParaRPr>
          </a:p>
        </p:txBody>
      </p:sp>
      <p:sp>
        <p:nvSpPr>
          <p:cNvPr id="611" name="TextBox 35"/>
          <p:cNvSpPr txBox="1"/>
          <p:nvPr/>
        </p:nvSpPr>
        <p:spPr>
          <a:xfrm>
            <a:off x="2445073" y="5107719"/>
            <a:ext cx="253799"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AS</a:t>
            </a:r>
            <a:endParaRPr sz="1200" dirty="0">
              <a:solidFill>
                <a:schemeClr val="tx1"/>
              </a:solidFill>
              <a:latin typeface="+mn-ea"/>
              <a:ea typeface="+mn-ea"/>
            </a:endParaRPr>
          </a:p>
        </p:txBody>
      </p:sp>
      <p:grpSp>
        <p:nvGrpSpPr>
          <p:cNvPr id="612" name="组合 715"/>
          <p:cNvGrpSpPr/>
          <p:nvPr/>
        </p:nvGrpSpPr>
        <p:grpSpPr>
          <a:xfrm>
            <a:off x="2411926" y="4861400"/>
            <a:ext cx="356604" cy="177236"/>
            <a:chOff x="0" y="0"/>
            <a:chExt cx="901195" cy="524000"/>
          </a:xfrm>
        </p:grpSpPr>
        <p:sp>
          <p:nvSpPr>
            <p:cNvPr id="613" name="Freeform 20"/>
            <p:cNvSpPr/>
            <p:nvPr/>
          </p:nvSpPr>
          <p:spPr>
            <a:xfrm>
              <a:off x="64128" y="0"/>
              <a:ext cx="751399" cy="524001"/>
            </a:xfrm>
            <a:custGeom>
              <a:avLst/>
              <a:gdLst/>
              <a:ahLst/>
              <a:cxnLst>
                <a:cxn ang="0">
                  <a:pos x="wd2" y="hd2"/>
                </a:cxn>
                <a:cxn ang="5400000">
                  <a:pos x="wd2" y="hd2"/>
                </a:cxn>
                <a:cxn ang="10800000">
                  <a:pos x="wd2" y="hd2"/>
                </a:cxn>
                <a:cxn ang="16200000">
                  <a:pos x="wd2" y="hd2"/>
                </a:cxn>
              </a:cxnLst>
              <a:rect l="0" t="0" r="r" b="b"/>
              <a:pathLst>
                <a:path w="21467" h="21600" extrusionOk="0">
                  <a:moveTo>
                    <a:pt x="16825" y="21600"/>
                  </a:moveTo>
                  <a:cubicBezTo>
                    <a:pt x="15006" y="21600"/>
                    <a:pt x="13869" y="14310"/>
                    <a:pt x="13415" y="11070"/>
                  </a:cubicBezTo>
                  <a:cubicBezTo>
                    <a:pt x="12505" y="5400"/>
                    <a:pt x="11368" y="1080"/>
                    <a:pt x="10686" y="1080"/>
                  </a:cubicBezTo>
                  <a:cubicBezTo>
                    <a:pt x="10232" y="1080"/>
                    <a:pt x="8867" y="5400"/>
                    <a:pt x="8185" y="11070"/>
                  </a:cubicBezTo>
                  <a:cubicBezTo>
                    <a:pt x="7731" y="14310"/>
                    <a:pt x="6366" y="21600"/>
                    <a:pt x="4547" y="21600"/>
                  </a:cubicBezTo>
                  <a:cubicBezTo>
                    <a:pt x="2501" y="21600"/>
                    <a:pt x="1364" y="14310"/>
                    <a:pt x="909" y="11070"/>
                  </a:cubicBezTo>
                  <a:cubicBezTo>
                    <a:pt x="909" y="10800"/>
                    <a:pt x="682" y="8100"/>
                    <a:pt x="0" y="5670"/>
                  </a:cubicBezTo>
                  <a:cubicBezTo>
                    <a:pt x="0" y="5400"/>
                    <a:pt x="0" y="5130"/>
                    <a:pt x="455" y="4860"/>
                  </a:cubicBezTo>
                  <a:cubicBezTo>
                    <a:pt x="682" y="4860"/>
                    <a:pt x="909" y="5130"/>
                    <a:pt x="909" y="5400"/>
                  </a:cubicBezTo>
                  <a:cubicBezTo>
                    <a:pt x="1592" y="8100"/>
                    <a:pt x="1819" y="10800"/>
                    <a:pt x="1819" y="10800"/>
                  </a:cubicBezTo>
                  <a:cubicBezTo>
                    <a:pt x="2728" y="16470"/>
                    <a:pt x="3865" y="20520"/>
                    <a:pt x="4547" y="20520"/>
                  </a:cubicBezTo>
                  <a:cubicBezTo>
                    <a:pt x="5229" y="20520"/>
                    <a:pt x="6366" y="16470"/>
                    <a:pt x="7048" y="10800"/>
                  </a:cubicBezTo>
                  <a:cubicBezTo>
                    <a:pt x="7503" y="7560"/>
                    <a:pt x="8867" y="0"/>
                    <a:pt x="10686" y="0"/>
                  </a:cubicBezTo>
                  <a:cubicBezTo>
                    <a:pt x="12733" y="0"/>
                    <a:pt x="13869" y="7560"/>
                    <a:pt x="14324" y="10800"/>
                  </a:cubicBezTo>
                  <a:cubicBezTo>
                    <a:pt x="15006" y="16470"/>
                    <a:pt x="16371" y="20520"/>
                    <a:pt x="16825" y="20520"/>
                  </a:cubicBezTo>
                  <a:cubicBezTo>
                    <a:pt x="17507" y="20520"/>
                    <a:pt x="18872" y="16470"/>
                    <a:pt x="19554" y="10800"/>
                  </a:cubicBezTo>
                  <a:cubicBezTo>
                    <a:pt x="19554" y="10800"/>
                    <a:pt x="20008" y="8100"/>
                    <a:pt x="20463" y="5400"/>
                  </a:cubicBezTo>
                  <a:cubicBezTo>
                    <a:pt x="20463" y="5130"/>
                    <a:pt x="20918" y="4860"/>
                    <a:pt x="21145" y="5130"/>
                  </a:cubicBezTo>
                  <a:cubicBezTo>
                    <a:pt x="21373" y="5130"/>
                    <a:pt x="21600" y="5400"/>
                    <a:pt x="21373" y="5670"/>
                  </a:cubicBezTo>
                  <a:cubicBezTo>
                    <a:pt x="20918" y="8370"/>
                    <a:pt x="20463" y="10800"/>
                    <a:pt x="20463" y="11070"/>
                  </a:cubicBezTo>
                  <a:cubicBezTo>
                    <a:pt x="20008" y="14310"/>
                    <a:pt x="18872" y="21600"/>
                    <a:pt x="16825"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14" name="Freeform 44"/>
            <p:cNvSpPr/>
            <p:nvPr/>
          </p:nvSpPr>
          <p:spPr>
            <a:xfrm>
              <a:off x="0" y="0"/>
              <a:ext cx="901196" cy="524001"/>
            </a:xfrm>
            <a:custGeom>
              <a:avLst/>
              <a:gdLst/>
              <a:ahLst/>
              <a:cxnLst>
                <a:cxn ang="0">
                  <a:pos x="wd2" y="hd2"/>
                </a:cxn>
                <a:cxn ang="5400000">
                  <a:pos x="wd2" y="hd2"/>
                </a:cxn>
                <a:cxn ang="10800000">
                  <a:pos x="wd2" y="hd2"/>
                </a:cxn>
                <a:cxn ang="16200000">
                  <a:pos x="wd2" y="hd2"/>
                </a:cxn>
              </a:cxnLst>
              <a:rect l="0" t="0" r="r" b="b"/>
              <a:pathLst>
                <a:path w="21600" h="21600" extrusionOk="0">
                  <a:moveTo>
                    <a:pt x="21218" y="21600"/>
                  </a:moveTo>
                  <a:cubicBezTo>
                    <a:pt x="19497" y="21600"/>
                    <a:pt x="18542" y="14040"/>
                    <a:pt x="18159" y="11070"/>
                  </a:cubicBezTo>
                  <a:cubicBezTo>
                    <a:pt x="17586" y="5400"/>
                    <a:pt x="16439" y="1080"/>
                    <a:pt x="15865" y="1080"/>
                  </a:cubicBezTo>
                  <a:cubicBezTo>
                    <a:pt x="15483" y="1080"/>
                    <a:pt x="14336" y="5400"/>
                    <a:pt x="13763" y="11070"/>
                  </a:cubicBezTo>
                  <a:cubicBezTo>
                    <a:pt x="13381" y="14040"/>
                    <a:pt x="12425" y="21600"/>
                    <a:pt x="10704" y="21600"/>
                  </a:cubicBezTo>
                  <a:cubicBezTo>
                    <a:pt x="9175" y="21600"/>
                    <a:pt x="8028" y="14040"/>
                    <a:pt x="7646" y="11070"/>
                  </a:cubicBezTo>
                  <a:cubicBezTo>
                    <a:pt x="7073" y="5400"/>
                    <a:pt x="6117" y="1080"/>
                    <a:pt x="5543" y="1080"/>
                  </a:cubicBezTo>
                  <a:cubicBezTo>
                    <a:pt x="4970" y="1080"/>
                    <a:pt x="4014" y="5400"/>
                    <a:pt x="3250" y="11070"/>
                  </a:cubicBezTo>
                  <a:cubicBezTo>
                    <a:pt x="3058" y="14040"/>
                    <a:pt x="1912" y="21600"/>
                    <a:pt x="382" y="21600"/>
                  </a:cubicBezTo>
                  <a:cubicBezTo>
                    <a:pt x="0" y="21600"/>
                    <a:pt x="0" y="21330"/>
                    <a:pt x="0" y="21060"/>
                  </a:cubicBezTo>
                  <a:cubicBezTo>
                    <a:pt x="0" y="20790"/>
                    <a:pt x="0" y="20520"/>
                    <a:pt x="382" y="20520"/>
                  </a:cubicBezTo>
                  <a:cubicBezTo>
                    <a:pt x="765" y="20520"/>
                    <a:pt x="1912" y="16470"/>
                    <a:pt x="2485" y="10800"/>
                  </a:cubicBezTo>
                  <a:cubicBezTo>
                    <a:pt x="2867" y="7560"/>
                    <a:pt x="3823" y="0"/>
                    <a:pt x="5543" y="0"/>
                  </a:cubicBezTo>
                  <a:cubicBezTo>
                    <a:pt x="7073" y="0"/>
                    <a:pt x="8219" y="7560"/>
                    <a:pt x="8602" y="10800"/>
                  </a:cubicBezTo>
                  <a:cubicBezTo>
                    <a:pt x="9175" y="16470"/>
                    <a:pt x="10322" y="20520"/>
                    <a:pt x="10704" y="20520"/>
                  </a:cubicBezTo>
                  <a:cubicBezTo>
                    <a:pt x="11278" y="20520"/>
                    <a:pt x="12234" y="16470"/>
                    <a:pt x="12998" y="10800"/>
                  </a:cubicBezTo>
                  <a:cubicBezTo>
                    <a:pt x="13381" y="7560"/>
                    <a:pt x="14336" y="0"/>
                    <a:pt x="15865" y="0"/>
                  </a:cubicBezTo>
                  <a:cubicBezTo>
                    <a:pt x="17586" y="0"/>
                    <a:pt x="18542" y="7560"/>
                    <a:pt x="18924" y="10800"/>
                  </a:cubicBezTo>
                  <a:cubicBezTo>
                    <a:pt x="19688" y="16470"/>
                    <a:pt x="20644" y="20520"/>
                    <a:pt x="21218" y="20520"/>
                  </a:cubicBezTo>
                  <a:cubicBezTo>
                    <a:pt x="21409" y="20520"/>
                    <a:pt x="21600" y="20790"/>
                    <a:pt x="21600" y="21060"/>
                  </a:cubicBezTo>
                  <a:cubicBezTo>
                    <a:pt x="21600" y="21330"/>
                    <a:pt x="21409" y="21600"/>
                    <a:pt x="21218"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615" name="TextBox 102"/>
          <p:cNvSpPr txBox="1"/>
          <p:nvPr/>
        </p:nvSpPr>
        <p:spPr>
          <a:xfrm>
            <a:off x="3925807" y="5107719"/>
            <a:ext cx="344671"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D</a:t>
            </a:r>
            <a:r>
              <a:rPr lang="en-US" altLang="zh-CN" sz="1200" dirty="0">
                <a:solidFill>
                  <a:schemeClr val="tx1"/>
                </a:solidFill>
                <a:latin typeface="+mn-ea"/>
                <a:ea typeface="+mn-ea"/>
              </a:rPr>
              <a:t>CC</a:t>
            </a:r>
            <a:endParaRPr sz="1200" dirty="0">
              <a:solidFill>
                <a:schemeClr val="tx1"/>
              </a:solidFill>
              <a:latin typeface="+mn-ea"/>
              <a:ea typeface="+mn-ea"/>
            </a:endParaRPr>
          </a:p>
        </p:txBody>
      </p:sp>
      <p:grpSp>
        <p:nvGrpSpPr>
          <p:cNvPr id="616" name="组合 719"/>
          <p:cNvGrpSpPr/>
          <p:nvPr/>
        </p:nvGrpSpPr>
        <p:grpSpPr>
          <a:xfrm>
            <a:off x="4898740" y="4845114"/>
            <a:ext cx="309040" cy="209804"/>
            <a:chOff x="0" y="0"/>
            <a:chExt cx="780992" cy="620284"/>
          </a:xfrm>
        </p:grpSpPr>
        <p:sp>
          <p:nvSpPr>
            <p:cNvPr id="617" name="Freeform 5"/>
            <p:cNvSpPr/>
            <p:nvPr/>
          </p:nvSpPr>
          <p:spPr>
            <a:xfrm>
              <a:off x="149739" y="129226"/>
              <a:ext cx="484451" cy="386254"/>
            </a:xfrm>
            <a:custGeom>
              <a:avLst/>
              <a:gdLst/>
              <a:ahLst/>
              <a:cxnLst>
                <a:cxn ang="0">
                  <a:pos x="wd2" y="hd2"/>
                </a:cxn>
                <a:cxn ang="5400000">
                  <a:pos x="wd2" y="hd2"/>
                </a:cxn>
                <a:cxn ang="10800000">
                  <a:pos x="wd2" y="hd2"/>
                </a:cxn>
                <a:cxn ang="16200000">
                  <a:pos x="wd2" y="hd2"/>
                </a:cxn>
              </a:cxnLst>
              <a:rect l="0" t="0" r="r" b="b"/>
              <a:pathLst>
                <a:path w="21600" h="21521" extrusionOk="0">
                  <a:moveTo>
                    <a:pt x="19376" y="10800"/>
                  </a:moveTo>
                  <a:cubicBezTo>
                    <a:pt x="10800" y="19376"/>
                    <a:pt x="10800" y="19376"/>
                    <a:pt x="10800" y="19376"/>
                  </a:cubicBezTo>
                  <a:cubicBezTo>
                    <a:pt x="2224" y="10800"/>
                    <a:pt x="2224" y="10800"/>
                    <a:pt x="2224" y="10800"/>
                  </a:cubicBezTo>
                  <a:cubicBezTo>
                    <a:pt x="10800" y="2224"/>
                    <a:pt x="10800" y="2224"/>
                    <a:pt x="10800" y="2224"/>
                  </a:cubicBezTo>
                  <a:cubicBezTo>
                    <a:pt x="19376" y="10482"/>
                    <a:pt x="19376" y="10482"/>
                    <a:pt x="19376" y="10482"/>
                  </a:cubicBezTo>
                  <a:moveTo>
                    <a:pt x="21600" y="10800"/>
                  </a:moveTo>
                  <a:cubicBezTo>
                    <a:pt x="21600" y="10482"/>
                    <a:pt x="21600" y="10482"/>
                    <a:pt x="21282" y="10165"/>
                  </a:cubicBezTo>
                  <a:cubicBezTo>
                    <a:pt x="11118" y="0"/>
                    <a:pt x="11118" y="0"/>
                    <a:pt x="11118" y="0"/>
                  </a:cubicBezTo>
                  <a:cubicBezTo>
                    <a:pt x="11118" y="0"/>
                    <a:pt x="10482" y="0"/>
                    <a:pt x="10165" y="0"/>
                  </a:cubicBezTo>
                  <a:cubicBezTo>
                    <a:pt x="318" y="10165"/>
                    <a:pt x="318" y="10165"/>
                    <a:pt x="318" y="10165"/>
                  </a:cubicBezTo>
                  <a:cubicBezTo>
                    <a:pt x="0" y="10482"/>
                    <a:pt x="0" y="10482"/>
                    <a:pt x="0" y="10800"/>
                  </a:cubicBezTo>
                  <a:cubicBezTo>
                    <a:pt x="0" y="10800"/>
                    <a:pt x="0" y="11118"/>
                    <a:pt x="318" y="11118"/>
                  </a:cubicBezTo>
                  <a:cubicBezTo>
                    <a:pt x="10165" y="21282"/>
                    <a:pt x="10165" y="21282"/>
                    <a:pt x="10165" y="21282"/>
                  </a:cubicBezTo>
                  <a:cubicBezTo>
                    <a:pt x="10482" y="21600"/>
                    <a:pt x="11118" y="21600"/>
                    <a:pt x="11118" y="21282"/>
                  </a:cubicBezTo>
                  <a:cubicBezTo>
                    <a:pt x="21282" y="11118"/>
                    <a:pt x="21282" y="11118"/>
                    <a:pt x="21282" y="11118"/>
                  </a:cubicBezTo>
                  <a:cubicBezTo>
                    <a:pt x="21600" y="11118"/>
                    <a:pt x="21600" y="10800"/>
                    <a:pt x="21600" y="108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18" name="Freeform 6"/>
            <p:cNvSpPr/>
            <p:nvPr/>
          </p:nvSpPr>
          <p:spPr>
            <a:xfrm>
              <a:off x="484449" y="380629"/>
              <a:ext cx="296544" cy="239656"/>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0" y="21600"/>
                    <a:pt x="0" y="21600"/>
                    <a:pt x="0" y="21600"/>
                  </a:cubicBezTo>
                  <a:cubicBezTo>
                    <a:pt x="0" y="19029"/>
                    <a:pt x="0" y="19029"/>
                    <a:pt x="0" y="19029"/>
                  </a:cubicBezTo>
                  <a:cubicBezTo>
                    <a:pt x="16971" y="19029"/>
                    <a:pt x="16971" y="19029"/>
                    <a:pt x="16971" y="19029"/>
                  </a:cubicBezTo>
                  <a:cubicBezTo>
                    <a:pt x="17486" y="19029"/>
                    <a:pt x="18000" y="18514"/>
                    <a:pt x="18514" y="18000"/>
                  </a:cubicBezTo>
                  <a:cubicBezTo>
                    <a:pt x="18514" y="18000"/>
                    <a:pt x="19029" y="17486"/>
                    <a:pt x="19029" y="16971"/>
                  </a:cubicBezTo>
                  <a:cubicBezTo>
                    <a:pt x="19029" y="0"/>
                    <a:pt x="19029" y="0"/>
                    <a:pt x="19029" y="0"/>
                  </a:cubicBezTo>
                  <a:cubicBezTo>
                    <a:pt x="21600" y="0"/>
                    <a:pt x="21600" y="0"/>
                    <a:pt x="21600" y="0"/>
                  </a:cubicBezTo>
                  <a:cubicBezTo>
                    <a:pt x="21600" y="16971"/>
                    <a:pt x="21600" y="16971"/>
                    <a:pt x="21600" y="16971"/>
                  </a:cubicBezTo>
                  <a:cubicBezTo>
                    <a:pt x="21600" y="18000"/>
                    <a:pt x="21086" y="19543"/>
                    <a:pt x="20571" y="20057"/>
                  </a:cubicBezTo>
                  <a:cubicBezTo>
                    <a:pt x="19543" y="21086"/>
                    <a:pt x="18514" y="21600"/>
                    <a:pt x="16971"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19" name="Freeform 7"/>
            <p:cNvSpPr/>
            <p:nvPr/>
          </p:nvSpPr>
          <p:spPr>
            <a:xfrm>
              <a:off x="0" y="380629"/>
              <a:ext cx="296543" cy="23965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4629" y="21600"/>
                    <a:pt x="4629" y="21600"/>
                    <a:pt x="4629" y="21600"/>
                  </a:cubicBezTo>
                  <a:cubicBezTo>
                    <a:pt x="2057" y="21600"/>
                    <a:pt x="0" y="19543"/>
                    <a:pt x="0" y="16971"/>
                  </a:cubicBezTo>
                  <a:cubicBezTo>
                    <a:pt x="0" y="0"/>
                    <a:pt x="0" y="0"/>
                    <a:pt x="0" y="0"/>
                  </a:cubicBezTo>
                  <a:cubicBezTo>
                    <a:pt x="2571" y="0"/>
                    <a:pt x="2571" y="0"/>
                    <a:pt x="2571" y="0"/>
                  </a:cubicBezTo>
                  <a:cubicBezTo>
                    <a:pt x="2571" y="16971"/>
                    <a:pt x="2571" y="16971"/>
                    <a:pt x="2571" y="16971"/>
                  </a:cubicBezTo>
                  <a:cubicBezTo>
                    <a:pt x="2571" y="18000"/>
                    <a:pt x="3600" y="19029"/>
                    <a:pt x="4629" y="19029"/>
                  </a:cubicBezTo>
                  <a:cubicBezTo>
                    <a:pt x="21600" y="19029"/>
                    <a:pt x="21600" y="19029"/>
                    <a:pt x="21600" y="19029"/>
                  </a:cubicBezTo>
                  <a:lnTo>
                    <a:pt x="21600" y="21600"/>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20" name="Freeform 8"/>
            <p:cNvSpPr/>
            <p:nvPr/>
          </p:nvSpPr>
          <p:spPr>
            <a:xfrm>
              <a:off x="484449" y="0"/>
              <a:ext cx="296544" cy="24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029" y="21600"/>
                    <a:pt x="19029" y="21600"/>
                    <a:pt x="19029" y="21600"/>
                  </a:cubicBezTo>
                  <a:cubicBezTo>
                    <a:pt x="19029" y="4521"/>
                    <a:pt x="19029" y="4521"/>
                    <a:pt x="19029" y="4521"/>
                  </a:cubicBezTo>
                  <a:cubicBezTo>
                    <a:pt x="19029" y="3516"/>
                    <a:pt x="18000" y="3014"/>
                    <a:pt x="16971" y="3014"/>
                  </a:cubicBezTo>
                  <a:cubicBezTo>
                    <a:pt x="0" y="3014"/>
                    <a:pt x="0" y="3014"/>
                    <a:pt x="0" y="3014"/>
                  </a:cubicBezTo>
                  <a:cubicBezTo>
                    <a:pt x="0" y="0"/>
                    <a:pt x="0" y="0"/>
                    <a:pt x="0" y="0"/>
                  </a:cubicBezTo>
                  <a:cubicBezTo>
                    <a:pt x="16971" y="0"/>
                    <a:pt x="16971" y="0"/>
                    <a:pt x="16971" y="0"/>
                  </a:cubicBezTo>
                  <a:cubicBezTo>
                    <a:pt x="19543" y="0"/>
                    <a:pt x="21600" y="2009"/>
                    <a:pt x="21600" y="4521"/>
                  </a:cubicBezTo>
                  <a:lnTo>
                    <a:pt x="21600" y="21600"/>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21" name="Freeform 9"/>
            <p:cNvSpPr/>
            <p:nvPr/>
          </p:nvSpPr>
          <p:spPr>
            <a:xfrm>
              <a:off x="0" y="0"/>
              <a:ext cx="296543" cy="244355"/>
            </a:xfrm>
            <a:custGeom>
              <a:avLst/>
              <a:gdLst/>
              <a:ahLst/>
              <a:cxnLst>
                <a:cxn ang="0">
                  <a:pos x="wd2" y="hd2"/>
                </a:cxn>
                <a:cxn ang="5400000">
                  <a:pos x="wd2" y="hd2"/>
                </a:cxn>
                <a:cxn ang="10800000">
                  <a:pos x="wd2" y="hd2"/>
                </a:cxn>
                <a:cxn ang="16200000">
                  <a:pos x="wd2" y="hd2"/>
                </a:cxn>
              </a:cxnLst>
              <a:rect l="0" t="0" r="r" b="b"/>
              <a:pathLst>
                <a:path w="21600" h="21600" extrusionOk="0">
                  <a:moveTo>
                    <a:pt x="2571" y="21600"/>
                  </a:moveTo>
                  <a:cubicBezTo>
                    <a:pt x="0" y="21600"/>
                    <a:pt x="0" y="21600"/>
                    <a:pt x="0" y="21600"/>
                  </a:cubicBezTo>
                  <a:cubicBezTo>
                    <a:pt x="0" y="4521"/>
                    <a:pt x="0" y="4521"/>
                    <a:pt x="0" y="4521"/>
                  </a:cubicBezTo>
                  <a:cubicBezTo>
                    <a:pt x="0" y="3516"/>
                    <a:pt x="514" y="2009"/>
                    <a:pt x="1029" y="1507"/>
                  </a:cubicBezTo>
                  <a:cubicBezTo>
                    <a:pt x="2057" y="502"/>
                    <a:pt x="3086" y="0"/>
                    <a:pt x="4629" y="0"/>
                  </a:cubicBezTo>
                  <a:cubicBezTo>
                    <a:pt x="21600" y="0"/>
                    <a:pt x="21600" y="0"/>
                    <a:pt x="21600" y="0"/>
                  </a:cubicBezTo>
                  <a:cubicBezTo>
                    <a:pt x="21600" y="3014"/>
                    <a:pt x="21600" y="3014"/>
                    <a:pt x="21600" y="3014"/>
                  </a:cubicBezTo>
                  <a:cubicBezTo>
                    <a:pt x="4629" y="3014"/>
                    <a:pt x="4629" y="3014"/>
                    <a:pt x="4629" y="3014"/>
                  </a:cubicBezTo>
                  <a:cubicBezTo>
                    <a:pt x="4114" y="3014"/>
                    <a:pt x="3600" y="3014"/>
                    <a:pt x="3086" y="3516"/>
                  </a:cubicBezTo>
                  <a:cubicBezTo>
                    <a:pt x="3086" y="3516"/>
                    <a:pt x="2571" y="4019"/>
                    <a:pt x="2571" y="4521"/>
                  </a:cubicBezTo>
                  <a:lnTo>
                    <a:pt x="2571" y="21600"/>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622" name="TextBox 102"/>
          <p:cNvSpPr txBox="1"/>
          <p:nvPr/>
        </p:nvSpPr>
        <p:spPr>
          <a:xfrm>
            <a:off x="4872216" y="5107719"/>
            <a:ext cx="349281"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CCE</a:t>
            </a:r>
            <a:endParaRPr sz="1200" dirty="0">
              <a:solidFill>
                <a:schemeClr val="tx1"/>
              </a:solidFill>
              <a:latin typeface="+mn-ea"/>
              <a:ea typeface="+mn-ea"/>
            </a:endParaRPr>
          </a:p>
        </p:txBody>
      </p:sp>
      <p:sp>
        <p:nvSpPr>
          <p:cNvPr id="623" name="TextBox 73"/>
          <p:cNvSpPr txBox="1"/>
          <p:nvPr/>
        </p:nvSpPr>
        <p:spPr>
          <a:xfrm>
            <a:off x="4428319" y="5113440"/>
            <a:ext cx="357163" cy="114072"/>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err="1">
                <a:solidFill>
                  <a:schemeClr val="tx1"/>
                </a:solidFill>
                <a:latin typeface="+mn-ea"/>
                <a:ea typeface="+mn-ea"/>
              </a:rPr>
              <a:t>DeH</a:t>
            </a:r>
            <a:endParaRPr sz="1200" dirty="0">
              <a:solidFill>
                <a:schemeClr val="tx1"/>
              </a:solidFill>
              <a:latin typeface="+mn-ea"/>
              <a:ea typeface="+mn-ea"/>
            </a:endParaRPr>
          </a:p>
        </p:txBody>
      </p:sp>
      <p:grpSp>
        <p:nvGrpSpPr>
          <p:cNvPr id="624" name="组合 743"/>
          <p:cNvGrpSpPr/>
          <p:nvPr/>
        </p:nvGrpSpPr>
        <p:grpSpPr>
          <a:xfrm>
            <a:off x="4492628" y="4834472"/>
            <a:ext cx="234713" cy="250457"/>
            <a:chOff x="0" y="0"/>
            <a:chExt cx="593154" cy="740479"/>
          </a:xfrm>
        </p:grpSpPr>
        <p:sp>
          <p:nvSpPr>
            <p:cNvPr id="625" name="Freeform 5"/>
            <p:cNvSpPr/>
            <p:nvPr/>
          </p:nvSpPr>
          <p:spPr>
            <a:xfrm>
              <a:off x="0" y="-1"/>
              <a:ext cx="593155" cy="740481"/>
            </a:xfrm>
            <a:custGeom>
              <a:avLst/>
              <a:gdLst/>
              <a:ahLst/>
              <a:cxnLst>
                <a:cxn ang="0">
                  <a:pos x="wd2" y="hd2"/>
                </a:cxn>
                <a:cxn ang="5400000">
                  <a:pos x="wd2" y="hd2"/>
                </a:cxn>
                <a:cxn ang="10800000">
                  <a:pos x="wd2" y="hd2"/>
                </a:cxn>
                <a:cxn ang="16200000">
                  <a:pos x="wd2" y="hd2"/>
                </a:cxn>
              </a:cxnLst>
              <a:rect l="0" t="0" r="r" b="b"/>
              <a:pathLst>
                <a:path w="21600" h="21600" extrusionOk="0">
                  <a:moveTo>
                    <a:pt x="19461" y="21600"/>
                  </a:moveTo>
                  <a:cubicBezTo>
                    <a:pt x="2352" y="21600"/>
                    <a:pt x="2352" y="21600"/>
                    <a:pt x="2352" y="21600"/>
                  </a:cubicBezTo>
                  <a:cubicBezTo>
                    <a:pt x="1069" y="21600"/>
                    <a:pt x="0" y="20788"/>
                    <a:pt x="0" y="19814"/>
                  </a:cubicBezTo>
                  <a:cubicBezTo>
                    <a:pt x="0" y="1624"/>
                    <a:pt x="0" y="1624"/>
                    <a:pt x="0" y="1624"/>
                  </a:cubicBezTo>
                  <a:cubicBezTo>
                    <a:pt x="0" y="650"/>
                    <a:pt x="1069" y="0"/>
                    <a:pt x="2352" y="0"/>
                  </a:cubicBezTo>
                  <a:cubicBezTo>
                    <a:pt x="19461" y="0"/>
                    <a:pt x="19461" y="0"/>
                    <a:pt x="19461" y="0"/>
                  </a:cubicBezTo>
                  <a:cubicBezTo>
                    <a:pt x="20745" y="0"/>
                    <a:pt x="21600" y="650"/>
                    <a:pt x="21600" y="1624"/>
                  </a:cubicBezTo>
                  <a:cubicBezTo>
                    <a:pt x="21600" y="19814"/>
                    <a:pt x="21600" y="19814"/>
                    <a:pt x="21600" y="19814"/>
                  </a:cubicBezTo>
                  <a:cubicBezTo>
                    <a:pt x="21600" y="20788"/>
                    <a:pt x="20745" y="21600"/>
                    <a:pt x="19461" y="21600"/>
                  </a:cubicBezTo>
                  <a:close/>
                  <a:moveTo>
                    <a:pt x="2352" y="812"/>
                  </a:moveTo>
                  <a:cubicBezTo>
                    <a:pt x="1711" y="812"/>
                    <a:pt x="1069" y="1137"/>
                    <a:pt x="1069" y="1624"/>
                  </a:cubicBezTo>
                  <a:cubicBezTo>
                    <a:pt x="1069" y="19814"/>
                    <a:pt x="1069" y="19814"/>
                    <a:pt x="1069" y="19814"/>
                  </a:cubicBezTo>
                  <a:cubicBezTo>
                    <a:pt x="1069" y="20301"/>
                    <a:pt x="1711" y="20788"/>
                    <a:pt x="2352" y="20788"/>
                  </a:cubicBezTo>
                  <a:cubicBezTo>
                    <a:pt x="19461" y="20788"/>
                    <a:pt x="19461" y="20788"/>
                    <a:pt x="19461" y="20788"/>
                  </a:cubicBezTo>
                  <a:cubicBezTo>
                    <a:pt x="20103" y="20788"/>
                    <a:pt x="20531" y="20301"/>
                    <a:pt x="20531" y="19814"/>
                  </a:cubicBezTo>
                  <a:cubicBezTo>
                    <a:pt x="20531" y="1624"/>
                    <a:pt x="20531" y="1624"/>
                    <a:pt x="20531" y="1624"/>
                  </a:cubicBezTo>
                  <a:cubicBezTo>
                    <a:pt x="20531" y="1137"/>
                    <a:pt x="20103" y="812"/>
                    <a:pt x="19461" y="812"/>
                  </a:cubicBezTo>
                  <a:lnTo>
                    <a:pt x="2352" y="812"/>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26" name="Freeform 6"/>
            <p:cNvSpPr/>
            <p:nvPr/>
          </p:nvSpPr>
          <p:spPr>
            <a:xfrm>
              <a:off x="76845" y="87931"/>
              <a:ext cx="439464" cy="495197"/>
            </a:xfrm>
            <a:custGeom>
              <a:avLst/>
              <a:gdLst/>
              <a:ahLst/>
              <a:cxnLst>
                <a:cxn ang="0">
                  <a:pos x="wd2" y="hd2"/>
                </a:cxn>
                <a:cxn ang="5400000">
                  <a:pos x="wd2" y="hd2"/>
                </a:cxn>
                <a:cxn ang="10800000">
                  <a:pos x="wd2" y="hd2"/>
                </a:cxn>
                <a:cxn ang="16200000">
                  <a:pos x="wd2" y="hd2"/>
                </a:cxn>
              </a:cxnLst>
              <a:rect l="0" t="0" r="r" b="b"/>
              <a:pathLst>
                <a:path w="21600" h="21600" extrusionOk="0">
                  <a:moveTo>
                    <a:pt x="0" y="10436"/>
                  </a:moveTo>
                  <a:cubicBezTo>
                    <a:pt x="21600" y="10436"/>
                    <a:pt x="21600" y="10436"/>
                    <a:pt x="21600" y="10436"/>
                  </a:cubicBezTo>
                  <a:cubicBezTo>
                    <a:pt x="21600" y="6067"/>
                    <a:pt x="21600" y="6067"/>
                    <a:pt x="21600" y="6067"/>
                  </a:cubicBezTo>
                  <a:cubicBezTo>
                    <a:pt x="0" y="6067"/>
                    <a:pt x="0" y="6067"/>
                    <a:pt x="0" y="6067"/>
                  </a:cubicBezTo>
                  <a:lnTo>
                    <a:pt x="0" y="10436"/>
                  </a:lnTo>
                  <a:close/>
                  <a:moveTo>
                    <a:pt x="1152" y="7038"/>
                  </a:moveTo>
                  <a:cubicBezTo>
                    <a:pt x="20448" y="7038"/>
                    <a:pt x="20448" y="7038"/>
                    <a:pt x="20448" y="7038"/>
                  </a:cubicBezTo>
                  <a:cubicBezTo>
                    <a:pt x="20448" y="9465"/>
                    <a:pt x="20448" y="9465"/>
                    <a:pt x="20448" y="9465"/>
                  </a:cubicBezTo>
                  <a:cubicBezTo>
                    <a:pt x="1152" y="9465"/>
                    <a:pt x="1152" y="9465"/>
                    <a:pt x="1152" y="9465"/>
                  </a:cubicBezTo>
                  <a:lnTo>
                    <a:pt x="1152" y="7038"/>
                  </a:lnTo>
                  <a:close/>
                  <a:moveTo>
                    <a:pt x="0" y="0"/>
                  </a:moveTo>
                  <a:cubicBezTo>
                    <a:pt x="0" y="4611"/>
                    <a:pt x="0" y="4611"/>
                    <a:pt x="0" y="4611"/>
                  </a:cubicBezTo>
                  <a:cubicBezTo>
                    <a:pt x="21600" y="4611"/>
                    <a:pt x="21600" y="4611"/>
                    <a:pt x="21600" y="4611"/>
                  </a:cubicBezTo>
                  <a:cubicBezTo>
                    <a:pt x="21600" y="0"/>
                    <a:pt x="21600" y="0"/>
                    <a:pt x="21600" y="0"/>
                  </a:cubicBezTo>
                  <a:lnTo>
                    <a:pt x="0" y="0"/>
                  </a:lnTo>
                  <a:close/>
                  <a:moveTo>
                    <a:pt x="20448" y="3640"/>
                  </a:moveTo>
                  <a:cubicBezTo>
                    <a:pt x="1152" y="3640"/>
                    <a:pt x="1152" y="3640"/>
                    <a:pt x="1152" y="3640"/>
                  </a:cubicBezTo>
                  <a:cubicBezTo>
                    <a:pt x="1152" y="971"/>
                    <a:pt x="1152" y="971"/>
                    <a:pt x="1152" y="971"/>
                  </a:cubicBezTo>
                  <a:cubicBezTo>
                    <a:pt x="20448" y="971"/>
                    <a:pt x="20448" y="971"/>
                    <a:pt x="20448" y="971"/>
                  </a:cubicBezTo>
                  <a:lnTo>
                    <a:pt x="20448" y="3640"/>
                  </a:lnTo>
                  <a:close/>
                  <a:moveTo>
                    <a:pt x="10944" y="15047"/>
                  </a:moveTo>
                  <a:cubicBezTo>
                    <a:pt x="8640" y="15047"/>
                    <a:pt x="6912" y="16503"/>
                    <a:pt x="6912" y="18202"/>
                  </a:cubicBezTo>
                  <a:cubicBezTo>
                    <a:pt x="6912" y="20144"/>
                    <a:pt x="8640" y="21600"/>
                    <a:pt x="10944" y="21600"/>
                  </a:cubicBezTo>
                  <a:cubicBezTo>
                    <a:pt x="12960" y="21600"/>
                    <a:pt x="14688" y="20144"/>
                    <a:pt x="14688" y="18202"/>
                  </a:cubicBezTo>
                  <a:cubicBezTo>
                    <a:pt x="14688" y="16503"/>
                    <a:pt x="12960" y="15047"/>
                    <a:pt x="10944" y="15047"/>
                  </a:cubicBezTo>
                  <a:close/>
                  <a:moveTo>
                    <a:pt x="10944" y="20629"/>
                  </a:moveTo>
                  <a:cubicBezTo>
                    <a:pt x="9216" y="20629"/>
                    <a:pt x="8064" y="19658"/>
                    <a:pt x="8064" y="18202"/>
                  </a:cubicBezTo>
                  <a:cubicBezTo>
                    <a:pt x="8064" y="16989"/>
                    <a:pt x="9216" y="16018"/>
                    <a:pt x="10944" y="16018"/>
                  </a:cubicBezTo>
                  <a:cubicBezTo>
                    <a:pt x="12384" y="16018"/>
                    <a:pt x="13536" y="16989"/>
                    <a:pt x="13536" y="18202"/>
                  </a:cubicBezTo>
                  <a:cubicBezTo>
                    <a:pt x="13536" y="19658"/>
                    <a:pt x="12384" y="20629"/>
                    <a:pt x="10944" y="20629"/>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627" name="Freeform 38"/>
          <p:cNvSpPr/>
          <p:nvPr/>
        </p:nvSpPr>
        <p:spPr>
          <a:xfrm>
            <a:off x="2939929" y="4837896"/>
            <a:ext cx="225319" cy="227848"/>
          </a:xfrm>
          <a:custGeom>
            <a:avLst/>
            <a:gdLst/>
            <a:ahLst/>
            <a:cxnLst>
              <a:cxn ang="0">
                <a:pos x="wd2" y="hd2"/>
              </a:cxn>
              <a:cxn ang="5400000">
                <a:pos x="wd2" y="hd2"/>
              </a:cxn>
              <a:cxn ang="10800000">
                <a:pos x="wd2" y="hd2"/>
              </a:cxn>
              <a:cxn ang="16200000">
                <a:pos x="wd2" y="hd2"/>
              </a:cxn>
            </a:cxnLst>
            <a:rect l="0" t="0" r="r" b="b"/>
            <a:pathLst>
              <a:path w="21600" h="21600" extrusionOk="0">
                <a:moveTo>
                  <a:pt x="11962" y="0"/>
                </a:moveTo>
                <a:cubicBezTo>
                  <a:pt x="1980" y="0"/>
                  <a:pt x="1980" y="0"/>
                  <a:pt x="1980" y="0"/>
                </a:cubicBezTo>
                <a:cubicBezTo>
                  <a:pt x="870" y="0"/>
                  <a:pt x="0" y="789"/>
                  <a:pt x="0" y="1713"/>
                </a:cubicBezTo>
                <a:cubicBezTo>
                  <a:pt x="0" y="19935"/>
                  <a:pt x="0" y="19935"/>
                  <a:pt x="0" y="19935"/>
                </a:cubicBezTo>
                <a:cubicBezTo>
                  <a:pt x="0" y="20811"/>
                  <a:pt x="870" y="21600"/>
                  <a:pt x="1980" y="21600"/>
                </a:cubicBezTo>
                <a:cubicBezTo>
                  <a:pt x="16575" y="21600"/>
                  <a:pt x="16575" y="21600"/>
                  <a:pt x="16575" y="21600"/>
                </a:cubicBezTo>
                <a:cubicBezTo>
                  <a:pt x="16930" y="21600"/>
                  <a:pt x="17273" y="21504"/>
                  <a:pt x="17571" y="21350"/>
                </a:cubicBezTo>
                <a:cubicBezTo>
                  <a:pt x="19906" y="20763"/>
                  <a:pt x="19906" y="20763"/>
                  <a:pt x="19906" y="20763"/>
                </a:cubicBezTo>
                <a:cubicBezTo>
                  <a:pt x="20890" y="20522"/>
                  <a:pt x="21600" y="19733"/>
                  <a:pt x="21600" y="18847"/>
                </a:cubicBezTo>
                <a:cubicBezTo>
                  <a:pt x="21600" y="8249"/>
                  <a:pt x="21600" y="8249"/>
                  <a:pt x="21600" y="8249"/>
                </a:cubicBezTo>
                <a:cubicBezTo>
                  <a:pt x="21600" y="3677"/>
                  <a:pt x="17273" y="0"/>
                  <a:pt x="11962" y="0"/>
                </a:cubicBezTo>
                <a:close/>
                <a:moveTo>
                  <a:pt x="17273" y="19877"/>
                </a:moveTo>
                <a:cubicBezTo>
                  <a:pt x="17273" y="20175"/>
                  <a:pt x="16987" y="20474"/>
                  <a:pt x="16632" y="20474"/>
                </a:cubicBezTo>
                <a:cubicBezTo>
                  <a:pt x="2038" y="20474"/>
                  <a:pt x="2038" y="20474"/>
                  <a:pt x="2038" y="20474"/>
                </a:cubicBezTo>
                <a:cubicBezTo>
                  <a:pt x="1683" y="20474"/>
                  <a:pt x="1397" y="20224"/>
                  <a:pt x="1397" y="19877"/>
                </a:cubicBezTo>
                <a:cubicBezTo>
                  <a:pt x="1397" y="1713"/>
                  <a:pt x="1397" y="1713"/>
                  <a:pt x="1397" y="1713"/>
                </a:cubicBezTo>
                <a:cubicBezTo>
                  <a:pt x="1397" y="1425"/>
                  <a:pt x="1683" y="1126"/>
                  <a:pt x="2038" y="1126"/>
                </a:cubicBezTo>
                <a:cubicBezTo>
                  <a:pt x="9341" y="1126"/>
                  <a:pt x="9341" y="1126"/>
                  <a:pt x="9341" y="1126"/>
                </a:cubicBezTo>
                <a:cubicBezTo>
                  <a:pt x="13713" y="1126"/>
                  <a:pt x="17330" y="4168"/>
                  <a:pt x="17330" y="7951"/>
                </a:cubicBezTo>
                <a:cubicBezTo>
                  <a:pt x="17330" y="19877"/>
                  <a:pt x="17330" y="19877"/>
                  <a:pt x="17330" y="19877"/>
                </a:cubicBezTo>
                <a:lnTo>
                  <a:pt x="17273" y="19877"/>
                </a:lnTo>
                <a:close/>
                <a:moveTo>
                  <a:pt x="20948" y="18895"/>
                </a:moveTo>
                <a:cubicBezTo>
                  <a:pt x="20948" y="19540"/>
                  <a:pt x="20490" y="20079"/>
                  <a:pt x="19723" y="20272"/>
                </a:cubicBezTo>
                <a:cubicBezTo>
                  <a:pt x="18441" y="20570"/>
                  <a:pt x="18441" y="20570"/>
                  <a:pt x="18441" y="20570"/>
                </a:cubicBezTo>
                <a:cubicBezTo>
                  <a:pt x="18555" y="20368"/>
                  <a:pt x="18612" y="20127"/>
                  <a:pt x="18612" y="19877"/>
                </a:cubicBezTo>
                <a:cubicBezTo>
                  <a:pt x="18612" y="7951"/>
                  <a:pt x="18612" y="7951"/>
                  <a:pt x="18612" y="7951"/>
                </a:cubicBezTo>
                <a:cubicBezTo>
                  <a:pt x="18612" y="4611"/>
                  <a:pt x="16220" y="1819"/>
                  <a:pt x="12900" y="587"/>
                </a:cubicBezTo>
                <a:cubicBezTo>
                  <a:pt x="17388" y="982"/>
                  <a:pt x="20948" y="4274"/>
                  <a:pt x="20948" y="8249"/>
                </a:cubicBezTo>
                <a:lnTo>
                  <a:pt x="20948" y="18895"/>
                </a:lnTo>
                <a:close/>
                <a:moveTo>
                  <a:pt x="11676" y="9963"/>
                </a:moveTo>
                <a:cubicBezTo>
                  <a:pt x="11321" y="9135"/>
                  <a:pt x="10382" y="8538"/>
                  <a:pt x="9272" y="8538"/>
                </a:cubicBezTo>
                <a:cubicBezTo>
                  <a:pt x="8173" y="8538"/>
                  <a:pt x="7234" y="9135"/>
                  <a:pt x="6879" y="9963"/>
                </a:cubicBezTo>
                <a:cubicBezTo>
                  <a:pt x="5597" y="10059"/>
                  <a:pt x="4602" y="10993"/>
                  <a:pt x="4602" y="12080"/>
                </a:cubicBezTo>
                <a:cubicBezTo>
                  <a:pt x="4602" y="13255"/>
                  <a:pt x="5712" y="14188"/>
                  <a:pt x="7120" y="14188"/>
                </a:cubicBezTo>
                <a:cubicBezTo>
                  <a:pt x="11321" y="14188"/>
                  <a:pt x="11321" y="14188"/>
                  <a:pt x="11321" y="14188"/>
                </a:cubicBezTo>
                <a:cubicBezTo>
                  <a:pt x="12717" y="14188"/>
                  <a:pt x="13828" y="13255"/>
                  <a:pt x="13828" y="12080"/>
                </a:cubicBezTo>
                <a:cubicBezTo>
                  <a:pt x="13942" y="10993"/>
                  <a:pt x="12958" y="10059"/>
                  <a:pt x="11676" y="9963"/>
                </a:cubicBezTo>
                <a:close/>
                <a:moveTo>
                  <a:pt x="11435" y="13649"/>
                </a:moveTo>
                <a:cubicBezTo>
                  <a:pt x="7234" y="13649"/>
                  <a:pt x="7234" y="13649"/>
                  <a:pt x="7234" y="13649"/>
                </a:cubicBezTo>
                <a:cubicBezTo>
                  <a:pt x="6181" y="13649"/>
                  <a:pt x="5369" y="12956"/>
                  <a:pt x="5369" y="12080"/>
                </a:cubicBezTo>
                <a:cubicBezTo>
                  <a:pt x="5369" y="11291"/>
                  <a:pt x="6067" y="10607"/>
                  <a:pt x="7005" y="10502"/>
                </a:cubicBezTo>
                <a:cubicBezTo>
                  <a:pt x="7234" y="10502"/>
                  <a:pt x="7463" y="10357"/>
                  <a:pt x="7589" y="10117"/>
                </a:cubicBezTo>
                <a:cubicBezTo>
                  <a:pt x="7818" y="9472"/>
                  <a:pt x="8574" y="9077"/>
                  <a:pt x="9341" y="9077"/>
                </a:cubicBezTo>
                <a:cubicBezTo>
                  <a:pt x="10153" y="9077"/>
                  <a:pt x="10852" y="9520"/>
                  <a:pt x="11092" y="10117"/>
                </a:cubicBezTo>
                <a:cubicBezTo>
                  <a:pt x="11149" y="10309"/>
                  <a:pt x="11378" y="10453"/>
                  <a:pt x="11676" y="10502"/>
                </a:cubicBezTo>
                <a:cubicBezTo>
                  <a:pt x="12603" y="10607"/>
                  <a:pt x="13301" y="11243"/>
                  <a:pt x="13301" y="12080"/>
                </a:cubicBezTo>
                <a:cubicBezTo>
                  <a:pt x="13301" y="12956"/>
                  <a:pt x="12431" y="13649"/>
                  <a:pt x="11435" y="13649"/>
                </a:cubicBezTo>
                <a:close/>
              </a:path>
            </a:pathLst>
          </a:custGeom>
          <a:solidFill>
            <a:srgbClr val="F3982B"/>
          </a:solidFill>
          <a:ln w="3175">
            <a:miter lim="400000"/>
          </a:ln>
        </p:spPr>
        <p:txBody>
          <a:bodyPr lIns="0" tIns="0" rIns="0" bIns="0" anchor="ctr" anchorCtr="0"/>
          <a:lstStyle/>
          <a:p>
            <a:pPr defTabSz="3564255">
              <a:defRPr sz="7000"/>
            </a:pPr>
            <a:endParaRPr sz="1200" dirty="0">
              <a:latin typeface="+mn-ea"/>
              <a:ea typeface="+mn-ea"/>
            </a:endParaRPr>
          </a:p>
        </p:txBody>
      </p:sp>
      <p:grpSp>
        <p:nvGrpSpPr>
          <p:cNvPr id="628" name="组合 850"/>
          <p:cNvGrpSpPr/>
          <p:nvPr/>
        </p:nvGrpSpPr>
        <p:grpSpPr>
          <a:xfrm>
            <a:off x="3336646" y="4827743"/>
            <a:ext cx="397092" cy="213176"/>
            <a:chOff x="0" y="0"/>
            <a:chExt cx="1003516" cy="630253"/>
          </a:xfrm>
        </p:grpSpPr>
        <p:sp>
          <p:nvSpPr>
            <p:cNvPr id="629" name="Freeform 200"/>
            <p:cNvSpPr/>
            <p:nvPr/>
          </p:nvSpPr>
          <p:spPr>
            <a:xfrm>
              <a:off x="0" y="-1"/>
              <a:ext cx="1003517" cy="630255"/>
            </a:xfrm>
            <a:custGeom>
              <a:avLst/>
              <a:gdLst/>
              <a:ahLst/>
              <a:cxnLst>
                <a:cxn ang="0">
                  <a:pos x="wd2" y="hd2"/>
                </a:cxn>
                <a:cxn ang="5400000">
                  <a:pos x="wd2" y="hd2"/>
                </a:cxn>
                <a:cxn ang="10800000">
                  <a:pos x="wd2" y="hd2"/>
                </a:cxn>
                <a:cxn ang="16200000">
                  <a:pos x="wd2" y="hd2"/>
                </a:cxn>
              </a:cxnLst>
              <a:rect l="0" t="0" r="r" b="b"/>
              <a:pathLst>
                <a:path w="21600" h="21600" extrusionOk="0">
                  <a:moveTo>
                    <a:pt x="16344" y="5466"/>
                  </a:moveTo>
                  <a:cubicBezTo>
                    <a:pt x="15565" y="2290"/>
                    <a:pt x="13399" y="0"/>
                    <a:pt x="10800" y="0"/>
                  </a:cubicBezTo>
                  <a:cubicBezTo>
                    <a:pt x="8201" y="0"/>
                    <a:pt x="6035" y="2290"/>
                    <a:pt x="5256" y="5466"/>
                  </a:cubicBezTo>
                  <a:cubicBezTo>
                    <a:pt x="2310" y="5876"/>
                    <a:pt x="0" y="9318"/>
                    <a:pt x="0" y="13500"/>
                  </a:cubicBezTo>
                  <a:cubicBezTo>
                    <a:pt x="0" y="17960"/>
                    <a:pt x="2647" y="21600"/>
                    <a:pt x="5891" y="21600"/>
                  </a:cubicBezTo>
                  <a:cubicBezTo>
                    <a:pt x="15709" y="21600"/>
                    <a:pt x="15709" y="21600"/>
                    <a:pt x="15709" y="21600"/>
                  </a:cubicBezTo>
                  <a:cubicBezTo>
                    <a:pt x="18953" y="21600"/>
                    <a:pt x="21600" y="17960"/>
                    <a:pt x="21600" y="13500"/>
                  </a:cubicBezTo>
                  <a:cubicBezTo>
                    <a:pt x="21600" y="9318"/>
                    <a:pt x="19290" y="5876"/>
                    <a:pt x="16344" y="5466"/>
                  </a:cubicBezTo>
                  <a:close/>
                  <a:moveTo>
                    <a:pt x="15709" y="20250"/>
                  </a:moveTo>
                  <a:cubicBezTo>
                    <a:pt x="5891" y="20250"/>
                    <a:pt x="5891" y="20250"/>
                    <a:pt x="5891" y="20250"/>
                  </a:cubicBezTo>
                  <a:cubicBezTo>
                    <a:pt x="3196" y="20250"/>
                    <a:pt x="982" y="17206"/>
                    <a:pt x="982" y="13500"/>
                  </a:cubicBezTo>
                  <a:cubicBezTo>
                    <a:pt x="982" y="10059"/>
                    <a:pt x="2849" y="7160"/>
                    <a:pt x="5352" y="6816"/>
                  </a:cubicBezTo>
                  <a:cubicBezTo>
                    <a:pt x="5747" y="6750"/>
                    <a:pt x="6035" y="6406"/>
                    <a:pt x="6189" y="5943"/>
                  </a:cubicBezTo>
                  <a:cubicBezTo>
                    <a:pt x="6873" y="3243"/>
                    <a:pt x="8740" y="1416"/>
                    <a:pt x="10800" y="1416"/>
                  </a:cubicBezTo>
                  <a:cubicBezTo>
                    <a:pt x="12860" y="1416"/>
                    <a:pt x="14727" y="3243"/>
                    <a:pt x="15411" y="5943"/>
                  </a:cubicBezTo>
                  <a:cubicBezTo>
                    <a:pt x="15565" y="6406"/>
                    <a:pt x="15853" y="6750"/>
                    <a:pt x="16248" y="6816"/>
                  </a:cubicBezTo>
                  <a:cubicBezTo>
                    <a:pt x="18751" y="7226"/>
                    <a:pt x="20618" y="10059"/>
                    <a:pt x="20618" y="13500"/>
                  </a:cubicBezTo>
                  <a:cubicBezTo>
                    <a:pt x="20618" y="17206"/>
                    <a:pt x="18414" y="20250"/>
                    <a:pt x="15709" y="2025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30" name="Freeform 201"/>
            <p:cNvSpPr/>
            <p:nvPr/>
          </p:nvSpPr>
          <p:spPr>
            <a:xfrm>
              <a:off x="280372" y="364248"/>
              <a:ext cx="292094" cy="19584"/>
            </a:xfrm>
            <a:custGeom>
              <a:avLst/>
              <a:gdLst/>
              <a:ahLst/>
              <a:cxnLst>
                <a:cxn ang="0">
                  <a:pos x="wd2" y="hd2"/>
                </a:cxn>
                <a:cxn ang="5400000">
                  <a:pos x="wd2" y="hd2"/>
                </a:cxn>
                <a:cxn ang="10800000">
                  <a:pos x="wd2" y="hd2"/>
                </a:cxn>
                <a:cxn ang="16200000">
                  <a:pos x="wd2" y="hd2"/>
                </a:cxn>
              </a:cxnLst>
              <a:rect l="0" t="0" r="r" b="b"/>
              <a:pathLst>
                <a:path w="21600" h="21600" extrusionOk="0">
                  <a:moveTo>
                    <a:pt x="20608" y="0"/>
                  </a:moveTo>
                  <a:cubicBezTo>
                    <a:pt x="860" y="0"/>
                    <a:pt x="860" y="0"/>
                    <a:pt x="860" y="0"/>
                  </a:cubicBezTo>
                  <a:cubicBezTo>
                    <a:pt x="364" y="0"/>
                    <a:pt x="0" y="4659"/>
                    <a:pt x="0" y="11012"/>
                  </a:cubicBezTo>
                  <a:cubicBezTo>
                    <a:pt x="0" y="17365"/>
                    <a:pt x="364" y="21600"/>
                    <a:pt x="860" y="21600"/>
                  </a:cubicBezTo>
                  <a:cubicBezTo>
                    <a:pt x="20773" y="21600"/>
                    <a:pt x="20773" y="21600"/>
                    <a:pt x="20773" y="21600"/>
                  </a:cubicBezTo>
                  <a:cubicBezTo>
                    <a:pt x="21269" y="21600"/>
                    <a:pt x="21600" y="17365"/>
                    <a:pt x="21600" y="11012"/>
                  </a:cubicBezTo>
                  <a:cubicBezTo>
                    <a:pt x="21600" y="4659"/>
                    <a:pt x="21104" y="0"/>
                    <a:pt x="20608" y="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31" name="Freeform 202"/>
            <p:cNvSpPr/>
            <p:nvPr/>
          </p:nvSpPr>
          <p:spPr>
            <a:xfrm>
              <a:off x="280372" y="423324"/>
              <a:ext cx="292094" cy="19584"/>
            </a:xfrm>
            <a:custGeom>
              <a:avLst/>
              <a:gdLst/>
              <a:ahLst/>
              <a:cxnLst>
                <a:cxn ang="0">
                  <a:pos x="wd2" y="hd2"/>
                </a:cxn>
                <a:cxn ang="5400000">
                  <a:pos x="wd2" y="hd2"/>
                </a:cxn>
                <a:cxn ang="10800000">
                  <a:pos x="wd2" y="hd2"/>
                </a:cxn>
                <a:cxn ang="16200000">
                  <a:pos x="wd2" y="hd2"/>
                </a:cxn>
              </a:cxnLst>
              <a:rect l="0" t="0" r="r" b="b"/>
              <a:pathLst>
                <a:path w="21600" h="21600" extrusionOk="0">
                  <a:moveTo>
                    <a:pt x="20608" y="0"/>
                  </a:moveTo>
                  <a:cubicBezTo>
                    <a:pt x="860" y="0"/>
                    <a:pt x="860" y="0"/>
                    <a:pt x="860" y="0"/>
                  </a:cubicBezTo>
                  <a:cubicBezTo>
                    <a:pt x="364" y="0"/>
                    <a:pt x="0" y="4659"/>
                    <a:pt x="0" y="11012"/>
                  </a:cubicBezTo>
                  <a:cubicBezTo>
                    <a:pt x="0" y="17365"/>
                    <a:pt x="364" y="21600"/>
                    <a:pt x="860" y="21600"/>
                  </a:cubicBezTo>
                  <a:cubicBezTo>
                    <a:pt x="20773" y="21600"/>
                    <a:pt x="20773" y="21600"/>
                    <a:pt x="20773" y="21600"/>
                  </a:cubicBezTo>
                  <a:cubicBezTo>
                    <a:pt x="21269" y="21600"/>
                    <a:pt x="21600" y="17365"/>
                    <a:pt x="21600" y="11012"/>
                  </a:cubicBezTo>
                  <a:cubicBezTo>
                    <a:pt x="21600" y="4659"/>
                    <a:pt x="21104" y="0"/>
                    <a:pt x="20608" y="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32" name="Freeform 203"/>
            <p:cNvSpPr/>
            <p:nvPr/>
          </p:nvSpPr>
          <p:spPr>
            <a:xfrm>
              <a:off x="627481" y="354456"/>
              <a:ext cx="114002" cy="98570"/>
            </a:xfrm>
            <a:custGeom>
              <a:avLst/>
              <a:gdLst/>
              <a:ahLst/>
              <a:cxnLst>
                <a:cxn ang="0">
                  <a:pos x="wd2" y="hd2"/>
                </a:cxn>
                <a:cxn ang="5400000">
                  <a:pos x="wd2" y="hd2"/>
                </a:cxn>
                <a:cxn ang="10800000">
                  <a:pos x="wd2" y="hd2"/>
                </a:cxn>
                <a:cxn ang="16200000">
                  <a:pos x="wd2" y="hd2"/>
                </a:cxn>
              </a:cxnLst>
              <a:rect l="0" t="0" r="r" b="b"/>
              <a:pathLst>
                <a:path w="21600" h="21600" extrusionOk="0">
                  <a:moveTo>
                    <a:pt x="10758" y="0"/>
                  </a:moveTo>
                  <a:cubicBezTo>
                    <a:pt x="4744" y="0"/>
                    <a:pt x="0" y="4744"/>
                    <a:pt x="0" y="10758"/>
                  </a:cubicBezTo>
                  <a:cubicBezTo>
                    <a:pt x="0" y="16856"/>
                    <a:pt x="4744" y="21600"/>
                    <a:pt x="10758" y="21600"/>
                  </a:cubicBezTo>
                  <a:cubicBezTo>
                    <a:pt x="16772" y="21600"/>
                    <a:pt x="21600" y="16856"/>
                    <a:pt x="21600" y="10758"/>
                  </a:cubicBezTo>
                  <a:cubicBezTo>
                    <a:pt x="21600" y="4744"/>
                    <a:pt x="16772" y="0"/>
                    <a:pt x="10758" y="0"/>
                  </a:cubicBezTo>
                  <a:close/>
                  <a:moveTo>
                    <a:pt x="10758" y="17280"/>
                  </a:moveTo>
                  <a:cubicBezTo>
                    <a:pt x="7285" y="17280"/>
                    <a:pt x="4320" y="14231"/>
                    <a:pt x="4320" y="10758"/>
                  </a:cubicBezTo>
                  <a:cubicBezTo>
                    <a:pt x="4320" y="7369"/>
                    <a:pt x="7285" y="4320"/>
                    <a:pt x="10758" y="4320"/>
                  </a:cubicBezTo>
                  <a:cubicBezTo>
                    <a:pt x="14231" y="4320"/>
                    <a:pt x="17280" y="7369"/>
                    <a:pt x="17280" y="10758"/>
                  </a:cubicBezTo>
                  <a:cubicBezTo>
                    <a:pt x="17280" y="14231"/>
                    <a:pt x="14231" y="17280"/>
                    <a:pt x="10758" y="1728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33" name="Freeform 204"/>
            <p:cNvSpPr/>
            <p:nvPr/>
          </p:nvSpPr>
          <p:spPr>
            <a:xfrm>
              <a:off x="171285" y="275797"/>
              <a:ext cx="661324" cy="256052"/>
            </a:xfrm>
            <a:custGeom>
              <a:avLst/>
              <a:gdLst/>
              <a:ahLst/>
              <a:cxnLst>
                <a:cxn ang="0">
                  <a:pos x="wd2" y="hd2"/>
                </a:cxn>
                <a:cxn ang="5400000">
                  <a:pos x="wd2" y="hd2"/>
                </a:cxn>
                <a:cxn ang="10800000">
                  <a:pos x="wd2" y="hd2"/>
                </a:cxn>
                <a:cxn ang="16200000">
                  <a:pos x="wd2" y="hd2"/>
                </a:cxn>
              </a:cxnLst>
              <a:rect l="0" t="0" r="r" b="b"/>
              <a:pathLst>
                <a:path w="21600" h="21600" extrusionOk="0">
                  <a:moveTo>
                    <a:pt x="16751" y="0"/>
                  </a:moveTo>
                  <a:cubicBezTo>
                    <a:pt x="4834" y="0"/>
                    <a:pt x="4834" y="0"/>
                    <a:pt x="4834" y="0"/>
                  </a:cubicBezTo>
                  <a:cubicBezTo>
                    <a:pt x="2147" y="0"/>
                    <a:pt x="0" y="4822"/>
                    <a:pt x="0" y="10784"/>
                  </a:cubicBezTo>
                  <a:cubicBezTo>
                    <a:pt x="0" y="16778"/>
                    <a:pt x="2147" y="21600"/>
                    <a:pt x="4834" y="21600"/>
                  </a:cubicBezTo>
                  <a:cubicBezTo>
                    <a:pt x="16751" y="21600"/>
                    <a:pt x="16751" y="21600"/>
                    <a:pt x="16751" y="21600"/>
                  </a:cubicBezTo>
                  <a:cubicBezTo>
                    <a:pt x="19439" y="21600"/>
                    <a:pt x="21600" y="16778"/>
                    <a:pt x="21600" y="10784"/>
                  </a:cubicBezTo>
                  <a:cubicBezTo>
                    <a:pt x="21600" y="4822"/>
                    <a:pt x="19439" y="0"/>
                    <a:pt x="16751" y="0"/>
                  </a:cubicBezTo>
                  <a:close/>
                  <a:moveTo>
                    <a:pt x="16751" y="19938"/>
                  </a:moveTo>
                  <a:cubicBezTo>
                    <a:pt x="4834" y="19938"/>
                    <a:pt x="4834" y="19938"/>
                    <a:pt x="4834" y="19938"/>
                  </a:cubicBezTo>
                  <a:cubicBezTo>
                    <a:pt x="2600" y="19938"/>
                    <a:pt x="745" y="15768"/>
                    <a:pt x="745" y="10784"/>
                  </a:cubicBezTo>
                  <a:cubicBezTo>
                    <a:pt x="745" y="5799"/>
                    <a:pt x="2600" y="1662"/>
                    <a:pt x="4834" y="1662"/>
                  </a:cubicBezTo>
                  <a:cubicBezTo>
                    <a:pt x="16751" y="1662"/>
                    <a:pt x="16751" y="1662"/>
                    <a:pt x="16751" y="1662"/>
                  </a:cubicBezTo>
                  <a:cubicBezTo>
                    <a:pt x="18986" y="1662"/>
                    <a:pt x="20855" y="5799"/>
                    <a:pt x="20855" y="10784"/>
                  </a:cubicBezTo>
                  <a:cubicBezTo>
                    <a:pt x="20855" y="15768"/>
                    <a:pt x="18986" y="19938"/>
                    <a:pt x="16751" y="19938"/>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634" name="Freeform 208"/>
          <p:cNvSpPr/>
          <p:nvPr/>
        </p:nvSpPr>
        <p:spPr>
          <a:xfrm>
            <a:off x="3905137" y="4824988"/>
            <a:ext cx="416092" cy="229459"/>
          </a:xfrm>
          <a:custGeom>
            <a:avLst/>
            <a:gdLst/>
            <a:ahLst/>
            <a:cxnLst>
              <a:cxn ang="0">
                <a:pos x="wd2" y="hd2"/>
              </a:cxn>
              <a:cxn ang="5400000">
                <a:pos x="wd2" y="hd2"/>
              </a:cxn>
              <a:cxn ang="10800000">
                <a:pos x="wd2" y="hd2"/>
              </a:cxn>
              <a:cxn ang="16200000">
                <a:pos x="wd2" y="hd2"/>
              </a:cxn>
            </a:cxnLst>
            <a:rect l="0" t="0" r="r" b="b"/>
            <a:pathLst>
              <a:path w="21600" h="21600" extrusionOk="0">
                <a:moveTo>
                  <a:pt x="21552" y="11951"/>
                </a:moveTo>
                <a:cubicBezTo>
                  <a:pt x="21552" y="11885"/>
                  <a:pt x="21552" y="11885"/>
                  <a:pt x="21600" y="11806"/>
                </a:cubicBezTo>
                <a:cubicBezTo>
                  <a:pt x="21600" y="11740"/>
                  <a:pt x="21600" y="11740"/>
                  <a:pt x="21600" y="11674"/>
                </a:cubicBezTo>
                <a:cubicBezTo>
                  <a:pt x="21600" y="11607"/>
                  <a:pt x="21600" y="11607"/>
                  <a:pt x="21600" y="11607"/>
                </a:cubicBezTo>
                <a:cubicBezTo>
                  <a:pt x="21600" y="11607"/>
                  <a:pt x="21600" y="11607"/>
                  <a:pt x="21600" y="11541"/>
                </a:cubicBezTo>
                <a:cubicBezTo>
                  <a:pt x="21600" y="11541"/>
                  <a:pt x="21600" y="11541"/>
                  <a:pt x="21600" y="11541"/>
                </a:cubicBezTo>
                <a:cubicBezTo>
                  <a:pt x="21061" y="8232"/>
                  <a:pt x="19049" y="5665"/>
                  <a:pt x="16595" y="5135"/>
                </a:cubicBezTo>
                <a:cubicBezTo>
                  <a:pt x="15613" y="2091"/>
                  <a:pt x="13351" y="0"/>
                  <a:pt x="10848" y="0"/>
                </a:cubicBezTo>
                <a:cubicBezTo>
                  <a:pt x="8345" y="0"/>
                  <a:pt x="6083" y="2091"/>
                  <a:pt x="5159" y="5201"/>
                </a:cubicBezTo>
                <a:cubicBezTo>
                  <a:pt x="2214" y="5810"/>
                  <a:pt x="0" y="9251"/>
                  <a:pt x="0" y="13368"/>
                </a:cubicBezTo>
                <a:cubicBezTo>
                  <a:pt x="0" y="17881"/>
                  <a:pt x="2753" y="21600"/>
                  <a:pt x="6141" y="21600"/>
                </a:cubicBezTo>
                <a:cubicBezTo>
                  <a:pt x="12764" y="21600"/>
                  <a:pt x="12764" y="21600"/>
                  <a:pt x="12764" y="21600"/>
                </a:cubicBezTo>
                <a:cubicBezTo>
                  <a:pt x="12812" y="21600"/>
                  <a:pt x="12860" y="21600"/>
                  <a:pt x="12908" y="21534"/>
                </a:cubicBezTo>
                <a:cubicBezTo>
                  <a:pt x="12956" y="21534"/>
                  <a:pt x="13014" y="21600"/>
                  <a:pt x="13014" y="21600"/>
                </a:cubicBezTo>
                <a:cubicBezTo>
                  <a:pt x="13110" y="21600"/>
                  <a:pt x="13206" y="21534"/>
                  <a:pt x="13303" y="21468"/>
                </a:cubicBezTo>
                <a:cubicBezTo>
                  <a:pt x="21407" y="12282"/>
                  <a:pt x="21407" y="12282"/>
                  <a:pt x="21407" y="12282"/>
                </a:cubicBezTo>
                <a:cubicBezTo>
                  <a:pt x="21456" y="12216"/>
                  <a:pt x="21456" y="12216"/>
                  <a:pt x="21456" y="12216"/>
                </a:cubicBezTo>
                <a:cubicBezTo>
                  <a:pt x="21456" y="12150"/>
                  <a:pt x="21504" y="12150"/>
                  <a:pt x="21504" y="12084"/>
                </a:cubicBezTo>
                <a:cubicBezTo>
                  <a:pt x="21552" y="12084"/>
                  <a:pt x="21552" y="12018"/>
                  <a:pt x="21552" y="11951"/>
                </a:cubicBezTo>
                <a:close/>
                <a:moveTo>
                  <a:pt x="982" y="13368"/>
                </a:moveTo>
                <a:cubicBezTo>
                  <a:pt x="982" y="9860"/>
                  <a:pt x="2945" y="6882"/>
                  <a:pt x="5593" y="6485"/>
                </a:cubicBezTo>
                <a:cubicBezTo>
                  <a:pt x="5795" y="6485"/>
                  <a:pt x="5939" y="6274"/>
                  <a:pt x="5987" y="6009"/>
                </a:cubicBezTo>
                <a:cubicBezTo>
                  <a:pt x="6728" y="3243"/>
                  <a:pt x="8692" y="1350"/>
                  <a:pt x="10848" y="1350"/>
                </a:cubicBezTo>
                <a:cubicBezTo>
                  <a:pt x="13004" y="1350"/>
                  <a:pt x="15026" y="3243"/>
                  <a:pt x="15709" y="6009"/>
                </a:cubicBezTo>
                <a:cubicBezTo>
                  <a:pt x="15757" y="6274"/>
                  <a:pt x="15959" y="6406"/>
                  <a:pt x="16104" y="6485"/>
                </a:cubicBezTo>
                <a:cubicBezTo>
                  <a:pt x="18164" y="6816"/>
                  <a:pt x="19887" y="8709"/>
                  <a:pt x="20474" y="11343"/>
                </a:cubicBezTo>
                <a:cubicBezTo>
                  <a:pt x="18212" y="11343"/>
                  <a:pt x="18212" y="11343"/>
                  <a:pt x="18212" y="11343"/>
                </a:cubicBezTo>
                <a:cubicBezTo>
                  <a:pt x="14920" y="11343"/>
                  <a:pt x="12417" y="14982"/>
                  <a:pt x="12417" y="19774"/>
                </a:cubicBezTo>
                <a:cubicBezTo>
                  <a:pt x="12417" y="19906"/>
                  <a:pt x="12417" y="20118"/>
                  <a:pt x="12417" y="20316"/>
                </a:cubicBezTo>
                <a:cubicBezTo>
                  <a:pt x="6141" y="20316"/>
                  <a:pt x="6141" y="20316"/>
                  <a:pt x="6141" y="20316"/>
                </a:cubicBezTo>
                <a:cubicBezTo>
                  <a:pt x="3292" y="20250"/>
                  <a:pt x="982" y="17140"/>
                  <a:pt x="982" y="13368"/>
                </a:cubicBezTo>
                <a:close/>
                <a:moveTo>
                  <a:pt x="12956" y="20051"/>
                </a:moveTo>
                <a:cubicBezTo>
                  <a:pt x="12956" y="19906"/>
                  <a:pt x="12956" y="19840"/>
                  <a:pt x="12956" y="19707"/>
                </a:cubicBezTo>
                <a:cubicBezTo>
                  <a:pt x="12956" y="15260"/>
                  <a:pt x="15266" y="11951"/>
                  <a:pt x="18260" y="11951"/>
                </a:cubicBezTo>
                <a:cubicBezTo>
                  <a:pt x="20127" y="11951"/>
                  <a:pt x="20127" y="11951"/>
                  <a:pt x="20127" y="11951"/>
                </a:cubicBezTo>
                <a:lnTo>
                  <a:pt x="12956" y="20051"/>
                </a:lnTo>
                <a:close/>
              </a:path>
            </a:pathLst>
          </a:custGeom>
          <a:solidFill>
            <a:srgbClr val="F3982B"/>
          </a:solidFill>
          <a:ln w="3175">
            <a:miter lim="400000"/>
          </a:ln>
        </p:spPr>
        <p:txBody>
          <a:bodyPr lIns="0" tIns="0" rIns="0" bIns="0" anchor="ctr" anchorCtr="0"/>
          <a:lstStyle/>
          <a:p>
            <a:pPr defTabSz="3564255">
              <a:defRPr sz="7000"/>
            </a:pPr>
            <a:endParaRPr sz="1200" dirty="0">
              <a:latin typeface="+mn-ea"/>
              <a:ea typeface="+mn-ea"/>
            </a:endParaRPr>
          </a:p>
        </p:txBody>
      </p:sp>
      <p:grpSp>
        <p:nvGrpSpPr>
          <p:cNvPr id="635" name="组合 634"/>
          <p:cNvGrpSpPr/>
          <p:nvPr/>
        </p:nvGrpSpPr>
        <p:grpSpPr>
          <a:xfrm>
            <a:off x="8114704" y="2421947"/>
            <a:ext cx="1473727" cy="632562"/>
            <a:chOff x="408954" y="1536206"/>
            <a:chExt cx="656465" cy="349469"/>
          </a:xfrm>
        </p:grpSpPr>
        <p:sp>
          <p:nvSpPr>
            <p:cNvPr id="636" name="矩形 719"/>
            <p:cNvSpPr/>
            <p:nvPr/>
          </p:nvSpPr>
          <p:spPr>
            <a:xfrm>
              <a:off x="408954" y="1536206"/>
              <a:ext cx="656465" cy="349469"/>
            </a:xfrm>
            <a:prstGeom prst="rect">
              <a:avLst/>
            </a:prstGeom>
            <a:ln w="12700">
              <a:solidFill>
                <a:srgbClr val="00B0F0"/>
              </a:solidFill>
              <a:miter/>
            </a:ln>
          </p:spPr>
          <p:txBody>
            <a:bodyPr lIns="0" tIns="0" rIns="0" bIns="0" anchor="ctr" anchorCtr="0"/>
            <a:lstStyle/>
            <a:p>
              <a:pPr defTabSz="3564255">
                <a:defRPr sz="8200"/>
              </a:pPr>
              <a:endParaRPr sz="1200" dirty="0">
                <a:latin typeface="+mn-ea"/>
                <a:ea typeface="+mn-ea"/>
              </a:endParaRPr>
            </a:p>
          </p:txBody>
        </p:sp>
        <p:sp>
          <p:nvSpPr>
            <p:cNvPr id="637" name="TextBox 35"/>
            <p:cNvSpPr txBox="1"/>
            <p:nvPr/>
          </p:nvSpPr>
          <p:spPr>
            <a:xfrm>
              <a:off x="687756" y="1724121"/>
              <a:ext cx="362637" cy="121415"/>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lang="en-US" sz="1200" dirty="0" smtClean="0">
                  <a:solidFill>
                    <a:schemeClr val="tx1"/>
                  </a:solidFill>
                  <a:latin typeface="+mn-ea"/>
                  <a:ea typeface="+mn-ea"/>
                </a:rPr>
                <a:t>Fusion</a:t>
              </a:r>
              <a:endParaRPr lang="en-US" sz="1200" dirty="0" smtClean="0">
                <a:solidFill>
                  <a:schemeClr val="tx1"/>
                </a:solidFill>
                <a:latin typeface="+mn-ea"/>
                <a:ea typeface="+mn-ea"/>
              </a:endParaRPr>
            </a:p>
            <a:p>
              <a:r>
                <a:rPr lang="en-US" sz="1200" dirty="0" smtClean="0">
                  <a:solidFill>
                    <a:schemeClr val="tx1"/>
                  </a:solidFill>
                  <a:latin typeface="+mn-ea"/>
                  <a:ea typeface="+mn-ea"/>
                </a:rPr>
                <a:t>Access</a:t>
              </a:r>
              <a:endParaRPr sz="1200" dirty="0">
                <a:solidFill>
                  <a:schemeClr val="tx1"/>
                </a:solidFill>
                <a:latin typeface="+mn-ea"/>
                <a:ea typeface="+mn-ea"/>
              </a:endParaRPr>
            </a:p>
          </p:txBody>
        </p:sp>
        <p:sp>
          <p:nvSpPr>
            <p:cNvPr id="638" name="Freeform 130"/>
            <p:cNvSpPr/>
            <p:nvPr/>
          </p:nvSpPr>
          <p:spPr>
            <a:xfrm>
              <a:off x="787136" y="1554029"/>
              <a:ext cx="139099" cy="135344"/>
            </a:xfrm>
            <a:custGeom>
              <a:avLst/>
              <a:gdLst/>
              <a:ahLst/>
              <a:cxnLst>
                <a:cxn ang="0">
                  <a:pos x="wd2" y="hd2"/>
                </a:cxn>
                <a:cxn ang="5400000">
                  <a:pos x="wd2" y="hd2"/>
                </a:cxn>
                <a:cxn ang="10800000">
                  <a:pos x="wd2" y="hd2"/>
                </a:cxn>
                <a:cxn ang="16200000">
                  <a:pos x="wd2" y="hd2"/>
                </a:cxn>
              </a:cxnLst>
              <a:rect l="0" t="0" r="r" b="b"/>
              <a:pathLst>
                <a:path w="21600" h="21600" extrusionOk="0">
                  <a:moveTo>
                    <a:pt x="2455" y="5116"/>
                  </a:moveTo>
                  <a:cubicBezTo>
                    <a:pt x="2156" y="5116"/>
                    <a:pt x="1964" y="5339"/>
                    <a:pt x="1964" y="5684"/>
                  </a:cubicBezTo>
                  <a:cubicBezTo>
                    <a:pt x="1964" y="6030"/>
                    <a:pt x="2156" y="6253"/>
                    <a:pt x="2455" y="6253"/>
                  </a:cubicBezTo>
                  <a:cubicBezTo>
                    <a:pt x="2753" y="6253"/>
                    <a:pt x="2945" y="6030"/>
                    <a:pt x="2945" y="5684"/>
                  </a:cubicBezTo>
                  <a:cubicBezTo>
                    <a:pt x="2945" y="5339"/>
                    <a:pt x="2753" y="5116"/>
                    <a:pt x="2455" y="5116"/>
                  </a:cubicBezTo>
                  <a:close/>
                  <a:moveTo>
                    <a:pt x="18655" y="20463"/>
                  </a:moveTo>
                  <a:cubicBezTo>
                    <a:pt x="2945" y="20463"/>
                    <a:pt x="2945" y="20463"/>
                    <a:pt x="2945" y="20463"/>
                  </a:cubicBezTo>
                  <a:cubicBezTo>
                    <a:pt x="2647" y="20463"/>
                    <a:pt x="2455" y="20686"/>
                    <a:pt x="2455" y="21032"/>
                  </a:cubicBezTo>
                  <a:cubicBezTo>
                    <a:pt x="2455" y="21377"/>
                    <a:pt x="2647" y="21600"/>
                    <a:pt x="2945" y="21600"/>
                  </a:cubicBezTo>
                  <a:cubicBezTo>
                    <a:pt x="18655" y="21600"/>
                    <a:pt x="18655" y="21600"/>
                    <a:pt x="18655" y="21600"/>
                  </a:cubicBezTo>
                  <a:cubicBezTo>
                    <a:pt x="18953" y="21600"/>
                    <a:pt x="19145" y="21377"/>
                    <a:pt x="19145" y="21032"/>
                  </a:cubicBezTo>
                  <a:cubicBezTo>
                    <a:pt x="19145" y="20686"/>
                    <a:pt x="18953" y="20463"/>
                    <a:pt x="18655" y="20463"/>
                  </a:cubicBezTo>
                  <a:close/>
                  <a:moveTo>
                    <a:pt x="20127" y="0"/>
                  </a:moveTo>
                  <a:cubicBezTo>
                    <a:pt x="1473" y="0"/>
                    <a:pt x="1473" y="0"/>
                    <a:pt x="1473" y="0"/>
                  </a:cubicBezTo>
                  <a:cubicBezTo>
                    <a:pt x="635" y="0"/>
                    <a:pt x="0" y="736"/>
                    <a:pt x="0" y="1705"/>
                  </a:cubicBezTo>
                  <a:cubicBezTo>
                    <a:pt x="0" y="16484"/>
                    <a:pt x="0" y="16484"/>
                    <a:pt x="0" y="16484"/>
                  </a:cubicBezTo>
                  <a:cubicBezTo>
                    <a:pt x="0" y="17454"/>
                    <a:pt x="635" y="18189"/>
                    <a:pt x="1473" y="18189"/>
                  </a:cubicBezTo>
                  <a:cubicBezTo>
                    <a:pt x="20127" y="18189"/>
                    <a:pt x="20127" y="18189"/>
                    <a:pt x="20127" y="18189"/>
                  </a:cubicBezTo>
                  <a:cubicBezTo>
                    <a:pt x="20965" y="18189"/>
                    <a:pt x="21600" y="17454"/>
                    <a:pt x="21600" y="16484"/>
                  </a:cubicBezTo>
                  <a:cubicBezTo>
                    <a:pt x="21600" y="1705"/>
                    <a:pt x="21600" y="1705"/>
                    <a:pt x="21600" y="1705"/>
                  </a:cubicBezTo>
                  <a:cubicBezTo>
                    <a:pt x="21600" y="736"/>
                    <a:pt x="20965" y="0"/>
                    <a:pt x="20127" y="0"/>
                  </a:cubicBezTo>
                  <a:close/>
                  <a:moveTo>
                    <a:pt x="20618" y="16484"/>
                  </a:moveTo>
                  <a:cubicBezTo>
                    <a:pt x="20618" y="16830"/>
                    <a:pt x="20426" y="17053"/>
                    <a:pt x="20127" y="17053"/>
                  </a:cubicBezTo>
                  <a:cubicBezTo>
                    <a:pt x="1473" y="17053"/>
                    <a:pt x="1473" y="17053"/>
                    <a:pt x="1473" y="17053"/>
                  </a:cubicBezTo>
                  <a:cubicBezTo>
                    <a:pt x="1174" y="17053"/>
                    <a:pt x="982" y="16830"/>
                    <a:pt x="982" y="16484"/>
                  </a:cubicBezTo>
                  <a:cubicBezTo>
                    <a:pt x="982" y="1705"/>
                    <a:pt x="982" y="1705"/>
                    <a:pt x="982" y="1705"/>
                  </a:cubicBezTo>
                  <a:cubicBezTo>
                    <a:pt x="982" y="1360"/>
                    <a:pt x="1174" y="1137"/>
                    <a:pt x="1473" y="1137"/>
                  </a:cubicBezTo>
                  <a:cubicBezTo>
                    <a:pt x="20127" y="1137"/>
                    <a:pt x="20127" y="1137"/>
                    <a:pt x="20127" y="1137"/>
                  </a:cubicBezTo>
                  <a:cubicBezTo>
                    <a:pt x="20426" y="1137"/>
                    <a:pt x="20618" y="1360"/>
                    <a:pt x="20618" y="1705"/>
                  </a:cubicBezTo>
                  <a:lnTo>
                    <a:pt x="20618" y="16484"/>
                  </a:lnTo>
                  <a:close/>
                  <a:moveTo>
                    <a:pt x="2455" y="2842"/>
                  </a:moveTo>
                  <a:cubicBezTo>
                    <a:pt x="2156" y="2842"/>
                    <a:pt x="1964" y="3065"/>
                    <a:pt x="1964" y="3411"/>
                  </a:cubicBezTo>
                  <a:cubicBezTo>
                    <a:pt x="1964" y="3756"/>
                    <a:pt x="2156" y="3979"/>
                    <a:pt x="2455" y="3979"/>
                  </a:cubicBezTo>
                  <a:cubicBezTo>
                    <a:pt x="2753" y="3979"/>
                    <a:pt x="2945" y="3756"/>
                    <a:pt x="2945" y="3411"/>
                  </a:cubicBezTo>
                  <a:cubicBezTo>
                    <a:pt x="2945" y="3065"/>
                    <a:pt x="2753" y="2842"/>
                    <a:pt x="2455" y="2842"/>
                  </a:cubicBezTo>
                  <a:close/>
                  <a:moveTo>
                    <a:pt x="14236" y="6253"/>
                  </a:moveTo>
                  <a:cubicBezTo>
                    <a:pt x="13745" y="4603"/>
                    <a:pt x="12417" y="3411"/>
                    <a:pt x="10800" y="3411"/>
                  </a:cubicBezTo>
                  <a:cubicBezTo>
                    <a:pt x="9183" y="3411"/>
                    <a:pt x="7855" y="4603"/>
                    <a:pt x="7364" y="6253"/>
                  </a:cubicBezTo>
                  <a:cubicBezTo>
                    <a:pt x="5544" y="6476"/>
                    <a:pt x="4178" y="8303"/>
                    <a:pt x="4178" y="10510"/>
                  </a:cubicBezTo>
                  <a:cubicBezTo>
                    <a:pt x="4178" y="12851"/>
                    <a:pt x="5795" y="14779"/>
                    <a:pt x="7806" y="14779"/>
                  </a:cubicBezTo>
                  <a:cubicBezTo>
                    <a:pt x="13842" y="14779"/>
                    <a:pt x="13842" y="14779"/>
                    <a:pt x="13842" y="14779"/>
                  </a:cubicBezTo>
                  <a:cubicBezTo>
                    <a:pt x="15853" y="14779"/>
                    <a:pt x="17480" y="12851"/>
                    <a:pt x="17480" y="10510"/>
                  </a:cubicBezTo>
                  <a:cubicBezTo>
                    <a:pt x="17432" y="8303"/>
                    <a:pt x="16007" y="6531"/>
                    <a:pt x="14236" y="6253"/>
                  </a:cubicBezTo>
                  <a:close/>
                  <a:moveTo>
                    <a:pt x="13794" y="14099"/>
                  </a:moveTo>
                  <a:cubicBezTo>
                    <a:pt x="7806" y="14099"/>
                    <a:pt x="7806" y="14099"/>
                    <a:pt x="7806" y="14099"/>
                  </a:cubicBezTo>
                  <a:cubicBezTo>
                    <a:pt x="6141" y="14099"/>
                    <a:pt x="4765" y="12505"/>
                    <a:pt x="4765" y="10510"/>
                  </a:cubicBezTo>
                  <a:cubicBezTo>
                    <a:pt x="4765" y="8693"/>
                    <a:pt x="5939" y="7167"/>
                    <a:pt x="7460" y="6933"/>
                  </a:cubicBezTo>
                  <a:cubicBezTo>
                    <a:pt x="7662" y="6933"/>
                    <a:pt x="7855" y="6710"/>
                    <a:pt x="7951" y="6476"/>
                  </a:cubicBezTo>
                  <a:cubicBezTo>
                    <a:pt x="8394" y="5060"/>
                    <a:pt x="9520" y="4035"/>
                    <a:pt x="10848" y="4035"/>
                  </a:cubicBezTo>
                  <a:cubicBezTo>
                    <a:pt x="12128" y="4035"/>
                    <a:pt x="13303" y="5004"/>
                    <a:pt x="13745" y="6476"/>
                  </a:cubicBezTo>
                  <a:cubicBezTo>
                    <a:pt x="13794" y="6710"/>
                    <a:pt x="13996" y="6877"/>
                    <a:pt x="14236" y="6933"/>
                  </a:cubicBezTo>
                  <a:cubicBezTo>
                    <a:pt x="15757" y="7167"/>
                    <a:pt x="16941" y="8693"/>
                    <a:pt x="16941" y="10510"/>
                  </a:cubicBezTo>
                  <a:cubicBezTo>
                    <a:pt x="16835" y="12505"/>
                    <a:pt x="15517" y="14099"/>
                    <a:pt x="13794" y="14099"/>
                  </a:cubicBezTo>
                  <a:close/>
                </a:path>
              </a:pathLst>
            </a:custGeom>
            <a:solidFill>
              <a:srgbClr val="00FF67"/>
            </a:solidFill>
            <a:ln w="3175">
              <a:solidFill>
                <a:srgbClr val="00B0F0"/>
              </a:solidFill>
              <a:miter lim="400000"/>
            </a:ln>
          </p:spPr>
          <p:txBody>
            <a:bodyPr lIns="0" tIns="0" rIns="0" bIns="0" anchor="ctr" anchorCtr="0"/>
            <a:lstStyle/>
            <a:p>
              <a:pPr defTabSz="3564255">
                <a:defRPr sz="7000"/>
              </a:pPr>
              <a:endParaRPr sz="1200" dirty="0">
                <a:latin typeface="+mn-ea"/>
                <a:ea typeface="+mn-ea"/>
              </a:endParaRPr>
            </a:p>
          </p:txBody>
        </p:sp>
        <p:sp>
          <p:nvSpPr>
            <p:cNvPr id="639" name="矩形 638"/>
            <p:cNvSpPr/>
            <p:nvPr/>
          </p:nvSpPr>
          <p:spPr>
            <a:xfrm>
              <a:off x="480963" y="1612928"/>
              <a:ext cx="530626" cy="204044"/>
            </a:xfrm>
            <a:prstGeom prst="rect">
              <a:avLst/>
            </a:prstGeom>
            <a:ln>
              <a:noFill/>
            </a:ln>
          </p:spPr>
          <p:txBody>
            <a:bodyPr wrap="square" lIns="0" tIns="0" rIns="0" bIns="0" anchor="ctr" anchorCtr="0">
              <a:spAutoFit/>
            </a:bodyPr>
            <a:lstStyle/>
            <a:p>
              <a:r>
                <a:rPr lang="zh-CN" altLang="en-US" sz="1200" dirty="0">
                  <a:latin typeface="+mn-ea"/>
                  <a:ea typeface="+mn-ea"/>
                </a:rPr>
                <a:t>企业</a:t>
              </a:r>
              <a:endParaRPr lang="en-US" altLang="zh-CN" sz="1200" dirty="0">
                <a:latin typeface="+mn-ea"/>
                <a:ea typeface="+mn-ea"/>
              </a:endParaRPr>
            </a:p>
            <a:p>
              <a:r>
                <a:rPr lang="zh-CN" altLang="en-US" sz="1200" dirty="0">
                  <a:latin typeface="+mn-ea"/>
                  <a:ea typeface="+mn-ea"/>
                </a:rPr>
                <a:t>应用</a:t>
              </a:r>
              <a:endParaRPr lang="en-US" sz="1200" dirty="0">
                <a:latin typeface="+mn-ea"/>
                <a:ea typeface="+mn-ea"/>
              </a:endParaRPr>
            </a:p>
          </p:txBody>
        </p:sp>
      </p:grpSp>
      <p:sp>
        <p:nvSpPr>
          <p:cNvPr id="640" name="TextBox 73"/>
          <p:cNvSpPr txBox="1"/>
          <p:nvPr/>
        </p:nvSpPr>
        <p:spPr>
          <a:xfrm>
            <a:off x="6123174" y="2769900"/>
            <a:ext cx="330881" cy="105703"/>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endParaRPr sz="1200" dirty="0">
              <a:solidFill>
                <a:schemeClr val="tx1"/>
              </a:solidFill>
              <a:latin typeface="+mn-ea"/>
              <a:ea typeface="+mn-ea"/>
            </a:endParaRPr>
          </a:p>
        </p:txBody>
      </p:sp>
      <p:sp>
        <p:nvSpPr>
          <p:cNvPr id="641" name="TextBox 102"/>
          <p:cNvSpPr txBox="1"/>
          <p:nvPr/>
        </p:nvSpPr>
        <p:spPr>
          <a:xfrm>
            <a:off x="9955646" y="5105852"/>
            <a:ext cx="327013" cy="184666"/>
          </a:xfrm>
          <a:prstGeom prst="rect">
            <a:avLst/>
          </a:prstGeom>
          <a:noFill/>
          <a:ln>
            <a:noFill/>
          </a:ln>
        </p:spPr>
        <p:txBody>
          <a:bodyPr wrap="none" lIns="0" tIns="0" rIns="0" bIns="0" rtlCol="0">
            <a:spAutoFit/>
          </a:bodyPr>
          <a:lstStyle/>
          <a:p>
            <a:pPr algn="ctr" defTabSz="4754880"/>
            <a:r>
              <a:rPr lang="en-US" altLang="zh-CN" sz="1200" dirty="0">
                <a:latin typeface="+mn-ea"/>
                <a:ea typeface="+mn-ea"/>
                <a:cs typeface="Akkurat Pro"/>
                <a:sym typeface="Akkurat Pro"/>
              </a:rPr>
              <a:t>TMS</a:t>
            </a:r>
            <a:endParaRPr lang="en-US" altLang="zh-CN" sz="1200" dirty="0">
              <a:latin typeface="+mn-ea"/>
              <a:ea typeface="+mn-ea"/>
              <a:cs typeface="Akkurat Pro"/>
              <a:sym typeface="Akkurat Pro"/>
            </a:endParaRPr>
          </a:p>
        </p:txBody>
      </p:sp>
      <p:sp>
        <p:nvSpPr>
          <p:cNvPr id="642" name="Freeform 21"/>
          <p:cNvSpPr>
            <a:spLocks noEditPoints="1"/>
          </p:cNvSpPr>
          <p:nvPr/>
        </p:nvSpPr>
        <p:spPr bwMode="auto">
          <a:xfrm>
            <a:off x="9964040" y="4818660"/>
            <a:ext cx="354165" cy="295239"/>
          </a:xfrm>
          <a:custGeom>
            <a:avLst/>
            <a:gdLst>
              <a:gd name="T0" fmla="*/ 319 w 886"/>
              <a:gd name="T1" fmla="*/ 203 h 883"/>
              <a:gd name="T2" fmla="*/ 319 w 886"/>
              <a:gd name="T3" fmla="*/ 247 h 883"/>
              <a:gd name="T4" fmla="*/ 549 w 886"/>
              <a:gd name="T5" fmla="*/ 226 h 883"/>
              <a:gd name="T6" fmla="*/ 481 w 886"/>
              <a:gd name="T7" fmla="*/ 219 h 883"/>
              <a:gd name="T8" fmla="*/ 447 w 886"/>
              <a:gd name="T9" fmla="*/ 163 h 883"/>
              <a:gd name="T10" fmla="*/ 287 w 886"/>
              <a:gd name="T11" fmla="*/ 153 h 883"/>
              <a:gd name="T12" fmla="*/ 205 w 886"/>
              <a:gd name="T13" fmla="*/ 292 h 883"/>
              <a:gd name="T14" fmla="*/ 363 w 886"/>
              <a:gd name="T15" fmla="*/ 578 h 883"/>
              <a:gd name="T16" fmla="*/ 379 w 886"/>
              <a:gd name="T17" fmla="*/ 582 h 883"/>
              <a:gd name="T18" fmla="*/ 465 w 886"/>
              <a:gd name="T19" fmla="*/ 641 h 883"/>
              <a:gd name="T20" fmla="*/ 481 w 886"/>
              <a:gd name="T21" fmla="*/ 645 h 883"/>
              <a:gd name="T22" fmla="*/ 709 w 886"/>
              <a:gd name="T23" fmla="*/ 510 h 883"/>
              <a:gd name="T24" fmla="*/ 549 w 886"/>
              <a:gd name="T25" fmla="*/ 226 h 883"/>
              <a:gd name="T26" fmla="*/ 228 w 886"/>
              <a:gd name="T27" fmla="*/ 297 h 883"/>
              <a:gd name="T28" fmla="*/ 431 w 886"/>
              <a:gd name="T29" fmla="*/ 181 h 883"/>
              <a:gd name="T30" fmla="*/ 388 w 886"/>
              <a:gd name="T31" fmla="*/ 216 h 883"/>
              <a:gd name="T32" fmla="*/ 306 w 886"/>
              <a:gd name="T33" fmla="*/ 355 h 883"/>
              <a:gd name="T34" fmla="*/ 407 w 886"/>
              <a:gd name="T35" fmla="*/ 540 h 883"/>
              <a:gd name="T36" fmla="*/ 480 w 886"/>
              <a:gd name="T37" fmla="*/ 619 h 883"/>
              <a:gd name="T38" fmla="*/ 395 w 886"/>
              <a:gd name="T39" fmla="*/ 239 h 883"/>
              <a:gd name="T40" fmla="*/ 682 w 886"/>
              <a:gd name="T41" fmla="*/ 503 h 883"/>
              <a:gd name="T42" fmla="*/ 816 w 886"/>
              <a:gd name="T43" fmla="*/ 0 h 883"/>
              <a:gd name="T44" fmla="*/ 0 w 886"/>
              <a:gd name="T45" fmla="*/ 70 h 883"/>
              <a:gd name="T46" fmla="*/ 53 w 886"/>
              <a:gd name="T47" fmla="*/ 678 h 883"/>
              <a:gd name="T48" fmla="*/ 443 w 886"/>
              <a:gd name="T49" fmla="*/ 883 h 883"/>
              <a:gd name="T50" fmla="*/ 834 w 886"/>
              <a:gd name="T51" fmla="*/ 678 h 883"/>
              <a:gd name="T52" fmla="*/ 886 w 886"/>
              <a:gd name="T53" fmla="*/ 70 h 883"/>
              <a:gd name="T54" fmla="*/ 839 w 886"/>
              <a:gd name="T55" fmla="*/ 588 h 883"/>
              <a:gd name="T56" fmla="*/ 472 w 886"/>
              <a:gd name="T57" fmla="*/ 830 h 883"/>
              <a:gd name="T58" fmla="*/ 76 w 886"/>
              <a:gd name="T59" fmla="*/ 638 h 883"/>
              <a:gd name="T60" fmla="*/ 47 w 886"/>
              <a:gd name="T61" fmla="*/ 70 h 883"/>
              <a:gd name="T62" fmla="*/ 816 w 886"/>
              <a:gd name="T63" fmla="*/ 47 h 883"/>
              <a:gd name="T64" fmla="*/ 839 w 886"/>
              <a:gd name="T65" fmla="*/ 588 h 883"/>
              <a:gd name="T66" fmla="*/ 401 w 886"/>
              <a:gd name="T67" fmla="*/ 300 h 883"/>
              <a:gd name="T68" fmla="*/ 459 w 886"/>
              <a:gd name="T69" fmla="*/ 300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6" h="883">
                <a:moveTo>
                  <a:pt x="341" y="225"/>
                </a:moveTo>
                <a:cubicBezTo>
                  <a:pt x="341" y="212"/>
                  <a:pt x="331" y="203"/>
                  <a:pt x="319" y="203"/>
                </a:cubicBezTo>
                <a:cubicBezTo>
                  <a:pt x="307" y="203"/>
                  <a:pt x="297" y="212"/>
                  <a:pt x="297" y="225"/>
                </a:cubicBezTo>
                <a:cubicBezTo>
                  <a:pt x="297" y="237"/>
                  <a:pt x="307" y="247"/>
                  <a:pt x="319" y="247"/>
                </a:cubicBezTo>
                <a:cubicBezTo>
                  <a:pt x="331" y="247"/>
                  <a:pt x="341" y="237"/>
                  <a:pt x="341" y="225"/>
                </a:cubicBezTo>
                <a:close/>
                <a:moveTo>
                  <a:pt x="549" y="226"/>
                </a:moveTo>
                <a:cubicBezTo>
                  <a:pt x="547" y="223"/>
                  <a:pt x="544" y="221"/>
                  <a:pt x="540" y="220"/>
                </a:cubicBezTo>
                <a:cubicBezTo>
                  <a:pt x="481" y="219"/>
                  <a:pt x="481" y="219"/>
                  <a:pt x="481" y="219"/>
                </a:cubicBezTo>
                <a:cubicBezTo>
                  <a:pt x="481" y="219"/>
                  <a:pt x="481" y="219"/>
                  <a:pt x="481" y="219"/>
                </a:cubicBezTo>
                <a:cubicBezTo>
                  <a:pt x="447" y="163"/>
                  <a:pt x="447" y="163"/>
                  <a:pt x="447" y="163"/>
                </a:cubicBezTo>
                <a:cubicBezTo>
                  <a:pt x="445" y="160"/>
                  <a:pt x="442" y="158"/>
                  <a:pt x="438" y="158"/>
                </a:cubicBezTo>
                <a:cubicBezTo>
                  <a:pt x="287" y="153"/>
                  <a:pt x="287" y="153"/>
                  <a:pt x="287" y="153"/>
                </a:cubicBezTo>
                <a:cubicBezTo>
                  <a:pt x="282" y="152"/>
                  <a:pt x="278" y="155"/>
                  <a:pt x="276" y="159"/>
                </a:cubicBezTo>
                <a:cubicBezTo>
                  <a:pt x="205" y="292"/>
                  <a:pt x="205" y="292"/>
                  <a:pt x="205" y="292"/>
                </a:cubicBezTo>
                <a:cubicBezTo>
                  <a:pt x="203" y="296"/>
                  <a:pt x="203" y="300"/>
                  <a:pt x="205" y="304"/>
                </a:cubicBezTo>
                <a:cubicBezTo>
                  <a:pt x="363" y="578"/>
                  <a:pt x="363" y="578"/>
                  <a:pt x="363" y="578"/>
                </a:cubicBezTo>
                <a:cubicBezTo>
                  <a:pt x="365" y="582"/>
                  <a:pt x="369" y="584"/>
                  <a:pt x="373" y="584"/>
                </a:cubicBezTo>
                <a:cubicBezTo>
                  <a:pt x="375" y="584"/>
                  <a:pt x="377" y="583"/>
                  <a:pt x="379" y="582"/>
                </a:cubicBezTo>
                <a:cubicBezTo>
                  <a:pt x="418" y="560"/>
                  <a:pt x="418" y="560"/>
                  <a:pt x="418" y="560"/>
                </a:cubicBezTo>
                <a:cubicBezTo>
                  <a:pt x="465" y="641"/>
                  <a:pt x="465" y="641"/>
                  <a:pt x="465" y="641"/>
                </a:cubicBezTo>
                <a:cubicBezTo>
                  <a:pt x="467" y="645"/>
                  <a:pt x="471" y="647"/>
                  <a:pt x="475" y="647"/>
                </a:cubicBezTo>
                <a:cubicBezTo>
                  <a:pt x="477" y="647"/>
                  <a:pt x="479" y="646"/>
                  <a:pt x="481" y="645"/>
                </a:cubicBezTo>
                <a:cubicBezTo>
                  <a:pt x="704" y="517"/>
                  <a:pt x="704" y="517"/>
                  <a:pt x="704" y="517"/>
                </a:cubicBezTo>
                <a:cubicBezTo>
                  <a:pt x="706" y="515"/>
                  <a:pt x="708" y="513"/>
                  <a:pt x="709" y="510"/>
                </a:cubicBezTo>
                <a:cubicBezTo>
                  <a:pt x="710" y="507"/>
                  <a:pt x="710" y="504"/>
                  <a:pt x="708" y="501"/>
                </a:cubicBezTo>
                <a:lnTo>
                  <a:pt x="549" y="226"/>
                </a:lnTo>
                <a:close/>
                <a:moveTo>
                  <a:pt x="378" y="556"/>
                </a:moveTo>
                <a:cubicBezTo>
                  <a:pt x="228" y="297"/>
                  <a:pt x="228" y="297"/>
                  <a:pt x="228" y="297"/>
                </a:cubicBezTo>
                <a:cubicBezTo>
                  <a:pt x="293" y="176"/>
                  <a:pt x="293" y="176"/>
                  <a:pt x="293" y="176"/>
                </a:cubicBezTo>
                <a:cubicBezTo>
                  <a:pt x="431" y="181"/>
                  <a:pt x="431" y="181"/>
                  <a:pt x="431" y="181"/>
                </a:cubicBezTo>
                <a:cubicBezTo>
                  <a:pt x="453" y="218"/>
                  <a:pt x="453" y="218"/>
                  <a:pt x="453" y="218"/>
                </a:cubicBezTo>
                <a:cubicBezTo>
                  <a:pt x="388" y="216"/>
                  <a:pt x="388" y="216"/>
                  <a:pt x="388" y="216"/>
                </a:cubicBezTo>
                <a:cubicBezTo>
                  <a:pt x="384" y="215"/>
                  <a:pt x="380" y="218"/>
                  <a:pt x="378" y="222"/>
                </a:cubicBezTo>
                <a:cubicBezTo>
                  <a:pt x="306" y="355"/>
                  <a:pt x="306" y="355"/>
                  <a:pt x="306" y="355"/>
                </a:cubicBezTo>
                <a:cubicBezTo>
                  <a:pt x="305" y="359"/>
                  <a:pt x="305" y="363"/>
                  <a:pt x="307" y="366"/>
                </a:cubicBezTo>
                <a:cubicBezTo>
                  <a:pt x="407" y="540"/>
                  <a:pt x="407" y="540"/>
                  <a:pt x="407" y="540"/>
                </a:cubicBezTo>
                <a:lnTo>
                  <a:pt x="378" y="556"/>
                </a:lnTo>
                <a:close/>
                <a:moveTo>
                  <a:pt x="480" y="619"/>
                </a:moveTo>
                <a:cubicBezTo>
                  <a:pt x="330" y="360"/>
                  <a:pt x="330" y="360"/>
                  <a:pt x="330" y="360"/>
                </a:cubicBezTo>
                <a:cubicBezTo>
                  <a:pt x="395" y="239"/>
                  <a:pt x="395" y="239"/>
                  <a:pt x="395" y="239"/>
                </a:cubicBezTo>
                <a:cubicBezTo>
                  <a:pt x="532" y="244"/>
                  <a:pt x="532" y="244"/>
                  <a:pt x="532" y="244"/>
                </a:cubicBezTo>
                <a:cubicBezTo>
                  <a:pt x="682" y="503"/>
                  <a:pt x="682" y="503"/>
                  <a:pt x="682" y="503"/>
                </a:cubicBezTo>
                <a:lnTo>
                  <a:pt x="480" y="619"/>
                </a:lnTo>
                <a:close/>
                <a:moveTo>
                  <a:pt x="816" y="0"/>
                </a:moveTo>
                <a:cubicBezTo>
                  <a:pt x="70" y="0"/>
                  <a:pt x="70" y="0"/>
                  <a:pt x="70" y="0"/>
                </a:cubicBezTo>
                <a:cubicBezTo>
                  <a:pt x="32" y="0"/>
                  <a:pt x="0" y="31"/>
                  <a:pt x="0" y="70"/>
                </a:cubicBezTo>
                <a:cubicBezTo>
                  <a:pt x="0" y="588"/>
                  <a:pt x="0" y="588"/>
                  <a:pt x="0" y="588"/>
                </a:cubicBezTo>
                <a:cubicBezTo>
                  <a:pt x="0" y="622"/>
                  <a:pt x="23" y="661"/>
                  <a:pt x="53" y="678"/>
                </a:cubicBezTo>
                <a:cubicBezTo>
                  <a:pt x="391" y="871"/>
                  <a:pt x="391" y="871"/>
                  <a:pt x="391" y="871"/>
                </a:cubicBezTo>
                <a:cubicBezTo>
                  <a:pt x="405" y="879"/>
                  <a:pt x="424" y="883"/>
                  <a:pt x="443" y="883"/>
                </a:cubicBezTo>
                <a:cubicBezTo>
                  <a:pt x="462" y="883"/>
                  <a:pt x="481" y="879"/>
                  <a:pt x="495" y="871"/>
                </a:cubicBezTo>
                <a:cubicBezTo>
                  <a:pt x="834" y="678"/>
                  <a:pt x="834" y="678"/>
                  <a:pt x="834" y="678"/>
                </a:cubicBezTo>
                <a:cubicBezTo>
                  <a:pt x="863" y="661"/>
                  <a:pt x="886" y="622"/>
                  <a:pt x="886" y="588"/>
                </a:cubicBezTo>
                <a:cubicBezTo>
                  <a:pt x="886" y="70"/>
                  <a:pt x="886" y="70"/>
                  <a:pt x="886" y="70"/>
                </a:cubicBezTo>
                <a:cubicBezTo>
                  <a:pt x="886" y="31"/>
                  <a:pt x="855" y="0"/>
                  <a:pt x="816" y="0"/>
                </a:cubicBezTo>
                <a:close/>
                <a:moveTo>
                  <a:pt x="839" y="588"/>
                </a:moveTo>
                <a:cubicBezTo>
                  <a:pt x="839" y="605"/>
                  <a:pt x="826" y="629"/>
                  <a:pt x="811" y="638"/>
                </a:cubicBezTo>
                <a:cubicBezTo>
                  <a:pt x="472" y="830"/>
                  <a:pt x="472" y="830"/>
                  <a:pt x="472" y="830"/>
                </a:cubicBezTo>
                <a:cubicBezTo>
                  <a:pt x="458" y="839"/>
                  <a:pt x="429" y="839"/>
                  <a:pt x="414" y="830"/>
                </a:cubicBezTo>
                <a:cubicBezTo>
                  <a:pt x="76" y="638"/>
                  <a:pt x="76" y="638"/>
                  <a:pt x="76" y="638"/>
                </a:cubicBezTo>
                <a:cubicBezTo>
                  <a:pt x="61" y="629"/>
                  <a:pt x="47" y="605"/>
                  <a:pt x="47" y="588"/>
                </a:cubicBezTo>
                <a:cubicBezTo>
                  <a:pt x="47" y="70"/>
                  <a:pt x="47" y="70"/>
                  <a:pt x="47" y="70"/>
                </a:cubicBezTo>
                <a:cubicBezTo>
                  <a:pt x="47" y="57"/>
                  <a:pt x="57" y="47"/>
                  <a:pt x="70" y="47"/>
                </a:cubicBezTo>
                <a:cubicBezTo>
                  <a:pt x="816" y="47"/>
                  <a:pt x="816" y="47"/>
                  <a:pt x="816" y="47"/>
                </a:cubicBezTo>
                <a:cubicBezTo>
                  <a:pt x="829" y="47"/>
                  <a:pt x="839" y="57"/>
                  <a:pt x="839" y="70"/>
                </a:cubicBezTo>
                <a:lnTo>
                  <a:pt x="839" y="588"/>
                </a:lnTo>
                <a:close/>
                <a:moveTo>
                  <a:pt x="430" y="271"/>
                </a:moveTo>
                <a:cubicBezTo>
                  <a:pt x="414" y="271"/>
                  <a:pt x="401" y="284"/>
                  <a:pt x="401" y="300"/>
                </a:cubicBezTo>
                <a:cubicBezTo>
                  <a:pt x="401" y="316"/>
                  <a:pt x="414" y="329"/>
                  <a:pt x="430" y="329"/>
                </a:cubicBezTo>
                <a:cubicBezTo>
                  <a:pt x="446" y="329"/>
                  <a:pt x="459" y="316"/>
                  <a:pt x="459" y="300"/>
                </a:cubicBezTo>
                <a:cubicBezTo>
                  <a:pt x="459" y="284"/>
                  <a:pt x="446" y="271"/>
                  <a:pt x="430" y="271"/>
                </a:cubicBezTo>
                <a:close/>
              </a:path>
            </a:pathLst>
          </a:custGeom>
          <a:solidFill>
            <a:srgbClr val="07E974"/>
          </a:solidFill>
          <a:ln>
            <a:solidFill>
              <a:schemeClr val="accent6">
                <a:lumMod val="75000"/>
              </a:schemeClr>
            </a:solidFill>
          </a:ln>
        </p:spPr>
        <p:txBody>
          <a:bodyPr vert="horz" wrap="square" lIns="0" tIns="0" rIns="0" bIns="0" numCol="1" anchor="t" anchorCtr="0" compatLnSpc="1"/>
          <a:lstStyle/>
          <a:p>
            <a:endParaRPr lang="zh-CN" altLang="en-US" sz="1200">
              <a:latin typeface="+mn-ea"/>
              <a:ea typeface="+mn-ea"/>
            </a:endParaRPr>
          </a:p>
        </p:txBody>
      </p:sp>
      <p:sp>
        <p:nvSpPr>
          <p:cNvPr id="643" name="TextBox 102"/>
          <p:cNvSpPr txBox="1"/>
          <p:nvPr/>
        </p:nvSpPr>
        <p:spPr>
          <a:xfrm>
            <a:off x="10570125" y="5109272"/>
            <a:ext cx="267702" cy="184666"/>
          </a:xfrm>
          <a:prstGeom prst="rect">
            <a:avLst/>
          </a:prstGeom>
          <a:noFill/>
          <a:ln>
            <a:noFill/>
          </a:ln>
        </p:spPr>
        <p:txBody>
          <a:bodyPr wrap="none" lIns="0" tIns="0" rIns="0" bIns="0" rtlCol="0">
            <a:spAutoFit/>
          </a:bodyPr>
          <a:lstStyle/>
          <a:p>
            <a:pPr algn="ctr" defTabSz="4754880"/>
            <a:r>
              <a:rPr lang="en-US" altLang="zh-CN" sz="1200" dirty="0">
                <a:latin typeface="+mn-ea"/>
                <a:ea typeface="+mn-ea"/>
                <a:cs typeface="Akkurat Pro"/>
                <a:sym typeface="Akkurat Pro"/>
              </a:rPr>
              <a:t>EPS</a:t>
            </a:r>
            <a:endParaRPr lang="en-US" altLang="zh-CN" sz="1200" dirty="0">
              <a:latin typeface="+mn-ea"/>
              <a:ea typeface="+mn-ea"/>
              <a:cs typeface="Akkurat Pro"/>
              <a:sym typeface="Akkurat Pro"/>
            </a:endParaRPr>
          </a:p>
        </p:txBody>
      </p:sp>
      <p:sp>
        <p:nvSpPr>
          <p:cNvPr id="644" name="Freeform 21"/>
          <p:cNvSpPr>
            <a:spLocks noEditPoints="1"/>
          </p:cNvSpPr>
          <p:nvPr/>
        </p:nvSpPr>
        <p:spPr bwMode="auto">
          <a:xfrm>
            <a:off x="10548864" y="4822080"/>
            <a:ext cx="354165" cy="295239"/>
          </a:xfrm>
          <a:custGeom>
            <a:avLst/>
            <a:gdLst>
              <a:gd name="T0" fmla="*/ 319 w 886"/>
              <a:gd name="T1" fmla="*/ 203 h 883"/>
              <a:gd name="T2" fmla="*/ 319 w 886"/>
              <a:gd name="T3" fmla="*/ 247 h 883"/>
              <a:gd name="T4" fmla="*/ 549 w 886"/>
              <a:gd name="T5" fmla="*/ 226 h 883"/>
              <a:gd name="T6" fmla="*/ 481 w 886"/>
              <a:gd name="T7" fmla="*/ 219 h 883"/>
              <a:gd name="T8" fmla="*/ 447 w 886"/>
              <a:gd name="T9" fmla="*/ 163 h 883"/>
              <a:gd name="T10" fmla="*/ 287 w 886"/>
              <a:gd name="T11" fmla="*/ 153 h 883"/>
              <a:gd name="T12" fmla="*/ 205 w 886"/>
              <a:gd name="T13" fmla="*/ 292 h 883"/>
              <a:gd name="T14" fmla="*/ 363 w 886"/>
              <a:gd name="T15" fmla="*/ 578 h 883"/>
              <a:gd name="T16" fmla="*/ 379 w 886"/>
              <a:gd name="T17" fmla="*/ 582 h 883"/>
              <a:gd name="T18" fmla="*/ 465 w 886"/>
              <a:gd name="T19" fmla="*/ 641 h 883"/>
              <a:gd name="T20" fmla="*/ 481 w 886"/>
              <a:gd name="T21" fmla="*/ 645 h 883"/>
              <a:gd name="T22" fmla="*/ 709 w 886"/>
              <a:gd name="T23" fmla="*/ 510 h 883"/>
              <a:gd name="T24" fmla="*/ 549 w 886"/>
              <a:gd name="T25" fmla="*/ 226 h 883"/>
              <a:gd name="T26" fmla="*/ 228 w 886"/>
              <a:gd name="T27" fmla="*/ 297 h 883"/>
              <a:gd name="T28" fmla="*/ 431 w 886"/>
              <a:gd name="T29" fmla="*/ 181 h 883"/>
              <a:gd name="T30" fmla="*/ 388 w 886"/>
              <a:gd name="T31" fmla="*/ 216 h 883"/>
              <a:gd name="T32" fmla="*/ 306 w 886"/>
              <a:gd name="T33" fmla="*/ 355 h 883"/>
              <a:gd name="T34" fmla="*/ 407 w 886"/>
              <a:gd name="T35" fmla="*/ 540 h 883"/>
              <a:gd name="T36" fmla="*/ 480 w 886"/>
              <a:gd name="T37" fmla="*/ 619 h 883"/>
              <a:gd name="T38" fmla="*/ 395 w 886"/>
              <a:gd name="T39" fmla="*/ 239 h 883"/>
              <a:gd name="T40" fmla="*/ 682 w 886"/>
              <a:gd name="T41" fmla="*/ 503 h 883"/>
              <a:gd name="T42" fmla="*/ 816 w 886"/>
              <a:gd name="T43" fmla="*/ 0 h 883"/>
              <a:gd name="T44" fmla="*/ 0 w 886"/>
              <a:gd name="T45" fmla="*/ 70 h 883"/>
              <a:gd name="T46" fmla="*/ 53 w 886"/>
              <a:gd name="T47" fmla="*/ 678 h 883"/>
              <a:gd name="T48" fmla="*/ 443 w 886"/>
              <a:gd name="T49" fmla="*/ 883 h 883"/>
              <a:gd name="T50" fmla="*/ 834 w 886"/>
              <a:gd name="T51" fmla="*/ 678 h 883"/>
              <a:gd name="T52" fmla="*/ 886 w 886"/>
              <a:gd name="T53" fmla="*/ 70 h 883"/>
              <a:gd name="T54" fmla="*/ 839 w 886"/>
              <a:gd name="T55" fmla="*/ 588 h 883"/>
              <a:gd name="T56" fmla="*/ 472 w 886"/>
              <a:gd name="T57" fmla="*/ 830 h 883"/>
              <a:gd name="T58" fmla="*/ 76 w 886"/>
              <a:gd name="T59" fmla="*/ 638 h 883"/>
              <a:gd name="T60" fmla="*/ 47 w 886"/>
              <a:gd name="T61" fmla="*/ 70 h 883"/>
              <a:gd name="T62" fmla="*/ 816 w 886"/>
              <a:gd name="T63" fmla="*/ 47 h 883"/>
              <a:gd name="T64" fmla="*/ 839 w 886"/>
              <a:gd name="T65" fmla="*/ 588 h 883"/>
              <a:gd name="T66" fmla="*/ 401 w 886"/>
              <a:gd name="T67" fmla="*/ 300 h 883"/>
              <a:gd name="T68" fmla="*/ 459 w 886"/>
              <a:gd name="T69" fmla="*/ 300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6" h="883">
                <a:moveTo>
                  <a:pt x="341" y="225"/>
                </a:moveTo>
                <a:cubicBezTo>
                  <a:pt x="341" y="212"/>
                  <a:pt x="331" y="203"/>
                  <a:pt x="319" y="203"/>
                </a:cubicBezTo>
                <a:cubicBezTo>
                  <a:pt x="307" y="203"/>
                  <a:pt x="297" y="212"/>
                  <a:pt x="297" y="225"/>
                </a:cubicBezTo>
                <a:cubicBezTo>
                  <a:pt x="297" y="237"/>
                  <a:pt x="307" y="247"/>
                  <a:pt x="319" y="247"/>
                </a:cubicBezTo>
                <a:cubicBezTo>
                  <a:pt x="331" y="247"/>
                  <a:pt x="341" y="237"/>
                  <a:pt x="341" y="225"/>
                </a:cubicBezTo>
                <a:close/>
                <a:moveTo>
                  <a:pt x="549" y="226"/>
                </a:moveTo>
                <a:cubicBezTo>
                  <a:pt x="547" y="223"/>
                  <a:pt x="544" y="221"/>
                  <a:pt x="540" y="220"/>
                </a:cubicBezTo>
                <a:cubicBezTo>
                  <a:pt x="481" y="219"/>
                  <a:pt x="481" y="219"/>
                  <a:pt x="481" y="219"/>
                </a:cubicBezTo>
                <a:cubicBezTo>
                  <a:pt x="481" y="219"/>
                  <a:pt x="481" y="219"/>
                  <a:pt x="481" y="219"/>
                </a:cubicBezTo>
                <a:cubicBezTo>
                  <a:pt x="447" y="163"/>
                  <a:pt x="447" y="163"/>
                  <a:pt x="447" y="163"/>
                </a:cubicBezTo>
                <a:cubicBezTo>
                  <a:pt x="445" y="160"/>
                  <a:pt x="442" y="158"/>
                  <a:pt x="438" y="158"/>
                </a:cubicBezTo>
                <a:cubicBezTo>
                  <a:pt x="287" y="153"/>
                  <a:pt x="287" y="153"/>
                  <a:pt x="287" y="153"/>
                </a:cubicBezTo>
                <a:cubicBezTo>
                  <a:pt x="282" y="152"/>
                  <a:pt x="278" y="155"/>
                  <a:pt x="276" y="159"/>
                </a:cubicBezTo>
                <a:cubicBezTo>
                  <a:pt x="205" y="292"/>
                  <a:pt x="205" y="292"/>
                  <a:pt x="205" y="292"/>
                </a:cubicBezTo>
                <a:cubicBezTo>
                  <a:pt x="203" y="296"/>
                  <a:pt x="203" y="300"/>
                  <a:pt x="205" y="304"/>
                </a:cubicBezTo>
                <a:cubicBezTo>
                  <a:pt x="363" y="578"/>
                  <a:pt x="363" y="578"/>
                  <a:pt x="363" y="578"/>
                </a:cubicBezTo>
                <a:cubicBezTo>
                  <a:pt x="365" y="582"/>
                  <a:pt x="369" y="584"/>
                  <a:pt x="373" y="584"/>
                </a:cubicBezTo>
                <a:cubicBezTo>
                  <a:pt x="375" y="584"/>
                  <a:pt x="377" y="583"/>
                  <a:pt x="379" y="582"/>
                </a:cubicBezTo>
                <a:cubicBezTo>
                  <a:pt x="418" y="560"/>
                  <a:pt x="418" y="560"/>
                  <a:pt x="418" y="560"/>
                </a:cubicBezTo>
                <a:cubicBezTo>
                  <a:pt x="465" y="641"/>
                  <a:pt x="465" y="641"/>
                  <a:pt x="465" y="641"/>
                </a:cubicBezTo>
                <a:cubicBezTo>
                  <a:pt x="467" y="645"/>
                  <a:pt x="471" y="647"/>
                  <a:pt x="475" y="647"/>
                </a:cubicBezTo>
                <a:cubicBezTo>
                  <a:pt x="477" y="647"/>
                  <a:pt x="479" y="646"/>
                  <a:pt x="481" y="645"/>
                </a:cubicBezTo>
                <a:cubicBezTo>
                  <a:pt x="704" y="517"/>
                  <a:pt x="704" y="517"/>
                  <a:pt x="704" y="517"/>
                </a:cubicBezTo>
                <a:cubicBezTo>
                  <a:pt x="706" y="515"/>
                  <a:pt x="708" y="513"/>
                  <a:pt x="709" y="510"/>
                </a:cubicBezTo>
                <a:cubicBezTo>
                  <a:pt x="710" y="507"/>
                  <a:pt x="710" y="504"/>
                  <a:pt x="708" y="501"/>
                </a:cubicBezTo>
                <a:lnTo>
                  <a:pt x="549" y="226"/>
                </a:lnTo>
                <a:close/>
                <a:moveTo>
                  <a:pt x="378" y="556"/>
                </a:moveTo>
                <a:cubicBezTo>
                  <a:pt x="228" y="297"/>
                  <a:pt x="228" y="297"/>
                  <a:pt x="228" y="297"/>
                </a:cubicBezTo>
                <a:cubicBezTo>
                  <a:pt x="293" y="176"/>
                  <a:pt x="293" y="176"/>
                  <a:pt x="293" y="176"/>
                </a:cubicBezTo>
                <a:cubicBezTo>
                  <a:pt x="431" y="181"/>
                  <a:pt x="431" y="181"/>
                  <a:pt x="431" y="181"/>
                </a:cubicBezTo>
                <a:cubicBezTo>
                  <a:pt x="453" y="218"/>
                  <a:pt x="453" y="218"/>
                  <a:pt x="453" y="218"/>
                </a:cubicBezTo>
                <a:cubicBezTo>
                  <a:pt x="388" y="216"/>
                  <a:pt x="388" y="216"/>
                  <a:pt x="388" y="216"/>
                </a:cubicBezTo>
                <a:cubicBezTo>
                  <a:pt x="384" y="215"/>
                  <a:pt x="380" y="218"/>
                  <a:pt x="378" y="222"/>
                </a:cubicBezTo>
                <a:cubicBezTo>
                  <a:pt x="306" y="355"/>
                  <a:pt x="306" y="355"/>
                  <a:pt x="306" y="355"/>
                </a:cubicBezTo>
                <a:cubicBezTo>
                  <a:pt x="305" y="359"/>
                  <a:pt x="305" y="363"/>
                  <a:pt x="307" y="366"/>
                </a:cubicBezTo>
                <a:cubicBezTo>
                  <a:pt x="407" y="540"/>
                  <a:pt x="407" y="540"/>
                  <a:pt x="407" y="540"/>
                </a:cubicBezTo>
                <a:lnTo>
                  <a:pt x="378" y="556"/>
                </a:lnTo>
                <a:close/>
                <a:moveTo>
                  <a:pt x="480" y="619"/>
                </a:moveTo>
                <a:cubicBezTo>
                  <a:pt x="330" y="360"/>
                  <a:pt x="330" y="360"/>
                  <a:pt x="330" y="360"/>
                </a:cubicBezTo>
                <a:cubicBezTo>
                  <a:pt x="395" y="239"/>
                  <a:pt x="395" y="239"/>
                  <a:pt x="395" y="239"/>
                </a:cubicBezTo>
                <a:cubicBezTo>
                  <a:pt x="532" y="244"/>
                  <a:pt x="532" y="244"/>
                  <a:pt x="532" y="244"/>
                </a:cubicBezTo>
                <a:cubicBezTo>
                  <a:pt x="682" y="503"/>
                  <a:pt x="682" y="503"/>
                  <a:pt x="682" y="503"/>
                </a:cubicBezTo>
                <a:lnTo>
                  <a:pt x="480" y="619"/>
                </a:lnTo>
                <a:close/>
                <a:moveTo>
                  <a:pt x="816" y="0"/>
                </a:moveTo>
                <a:cubicBezTo>
                  <a:pt x="70" y="0"/>
                  <a:pt x="70" y="0"/>
                  <a:pt x="70" y="0"/>
                </a:cubicBezTo>
                <a:cubicBezTo>
                  <a:pt x="32" y="0"/>
                  <a:pt x="0" y="31"/>
                  <a:pt x="0" y="70"/>
                </a:cubicBezTo>
                <a:cubicBezTo>
                  <a:pt x="0" y="588"/>
                  <a:pt x="0" y="588"/>
                  <a:pt x="0" y="588"/>
                </a:cubicBezTo>
                <a:cubicBezTo>
                  <a:pt x="0" y="622"/>
                  <a:pt x="23" y="661"/>
                  <a:pt x="53" y="678"/>
                </a:cubicBezTo>
                <a:cubicBezTo>
                  <a:pt x="391" y="871"/>
                  <a:pt x="391" y="871"/>
                  <a:pt x="391" y="871"/>
                </a:cubicBezTo>
                <a:cubicBezTo>
                  <a:pt x="405" y="879"/>
                  <a:pt x="424" y="883"/>
                  <a:pt x="443" y="883"/>
                </a:cubicBezTo>
                <a:cubicBezTo>
                  <a:pt x="462" y="883"/>
                  <a:pt x="481" y="879"/>
                  <a:pt x="495" y="871"/>
                </a:cubicBezTo>
                <a:cubicBezTo>
                  <a:pt x="834" y="678"/>
                  <a:pt x="834" y="678"/>
                  <a:pt x="834" y="678"/>
                </a:cubicBezTo>
                <a:cubicBezTo>
                  <a:pt x="863" y="661"/>
                  <a:pt x="886" y="622"/>
                  <a:pt x="886" y="588"/>
                </a:cubicBezTo>
                <a:cubicBezTo>
                  <a:pt x="886" y="70"/>
                  <a:pt x="886" y="70"/>
                  <a:pt x="886" y="70"/>
                </a:cubicBezTo>
                <a:cubicBezTo>
                  <a:pt x="886" y="31"/>
                  <a:pt x="855" y="0"/>
                  <a:pt x="816" y="0"/>
                </a:cubicBezTo>
                <a:close/>
                <a:moveTo>
                  <a:pt x="839" y="588"/>
                </a:moveTo>
                <a:cubicBezTo>
                  <a:pt x="839" y="605"/>
                  <a:pt x="826" y="629"/>
                  <a:pt x="811" y="638"/>
                </a:cubicBezTo>
                <a:cubicBezTo>
                  <a:pt x="472" y="830"/>
                  <a:pt x="472" y="830"/>
                  <a:pt x="472" y="830"/>
                </a:cubicBezTo>
                <a:cubicBezTo>
                  <a:pt x="458" y="839"/>
                  <a:pt x="429" y="839"/>
                  <a:pt x="414" y="830"/>
                </a:cubicBezTo>
                <a:cubicBezTo>
                  <a:pt x="76" y="638"/>
                  <a:pt x="76" y="638"/>
                  <a:pt x="76" y="638"/>
                </a:cubicBezTo>
                <a:cubicBezTo>
                  <a:pt x="61" y="629"/>
                  <a:pt x="47" y="605"/>
                  <a:pt x="47" y="588"/>
                </a:cubicBezTo>
                <a:cubicBezTo>
                  <a:pt x="47" y="70"/>
                  <a:pt x="47" y="70"/>
                  <a:pt x="47" y="70"/>
                </a:cubicBezTo>
                <a:cubicBezTo>
                  <a:pt x="47" y="57"/>
                  <a:pt x="57" y="47"/>
                  <a:pt x="70" y="47"/>
                </a:cubicBezTo>
                <a:cubicBezTo>
                  <a:pt x="816" y="47"/>
                  <a:pt x="816" y="47"/>
                  <a:pt x="816" y="47"/>
                </a:cubicBezTo>
                <a:cubicBezTo>
                  <a:pt x="829" y="47"/>
                  <a:pt x="839" y="57"/>
                  <a:pt x="839" y="70"/>
                </a:cubicBezTo>
                <a:lnTo>
                  <a:pt x="839" y="588"/>
                </a:lnTo>
                <a:close/>
                <a:moveTo>
                  <a:pt x="430" y="271"/>
                </a:moveTo>
                <a:cubicBezTo>
                  <a:pt x="414" y="271"/>
                  <a:pt x="401" y="284"/>
                  <a:pt x="401" y="300"/>
                </a:cubicBezTo>
                <a:cubicBezTo>
                  <a:pt x="401" y="316"/>
                  <a:pt x="414" y="329"/>
                  <a:pt x="430" y="329"/>
                </a:cubicBezTo>
                <a:cubicBezTo>
                  <a:pt x="446" y="329"/>
                  <a:pt x="459" y="316"/>
                  <a:pt x="459" y="300"/>
                </a:cubicBezTo>
                <a:cubicBezTo>
                  <a:pt x="459" y="284"/>
                  <a:pt x="446" y="271"/>
                  <a:pt x="430" y="271"/>
                </a:cubicBezTo>
                <a:close/>
              </a:path>
            </a:pathLst>
          </a:custGeom>
          <a:solidFill>
            <a:srgbClr val="07E974"/>
          </a:solidFill>
          <a:ln>
            <a:solidFill>
              <a:schemeClr val="accent6">
                <a:lumMod val="75000"/>
              </a:schemeClr>
            </a:solidFill>
          </a:ln>
        </p:spPr>
        <p:txBody>
          <a:bodyPr vert="horz" wrap="square" lIns="0" tIns="0" rIns="0" bIns="0" numCol="1" anchor="t" anchorCtr="0" compatLnSpc="1"/>
          <a:lstStyle/>
          <a:p>
            <a:endParaRPr lang="zh-CN" altLang="en-US" sz="1200">
              <a:latin typeface="+mn-ea"/>
              <a:ea typeface="+mn-ea"/>
            </a:endParaRPr>
          </a:p>
        </p:txBody>
      </p:sp>
      <p:sp>
        <p:nvSpPr>
          <p:cNvPr id="645" name="矩形 1942"/>
          <p:cNvSpPr/>
          <p:nvPr/>
        </p:nvSpPr>
        <p:spPr>
          <a:xfrm>
            <a:off x="1881762" y="2426134"/>
            <a:ext cx="6193300" cy="634223"/>
          </a:xfrm>
          <a:prstGeom prst="rect">
            <a:avLst/>
          </a:prstGeom>
          <a:ln w="12700">
            <a:solidFill>
              <a:srgbClr val="F3982B"/>
            </a:solidFill>
            <a:miter/>
          </a:ln>
        </p:spPr>
        <p:txBody>
          <a:bodyPr lIns="0" tIns="0" rIns="0" bIns="0" anchor="ctr" anchorCtr="0"/>
          <a:lstStyle/>
          <a:p>
            <a:pPr algn="ctr" defTabSz="852170">
              <a:defRPr sz="4400">
                <a:solidFill>
                  <a:srgbClr val="FFFFFF"/>
                </a:solidFill>
              </a:defRPr>
            </a:pPr>
            <a:endParaRPr sz="1200" dirty="0">
              <a:latin typeface="+mn-ea"/>
              <a:ea typeface="+mn-ea"/>
            </a:endParaRPr>
          </a:p>
        </p:txBody>
      </p:sp>
      <p:sp>
        <p:nvSpPr>
          <p:cNvPr id="646" name="矩形 645"/>
          <p:cNvSpPr/>
          <p:nvPr/>
        </p:nvSpPr>
        <p:spPr>
          <a:xfrm>
            <a:off x="1955898" y="2572754"/>
            <a:ext cx="1355935" cy="369332"/>
          </a:xfrm>
          <a:prstGeom prst="rect">
            <a:avLst/>
          </a:prstGeom>
        </p:spPr>
        <p:txBody>
          <a:bodyPr wrap="square" lIns="0" tIns="0" rIns="0" bIns="0" anchor="ctr" anchorCtr="0">
            <a:spAutoFit/>
          </a:bodyPr>
          <a:lstStyle/>
          <a:p>
            <a:r>
              <a:rPr lang="zh-CN" altLang="en-US" sz="1200" dirty="0">
                <a:latin typeface="+mn-ea"/>
                <a:ea typeface="+mn-ea"/>
              </a:rPr>
              <a:t>应用</a:t>
            </a:r>
            <a:endParaRPr lang="en-US" altLang="zh-CN" sz="1200" dirty="0">
              <a:latin typeface="+mn-ea"/>
              <a:ea typeface="+mn-ea"/>
            </a:endParaRPr>
          </a:p>
          <a:p>
            <a:r>
              <a:rPr lang="zh-CN" altLang="en-US" sz="1200" dirty="0">
                <a:latin typeface="+mn-ea"/>
                <a:ea typeface="+mn-ea"/>
              </a:rPr>
              <a:t>服务</a:t>
            </a:r>
            <a:endParaRPr lang="en-US" sz="1200" dirty="0">
              <a:latin typeface="+mn-ea"/>
              <a:ea typeface="+mn-ea"/>
            </a:endParaRPr>
          </a:p>
        </p:txBody>
      </p:sp>
      <p:sp>
        <p:nvSpPr>
          <p:cNvPr id="647" name="TextBox 266"/>
          <p:cNvSpPr txBox="1"/>
          <p:nvPr/>
        </p:nvSpPr>
        <p:spPr>
          <a:xfrm>
            <a:off x="2161097" y="2651417"/>
            <a:ext cx="791250" cy="369332"/>
          </a:xfrm>
          <a:prstGeom prst="rect">
            <a:avLst/>
          </a:prstGeom>
          <a:noFill/>
        </p:spPr>
        <p:txBody>
          <a:bodyPr wrap="square" lIns="0" tIns="0" rIns="0" bIns="0" rtlCol="0">
            <a:spAutoFit/>
          </a:bodyPr>
          <a:lstStyle/>
          <a:p>
            <a:pPr algn="ctr">
              <a:buNone/>
            </a:pPr>
            <a:r>
              <a:rPr lang="en-US" altLang="zh-CN" sz="1200" dirty="0" smtClean="0">
                <a:latin typeface="+mn-ea"/>
                <a:ea typeface="+mn-ea"/>
                <a:cs typeface="Akkurat Pro"/>
                <a:sym typeface="Akkurat Pro"/>
              </a:rPr>
              <a:t>Service</a:t>
            </a:r>
            <a:endParaRPr lang="en-US" altLang="zh-CN" sz="1200" dirty="0" smtClean="0">
              <a:latin typeface="+mn-ea"/>
              <a:ea typeface="+mn-ea"/>
              <a:cs typeface="Akkurat Pro"/>
              <a:sym typeface="Akkurat Pro"/>
            </a:endParaRPr>
          </a:p>
          <a:p>
            <a:pPr algn="ctr">
              <a:buNone/>
            </a:pPr>
            <a:r>
              <a:rPr lang="en-US" altLang="zh-CN" sz="1200" dirty="0" smtClean="0">
                <a:latin typeface="+mn-ea"/>
                <a:ea typeface="+mn-ea"/>
                <a:cs typeface="Akkurat Pro"/>
                <a:sym typeface="Akkurat Pro"/>
              </a:rPr>
              <a:t>Stage</a:t>
            </a:r>
            <a:endParaRPr lang="en-US" altLang="zh-CN" sz="1200" dirty="0">
              <a:latin typeface="+mn-ea"/>
              <a:ea typeface="+mn-ea"/>
              <a:cs typeface="Akkurat Pro"/>
              <a:sym typeface="Akkurat Pro"/>
            </a:endParaRPr>
          </a:p>
        </p:txBody>
      </p:sp>
      <p:sp>
        <p:nvSpPr>
          <p:cNvPr id="648" name="Freeform 9"/>
          <p:cNvSpPr>
            <a:spLocks noEditPoints="1"/>
          </p:cNvSpPr>
          <p:nvPr/>
        </p:nvSpPr>
        <p:spPr bwMode="auto">
          <a:xfrm>
            <a:off x="2430607" y="2490726"/>
            <a:ext cx="284901" cy="196236"/>
          </a:xfrm>
          <a:custGeom>
            <a:avLst/>
            <a:gdLst>
              <a:gd name="T0" fmla="*/ 437 w 1088"/>
              <a:gd name="T1" fmla="*/ 368 h 791"/>
              <a:gd name="T2" fmla="*/ 296 w 1088"/>
              <a:gd name="T3" fmla="*/ 474 h 791"/>
              <a:gd name="T4" fmla="*/ 395 w 1088"/>
              <a:gd name="T5" fmla="*/ 390 h 791"/>
              <a:gd name="T6" fmla="*/ 361 w 1088"/>
              <a:gd name="T7" fmla="*/ 380 h 791"/>
              <a:gd name="T8" fmla="*/ 316 w 1088"/>
              <a:gd name="T9" fmla="*/ 244 h 791"/>
              <a:gd name="T10" fmla="*/ 333 w 1088"/>
              <a:gd name="T11" fmla="*/ 388 h 791"/>
              <a:gd name="T12" fmla="*/ 306 w 1088"/>
              <a:gd name="T13" fmla="*/ 529 h 791"/>
              <a:gd name="T14" fmla="*/ 460 w 1088"/>
              <a:gd name="T15" fmla="*/ 378 h 791"/>
              <a:gd name="T16" fmla="*/ 675 w 1088"/>
              <a:gd name="T17" fmla="*/ 150 h 791"/>
              <a:gd name="T18" fmla="*/ 954 w 1088"/>
              <a:gd name="T19" fmla="*/ 183 h 791"/>
              <a:gd name="T20" fmla="*/ 784 w 1088"/>
              <a:gd name="T21" fmla="*/ 269 h 791"/>
              <a:gd name="T22" fmla="*/ 571 w 1088"/>
              <a:gd name="T23" fmla="*/ 341 h 791"/>
              <a:gd name="T24" fmla="*/ 759 w 1088"/>
              <a:gd name="T25" fmla="*/ 370 h 791"/>
              <a:gd name="T26" fmla="*/ 902 w 1088"/>
              <a:gd name="T27" fmla="*/ 351 h 791"/>
              <a:gd name="T28" fmla="*/ 779 w 1088"/>
              <a:gd name="T29" fmla="*/ 403 h 791"/>
              <a:gd name="T30" fmla="*/ 779 w 1088"/>
              <a:gd name="T31" fmla="*/ 427 h 791"/>
              <a:gd name="T32" fmla="*/ 927 w 1088"/>
              <a:gd name="T33" fmla="*/ 346 h 791"/>
              <a:gd name="T34" fmla="*/ 976 w 1088"/>
              <a:gd name="T35" fmla="*/ 175 h 791"/>
              <a:gd name="T36" fmla="*/ 665 w 1088"/>
              <a:gd name="T37" fmla="*/ 126 h 791"/>
              <a:gd name="T38" fmla="*/ 751 w 1088"/>
              <a:gd name="T39" fmla="*/ 346 h 791"/>
              <a:gd name="T40" fmla="*/ 598 w 1088"/>
              <a:gd name="T41" fmla="*/ 338 h 791"/>
              <a:gd name="T42" fmla="*/ 761 w 1088"/>
              <a:gd name="T43" fmla="*/ 294 h 791"/>
              <a:gd name="T44" fmla="*/ 843 w 1088"/>
              <a:gd name="T45" fmla="*/ 306 h 791"/>
              <a:gd name="T46" fmla="*/ 586 w 1088"/>
              <a:gd name="T47" fmla="*/ 553 h 791"/>
              <a:gd name="T48" fmla="*/ 413 w 1088"/>
              <a:gd name="T49" fmla="*/ 494 h 791"/>
              <a:gd name="T50" fmla="*/ 613 w 1088"/>
              <a:gd name="T51" fmla="*/ 610 h 791"/>
              <a:gd name="T52" fmla="*/ 776 w 1088"/>
              <a:gd name="T53" fmla="*/ 689 h 791"/>
              <a:gd name="T54" fmla="*/ 811 w 1088"/>
              <a:gd name="T55" fmla="*/ 487 h 791"/>
              <a:gd name="T56" fmla="*/ 487 w 1088"/>
              <a:gd name="T57" fmla="*/ 459 h 791"/>
              <a:gd name="T58" fmla="*/ 702 w 1088"/>
              <a:gd name="T59" fmla="*/ 455 h 791"/>
              <a:gd name="T60" fmla="*/ 823 w 1088"/>
              <a:gd name="T61" fmla="*/ 620 h 791"/>
              <a:gd name="T62" fmla="*/ 724 w 1088"/>
              <a:gd name="T63" fmla="*/ 660 h 791"/>
              <a:gd name="T64" fmla="*/ 823 w 1088"/>
              <a:gd name="T65" fmla="*/ 620 h 791"/>
              <a:gd name="T66" fmla="*/ 826 w 1088"/>
              <a:gd name="T67" fmla="*/ 563 h 791"/>
              <a:gd name="T68" fmla="*/ 665 w 1088"/>
              <a:gd name="T69" fmla="*/ 623 h 791"/>
              <a:gd name="T70" fmla="*/ 751 w 1088"/>
              <a:gd name="T71" fmla="*/ 472 h 791"/>
              <a:gd name="T72" fmla="*/ 643 w 1088"/>
              <a:gd name="T73" fmla="*/ 603 h 791"/>
              <a:gd name="T74" fmla="*/ 608 w 1088"/>
              <a:gd name="T75" fmla="*/ 571 h 791"/>
              <a:gd name="T76" fmla="*/ 1026 w 1088"/>
              <a:gd name="T77" fmla="*/ 306 h 791"/>
              <a:gd name="T78" fmla="*/ 986 w 1088"/>
              <a:gd name="T79" fmla="*/ 336 h 791"/>
              <a:gd name="T80" fmla="*/ 779 w 1088"/>
              <a:gd name="T81" fmla="*/ 741 h 791"/>
              <a:gd name="T82" fmla="*/ 49 w 1088"/>
              <a:gd name="T83" fmla="*/ 489 h 791"/>
              <a:gd name="T84" fmla="*/ 299 w 1088"/>
              <a:gd name="T85" fmla="*/ 220 h 791"/>
              <a:gd name="T86" fmla="*/ 652 w 1088"/>
              <a:gd name="T87" fmla="*/ 71 h 791"/>
              <a:gd name="T88" fmla="*/ 672 w 1088"/>
              <a:gd name="T89" fmla="*/ 27 h 791"/>
              <a:gd name="T90" fmla="*/ 259 w 1088"/>
              <a:gd name="T91" fmla="*/ 190 h 791"/>
              <a:gd name="T92" fmla="*/ 309 w 1088"/>
              <a:gd name="T93" fmla="*/ 791 h 791"/>
              <a:gd name="T94" fmla="*/ 1088 w 1088"/>
              <a:gd name="T95" fmla="*/ 489 h 791"/>
              <a:gd name="T96" fmla="*/ 299 w 1088"/>
              <a:gd name="T97" fmla="*/ 395 h 791"/>
              <a:gd name="T98" fmla="*/ 306 w 1088"/>
              <a:gd name="T99" fmla="*/ 373 h 791"/>
              <a:gd name="T100" fmla="*/ 254 w 1088"/>
              <a:gd name="T101" fmla="*/ 309 h 791"/>
              <a:gd name="T102" fmla="*/ 291 w 1088"/>
              <a:gd name="T103" fmla="*/ 39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791">
                <a:moveTo>
                  <a:pt x="445" y="351"/>
                </a:moveTo>
                <a:cubicBezTo>
                  <a:pt x="437" y="368"/>
                  <a:pt x="437" y="368"/>
                  <a:pt x="437" y="368"/>
                </a:cubicBezTo>
                <a:cubicBezTo>
                  <a:pt x="393" y="459"/>
                  <a:pt x="366" y="511"/>
                  <a:pt x="309" y="504"/>
                </a:cubicBezTo>
                <a:cubicBezTo>
                  <a:pt x="301" y="504"/>
                  <a:pt x="296" y="489"/>
                  <a:pt x="296" y="474"/>
                </a:cubicBezTo>
                <a:cubicBezTo>
                  <a:pt x="296" y="450"/>
                  <a:pt x="316" y="405"/>
                  <a:pt x="383" y="403"/>
                </a:cubicBezTo>
                <a:cubicBezTo>
                  <a:pt x="390" y="403"/>
                  <a:pt x="395" y="398"/>
                  <a:pt x="395" y="390"/>
                </a:cubicBezTo>
                <a:cubicBezTo>
                  <a:pt x="395" y="383"/>
                  <a:pt x="390" y="378"/>
                  <a:pt x="383" y="378"/>
                </a:cubicBezTo>
                <a:cubicBezTo>
                  <a:pt x="376" y="378"/>
                  <a:pt x="368" y="378"/>
                  <a:pt x="361" y="380"/>
                </a:cubicBezTo>
                <a:cubicBezTo>
                  <a:pt x="338" y="361"/>
                  <a:pt x="319" y="314"/>
                  <a:pt x="326" y="259"/>
                </a:cubicBezTo>
                <a:cubicBezTo>
                  <a:pt x="326" y="252"/>
                  <a:pt x="324" y="247"/>
                  <a:pt x="316" y="244"/>
                </a:cubicBezTo>
                <a:cubicBezTo>
                  <a:pt x="309" y="244"/>
                  <a:pt x="304" y="247"/>
                  <a:pt x="301" y="254"/>
                </a:cubicBezTo>
                <a:cubicBezTo>
                  <a:pt x="294" y="309"/>
                  <a:pt x="311" y="358"/>
                  <a:pt x="333" y="388"/>
                </a:cubicBezTo>
                <a:cubicBezTo>
                  <a:pt x="294" y="405"/>
                  <a:pt x="274" y="440"/>
                  <a:pt x="272" y="472"/>
                </a:cubicBezTo>
                <a:cubicBezTo>
                  <a:pt x="269" y="501"/>
                  <a:pt x="284" y="526"/>
                  <a:pt x="306" y="529"/>
                </a:cubicBezTo>
                <a:cubicBezTo>
                  <a:pt x="319" y="529"/>
                  <a:pt x="319" y="529"/>
                  <a:pt x="319" y="529"/>
                </a:cubicBezTo>
                <a:cubicBezTo>
                  <a:pt x="388" y="529"/>
                  <a:pt x="423" y="457"/>
                  <a:pt x="460" y="378"/>
                </a:cubicBezTo>
                <a:cubicBezTo>
                  <a:pt x="467" y="361"/>
                  <a:pt x="467" y="361"/>
                  <a:pt x="467" y="361"/>
                </a:cubicBezTo>
                <a:cubicBezTo>
                  <a:pt x="516" y="257"/>
                  <a:pt x="586" y="187"/>
                  <a:pt x="675" y="150"/>
                </a:cubicBezTo>
                <a:cubicBezTo>
                  <a:pt x="766" y="113"/>
                  <a:pt x="848" y="106"/>
                  <a:pt x="902" y="128"/>
                </a:cubicBezTo>
                <a:cubicBezTo>
                  <a:pt x="927" y="140"/>
                  <a:pt x="944" y="158"/>
                  <a:pt x="954" y="183"/>
                </a:cubicBezTo>
                <a:cubicBezTo>
                  <a:pt x="967" y="220"/>
                  <a:pt x="924" y="259"/>
                  <a:pt x="870" y="291"/>
                </a:cubicBezTo>
                <a:cubicBezTo>
                  <a:pt x="843" y="279"/>
                  <a:pt x="811" y="272"/>
                  <a:pt x="784" y="269"/>
                </a:cubicBezTo>
                <a:cubicBezTo>
                  <a:pt x="729" y="264"/>
                  <a:pt x="618" y="276"/>
                  <a:pt x="583" y="311"/>
                </a:cubicBezTo>
                <a:cubicBezTo>
                  <a:pt x="573" y="321"/>
                  <a:pt x="571" y="333"/>
                  <a:pt x="571" y="341"/>
                </a:cubicBezTo>
                <a:cubicBezTo>
                  <a:pt x="571" y="346"/>
                  <a:pt x="573" y="356"/>
                  <a:pt x="586" y="363"/>
                </a:cubicBezTo>
                <a:cubicBezTo>
                  <a:pt x="618" y="385"/>
                  <a:pt x="714" y="385"/>
                  <a:pt x="759" y="370"/>
                </a:cubicBezTo>
                <a:cubicBezTo>
                  <a:pt x="776" y="363"/>
                  <a:pt x="823" y="346"/>
                  <a:pt x="870" y="321"/>
                </a:cubicBezTo>
                <a:cubicBezTo>
                  <a:pt x="890" y="331"/>
                  <a:pt x="902" y="341"/>
                  <a:pt x="902" y="351"/>
                </a:cubicBezTo>
                <a:cubicBezTo>
                  <a:pt x="902" y="356"/>
                  <a:pt x="902" y="363"/>
                  <a:pt x="895" y="368"/>
                </a:cubicBezTo>
                <a:cubicBezTo>
                  <a:pt x="875" y="390"/>
                  <a:pt x="823" y="405"/>
                  <a:pt x="779" y="403"/>
                </a:cubicBezTo>
                <a:cubicBezTo>
                  <a:pt x="771" y="403"/>
                  <a:pt x="766" y="408"/>
                  <a:pt x="766" y="415"/>
                </a:cubicBezTo>
                <a:cubicBezTo>
                  <a:pt x="766" y="422"/>
                  <a:pt x="771" y="427"/>
                  <a:pt x="779" y="427"/>
                </a:cubicBezTo>
                <a:cubicBezTo>
                  <a:pt x="823" y="430"/>
                  <a:pt x="887" y="412"/>
                  <a:pt x="915" y="383"/>
                </a:cubicBezTo>
                <a:cubicBezTo>
                  <a:pt x="924" y="370"/>
                  <a:pt x="929" y="358"/>
                  <a:pt x="927" y="346"/>
                </a:cubicBezTo>
                <a:cubicBezTo>
                  <a:pt x="924" y="331"/>
                  <a:pt x="912" y="316"/>
                  <a:pt x="895" y="304"/>
                </a:cubicBezTo>
                <a:cubicBezTo>
                  <a:pt x="949" y="269"/>
                  <a:pt x="994" y="225"/>
                  <a:pt x="976" y="175"/>
                </a:cubicBezTo>
                <a:cubicBezTo>
                  <a:pt x="967" y="145"/>
                  <a:pt x="944" y="121"/>
                  <a:pt x="912" y="106"/>
                </a:cubicBezTo>
                <a:cubicBezTo>
                  <a:pt x="853" y="79"/>
                  <a:pt x="764" y="86"/>
                  <a:pt x="665" y="126"/>
                </a:cubicBezTo>
                <a:cubicBezTo>
                  <a:pt x="568" y="168"/>
                  <a:pt x="497" y="242"/>
                  <a:pt x="445" y="351"/>
                </a:cubicBezTo>
                <a:moveTo>
                  <a:pt x="751" y="346"/>
                </a:moveTo>
                <a:cubicBezTo>
                  <a:pt x="712" y="361"/>
                  <a:pt x="630" y="358"/>
                  <a:pt x="603" y="343"/>
                </a:cubicBezTo>
                <a:cubicBezTo>
                  <a:pt x="598" y="341"/>
                  <a:pt x="598" y="338"/>
                  <a:pt x="598" y="338"/>
                </a:cubicBezTo>
                <a:cubicBezTo>
                  <a:pt x="598" y="338"/>
                  <a:pt x="598" y="333"/>
                  <a:pt x="603" y="328"/>
                </a:cubicBezTo>
                <a:cubicBezTo>
                  <a:pt x="625" y="306"/>
                  <a:pt x="702" y="294"/>
                  <a:pt x="761" y="294"/>
                </a:cubicBezTo>
                <a:cubicBezTo>
                  <a:pt x="784" y="294"/>
                  <a:pt x="784" y="294"/>
                  <a:pt x="784" y="294"/>
                </a:cubicBezTo>
                <a:cubicBezTo>
                  <a:pt x="803" y="296"/>
                  <a:pt x="823" y="299"/>
                  <a:pt x="843" y="306"/>
                </a:cubicBezTo>
                <a:cubicBezTo>
                  <a:pt x="811" y="323"/>
                  <a:pt x="779" y="336"/>
                  <a:pt x="751" y="346"/>
                </a:cubicBezTo>
                <a:moveTo>
                  <a:pt x="586" y="553"/>
                </a:moveTo>
                <a:cubicBezTo>
                  <a:pt x="541" y="519"/>
                  <a:pt x="492" y="487"/>
                  <a:pt x="425" y="482"/>
                </a:cubicBezTo>
                <a:cubicBezTo>
                  <a:pt x="418" y="482"/>
                  <a:pt x="413" y="487"/>
                  <a:pt x="413" y="494"/>
                </a:cubicBezTo>
                <a:cubicBezTo>
                  <a:pt x="413" y="501"/>
                  <a:pt x="418" y="506"/>
                  <a:pt x="425" y="506"/>
                </a:cubicBezTo>
                <a:cubicBezTo>
                  <a:pt x="507" y="514"/>
                  <a:pt x="563" y="563"/>
                  <a:pt x="613" y="610"/>
                </a:cubicBezTo>
                <a:cubicBezTo>
                  <a:pt x="660" y="652"/>
                  <a:pt x="702" y="692"/>
                  <a:pt x="756" y="692"/>
                </a:cubicBezTo>
                <a:cubicBezTo>
                  <a:pt x="764" y="692"/>
                  <a:pt x="769" y="692"/>
                  <a:pt x="776" y="689"/>
                </a:cubicBezTo>
                <a:cubicBezTo>
                  <a:pt x="811" y="684"/>
                  <a:pt x="835" y="662"/>
                  <a:pt x="845" y="628"/>
                </a:cubicBezTo>
                <a:cubicBezTo>
                  <a:pt x="860" y="581"/>
                  <a:pt x="848" y="524"/>
                  <a:pt x="811" y="487"/>
                </a:cubicBezTo>
                <a:cubicBezTo>
                  <a:pt x="751" y="420"/>
                  <a:pt x="630" y="405"/>
                  <a:pt x="494" y="445"/>
                </a:cubicBezTo>
                <a:cubicBezTo>
                  <a:pt x="487" y="447"/>
                  <a:pt x="484" y="455"/>
                  <a:pt x="487" y="459"/>
                </a:cubicBezTo>
                <a:cubicBezTo>
                  <a:pt x="489" y="467"/>
                  <a:pt x="497" y="469"/>
                  <a:pt x="502" y="467"/>
                </a:cubicBezTo>
                <a:cubicBezTo>
                  <a:pt x="576" y="445"/>
                  <a:pt x="648" y="442"/>
                  <a:pt x="702" y="455"/>
                </a:cubicBezTo>
                <a:cubicBezTo>
                  <a:pt x="648" y="472"/>
                  <a:pt x="603" y="506"/>
                  <a:pt x="586" y="553"/>
                </a:cubicBezTo>
                <a:moveTo>
                  <a:pt x="823" y="620"/>
                </a:moveTo>
                <a:cubicBezTo>
                  <a:pt x="816" y="645"/>
                  <a:pt x="796" y="660"/>
                  <a:pt x="774" y="665"/>
                </a:cubicBezTo>
                <a:cubicBezTo>
                  <a:pt x="756" y="667"/>
                  <a:pt x="741" y="665"/>
                  <a:pt x="724" y="660"/>
                </a:cubicBezTo>
                <a:cubicBezTo>
                  <a:pt x="741" y="618"/>
                  <a:pt x="766" y="593"/>
                  <a:pt x="828" y="588"/>
                </a:cubicBezTo>
                <a:cubicBezTo>
                  <a:pt x="828" y="598"/>
                  <a:pt x="826" y="610"/>
                  <a:pt x="823" y="620"/>
                </a:cubicBezTo>
                <a:moveTo>
                  <a:pt x="813" y="531"/>
                </a:moveTo>
                <a:cubicBezTo>
                  <a:pt x="818" y="541"/>
                  <a:pt x="823" y="553"/>
                  <a:pt x="826" y="563"/>
                </a:cubicBezTo>
                <a:cubicBezTo>
                  <a:pt x="764" y="568"/>
                  <a:pt x="727" y="593"/>
                  <a:pt x="702" y="650"/>
                </a:cubicBezTo>
                <a:cubicBezTo>
                  <a:pt x="690" y="642"/>
                  <a:pt x="677" y="633"/>
                  <a:pt x="665" y="623"/>
                </a:cubicBezTo>
                <a:cubicBezTo>
                  <a:pt x="677" y="558"/>
                  <a:pt x="744" y="519"/>
                  <a:pt x="813" y="531"/>
                </a:cubicBezTo>
                <a:moveTo>
                  <a:pt x="751" y="472"/>
                </a:moveTo>
                <a:cubicBezTo>
                  <a:pt x="769" y="479"/>
                  <a:pt x="784" y="492"/>
                  <a:pt x="796" y="504"/>
                </a:cubicBezTo>
                <a:cubicBezTo>
                  <a:pt x="727" y="501"/>
                  <a:pt x="662" y="541"/>
                  <a:pt x="643" y="603"/>
                </a:cubicBezTo>
                <a:cubicBezTo>
                  <a:pt x="630" y="591"/>
                  <a:pt x="630" y="591"/>
                  <a:pt x="630" y="591"/>
                </a:cubicBezTo>
                <a:cubicBezTo>
                  <a:pt x="623" y="583"/>
                  <a:pt x="615" y="578"/>
                  <a:pt x="608" y="571"/>
                </a:cubicBezTo>
                <a:cubicBezTo>
                  <a:pt x="623" y="509"/>
                  <a:pt x="692" y="474"/>
                  <a:pt x="751" y="472"/>
                </a:cubicBezTo>
                <a:moveTo>
                  <a:pt x="1026" y="306"/>
                </a:moveTo>
                <a:cubicBezTo>
                  <a:pt x="1018" y="296"/>
                  <a:pt x="1001" y="294"/>
                  <a:pt x="991" y="301"/>
                </a:cubicBezTo>
                <a:cubicBezTo>
                  <a:pt x="981" y="309"/>
                  <a:pt x="979" y="326"/>
                  <a:pt x="986" y="336"/>
                </a:cubicBezTo>
                <a:cubicBezTo>
                  <a:pt x="1018" y="380"/>
                  <a:pt x="1038" y="432"/>
                  <a:pt x="1038" y="487"/>
                </a:cubicBezTo>
                <a:cubicBezTo>
                  <a:pt x="1038" y="628"/>
                  <a:pt x="922" y="741"/>
                  <a:pt x="779" y="741"/>
                </a:cubicBezTo>
                <a:cubicBezTo>
                  <a:pt x="309" y="741"/>
                  <a:pt x="309" y="741"/>
                  <a:pt x="309" y="741"/>
                </a:cubicBezTo>
                <a:cubicBezTo>
                  <a:pt x="165" y="741"/>
                  <a:pt x="49" y="628"/>
                  <a:pt x="49" y="489"/>
                </a:cubicBezTo>
                <a:cubicBezTo>
                  <a:pt x="49" y="361"/>
                  <a:pt x="148" y="252"/>
                  <a:pt x="279" y="237"/>
                </a:cubicBezTo>
                <a:cubicBezTo>
                  <a:pt x="289" y="237"/>
                  <a:pt x="296" y="229"/>
                  <a:pt x="299" y="220"/>
                </a:cubicBezTo>
                <a:cubicBezTo>
                  <a:pt x="336" y="118"/>
                  <a:pt x="432" y="49"/>
                  <a:pt x="544" y="49"/>
                </a:cubicBezTo>
                <a:cubicBezTo>
                  <a:pt x="581" y="49"/>
                  <a:pt x="618" y="56"/>
                  <a:pt x="652" y="71"/>
                </a:cubicBezTo>
                <a:cubicBezTo>
                  <a:pt x="665" y="76"/>
                  <a:pt x="680" y="71"/>
                  <a:pt x="685" y="59"/>
                </a:cubicBezTo>
                <a:cubicBezTo>
                  <a:pt x="690" y="47"/>
                  <a:pt x="685" y="32"/>
                  <a:pt x="672" y="27"/>
                </a:cubicBezTo>
                <a:cubicBezTo>
                  <a:pt x="630" y="9"/>
                  <a:pt x="588" y="0"/>
                  <a:pt x="544" y="0"/>
                </a:cubicBezTo>
                <a:cubicBezTo>
                  <a:pt x="418" y="0"/>
                  <a:pt x="306" y="76"/>
                  <a:pt x="259" y="190"/>
                </a:cubicBezTo>
                <a:cubicBezTo>
                  <a:pt x="111" y="212"/>
                  <a:pt x="0" y="338"/>
                  <a:pt x="0" y="489"/>
                </a:cubicBezTo>
                <a:cubicBezTo>
                  <a:pt x="0" y="655"/>
                  <a:pt x="138" y="791"/>
                  <a:pt x="309" y="791"/>
                </a:cubicBezTo>
                <a:cubicBezTo>
                  <a:pt x="781" y="791"/>
                  <a:pt x="781" y="791"/>
                  <a:pt x="781" y="791"/>
                </a:cubicBezTo>
                <a:cubicBezTo>
                  <a:pt x="949" y="791"/>
                  <a:pt x="1088" y="655"/>
                  <a:pt x="1088" y="489"/>
                </a:cubicBezTo>
                <a:cubicBezTo>
                  <a:pt x="1088" y="422"/>
                  <a:pt x="1065" y="361"/>
                  <a:pt x="1026" y="306"/>
                </a:cubicBezTo>
                <a:moveTo>
                  <a:pt x="299" y="395"/>
                </a:moveTo>
                <a:cubicBezTo>
                  <a:pt x="301" y="395"/>
                  <a:pt x="306" y="393"/>
                  <a:pt x="309" y="390"/>
                </a:cubicBezTo>
                <a:cubicBezTo>
                  <a:pt x="314" y="385"/>
                  <a:pt x="311" y="378"/>
                  <a:pt x="306" y="373"/>
                </a:cubicBezTo>
                <a:cubicBezTo>
                  <a:pt x="284" y="356"/>
                  <a:pt x="272" y="338"/>
                  <a:pt x="269" y="319"/>
                </a:cubicBezTo>
                <a:cubicBezTo>
                  <a:pt x="269" y="311"/>
                  <a:pt x="262" y="306"/>
                  <a:pt x="254" y="309"/>
                </a:cubicBezTo>
                <a:cubicBezTo>
                  <a:pt x="247" y="309"/>
                  <a:pt x="242" y="316"/>
                  <a:pt x="244" y="323"/>
                </a:cubicBezTo>
                <a:cubicBezTo>
                  <a:pt x="249" y="351"/>
                  <a:pt x="264" y="373"/>
                  <a:pt x="291" y="395"/>
                </a:cubicBezTo>
                <a:lnTo>
                  <a:pt x="299" y="395"/>
                </a:lnTo>
                <a:close/>
              </a:path>
            </a:pathLst>
          </a:custGeom>
          <a:solidFill>
            <a:srgbClr val="E79533"/>
          </a:solidFill>
          <a:ln>
            <a:noFill/>
          </a:ln>
        </p:spPr>
        <p:txBody>
          <a:bodyPr vert="horz" wrap="square" lIns="0" tIns="0" rIns="0" bIns="0" numCol="1" anchor="t" anchorCtr="0" compatLnSpc="1"/>
          <a:lstStyle/>
          <a:p>
            <a:endParaRPr lang="zh-CN" altLang="en-US" sz="1200">
              <a:latin typeface="+mn-ea"/>
              <a:ea typeface="+mn-ea"/>
            </a:endParaRPr>
          </a:p>
        </p:txBody>
      </p:sp>
      <p:sp>
        <p:nvSpPr>
          <p:cNvPr id="649" name="Freeform 13"/>
          <p:cNvSpPr>
            <a:spLocks noEditPoints="1"/>
          </p:cNvSpPr>
          <p:nvPr/>
        </p:nvSpPr>
        <p:spPr bwMode="auto">
          <a:xfrm>
            <a:off x="3945437" y="2477673"/>
            <a:ext cx="252835" cy="267164"/>
          </a:xfrm>
          <a:custGeom>
            <a:avLst/>
            <a:gdLst>
              <a:gd name="T0" fmla="*/ 160 w 176"/>
              <a:gd name="T1" fmla="*/ 113 h 177"/>
              <a:gd name="T2" fmla="*/ 150 w 176"/>
              <a:gd name="T3" fmla="*/ 137 h 177"/>
              <a:gd name="T4" fmla="*/ 78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4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97 h 177"/>
              <a:gd name="T116" fmla="*/ 120 w 176"/>
              <a:gd name="T117" fmla="*/ 113 h 177"/>
              <a:gd name="T118" fmla="*/ 136 w 176"/>
              <a:gd name="T119" fmla="*/ 9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2" y="109"/>
                  <a:pt x="160" y="111"/>
                  <a:pt x="160" y="113"/>
                </a:cubicBezTo>
                <a:cubicBezTo>
                  <a:pt x="160" y="119"/>
                  <a:pt x="160" y="119"/>
                  <a:pt x="160" y="119"/>
                </a:cubicBezTo>
                <a:cubicBezTo>
                  <a:pt x="160" y="125"/>
                  <a:pt x="155" y="134"/>
                  <a:pt x="150" y="137"/>
                </a:cubicBezTo>
                <a:cubicBezTo>
                  <a:pt x="98" y="167"/>
                  <a:pt x="98" y="167"/>
                  <a:pt x="98" y="167"/>
                </a:cubicBezTo>
                <a:cubicBezTo>
                  <a:pt x="93" y="170"/>
                  <a:pt x="83" y="170"/>
                  <a:pt x="78" y="167"/>
                </a:cubicBezTo>
                <a:cubicBezTo>
                  <a:pt x="26" y="137"/>
                  <a:pt x="26" y="137"/>
                  <a:pt x="26" y="137"/>
                </a:cubicBezTo>
                <a:cubicBezTo>
                  <a:pt x="21" y="133"/>
                  <a:pt x="16" y="125"/>
                  <a:pt x="16" y="119"/>
                </a:cubicBezTo>
                <a:cubicBezTo>
                  <a:pt x="16" y="105"/>
                  <a:pt x="16" y="105"/>
                  <a:pt x="16" y="105"/>
                </a:cubicBezTo>
                <a:cubicBezTo>
                  <a:pt x="16" y="105"/>
                  <a:pt x="16" y="105"/>
                  <a:pt x="16" y="104"/>
                </a:cubicBezTo>
                <a:cubicBezTo>
                  <a:pt x="21" y="103"/>
                  <a:pt x="24" y="98"/>
                  <a:pt x="24" y="93"/>
                </a:cubicBezTo>
                <a:cubicBezTo>
                  <a:pt x="24" y="86"/>
                  <a:pt x="19" y="81"/>
                  <a:pt x="12" y="81"/>
                </a:cubicBezTo>
                <a:cubicBezTo>
                  <a:pt x="5" y="81"/>
                  <a:pt x="0" y="86"/>
                  <a:pt x="0" y="93"/>
                </a:cubicBezTo>
                <a:cubicBezTo>
                  <a:pt x="0" y="98"/>
                  <a:pt x="4" y="103"/>
                  <a:pt x="8" y="104"/>
                </a:cubicBezTo>
                <a:cubicBezTo>
                  <a:pt x="8" y="105"/>
                  <a:pt x="8" y="105"/>
                  <a:pt x="8" y="105"/>
                </a:cubicBezTo>
                <a:cubicBezTo>
                  <a:pt x="8" y="119"/>
                  <a:pt x="8" y="119"/>
                  <a:pt x="8" y="119"/>
                </a:cubicBezTo>
                <a:cubicBezTo>
                  <a:pt x="8" y="129"/>
                  <a:pt x="14" y="139"/>
                  <a:pt x="22" y="144"/>
                </a:cubicBezTo>
                <a:cubicBezTo>
                  <a:pt x="74" y="173"/>
                  <a:pt x="74" y="173"/>
                  <a:pt x="74" y="173"/>
                </a:cubicBezTo>
                <a:cubicBezTo>
                  <a:pt x="78" y="176"/>
                  <a:pt x="83" y="177"/>
                  <a:pt x="88" y="177"/>
                </a:cubicBezTo>
                <a:cubicBezTo>
                  <a:pt x="93" y="177"/>
                  <a:pt x="98" y="176"/>
                  <a:pt x="102" y="173"/>
                </a:cubicBezTo>
                <a:cubicBezTo>
                  <a:pt x="154" y="144"/>
                  <a:pt x="154" y="144"/>
                  <a:pt x="154" y="144"/>
                </a:cubicBezTo>
                <a:cubicBezTo>
                  <a:pt x="162" y="139"/>
                  <a:pt x="168" y="128"/>
                  <a:pt x="168" y="119"/>
                </a:cubicBezTo>
                <a:cubicBezTo>
                  <a:pt x="168" y="113"/>
                  <a:pt x="168" y="113"/>
                  <a:pt x="168" y="113"/>
                </a:cubicBezTo>
                <a:cubicBezTo>
                  <a:pt x="168" y="111"/>
                  <a:pt x="166" y="109"/>
                  <a:pt x="164" y="109"/>
                </a:cubicBezTo>
                <a:close/>
                <a:moveTo>
                  <a:pt x="4" y="93"/>
                </a:moveTo>
                <a:cubicBezTo>
                  <a:pt x="4" y="89"/>
                  <a:pt x="8" y="85"/>
                  <a:pt x="12" y="85"/>
                </a:cubicBezTo>
                <a:cubicBezTo>
                  <a:pt x="16" y="85"/>
                  <a:pt x="20" y="89"/>
                  <a:pt x="20" y="93"/>
                </a:cubicBezTo>
                <a:cubicBezTo>
                  <a:pt x="20" y="97"/>
                  <a:pt x="16" y="101"/>
                  <a:pt x="12" y="101"/>
                </a:cubicBezTo>
                <a:cubicBezTo>
                  <a:pt x="8" y="101"/>
                  <a:pt x="4" y="97"/>
                  <a:pt x="4" y="93"/>
                </a:cubicBezTo>
                <a:close/>
                <a:moveTo>
                  <a:pt x="168" y="74"/>
                </a:moveTo>
                <a:cubicBezTo>
                  <a:pt x="168" y="73"/>
                  <a:pt x="168" y="73"/>
                  <a:pt x="168" y="73"/>
                </a:cubicBezTo>
                <a:cubicBezTo>
                  <a:pt x="168" y="59"/>
                  <a:pt x="168" y="59"/>
                  <a:pt x="168" y="59"/>
                </a:cubicBezTo>
                <a:cubicBezTo>
                  <a:pt x="168" y="49"/>
                  <a:pt x="162" y="39"/>
                  <a:pt x="154" y="34"/>
                </a:cubicBezTo>
                <a:cubicBezTo>
                  <a:pt x="102" y="5"/>
                  <a:pt x="102" y="5"/>
                  <a:pt x="102" y="5"/>
                </a:cubicBezTo>
                <a:cubicBezTo>
                  <a:pt x="94" y="0"/>
                  <a:pt x="82" y="0"/>
                  <a:pt x="74" y="5"/>
                </a:cubicBezTo>
                <a:cubicBezTo>
                  <a:pt x="22" y="34"/>
                  <a:pt x="22" y="34"/>
                  <a:pt x="22" y="34"/>
                </a:cubicBezTo>
                <a:cubicBezTo>
                  <a:pt x="14" y="39"/>
                  <a:pt x="8" y="50"/>
                  <a:pt x="8" y="59"/>
                </a:cubicBezTo>
                <a:cubicBezTo>
                  <a:pt x="8" y="65"/>
                  <a:pt x="8" y="65"/>
                  <a:pt x="8" y="65"/>
                </a:cubicBezTo>
                <a:cubicBezTo>
                  <a:pt x="8" y="67"/>
                  <a:pt x="10" y="69"/>
                  <a:pt x="12" y="69"/>
                </a:cubicBezTo>
                <a:cubicBezTo>
                  <a:pt x="14" y="69"/>
                  <a:pt x="16" y="67"/>
                  <a:pt x="16" y="65"/>
                </a:cubicBezTo>
                <a:cubicBezTo>
                  <a:pt x="16" y="59"/>
                  <a:pt x="16" y="59"/>
                  <a:pt x="16" y="59"/>
                </a:cubicBezTo>
                <a:cubicBezTo>
                  <a:pt x="16" y="53"/>
                  <a:pt x="21" y="44"/>
                  <a:pt x="26" y="41"/>
                </a:cubicBezTo>
                <a:cubicBezTo>
                  <a:pt x="78" y="11"/>
                  <a:pt x="78" y="11"/>
                  <a:pt x="78" y="11"/>
                </a:cubicBezTo>
                <a:cubicBezTo>
                  <a:pt x="83" y="8"/>
                  <a:pt x="93" y="8"/>
                  <a:pt x="98" y="11"/>
                </a:cubicBezTo>
                <a:cubicBezTo>
                  <a:pt x="150" y="41"/>
                  <a:pt x="150" y="41"/>
                  <a:pt x="150" y="41"/>
                </a:cubicBezTo>
                <a:cubicBezTo>
                  <a:pt x="155" y="44"/>
                  <a:pt x="160" y="52"/>
                  <a:pt x="160" y="59"/>
                </a:cubicBezTo>
                <a:cubicBezTo>
                  <a:pt x="160" y="73"/>
                  <a:pt x="160" y="73"/>
                  <a:pt x="160" y="73"/>
                </a:cubicBezTo>
                <a:cubicBezTo>
                  <a:pt x="160" y="73"/>
                  <a:pt x="160" y="73"/>
                  <a:pt x="160" y="74"/>
                </a:cubicBezTo>
                <a:cubicBezTo>
                  <a:pt x="155" y="75"/>
                  <a:pt x="152" y="80"/>
                  <a:pt x="152" y="85"/>
                </a:cubicBezTo>
                <a:cubicBezTo>
                  <a:pt x="152" y="92"/>
                  <a:pt x="157" y="97"/>
                  <a:pt x="164" y="97"/>
                </a:cubicBezTo>
                <a:cubicBezTo>
                  <a:pt x="171" y="97"/>
                  <a:pt x="176" y="92"/>
                  <a:pt x="176" y="85"/>
                </a:cubicBezTo>
                <a:cubicBezTo>
                  <a:pt x="176" y="80"/>
                  <a:pt x="172" y="75"/>
                  <a:pt x="168" y="74"/>
                </a:cubicBezTo>
                <a:close/>
                <a:moveTo>
                  <a:pt x="164" y="93"/>
                </a:moveTo>
                <a:cubicBezTo>
                  <a:pt x="160" y="93"/>
                  <a:pt x="156" y="89"/>
                  <a:pt x="156" y="85"/>
                </a:cubicBezTo>
                <a:cubicBezTo>
                  <a:pt x="156" y="81"/>
                  <a:pt x="160" y="77"/>
                  <a:pt x="164" y="77"/>
                </a:cubicBezTo>
                <a:cubicBezTo>
                  <a:pt x="168" y="77"/>
                  <a:pt x="172" y="81"/>
                  <a:pt x="172" y="85"/>
                </a:cubicBezTo>
                <a:cubicBezTo>
                  <a:pt x="172" y="89"/>
                  <a:pt x="168" y="93"/>
                  <a:pt x="164" y="93"/>
                </a:cubicBezTo>
                <a:close/>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close/>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97"/>
                </a:moveTo>
                <a:cubicBezTo>
                  <a:pt x="136" y="113"/>
                  <a:pt x="136" y="113"/>
                  <a:pt x="136" y="113"/>
                </a:cubicBezTo>
                <a:cubicBezTo>
                  <a:pt x="120" y="113"/>
                  <a:pt x="120" y="113"/>
                  <a:pt x="120" y="113"/>
                </a:cubicBezTo>
                <a:cubicBezTo>
                  <a:pt x="120" y="97"/>
                  <a:pt x="120" y="97"/>
                  <a:pt x="120" y="97"/>
                </a:cubicBezTo>
                <a:lnTo>
                  <a:pt x="136" y="97"/>
                </a:lnTo>
                <a:close/>
              </a:path>
            </a:pathLst>
          </a:custGeom>
          <a:solidFill>
            <a:srgbClr val="E79533"/>
          </a:solidFill>
          <a:ln>
            <a:noFill/>
          </a:ln>
        </p:spPr>
        <p:txBody>
          <a:bodyPr vert="horz" wrap="square" lIns="0" tIns="0" rIns="0" bIns="0" numCol="1" anchor="t" anchorCtr="0" compatLnSpc="1"/>
          <a:lstStyle/>
          <a:p>
            <a:endParaRPr lang="en-US" sz="1200">
              <a:latin typeface="+mn-ea"/>
              <a:ea typeface="+mn-ea"/>
            </a:endParaRPr>
          </a:p>
        </p:txBody>
      </p:sp>
      <p:sp>
        <p:nvSpPr>
          <p:cNvPr id="650" name="TextBox 266"/>
          <p:cNvSpPr txBox="1"/>
          <p:nvPr/>
        </p:nvSpPr>
        <p:spPr>
          <a:xfrm>
            <a:off x="3733812" y="2849100"/>
            <a:ext cx="650299"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SWR</a:t>
            </a:r>
            <a:endParaRPr lang="en-US" altLang="zh-CN" sz="1200" dirty="0">
              <a:latin typeface="+mn-ea"/>
              <a:ea typeface="+mn-ea"/>
              <a:cs typeface="Akkurat Pro"/>
              <a:sym typeface="Akkurat Pro"/>
            </a:endParaRPr>
          </a:p>
        </p:txBody>
      </p:sp>
      <p:sp>
        <p:nvSpPr>
          <p:cNvPr id="651" name="Freeform 17"/>
          <p:cNvSpPr>
            <a:spLocks noEditPoints="1"/>
          </p:cNvSpPr>
          <p:nvPr/>
        </p:nvSpPr>
        <p:spPr bwMode="auto">
          <a:xfrm>
            <a:off x="4903199" y="2476866"/>
            <a:ext cx="300829" cy="267971"/>
          </a:xfrm>
          <a:custGeom>
            <a:avLst/>
            <a:gdLst>
              <a:gd name="T0" fmla="*/ 150 w 168"/>
              <a:gd name="T1" fmla="*/ 68 h 168"/>
              <a:gd name="T2" fmla="*/ 162 w 168"/>
              <a:gd name="T3" fmla="*/ 48 h 168"/>
              <a:gd name="T4" fmla="*/ 129 w 168"/>
              <a:gd name="T5" fmla="*/ 28 h 168"/>
              <a:gd name="T6" fmla="*/ 117 w 168"/>
              <a:gd name="T7" fmla="*/ 48 h 168"/>
              <a:gd name="T8" fmla="*/ 149 w 168"/>
              <a:gd name="T9" fmla="*/ 32 h 168"/>
              <a:gd name="T10" fmla="*/ 130 w 168"/>
              <a:gd name="T11" fmla="*/ 64 h 168"/>
              <a:gd name="T12" fmla="*/ 167 w 168"/>
              <a:gd name="T13" fmla="*/ 5 h 168"/>
              <a:gd name="T14" fmla="*/ 149 w 168"/>
              <a:gd name="T15" fmla="*/ 5 h 168"/>
              <a:gd name="T16" fmla="*/ 149 w 168"/>
              <a:gd name="T17" fmla="*/ 19 h 168"/>
              <a:gd name="T18" fmla="*/ 159 w 168"/>
              <a:gd name="T19" fmla="*/ 24 h 168"/>
              <a:gd name="T20" fmla="*/ 168 w 168"/>
              <a:gd name="T21" fmla="*/ 7 h 168"/>
              <a:gd name="T22" fmla="*/ 158 w 168"/>
              <a:gd name="T23" fmla="*/ 20 h 168"/>
              <a:gd name="T24" fmla="*/ 158 w 168"/>
              <a:gd name="T25" fmla="*/ 4 h 168"/>
              <a:gd name="T26" fmla="*/ 73 w 168"/>
              <a:gd name="T27" fmla="*/ 47 h 168"/>
              <a:gd name="T28" fmla="*/ 103 w 168"/>
              <a:gd name="T29" fmla="*/ 47 h 168"/>
              <a:gd name="T30" fmla="*/ 103 w 168"/>
              <a:gd name="T31" fmla="*/ 1 h 168"/>
              <a:gd name="T32" fmla="*/ 73 w 168"/>
              <a:gd name="T33" fmla="*/ 1 h 168"/>
              <a:gd name="T34" fmla="*/ 73 w 168"/>
              <a:gd name="T35" fmla="*/ 47 h 168"/>
              <a:gd name="T36" fmla="*/ 112 w 168"/>
              <a:gd name="T37" fmla="*/ 24 h 168"/>
              <a:gd name="T38" fmla="*/ 64 w 168"/>
              <a:gd name="T39" fmla="*/ 24 h 168"/>
              <a:gd name="T40" fmla="*/ 144 w 168"/>
              <a:gd name="T41" fmla="*/ 80 h 168"/>
              <a:gd name="T42" fmla="*/ 97 w 168"/>
              <a:gd name="T43" fmla="*/ 52 h 168"/>
              <a:gd name="T44" fmla="*/ 50 w 168"/>
              <a:gd name="T45" fmla="*/ 24 h 168"/>
              <a:gd name="T46" fmla="*/ 0 w 168"/>
              <a:gd name="T47" fmla="*/ 54 h 168"/>
              <a:gd name="T48" fmla="*/ 0 w 168"/>
              <a:gd name="T49" fmla="*/ 108 h 168"/>
              <a:gd name="T50" fmla="*/ 19 w 168"/>
              <a:gd name="T51" fmla="*/ 144 h 168"/>
              <a:gd name="T52" fmla="*/ 66 w 168"/>
              <a:gd name="T53" fmla="*/ 168 h 168"/>
              <a:gd name="T54" fmla="*/ 115 w 168"/>
              <a:gd name="T55" fmla="*/ 144 h 168"/>
              <a:gd name="T56" fmla="*/ 163 w 168"/>
              <a:gd name="T57" fmla="*/ 114 h 168"/>
              <a:gd name="T58" fmla="*/ 95 w 168"/>
              <a:gd name="T59" fmla="*/ 60 h 168"/>
              <a:gd name="T60" fmla="*/ 96 w 168"/>
              <a:gd name="T61" fmla="*/ 108 h 168"/>
              <a:gd name="T62" fmla="*/ 66 w 168"/>
              <a:gd name="T63" fmla="*/ 60 h 168"/>
              <a:gd name="T64" fmla="*/ 21 w 168"/>
              <a:gd name="T65" fmla="*/ 32 h 168"/>
              <a:gd name="T66" fmla="*/ 62 w 168"/>
              <a:gd name="T67" fmla="*/ 58 h 168"/>
              <a:gd name="T68" fmla="*/ 22 w 168"/>
              <a:gd name="T69" fmla="*/ 80 h 168"/>
              <a:gd name="T70" fmla="*/ 8 w 168"/>
              <a:gd name="T71" fmla="*/ 110 h 168"/>
              <a:gd name="T72" fmla="*/ 64 w 168"/>
              <a:gd name="T73" fmla="*/ 110 h 168"/>
              <a:gd name="T74" fmla="*/ 110 w 168"/>
              <a:gd name="T75" fmla="*/ 138 h 168"/>
              <a:gd name="T76" fmla="*/ 54 w 168"/>
              <a:gd name="T77" fmla="*/ 138 h 168"/>
              <a:gd name="T78" fmla="*/ 96 w 168"/>
              <a:gd name="T79" fmla="*/ 112 h 168"/>
              <a:gd name="T80" fmla="*/ 142 w 168"/>
              <a:gd name="T81" fmla="*/ 136 h 168"/>
              <a:gd name="T82" fmla="*/ 113 w 168"/>
              <a:gd name="T83" fmla="*/ 88 h 168"/>
              <a:gd name="T84" fmla="*/ 142 w 168"/>
              <a:gd name="T8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68">
                <a:moveTo>
                  <a:pt x="128" y="67"/>
                </a:moveTo>
                <a:cubicBezTo>
                  <a:pt x="128" y="68"/>
                  <a:pt x="128" y="68"/>
                  <a:pt x="129" y="68"/>
                </a:cubicBezTo>
                <a:cubicBezTo>
                  <a:pt x="150" y="68"/>
                  <a:pt x="150" y="68"/>
                  <a:pt x="150" y="68"/>
                </a:cubicBezTo>
                <a:cubicBezTo>
                  <a:pt x="151" y="68"/>
                  <a:pt x="152" y="68"/>
                  <a:pt x="152" y="67"/>
                </a:cubicBezTo>
                <a:cubicBezTo>
                  <a:pt x="162" y="49"/>
                  <a:pt x="162" y="49"/>
                  <a:pt x="162" y="49"/>
                </a:cubicBezTo>
                <a:cubicBezTo>
                  <a:pt x="163" y="49"/>
                  <a:pt x="163" y="48"/>
                  <a:pt x="162" y="48"/>
                </a:cubicBezTo>
                <a:cubicBezTo>
                  <a:pt x="152" y="30"/>
                  <a:pt x="152" y="30"/>
                  <a:pt x="152" y="30"/>
                </a:cubicBezTo>
                <a:cubicBezTo>
                  <a:pt x="152" y="28"/>
                  <a:pt x="151" y="28"/>
                  <a:pt x="150" y="28"/>
                </a:cubicBezTo>
                <a:cubicBezTo>
                  <a:pt x="129" y="28"/>
                  <a:pt x="129" y="28"/>
                  <a:pt x="129" y="28"/>
                </a:cubicBezTo>
                <a:cubicBezTo>
                  <a:pt x="128" y="28"/>
                  <a:pt x="128" y="28"/>
                  <a:pt x="128" y="29"/>
                </a:cubicBezTo>
                <a:cubicBezTo>
                  <a:pt x="117" y="47"/>
                  <a:pt x="117" y="47"/>
                  <a:pt x="117" y="47"/>
                </a:cubicBezTo>
                <a:cubicBezTo>
                  <a:pt x="117" y="47"/>
                  <a:pt x="117" y="48"/>
                  <a:pt x="117" y="48"/>
                </a:cubicBezTo>
                <a:lnTo>
                  <a:pt x="128" y="67"/>
                </a:lnTo>
                <a:close/>
                <a:moveTo>
                  <a:pt x="130" y="32"/>
                </a:moveTo>
                <a:cubicBezTo>
                  <a:pt x="149" y="32"/>
                  <a:pt x="149" y="32"/>
                  <a:pt x="149" y="32"/>
                </a:cubicBezTo>
                <a:cubicBezTo>
                  <a:pt x="159" y="48"/>
                  <a:pt x="159" y="48"/>
                  <a:pt x="159" y="48"/>
                </a:cubicBezTo>
                <a:cubicBezTo>
                  <a:pt x="149" y="64"/>
                  <a:pt x="149" y="64"/>
                  <a:pt x="149" y="64"/>
                </a:cubicBezTo>
                <a:cubicBezTo>
                  <a:pt x="130" y="64"/>
                  <a:pt x="130" y="64"/>
                  <a:pt x="130" y="64"/>
                </a:cubicBezTo>
                <a:cubicBezTo>
                  <a:pt x="121" y="48"/>
                  <a:pt x="121" y="48"/>
                  <a:pt x="121" y="48"/>
                </a:cubicBezTo>
                <a:lnTo>
                  <a:pt x="130" y="32"/>
                </a:lnTo>
                <a:close/>
                <a:moveTo>
                  <a:pt x="167" y="5"/>
                </a:moveTo>
                <a:cubicBezTo>
                  <a:pt x="159" y="0"/>
                  <a:pt x="159" y="0"/>
                  <a:pt x="159" y="0"/>
                </a:cubicBezTo>
                <a:cubicBezTo>
                  <a:pt x="158" y="0"/>
                  <a:pt x="158" y="0"/>
                  <a:pt x="157" y="0"/>
                </a:cubicBezTo>
                <a:cubicBezTo>
                  <a:pt x="149" y="5"/>
                  <a:pt x="149" y="5"/>
                  <a:pt x="149" y="5"/>
                </a:cubicBezTo>
                <a:cubicBezTo>
                  <a:pt x="148" y="6"/>
                  <a:pt x="148" y="6"/>
                  <a:pt x="148" y="7"/>
                </a:cubicBezTo>
                <a:cubicBezTo>
                  <a:pt x="148" y="17"/>
                  <a:pt x="148" y="17"/>
                  <a:pt x="148" y="17"/>
                </a:cubicBezTo>
                <a:cubicBezTo>
                  <a:pt x="148" y="18"/>
                  <a:pt x="148" y="18"/>
                  <a:pt x="149" y="19"/>
                </a:cubicBezTo>
                <a:cubicBezTo>
                  <a:pt x="157" y="24"/>
                  <a:pt x="157" y="24"/>
                  <a:pt x="157" y="24"/>
                </a:cubicBezTo>
                <a:cubicBezTo>
                  <a:pt x="157" y="24"/>
                  <a:pt x="158" y="24"/>
                  <a:pt x="158" y="24"/>
                </a:cubicBezTo>
                <a:cubicBezTo>
                  <a:pt x="158" y="24"/>
                  <a:pt x="159" y="24"/>
                  <a:pt x="159" y="24"/>
                </a:cubicBezTo>
                <a:cubicBezTo>
                  <a:pt x="167" y="19"/>
                  <a:pt x="167" y="19"/>
                  <a:pt x="167" y="19"/>
                </a:cubicBezTo>
                <a:cubicBezTo>
                  <a:pt x="168" y="18"/>
                  <a:pt x="168" y="18"/>
                  <a:pt x="168" y="17"/>
                </a:cubicBezTo>
                <a:cubicBezTo>
                  <a:pt x="168" y="7"/>
                  <a:pt x="168" y="7"/>
                  <a:pt x="168" y="7"/>
                </a:cubicBezTo>
                <a:cubicBezTo>
                  <a:pt x="168" y="6"/>
                  <a:pt x="168" y="6"/>
                  <a:pt x="167" y="5"/>
                </a:cubicBezTo>
                <a:close/>
                <a:moveTo>
                  <a:pt x="164" y="16"/>
                </a:moveTo>
                <a:cubicBezTo>
                  <a:pt x="158" y="20"/>
                  <a:pt x="158" y="20"/>
                  <a:pt x="158" y="20"/>
                </a:cubicBezTo>
                <a:cubicBezTo>
                  <a:pt x="152" y="16"/>
                  <a:pt x="152" y="16"/>
                  <a:pt x="152" y="16"/>
                </a:cubicBezTo>
                <a:cubicBezTo>
                  <a:pt x="152" y="8"/>
                  <a:pt x="152" y="8"/>
                  <a:pt x="152" y="8"/>
                </a:cubicBezTo>
                <a:cubicBezTo>
                  <a:pt x="158" y="4"/>
                  <a:pt x="158" y="4"/>
                  <a:pt x="158" y="4"/>
                </a:cubicBezTo>
                <a:cubicBezTo>
                  <a:pt x="164" y="8"/>
                  <a:pt x="164" y="8"/>
                  <a:pt x="164" y="8"/>
                </a:cubicBezTo>
                <a:lnTo>
                  <a:pt x="164" y="16"/>
                </a:lnTo>
                <a:close/>
                <a:moveTo>
                  <a:pt x="73" y="47"/>
                </a:moveTo>
                <a:cubicBezTo>
                  <a:pt x="74" y="48"/>
                  <a:pt x="74" y="48"/>
                  <a:pt x="75" y="48"/>
                </a:cubicBezTo>
                <a:cubicBezTo>
                  <a:pt x="101" y="48"/>
                  <a:pt x="101" y="48"/>
                  <a:pt x="101" y="48"/>
                </a:cubicBezTo>
                <a:cubicBezTo>
                  <a:pt x="102" y="48"/>
                  <a:pt x="102" y="48"/>
                  <a:pt x="103" y="47"/>
                </a:cubicBezTo>
                <a:cubicBezTo>
                  <a:pt x="116" y="25"/>
                  <a:pt x="116" y="25"/>
                  <a:pt x="116" y="25"/>
                </a:cubicBezTo>
                <a:cubicBezTo>
                  <a:pt x="116" y="24"/>
                  <a:pt x="116" y="24"/>
                  <a:pt x="116" y="23"/>
                </a:cubicBezTo>
                <a:cubicBezTo>
                  <a:pt x="103" y="1"/>
                  <a:pt x="103" y="1"/>
                  <a:pt x="103" y="1"/>
                </a:cubicBezTo>
                <a:cubicBezTo>
                  <a:pt x="103" y="0"/>
                  <a:pt x="102" y="0"/>
                  <a:pt x="101" y="0"/>
                </a:cubicBezTo>
                <a:cubicBezTo>
                  <a:pt x="75" y="0"/>
                  <a:pt x="75" y="0"/>
                  <a:pt x="75" y="0"/>
                </a:cubicBezTo>
                <a:cubicBezTo>
                  <a:pt x="74" y="0"/>
                  <a:pt x="74" y="0"/>
                  <a:pt x="73" y="1"/>
                </a:cubicBezTo>
                <a:cubicBezTo>
                  <a:pt x="60" y="23"/>
                  <a:pt x="60" y="23"/>
                  <a:pt x="60" y="23"/>
                </a:cubicBezTo>
                <a:cubicBezTo>
                  <a:pt x="60" y="24"/>
                  <a:pt x="60" y="24"/>
                  <a:pt x="60" y="25"/>
                </a:cubicBezTo>
                <a:lnTo>
                  <a:pt x="73" y="47"/>
                </a:lnTo>
                <a:close/>
                <a:moveTo>
                  <a:pt x="76" y="4"/>
                </a:moveTo>
                <a:cubicBezTo>
                  <a:pt x="100" y="4"/>
                  <a:pt x="100" y="4"/>
                  <a:pt x="100" y="4"/>
                </a:cubicBezTo>
                <a:cubicBezTo>
                  <a:pt x="112" y="24"/>
                  <a:pt x="112" y="24"/>
                  <a:pt x="112" y="24"/>
                </a:cubicBezTo>
                <a:cubicBezTo>
                  <a:pt x="100" y="44"/>
                  <a:pt x="100" y="44"/>
                  <a:pt x="100" y="44"/>
                </a:cubicBezTo>
                <a:cubicBezTo>
                  <a:pt x="76" y="44"/>
                  <a:pt x="76" y="44"/>
                  <a:pt x="76" y="44"/>
                </a:cubicBezTo>
                <a:cubicBezTo>
                  <a:pt x="64" y="24"/>
                  <a:pt x="64" y="24"/>
                  <a:pt x="64" y="24"/>
                </a:cubicBezTo>
                <a:lnTo>
                  <a:pt x="76" y="4"/>
                </a:lnTo>
                <a:close/>
                <a:moveTo>
                  <a:pt x="148" y="82"/>
                </a:moveTo>
                <a:cubicBezTo>
                  <a:pt x="147" y="81"/>
                  <a:pt x="146" y="80"/>
                  <a:pt x="144" y="80"/>
                </a:cubicBezTo>
                <a:cubicBezTo>
                  <a:pt x="115" y="80"/>
                  <a:pt x="115" y="80"/>
                  <a:pt x="115" y="80"/>
                </a:cubicBezTo>
                <a:cubicBezTo>
                  <a:pt x="100" y="54"/>
                  <a:pt x="100" y="54"/>
                  <a:pt x="100" y="54"/>
                </a:cubicBezTo>
                <a:cubicBezTo>
                  <a:pt x="100" y="53"/>
                  <a:pt x="99" y="52"/>
                  <a:pt x="97" y="52"/>
                </a:cubicBezTo>
                <a:cubicBezTo>
                  <a:pt x="68" y="52"/>
                  <a:pt x="68" y="52"/>
                  <a:pt x="68" y="52"/>
                </a:cubicBezTo>
                <a:cubicBezTo>
                  <a:pt x="54" y="26"/>
                  <a:pt x="54" y="26"/>
                  <a:pt x="54" y="26"/>
                </a:cubicBezTo>
                <a:cubicBezTo>
                  <a:pt x="53" y="25"/>
                  <a:pt x="52" y="24"/>
                  <a:pt x="50" y="24"/>
                </a:cubicBezTo>
                <a:cubicBezTo>
                  <a:pt x="19" y="24"/>
                  <a:pt x="19" y="24"/>
                  <a:pt x="19" y="24"/>
                </a:cubicBezTo>
                <a:cubicBezTo>
                  <a:pt x="17" y="24"/>
                  <a:pt x="16" y="25"/>
                  <a:pt x="15" y="26"/>
                </a:cubicBezTo>
                <a:cubicBezTo>
                  <a:pt x="0" y="54"/>
                  <a:pt x="0" y="54"/>
                  <a:pt x="0" y="54"/>
                </a:cubicBezTo>
                <a:cubicBezTo>
                  <a:pt x="0" y="55"/>
                  <a:pt x="0" y="57"/>
                  <a:pt x="0" y="58"/>
                </a:cubicBezTo>
                <a:cubicBezTo>
                  <a:pt x="14" y="82"/>
                  <a:pt x="14" y="82"/>
                  <a:pt x="14" y="82"/>
                </a:cubicBezTo>
                <a:cubicBezTo>
                  <a:pt x="0" y="108"/>
                  <a:pt x="0" y="108"/>
                  <a:pt x="0" y="108"/>
                </a:cubicBezTo>
                <a:cubicBezTo>
                  <a:pt x="0" y="109"/>
                  <a:pt x="0" y="110"/>
                  <a:pt x="0" y="112"/>
                </a:cubicBezTo>
                <a:cubicBezTo>
                  <a:pt x="15" y="142"/>
                  <a:pt x="15" y="142"/>
                  <a:pt x="15" y="142"/>
                </a:cubicBezTo>
                <a:cubicBezTo>
                  <a:pt x="16" y="143"/>
                  <a:pt x="17" y="144"/>
                  <a:pt x="19" y="144"/>
                </a:cubicBezTo>
                <a:cubicBezTo>
                  <a:pt x="48" y="144"/>
                  <a:pt x="48" y="144"/>
                  <a:pt x="48" y="144"/>
                </a:cubicBezTo>
                <a:cubicBezTo>
                  <a:pt x="62" y="166"/>
                  <a:pt x="62" y="166"/>
                  <a:pt x="62" y="166"/>
                </a:cubicBezTo>
                <a:cubicBezTo>
                  <a:pt x="63" y="167"/>
                  <a:pt x="64" y="168"/>
                  <a:pt x="66" y="168"/>
                </a:cubicBezTo>
                <a:cubicBezTo>
                  <a:pt x="97" y="168"/>
                  <a:pt x="97" y="168"/>
                  <a:pt x="97" y="168"/>
                </a:cubicBezTo>
                <a:cubicBezTo>
                  <a:pt x="98" y="168"/>
                  <a:pt x="100" y="167"/>
                  <a:pt x="100" y="166"/>
                </a:cubicBezTo>
                <a:cubicBezTo>
                  <a:pt x="115" y="144"/>
                  <a:pt x="115" y="144"/>
                  <a:pt x="115" y="144"/>
                </a:cubicBezTo>
                <a:cubicBezTo>
                  <a:pt x="144" y="144"/>
                  <a:pt x="144" y="144"/>
                  <a:pt x="144" y="144"/>
                </a:cubicBezTo>
                <a:cubicBezTo>
                  <a:pt x="146" y="144"/>
                  <a:pt x="147" y="143"/>
                  <a:pt x="148" y="142"/>
                </a:cubicBezTo>
                <a:cubicBezTo>
                  <a:pt x="163" y="114"/>
                  <a:pt x="163" y="114"/>
                  <a:pt x="163" y="114"/>
                </a:cubicBezTo>
                <a:cubicBezTo>
                  <a:pt x="164" y="113"/>
                  <a:pt x="164" y="111"/>
                  <a:pt x="163" y="110"/>
                </a:cubicBezTo>
                <a:lnTo>
                  <a:pt x="148" y="82"/>
                </a:lnTo>
                <a:close/>
                <a:moveTo>
                  <a:pt x="95" y="60"/>
                </a:moveTo>
                <a:cubicBezTo>
                  <a:pt x="109" y="86"/>
                  <a:pt x="109" y="86"/>
                  <a:pt x="109" y="86"/>
                </a:cubicBezTo>
                <a:cubicBezTo>
                  <a:pt x="109" y="86"/>
                  <a:pt x="109" y="86"/>
                  <a:pt x="109" y="86"/>
                </a:cubicBezTo>
                <a:cubicBezTo>
                  <a:pt x="96" y="108"/>
                  <a:pt x="96" y="108"/>
                  <a:pt x="96" y="108"/>
                </a:cubicBezTo>
                <a:cubicBezTo>
                  <a:pt x="67" y="108"/>
                  <a:pt x="67" y="108"/>
                  <a:pt x="67" y="108"/>
                </a:cubicBezTo>
                <a:cubicBezTo>
                  <a:pt x="52" y="82"/>
                  <a:pt x="52" y="82"/>
                  <a:pt x="52" y="82"/>
                </a:cubicBezTo>
                <a:cubicBezTo>
                  <a:pt x="66" y="60"/>
                  <a:pt x="66" y="60"/>
                  <a:pt x="66" y="60"/>
                </a:cubicBezTo>
                <a:lnTo>
                  <a:pt x="95" y="60"/>
                </a:lnTo>
                <a:close/>
                <a:moveTo>
                  <a:pt x="8" y="56"/>
                </a:moveTo>
                <a:cubicBezTo>
                  <a:pt x="21" y="32"/>
                  <a:pt x="21" y="32"/>
                  <a:pt x="21" y="32"/>
                </a:cubicBezTo>
                <a:cubicBezTo>
                  <a:pt x="48" y="32"/>
                  <a:pt x="48" y="32"/>
                  <a:pt x="48" y="32"/>
                </a:cubicBezTo>
                <a:cubicBezTo>
                  <a:pt x="62" y="58"/>
                  <a:pt x="62" y="58"/>
                  <a:pt x="62" y="58"/>
                </a:cubicBezTo>
                <a:cubicBezTo>
                  <a:pt x="62" y="58"/>
                  <a:pt x="62" y="58"/>
                  <a:pt x="62" y="58"/>
                </a:cubicBezTo>
                <a:cubicBezTo>
                  <a:pt x="49" y="80"/>
                  <a:pt x="49" y="80"/>
                  <a:pt x="49" y="80"/>
                </a:cubicBezTo>
                <a:cubicBezTo>
                  <a:pt x="22" y="80"/>
                  <a:pt x="22" y="80"/>
                  <a:pt x="22" y="80"/>
                </a:cubicBezTo>
                <a:cubicBezTo>
                  <a:pt x="22" y="80"/>
                  <a:pt x="22" y="80"/>
                  <a:pt x="22" y="80"/>
                </a:cubicBezTo>
                <a:lnTo>
                  <a:pt x="8" y="56"/>
                </a:lnTo>
                <a:close/>
                <a:moveTo>
                  <a:pt x="21" y="136"/>
                </a:moveTo>
                <a:cubicBezTo>
                  <a:pt x="8" y="110"/>
                  <a:pt x="8" y="110"/>
                  <a:pt x="8" y="110"/>
                </a:cubicBezTo>
                <a:cubicBezTo>
                  <a:pt x="22" y="84"/>
                  <a:pt x="22" y="84"/>
                  <a:pt x="22" y="84"/>
                </a:cubicBezTo>
                <a:cubicBezTo>
                  <a:pt x="49" y="84"/>
                  <a:pt x="49" y="84"/>
                  <a:pt x="49" y="84"/>
                </a:cubicBezTo>
                <a:cubicBezTo>
                  <a:pt x="64" y="110"/>
                  <a:pt x="64" y="110"/>
                  <a:pt x="64" y="110"/>
                </a:cubicBezTo>
                <a:cubicBezTo>
                  <a:pt x="50" y="136"/>
                  <a:pt x="50" y="136"/>
                  <a:pt x="50" y="136"/>
                </a:cubicBezTo>
                <a:lnTo>
                  <a:pt x="21" y="136"/>
                </a:lnTo>
                <a:close/>
                <a:moveTo>
                  <a:pt x="110" y="138"/>
                </a:moveTo>
                <a:cubicBezTo>
                  <a:pt x="95" y="160"/>
                  <a:pt x="95" y="160"/>
                  <a:pt x="95" y="160"/>
                </a:cubicBezTo>
                <a:cubicBezTo>
                  <a:pt x="68" y="160"/>
                  <a:pt x="68" y="160"/>
                  <a:pt x="68" y="160"/>
                </a:cubicBezTo>
                <a:cubicBezTo>
                  <a:pt x="54" y="138"/>
                  <a:pt x="54" y="138"/>
                  <a:pt x="54" y="138"/>
                </a:cubicBezTo>
                <a:cubicBezTo>
                  <a:pt x="54" y="138"/>
                  <a:pt x="54" y="138"/>
                  <a:pt x="54" y="138"/>
                </a:cubicBezTo>
                <a:cubicBezTo>
                  <a:pt x="67" y="112"/>
                  <a:pt x="67" y="112"/>
                  <a:pt x="67" y="112"/>
                </a:cubicBezTo>
                <a:cubicBezTo>
                  <a:pt x="96" y="112"/>
                  <a:pt x="96" y="112"/>
                  <a:pt x="96" y="112"/>
                </a:cubicBezTo>
                <a:cubicBezTo>
                  <a:pt x="110" y="138"/>
                  <a:pt x="110" y="138"/>
                  <a:pt x="110" y="138"/>
                </a:cubicBezTo>
                <a:cubicBezTo>
                  <a:pt x="110" y="138"/>
                  <a:pt x="110" y="138"/>
                  <a:pt x="110" y="138"/>
                </a:cubicBezTo>
                <a:close/>
                <a:moveTo>
                  <a:pt x="142" y="136"/>
                </a:moveTo>
                <a:cubicBezTo>
                  <a:pt x="114" y="136"/>
                  <a:pt x="114" y="136"/>
                  <a:pt x="114" y="136"/>
                </a:cubicBezTo>
                <a:cubicBezTo>
                  <a:pt x="100" y="110"/>
                  <a:pt x="100" y="110"/>
                  <a:pt x="100" y="110"/>
                </a:cubicBezTo>
                <a:cubicBezTo>
                  <a:pt x="113" y="88"/>
                  <a:pt x="113" y="88"/>
                  <a:pt x="113" y="88"/>
                </a:cubicBezTo>
                <a:cubicBezTo>
                  <a:pt x="142" y="88"/>
                  <a:pt x="142" y="88"/>
                  <a:pt x="142" y="88"/>
                </a:cubicBezTo>
                <a:cubicBezTo>
                  <a:pt x="156" y="112"/>
                  <a:pt x="156" y="112"/>
                  <a:pt x="156" y="112"/>
                </a:cubicBezTo>
                <a:lnTo>
                  <a:pt x="142" y="136"/>
                </a:lnTo>
                <a:close/>
              </a:path>
            </a:pathLst>
          </a:custGeom>
          <a:solidFill>
            <a:srgbClr val="E79533"/>
          </a:solidFill>
          <a:ln>
            <a:noFill/>
          </a:ln>
        </p:spPr>
        <p:txBody>
          <a:bodyPr vert="horz" wrap="square" lIns="0" tIns="0" rIns="0" bIns="0" numCol="1" anchor="t" anchorCtr="0" compatLnSpc="1"/>
          <a:lstStyle/>
          <a:p>
            <a:endParaRPr lang="en-US" sz="1200">
              <a:latin typeface="+mn-ea"/>
              <a:ea typeface="+mn-ea"/>
            </a:endParaRPr>
          </a:p>
        </p:txBody>
      </p:sp>
      <p:sp>
        <p:nvSpPr>
          <p:cNvPr id="652" name="TextBox 266"/>
          <p:cNvSpPr txBox="1"/>
          <p:nvPr/>
        </p:nvSpPr>
        <p:spPr>
          <a:xfrm>
            <a:off x="4732736" y="2837365"/>
            <a:ext cx="562080" cy="184666"/>
          </a:xfrm>
          <a:prstGeom prst="rect">
            <a:avLst/>
          </a:prstGeom>
          <a:noFill/>
        </p:spPr>
        <p:txBody>
          <a:bodyPr wrap="square" lIns="0" tIns="0" rIns="0" bIns="0" rtlCol="0">
            <a:spAutoFit/>
          </a:bodyPr>
          <a:lstStyle/>
          <a:p>
            <a:pPr algn="ctr">
              <a:buNone/>
            </a:pPr>
            <a:r>
              <a:rPr lang="en-US" sz="1200" dirty="0">
                <a:latin typeface="+mn-ea"/>
                <a:ea typeface="+mn-ea"/>
                <a:cs typeface="Akkurat Pro"/>
                <a:sym typeface="Akkurat Pro"/>
              </a:rPr>
              <a:t>CSE</a:t>
            </a:r>
            <a:endParaRPr lang="en-US" altLang="zh-CN" sz="1200" dirty="0">
              <a:latin typeface="+mn-ea"/>
              <a:ea typeface="+mn-ea"/>
              <a:cs typeface="Akkurat Pro"/>
              <a:sym typeface="Akkurat Pro"/>
            </a:endParaRPr>
          </a:p>
        </p:txBody>
      </p:sp>
      <p:sp>
        <p:nvSpPr>
          <p:cNvPr id="653" name="TextBox 266"/>
          <p:cNvSpPr txBox="1"/>
          <p:nvPr/>
        </p:nvSpPr>
        <p:spPr>
          <a:xfrm>
            <a:off x="5117305" y="2837193"/>
            <a:ext cx="738519"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DMS</a:t>
            </a:r>
            <a:endParaRPr lang="en-US" altLang="zh-CN" sz="1200" dirty="0">
              <a:latin typeface="+mn-ea"/>
              <a:ea typeface="+mn-ea"/>
              <a:cs typeface="Akkurat Pro"/>
              <a:sym typeface="Akkurat Pro"/>
            </a:endParaRPr>
          </a:p>
        </p:txBody>
      </p:sp>
      <p:grpSp>
        <p:nvGrpSpPr>
          <p:cNvPr id="654" name="组合 653"/>
          <p:cNvGrpSpPr/>
          <p:nvPr/>
        </p:nvGrpSpPr>
        <p:grpSpPr>
          <a:xfrm>
            <a:off x="5357512" y="2476142"/>
            <a:ext cx="258099" cy="268696"/>
            <a:chOff x="12290275" y="2773310"/>
            <a:chExt cx="374650" cy="271463"/>
          </a:xfrm>
          <a:solidFill>
            <a:srgbClr val="E79533"/>
          </a:solidFill>
        </p:grpSpPr>
        <p:sp>
          <p:nvSpPr>
            <p:cNvPr id="655" name="Oval 17"/>
            <p:cNvSpPr>
              <a:spLocks noChangeArrowheads="1"/>
            </p:cNvSpPr>
            <p:nvPr/>
          </p:nvSpPr>
          <p:spPr bwMode="auto">
            <a:xfrm>
              <a:off x="12442675"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56" name="Oval 18"/>
            <p:cNvSpPr>
              <a:spLocks noChangeArrowheads="1"/>
            </p:cNvSpPr>
            <p:nvPr/>
          </p:nvSpPr>
          <p:spPr bwMode="auto">
            <a:xfrm>
              <a:off x="12374412"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57" name="Oval 19"/>
            <p:cNvSpPr>
              <a:spLocks noChangeArrowheads="1"/>
            </p:cNvSpPr>
            <p:nvPr/>
          </p:nvSpPr>
          <p:spPr bwMode="auto">
            <a:xfrm>
              <a:off x="12510937"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58" name="Freeform 20"/>
            <p:cNvSpPr/>
            <p:nvPr/>
          </p:nvSpPr>
          <p:spPr bwMode="auto">
            <a:xfrm>
              <a:off x="12331550" y="2773310"/>
              <a:ext cx="333375" cy="228600"/>
            </a:xfrm>
            <a:custGeom>
              <a:avLst/>
              <a:gdLst>
                <a:gd name="T0" fmla="*/ 145 w 156"/>
                <a:gd name="T1" fmla="*/ 0 h 108"/>
                <a:gd name="T2" fmla="*/ 11 w 156"/>
                <a:gd name="T3" fmla="*/ 0 h 108"/>
                <a:gd name="T4" fmla="*/ 0 w 156"/>
                <a:gd name="T5" fmla="*/ 11 h 108"/>
                <a:gd name="T6" fmla="*/ 0 w 156"/>
                <a:gd name="T7" fmla="*/ 12 h 108"/>
                <a:gd name="T8" fmla="*/ 4 w 156"/>
                <a:gd name="T9" fmla="*/ 12 h 108"/>
                <a:gd name="T10" fmla="*/ 4 w 156"/>
                <a:gd name="T11" fmla="*/ 11 h 108"/>
                <a:gd name="T12" fmla="*/ 11 w 156"/>
                <a:gd name="T13" fmla="*/ 4 h 108"/>
                <a:gd name="T14" fmla="*/ 145 w 156"/>
                <a:gd name="T15" fmla="*/ 4 h 108"/>
                <a:gd name="T16" fmla="*/ 152 w 156"/>
                <a:gd name="T17" fmla="*/ 11 h 108"/>
                <a:gd name="T18" fmla="*/ 152 w 156"/>
                <a:gd name="T19" fmla="*/ 97 h 108"/>
                <a:gd name="T20" fmla="*/ 145 w 156"/>
                <a:gd name="T21" fmla="*/ 104 h 108"/>
                <a:gd name="T22" fmla="*/ 144 w 156"/>
                <a:gd name="T23" fmla="*/ 104 h 108"/>
                <a:gd name="T24" fmla="*/ 144 w 156"/>
                <a:gd name="T25" fmla="*/ 108 h 108"/>
                <a:gd name="T26" fmla="*/ 145 w 156"/>
                <a:gd name="T27" fmla="*/ 108 h 108"/>
                <a:gd name="T28" fmla="*/ 156 w 156"/>
                <a:gd name="T29" fmla="*/ 97 h 108"/>
                <a:gd name="T30" fmla="*/ 156 w 156"/>
                <a:gd name="T31" fmla="*/ 11 h 108"/>
                <a:gd name="T32" fmla="*/ 145 w 156"/>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08">
                  <a:moveTo>
                    <a:pt x="145" y="0"/>
                  </a:moveTo>
                  <a:cubicBezTo>
                    <a:pt x="11" y="0"/>
                    <a:pt x="11" y="0"/>
                    <a:pt x="11" y="0"/>
                  </a:cubicBezTo>
                  <a:cubicBezTo>
                    <a:pt x="5" y="0"/>
                    <a:pt x="0" y="5"/>
                    <a:pt x="0" y="11"/>
                  </a:cubicBezTo>
                  <a:cubicBezTo>
                    <a:pt x="0" y="12"/>
                    <a:pt x="0" y="12"/>
                    <a:pt x="0" y="12"/>
                  </a:cubicBezTo>
                  <a:cubicBezTo>
                    <a:pt x="4" y="12"/>
                    <a:pt x="4" y="12"/>
                    <a:pt x="4" y="12"/>
                  </a:cubicBezTo>
                  <a:cubicBezTo>
                    <a:pt x="4" y="11"/>
                    <a:pt x="4" y="11"/>
                    <a:pt x="4" y="11"/>
                  </a:cubicBezTo>
                  <a:cubicBezTo>
                    <a:pt x="4" y="7"/>
                    <a:pt x="7" y="4"/>
                    <a:pt x="11" y="4"/>
                  </a:cubicBezTo>
                  <a:cubicBezTo>
                    <a:pt x="145" y="4"/>
                    <a:pt x="145" y="4"/>
                    <a:pt x="145" y="4"/>
                  </a:cubicBezTo>
                  <a:cubicBezTo>
                    <a:pt x="149" y="4"/>
                    <a:pt x="152" y="7"/>
                    <a:pt x="152" y="11"/>
                  </a:cubicBezTo>
                  <a:cubicBezTo>
                    <a:pt x="152" y="97"/>
                    <a:pt x="152" y="97"/>
                    <a:pt x="152" y="97"/>
                  </a:cubicBezTo>
                  <a:cubicBezTo>
                    <a:pt x="152" y="101"/>
                    <a:pt x="149" y="104"/>
                    <a:pt x="145" y="104"/>
                  </a:cubicBezTo>
                  <a:cubicBezTo>
                    <a:pt x="144" y="104"/>
                    <a:pt x="144" y="104"/>
                    <a:pt x="144" y="104"/>
                  </a:cubicBezTo>
                  <a:cubicBezTo>
                    <a:pt x="144" y="108"/>
                    <a:pt x="144" y="108"/>
                    <a:pt x="144" y="108"/>
                  </a:cubicBezTo>
                  <a:cubicBezTo>
                    <a:pt x="145" y="108"/>
                    <a:pt x="145" y="108"/>
                    <a:pt x="145" y="108"/>
                  </a:cubicBezTo>
                  <a:cubicBezTo>
                    <a:pt x="151" y="108"/>
                    <a:pt x="156" y="103"/>
                    <a:pt x="156" y="97"/>
                  </a:cubicBezTo>
                  <a:cubicBezTo>
                    <a:pt x="156" y="11"/>
                    <a:pt x="156" y="11"/>
                    <a:pt x="156" y="11"/>
                  </a:cubicBezTo>
                  <a:cubicBezTo>
                    <a:pt x="156" y="5"/>
                    <a:pt x="151" y="0"/>
                    <a:pt x="1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59" name="Freeform 21"/>
            <p:cNvSpPr>
              <a:spLocks noEditPoints="1"/>
            </p:cNvSpPr>
            <p:nvPr/>
          </p:nvSpPr>
          <p:spPr bwMode="auto">
            <a:xfrm>
              <a:off x="12290275" y="2808235"/>
              <a:ext cx="341313" cy="236538"/>
            </a:xfrm>
            <a:custGeom>
              <a:avLst/>
              <a:gdLst>
                <a:gd name="T0" fmla="*/ 148 w 160"/>
                <a:gd name="T1" fmla="*/ 0 h 112"/>
                <a:gd name="T2" fmla="*/ 12 w 160"/>
                <a:gd name="T3" fmla="*/ 0 h 112"/>
                <a:gd name="T4" fmla="*/ 0 w 160"/>
                <a:gd name="T5" fmla="*/ 12 h 112"/>
                <a:gd name="T6" fmla="*/ 0 w 160"/>
                <a:gd name="T7" fmla="*/ 100 h 112"/>
                <a:gd name="T8" fmla="*/ 12 w 160"/>
                <a:gd name="T9" fmla="*/ 112 h 112"/>
                <a:gd name="T10" fmla="*/ 148 w 160"/>
                <a:gd name="T11" fmla="*/ 112 h 112"/>
                <a:gd name="T12" fmla="*/ 160 w 160"/>
                <a:gd name="T13" fmla="*/ 100 h 112"/>
                <a:gd name="T14" fmla="*/ 160 w 160"/>
                <a:gd name="T15" fmla="*/ 12 h 112"/>
                <a:gd name="T16" fmla="*/ 148 w 160"/>
                <a:gd name="T17" fmla="*/ 0 h 112"/>
                <a:gd name="T18" fmla="*/ 152 w 160"/>
                <a:gd name="T19" fmla="*/ 100 h 112"/>
                <a:gd name="T20" fmla="*/ 148 w 160"/>
                <a:gd name="T21" fmla="*/ 104 h 112"/>
                <a:gd name="T22" fmla="*/ 12 w 160"/>
                <a:gd name="T23" fmla="*/ 104 h 112"/>
                <a:gd name="T24" fmla="*/ 8 w 160"/>
                <a:gd name="T25" fmla="*/ 100 h 112"/>
                <a:gd name="T26" fmla="*/ 8 w 160"/>
                <a:gd name="T27" fmla="*/ 12 h 112"/>
                <a:gd name="T28" fmla="*/ 12 w 160"/>
                <a:gd name="T29" fmla="*/ 8 h 112"/>
                <a:gd name="T30" fmla="*/ 148 w 160"/>
                <a:gd name="T31" fmla="*/ 8 h 112"/>
                <a:gd name="T32" fmla="*/ 152 w 160"/>
                <a:gd name="T33" fmla="*/ 12 h 112"/>
                <a:gd name="T34" fmla="*/ 152 w 160"/>
                <a:gd name="T35"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12">
                  <a:moveTo>
                    <a:pt x="148" y="0"/>
                  </a:moveTo>
                  <a:cubicBezTo>
                    <a:pt x="12" y="0"/>
                    <a:pt x="12" y="0"/>
                    <a:pt x="12" y="0"/>
                  </a:cubicBezTo>
                  <a:cubicBezTo>
                    <a:pt x="6" y="0"/>
                    <a:pt x="0" y="5"/>
                    <a:pt x="0" y="12"/>
                  </a:cubicBezTo>
                  <a:cubicBezTo>
                    <a:pt x="0" y="100"/>
                    <a:pt x="0" y="100"/>
                    <a:pt x="0" y="100"/>
                  </a:cubicBezTo>
                  <a:cubicBezTo>
                    <a:pt x="0" y="106"/>
                    <a:pt x="6" y="112"/>
                    <a:pt x="12" y="112"/>
                  </a:cubicBezTo>
                  <a:cubicBezTo>
                    <a:pt x="148" y="112"/>
                    <a:pt x="148" y="112"/>
                    <a:pt x="148" y="112"/>
                  </a:cubicBezTo>
                  <a:cubicBezTo>
                    <a:pt x="155" y="112"/>
                    <a:pt x="160" y="106"/>
                    <a:pt x="160" y="100"/>
                  </a:cubicBezTo>
                  <a:cubicBezTo>
                    <a:pt x="160" y="12"/>
                    <a:pt x="160" y="12"/>
                    <a:pt x="160" y="12"/>
                  </a:cubicBezTo>
                  <a:cubicBezTo>
                    <a:pt x="160" y="5"/>
                    <a:pt x="155" y="0"/>
                    <a:pt x="148" y="0"/>
                  </a:cubicBezTo>
                  <a:close/>
                  <a:moveTo>
                    <a:pt x="152" y="100"/>
                  </a:moveTo>
                  <a:cubicBezTo>
                    <a:pt x="152" y="102"/>
                    <a:pt x="151" y="104"/>
                    <a:pt x="148" y="104"/>
                  </a:cubicBezTo>
                  <a:cubicBezTo>
                    <a:pt x="12" y="104"/>
                    <a:pt x="12" y="104"/>
                    <a:pt x="12" y="104"/>
                  </a:cubicBezTo>
                  <a:cubicBezTo>
                    <a:pt x="10" y="104"/>
                    <a:pt x="8" y="102"/>
                    <a:pt x="8" y="100"/>
                  </a:cubicBezTo>
                  <a:cubicBezTo>
                    <a:pt x="8" y="12"/>
                    <a:pt x="8" y="12"/>
                    <a:pt x="8" y="12"/>
                  </a:cubicBezTo>
                  <a:cubicBezTo>
                    <a:pt x="8" y="10"/>
                    <a:pt x="10" y="8"/>
                    <a:pt x="12" y="8"/>
                  </a:cubicBezTo>
                  <a:cubicBezTo>
                    <a:pt x="148" y="8"/>
                    <a:pt x="148" y="8"/>
                    <a:pt x="148" y="8"/>
                  </a:cubicBezTo>
                  <a:cubicBezTo>
                    <a:pt x="151" y="8"/>
                    <a:pt x="152" y="10"/>
                    <a:pt x="152" y="12"/>
                  </a:cubicBezTo>
                  <a:lnTo>
                    <a:pt x="152"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grpSp>
      <p:sp>
        <p:nvSpPr>
          <p:cNvPr id="660" name="Freeform 36"/>
          <p:cNvSpPr>
            <a:spLocks noEditPoints="1"/>
          </p:cNvSpPr>
          <p:nvPr/>
        </p:nvSpPr>
        <p:spPr bwMode="auto">
          <a:xfrm>
            <a:off x="5825376" y="2507620"/>
            <a:ext cx="256505" cy="237216"/>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80 w 172"/>
              <a:gd name="T41" fmla="*/ 65 h 160"/>
              <a:gd name="T42" fmla="*/ 76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0 w 172"/>
              <a:gd name="T57" fmla="*/ 116 h 160"/>
              <a:gd name="T58" fmla="*/ 78 w 172"/>
              <a:gd name="T59" fmla="*/ 72 h 160"/>
              <a:gd name="T60" fmla="*/ 88 w 172"/>
              <a:gd name="T61" fmla="*/ 91 h 160"/>
              <a:gd name="T62" fmla="*/ 104 w 172"/>
              <a:gd name="T63" fmla="*/ 45 h 160"/>
              <a:gd name="T64" fmla="*/ 124 w 172"/>
              <a:gd name="T65" fmla="*/ 107 h 160"/>
              <a:gd name="T66" fmla="*/ 138 w 172"/>
              <a:gd name="T67" fmla="*/ 80 h 160"/>
              <a:gd name="T68" fmla="*/ 172 w 172"/>
              <a:gd name="T69" fmla="*/ 78 h 160"/>
              <a:gd name="T70" fmla="*/ 162 w 172"/>
              <a:gd name="T71" fmla="*/ 104 h 160"/>
              <a:gd name="T72" fmla="*/ 158 w 172"/>
              <a:gd name="T73" fmla="*/ 148 h 160"/>
              <a:gd name="T74" fmla="*/ 114 w 172"/>
              <a:gd name="T75" fmla="*/ 152 h 160"/>
              <a:gd name="T76" fmla="*/ 114 w 172"/>
              <a:gd name="T77" fmla="*/ 160 h 160"/>
              <a:gd name="T78" fmla="*/ 166 w 172"/>
              <a:gd name="T79" fmla="*/ 148 h 160"/>
              <a:gd name="T80" fmla="*/ 162 w 172"/>
              <a:gd name="T8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160">
                <a:moveTo>
                  <a:pt x="10" y="56"/>
                </a:moveTo>
                <a:cubicBezTo>
                  <a:pt x="12" y="56"/>
                  <a:pt x="14" y="55"/>
                  <a:pt x="14" y="52"/>
                </a:cubicBezTo>
                <a:cubicBezTo>
                  <a:pt x="14" y="12"/>
                  <a:pt x="14" y="12"/>
                  <a:pt x="14" y="12"/>
                </a:cubicBezTo>
                <a:cubicBezTo>
                  <a:pt x="14" y="10"/>
                  <a:pt x="16" y="8"/>
                  <a:pt x="18" y="8"/>
                </a:cubicBezTo>
                <a:cubicBezTo>
                  <a:pt x="58" y="8"/>
                  <a:pt x="58" y="8"/>
                  <a:pt x="58" y="8"/>
                </a:cubicBezTo>
                <a:cubicBezTo>
                  <a:pt x="60" y="8"/>
                  <a:pt x="62" y="7"/>
                  <a:pt x="62" y="4"/>
                </a:cubicBezTo>
                <a:cubicBezTo>
                  <a:pt x="62" y="2"/>
                  <a:pt x="60" y="0"/>
                  <a:pt x="58" y="0"/>
                </a:cubicBezTo>
                <a:cubicBezTo>
                  <a:pt x="18" y="0"/>
                  <a:pt x="18" y="0"/>
                  <a:pt x="18" y="0"/>
                </a:cubicBezTo>
                <a:cubicBezTo>
                  <a:pt x="12" y="0"/>
                  <a:pt x="6" y="6"/>
                  <a:pt x="6" y="12"/>
                </a:cubicBezTo>
                <a:cubicBezTo>
                  <a:pt x="6" y="52"/>
                  <a:pt x="6" y="52"/>
                  <a:pt x="6" y="52"/>
                </a:cubicBezTo>
                <a:cubicBezTo>
                  <a:pt x="6" y="55"/>
                  <a:pt x="8" y="56"/>
                  <a:pt x="10" y="56"/>
                </a:cubicBezTo>
                <a:close/>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8" y="104"/>
                  <a:pt x="6" y="106"/>
                  <a:pt x="6" y="108"/>
                </a:cubicBezTo>
                <a:cubicBezTo>
                  <a:pt x="6" y="148"/>
                  <a:pt x="6" y="148"/>
                  <a:pt x="6" y="148"/>
                </a:cubicBezTo>
                <a:cubicBezTo>
                  <a:pt x="6" y="155"/>
                  <a:pt x="12" y="160"/>
                  <a:pt x="18" y="160"/>
                </a:cubicBezTo>
                <a:cubicBezTo>
                  <a:pt x="58" y="160"/>
                  <a:pt x="58" y="160"/>
                  <a:pt x="58" y="160"/>
                </a:cubicBezTo>
                <a:cubicBezTo>
                  <a:pt x="60" y="160"/>
                  <a:pt x="62" y="159"/>
                  <a:pt x="62" y="156"/>
                </a:cubicBezTo>
                <a:cubicBezTo>
                  <a:pt x="62" y="154"/>
                  <a:pt x="60" y="152"/>
                  <a:pt x="58" y="152"/>
                </a:cubicBezTo>
                <a:close/>
                <a:moveTo>
                  <a:pt x="114" y="8"/>
                </a:moveTo>
                <a:cubicBezTo>
                  <a:pt x="154" y="8"/>
                  <a:pt x="154" y="8"/>
                  <a:pt x="154" y="8"/>
                </a:cubicBezTo>
                <a:cubicBezTo>
                  <a:pt x="156" y="8"/>
                  <a:pt x="158" y="10"/>
                  <a:pt x="158" y="12"/>
                </a:cubicBezTo>
                <a:cubicBezTo>
                  <a:pt x="158" y="52"/>
                  <a:pt x="158" y="52"/>
                  <a:pt x="158" y="52"/>
                </a:cubicBezTo>
                <a:cubicBezTo>
                  <a:pt x="158" y="55"/>
                  <a:pt x="160" y="56"/>
                  <a:pt x="162" y="56"/>
                </a:cubicBezTo>
                <a:cubicBezTo>
                  <a:pt x="164" y="56"/>
                  <a:pt x="166" y="55"/>
                  <a:pt x="166" y="52"/>
                </a:cubicBezTo>
                <a:cubicBezTo>
                  <a:pt x="166" y="12"/>
                  <a:pt x="166" y="12"/>
                  <a:pt x="166" y="12"/>
                </a:cubicBezTo>
                <a:cubicBezTo>
                  <a:pt x="166" y="6"/>
                  <a:pt x="160" y="0"/>
                  <a:pt x="154" y="0"/>
                </a:cubicBezTo>
                <a:cubicBezTo>
                  <a:pt x="114" y="0"/>
                  <a:pt x="114" y="0"/>
                  <a:pt x="114" y="0"/>
                </a:cubicBezTo>
                <a:cubicBezTo>
                  <a:pt x="112" y="0"/>
                  <a:pt x="110" y="2"/>
                  <a:pt x="110" y="4"/>
                </a:cubicBezTo>
                <a:cubicBezTo>
                  <a:pt x="110" y="7"/>
                  <a:pt x="112" y="8"/>
                  <a:pt x="114" y="8"/>
                </a:cubicBezTo>
                <a:close/>
                <a:moveTo>
                  <a:pt x="170" y="76"/>
                </a:moveTo>
                <a:cubicBezTo>
                  <a:pt x="136" y="76"/>
                  <a:pt x="136" y="76"/>
                  <a:pt x="136" y="76"/>
                </a:cubicBezTo>
                <a:cubicBezTo>
                  <a:pt x="136" y="76"/>
                  <a:pt x="135" y="77"/>
                  <a:pt x="134" y="77"/>
                </a:cubicBezTo>
                <a:cubicBezTo>
                  <a:pt x="124" y="100"/>
                  <a:pt x="124" y="100"/>
                  <a:pt x="124" y="100"/>
                </a:cubicBezTo>
                <a:cubicBezTo>
                  <a:pt x="106" y="38"/>
                  <a:pt x="106" y="38"/>
                  <a:pt x="106" y="38"/>
                </a:cubicBezTo>
                <a:cubicBezTo>
                  <a:pt x="106" y="37"/>
                  <a:pt x="105" y="36"/>
                  <a:pt x="104" y="36"/>
                </a:cubicBezTo>
                <a:cubicBezTo>
                  <a:pt x="103" y="36"/>
                  <a:pt x="102" y="37"/>
                  <a:pt x="102" y="37"/>
                </a:cubicBezTo>
                <a:cubicBezTo>
                  <a:pt x="88" y="83"/>
                  <a:pt x="88" y="83"/>
                  <a:pt x="88" y="83"/>
                </a:cubicBezTo>
                <a:cubicBezTo>
                  <a:pt x="80" y="65"/>
                  <a:pt x="80" y="65"/>
                  <a:pt x="80" y="65"/>
                </a:cubicBezTo>
                <a:cubicBezTo>
                  <a:pt x="79" y="65"/>
                  <a:pt x="78" y="64"/>
                  <a:pt x="78" y="64"/>
                </a:cubicBezTo>
                <a:cubicBezTo>
                  <a:pt x="77" y="64"/>
                  <a:pt x="76" y="65"/>
                  <a:pt x="76" y="65"/>
                </a:cubicBezTo>
                <a:cubicBezTo>
                  <a:pt x="60" y="106"/>
                  <a:pt x="60" y="106"/>
                  <a:pt x="60" y="106"/>
                </a:cubicBezTo>
                <a:cubicBezTo>
                  <a:pt x="43" y="50"/>
                  <a:pt x="43" y="50"/>
                  <a:pt x="43" y="50"/>
                </a:cubicBezTo>
                <a:cubicBezTo>
                  <a:pt x="43" y="49"/>
                  <a:pt x="42" y="49"/>
                  <a:pt x="41" y="49"/>
                </a:cubicBezTo>
                <a:cubicBezTo>
                  <a:pt x="40" y="49"/>
                  <a:pt x="40"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6" y="84"/>
                  <a:pt x="36" y="83"/>
                </a:cubicBezTo>
                <a:cubicBezTo>
                  <a:pt x="42" y="59"/>
                  <a:pt x="42" y="59"/>
                  <a:pt x="42" y="59"/>
                </a:cubicBezTo>
                <a:cubicBezTo>
                  <a:pt x="58" y="114"/>
                  <a:pt x="58" y="114"/>
                  <a:pt x="58" y="114"/>
                </a:cubicBezTo>
                <a:cubicBezTo>
                  <a:pt x="58" y="115"/>
                  <a:pt x="59" y="116"/>
                  <a:pt x="60" y="116"/>
                </a:cubicBezTo>
                <a:cubicBezTo>
                  <a:pt x="60" y="116"/>
                  <a:pt x="60" y="116"/>
                  <a:pt x="60" y="116"/>
                </a:cubicBezTo>
                <a:cubicBezTo>
                  <a:pt x="61" y="116"/>
                  <a:pt x="62" y="115"/>
                  <a:pt x="62" y="114"/>
                </a:cubicBezTo>
                <a:cubicBezTo>
                  <a:pt x="78" y="72"/>
                  <a:pt x="78" y="72"/>
                  <a:pt x="78" y="72"/>
                </a:cubicBezTo>
                <a:cubicBezTo>
                  <a:pt x="86" y="89"/>
                  <a:pt x="86" y="89"/>
                  <a:pt x="86" y="89"/>
                </a:cubicBezTo>
                <a:cubicBezTo>
                  <a:pt x="86" y="90"/>
                  <a:pt x="87" y="91"/>
                  <a:pt x="88" y="91"/>
                </a:cubicBezTo>
                <a:cubicBezTo>
                  <a:pt x="89" y="91"/>
                  <a:pt x="90" y="90"/>
                  <a:pt x="90" y="89"/>
                </a:cubicBezTo>
                <a:cubicBezTo>
                  <a:pt x="104" y="45"/>
                  <a:pt x="104" y="45"/>
                  <a:pt x="104" y="45"/>
                </a:cubicBezTo>
                <a:cubicBezTo>
                  <a:pt x="122" y="106"/>
                  <a:pt x="122" y="106"/>
                  <a:pt x="122" y="106"/>
                </a:cubicBezTo>
                <a:cubicBezTo>
                  <a:pt x="122" y="107"/>
                  <a:pt x="123" y="107"/>
                  <a:pt x="124" y="107"/>
                </a:cubicBezTo>
                <a:cubicBezTo>
                  <a:pt x="124" y="107"/>
                  <a:pt x="125" y="107"/>
                  <a:pt x="126" y="106"/>
                </a:cubicBezTo>
                <a:cubicBezTo>
                  <a:pt x="138" y="80"/>
                  <a:pt x="138" y="80"/>
                  <a:pt x="138" y="80"/>
                </a:cubicBezTo>
                <a:cubicBezTo>
                  <a:pt x="170" y="80"/>
                  <a:pt x="170" y="80"/>
                  <a:pt x="170" y="80"/>
                </a:cubicBezTo>
                <a:cubicBezTo>
                  <a:pt x="171" y="80"/>
                  <a:pt x="172" y="79"/>
                  <a:pt x="172" y="78"/>
                </a:cubicBezTo>
                <a:cubicBezTo>
                  <a:pt x="172" y="77"/>
                  <a:pt x="171" y="76"/>
                  <a:pt x="170" y="76"/>
                </a:cubicBezTo>
                <a:close/>
                <a:moveTo>
                  <a:pt x="162" y="104"/>
                </a:moveTo>
                <a:cubicBezTo>
                  <a:pt x="160" y="104"/>
                  <a:pt x="158" y="106"/>
                  <a:pt x="158" y="108"/>
                </a:cubicBezTo>
                <a:cubicBezTo>
                  <a:pt x="158" y="148"/>
                  <a:pt x="158" y="148"/>
                  <a:pt x="158" y="148"/>
                </a:cubicBezTo>
                <a:cubicBezTo>
                  <a:pt x="158" y="150"/>
                  <a:pt x="156" y="152"/>
                  <a:pt x="154" y="152"/>
                </a:cubicBezTo>
                <a:cubicBezTo>
                  <a:pt x="114" y="152"/>
                  <a:pt x="114" y="152"/>
                  <a:pt x="114" y="152"/>
                </a:cubicBezTo>
                <a:cubicBezTo>
                  <a:pt x="112" y="152"/>
                  <a:pt x="110" y="154"/>
                  <a:pt x="110" y="156"/>
                </a:cubicBezTo>
                <a:cubicBezTo>
                  <a:pt x="110" y="159"/>
                  <a:pt x="112" y="160"/>
                  <a:pt x="114" y="160"/>
                </a:cubicBezTo>
                <a:cubicBezTo>
                  <a:pt x="154" y="160"/>
                  <a:pt x="154" y="160"/>
                  <a:pt x="154" y="160"/>
                </a:cubicBezTo>
                <a:cubicBezTo>
                  <a:pt x="160" y="160"/>
                  <a:pt x="166" y="155"/>
                  <a:pt x="166" y="148"/>
                </a:cubicBezTo>
                <a:cubicBezTo>
                  <a:pt x="166" y="108"/>
                  <a:pt x="166" y="108"/>
                  <a:pt x="166" y="108"/>
                </a:cubicBezTo>
                <a:cubicBezTo>
                  <a:pt x="166" y="106"/>
                  <a:pt x="164" y="104"/>
                  <a:pt x="162" y="104"/>
                </a:cubicBezTo>
                <a:close/>
              </a:path>
            </a:pathLst>
          </a:custGeom>
          <a:solidFill>
            <a:srgbClr val="E79533"/>
          </a:solidFill>
          <a:ln>
            <a:noFill/>
          </a:ln>
        </p:spPr>
        <p:txBody>
          <a:bodyPr vert="horz" wrap="square" lIns="0" tIns="0" rIns="0" bIns="0" numCol="1" anchor="t" anchorCtr="0" compatLnSpc="1"/>
          <a:lstStyle/>
          <a:p>
            <a:endParaRPr lang="en-US" sz="1200">
              <a:latin typeface="+mn-ea"/>
              <a:ea typeface="+mn-ea"/>
            </a:endParaRPr>
          </a:p>
        </p:txBody>
      </p:sp>
      <p:sp>
        <p:nvSpPr>
          <p:cNvPr id="661" name="TextBox 35"/>
          <p:cNvSpPr txBox="1"/>
          <p:nvPr/>
        </p:nvSpPr>
        <p:spPr>
          <a:xfrm>
            <a:off x="5979336" y="2852469"/>
            <a:ext cx="803195"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APM</a:t>
            </a:r>
            <a:endParaRPr lang="en-US" altLang="zh-CN" sz="1200" dirty="0">
              <a:latin typeface="+mn-ea"/>
              <a:ea typeface="+mn-ea"/>
              <a:cs typeface="Akkurat Pro"/>
              <a:sym typeface="Akkurat Pro"/>
            </a:endParaRPr>
          </a:p>
        </p:txBody>
      </p:sp>
      <p:grpSp>
        <p:nvGrpSpPr>
          <p:cNvPr id="662" name="组合 661"/>
          <p:cNvGrpSpPr/>
          <p:nvPr/>
        </p:nvGrpSpPr>
        <p:grpSpPr>
          <a:xfrm>
            <a:off x="6212033" y="2485844"/>
            <a:ext cx="305167" cy="258992"/>
            <a:chOff x="12907963" y="5222875"/>
            <a:chExt cx="655637" cy="588963"/>
          </a:xfrm>
          <a:solidFill>
            <a:srgbClr val="E79533"/>
          </a:solidFill>
        </p:grpSpPr>
        <p:sp>
          <p:nvSpPr>
            <p:cNvPr id="663" name="Freeform 31"/>
            <p:cNvSpPr>
              <a:spLocks noEditPoints="1"/>
            </p:cNvSpPr>
            <p:nvPr/>
          </p:nvSpPr>
          <p:spPr bwMode="auto">
            <a:xfrm>
              <a:off x="12936538" y="5503863"/>
              <a:ext cx="627062" cy="307975"/>
            </a:xfrm>
            <a:custGeom>
              <a:avLst/>
              <a:gdLst>
                <a:gd name="T0" fmla="*/ 176 w 176"/>
                <a:gd name="T1" fmla="*/ 41 h 88"/>
                <a:gd name="T2" fmla="*/ 164 w 176"/>
                <a:gd name="T3" fmla="*/ 29 h 88"/>
                <a:gd name="T4" fmla="*/ 152 w 176"/>
                <a:gd name="T5" fmla="*/ 41 h 88"/>
                <a:gd name="T6" fmla="*/ 160 w 176"/>
                <a:gd name="T7" fmla="*/ 52 h 88"/>
                <a:gd name="T8" fmla="*/ 160 w 176"/>
                <a:gd name="T9" fmla="*/ 52 h 88"/>
                <a:gd name="T10" fmla="*/ 160 w 176"/>
                <a:gd name="T11" fmla="*/ 72 h 88"/>
                <a:gd name="T12" fmla="*/ 152 w 176"/>
                <a:gd name="T13" fmla="*/ 80 h 88"/>
                <a:gd name="T14" fmla="*/ 16 w 176"/>
                <a:gd name="T15" fmla="*/ 80 h 88"/>
                <a:gd name="T16" fmla="*/ 8 w 176"/>
                <a:gd name="T17" fmla="*/ 72 h 88"/>
                <a:gd name="T18" fmla="*/ 8 w 176"/>
                <a:gd name="T19" fmla="*/ 4 h 88"/>
                <a:gd name="T20" fmla="*/ 8 w 176"/>
                <a:gd name="T21" fmla="*/ 4 h 88"/>
                <a:gd name="T22" fmla="*/ 8 w 176"/>
                <a:gd name="T23" fmla="*/ 4 h 88"/>
                <a:gd name="T24" fmla="*/ 8 w 176"/>
                <a:gd name="T25" fmla="*/ 4 h 88"/>
                <a:gd name="T26" fmla="*/ 8 w 176"/>
                <a:gd name="T27" fmla="*/ 4 h 88"/>
                <a:gd name="T28" fmla="*/ 4 w 176"/>
                <a:gd name="T29" fmla="*/ 0 h 88"/>
                <a:gd name="T30" fmla="*/ 0 w 176"/>
                <a:gd name="T31" fmla="*/ 4 h 88"/>
                <a:gd name="T32" fmla="*/ 0 w 176"/>
                <a:gd name="T33" fmla="*/ 4 h 88"/>
                <a:gd name="T34" fmla="*/ 0 w 176"/>
                <a:gd name="T35" fmla="*/ 4 h 88"/>
                <a:gd name="T36" fmla="*/ 0 w 176"/>
                <a:gd name="T37" fmla="*/ 4 h 88"/>
                <a:gd name="T38" fmla="*/ 0 w 176"/>
                <a:gd name="T39" fmla="*/ 4 h 88"/>
                <a:gd name="T40" fmla="*/ 0 w 176"/>
                <a:gd name="T41" fmla="*/ 72 h 88"/>
                <a:gd name="T42" fmla="*/ 16 w 176"/>
                <a:gd name="T43" fmla="*/ 88 h 88"/>
                <a:gd name="T44" fmla="*/ 152 w 176"/>
                <a:gd name="T45" fmla="*/ 88 h 88"/>
                <a:gd name="T46" fmla="*/ 168 w 176"/>
                <a:gd name="T47" fmla="*/ 72 h 88"/>
                <a:gd name="T48" fmla="*/ 168 w 176"/>
                <a:gd name="T49" fmla="*/ 52 h 88"/>
                <a:gd name="T50" fmla="*/ 168 w 176"/>
                <a:gd name="T51" fmla="*/ 52 h 88"/>
                <a:gd name="T52" fmla="*/ 176 w 176"/>
                <a:gd name="T53" fmla="*/ 41 h 88"/>
                <a:gd name="T54" fmla="*/ 164 w 176"/>
                <a:gd name="T55" fmla="*/ 48 h 88"/>
                <a:gd name="T56" fmla="*/ 156 w 176"/>
                <a:gd name="T57" fmla="*/ 41 h 88"/>
                <a:gd name="T58" fmla="*/ 164 w 176"/>
                <a:gd name="T59" fmla="*/ 33 h 88"/>
                <a:gd name="T60" fmla="*/ 172 w 176"/>
                <a:gd name="T61" fmla="*/ 41 h 88"/>
                <a:gd name="T62" fmla="*/ 164 w 176"/>
                <a:gd name="T6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88">
                  <a:moveTo>
                    <a:pt x="176" y="41"/>
                  </a:moveTo>
                  <a:cubicBezTo>
                    <a:pt x="176" y="34"/>
                    <a:pt x="171" y="29"/>
                    <a:pt x="164" y="29"/>
                  </a:cubicBezTo>
                  <a:cubicBezTo>
                    <a:pt x="158" y="29"/>
                    <a:pt x="152" y="34"/>
                    <a:pt x="152" y="41"/>
                  </a:cubicBezTo>
                  <a:cubicBezTo>
                    <a:pt x="152" y="46"/>
                    <a:pt x="156" y="50"/>
                    <a:pt x="160" y="52"/>
                  </a:cubicBezTo>
                  <a:cubicBezTo>
                    <a:pt x="160" y="52"/>
                    <a:pt x="160" y="52"/>
                    <a:pt x="160" y="52"/>
                  </a:cubicBezTo>
                  <a:cubicBezTo>
                    <a:pt x="160" y="72"/>
                    <a:pt x="160" y="72"/>
                    <a:pt x="160" y="72"/>
                  </a:cubicBezTo>
                  <a:cubicBezTo>
                    <a:pt x="160" y="77"/>
                    <a:pt x="157" y="80"/>
                    <a:pt x="152" y="80"/>
                  </a:cubicBezTo>
                  <a:cubicBezTo>
                    <a:pt x="16" y="80"/>
                    <a:pt x="16" y="80"/>
                    <a:pt x="16" y="80"/>
                  </a:cubicBezTo>
                  <a:cubicBezTo>
                    <a:pt x="12" y="80"/>
                    <a:pt x="8" y="77"/>
                    <a:pt x="8" y="72"/>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2"/>
                    <a:pt x="6" y="0"/>
                    <a:pt x="4" y="0"/>
                  </a:cubicBezTo>
                  <a:cubicBezTo>
                    <a:pt x="2" y="0"/>
                    <a:pt x="0" y="2"/>
                    <a:pt x="0" y="4"/>
                  </a:cubicBezTo>
                  <a:cubicBezTo>
                    <a:pt x="0" y="4"/>
                    <a:pt x="0" y="4"/>
                    <a:pt x="0" y="4"/>
                  </a:cubicBezTo>
                  <a:cubicBezTo>
                    <a:pt x="0" y="4"/>
                    <a:pt x="0" y="4"/>
                    <a:pt x="0" y="4"/>
                  </a:cubicBezTo>
                  <a:cubicBezTo>
                    <a:pt x="0" y="4"/>
                    <a:pt x="0" y="4"/>
                    <a:pt x="0" y="4"/>
                  </a:cubicBezTo>
                  <a:cubicBezTo>
                    <a:pt x="0" y="4"/>
                    <a:pt x="0" y="4"/>
                    <a:pt x="0" y="4"/>
                  </a:cubicBezTo>
                  <a:cubicBezTo>
                    <a:pt x="0" y="72"/>
                    <a:pt x="0" y="72"/>
                    <a:pt x="0" y="72"/>
                  </a:cubicBezTo>
                  <a:cubicBezTo>
                    <a:pt x="0" y="81"/>
                    <a:pt x="7" y="88"/>
                    <a:pt x="16" y="88"/>
                  </a:cubicBezTo>
                  <a:cubicBezTo>
                    <a:pt x="152" y="88"/>
                    <a:pt x="152" y="88"/>
                    <a:pt x="152" y="88"/>
                  </a:cubicBezTo>
                  <a:cubicBezTo>
                    <a:pt x="161" y="88"/>
                    <a:pt x="168" y="81"/>
                    <a:pt x="168" y="72"/>
                  </a:cubicBezTo>
                  <a:cubicBezTo>
                    <a:pt x="168" y="52"/>
                    <a:pt x="168" y="52"/>
                    <a:pt x="168" y="52"/>
                  </a:cubicBezTo>
                  <a:cubicBezTo>
                    <a:pt x="168" y="52"/>
                    <a:pt x="168" y="52"/>
                    <a:pt x="168" y="52"/>
                  </a:cubicBezTo>
                  <a:cubicBezTo>
                    <a:pt x="173" y="50"/>
                    <a:pt x="176" y="46"/>
                    <a:pt x="176" y="41"/>
                  </a:cubicBezTo>
                  <a:close/>
                  <a:moveTo>
                    <a:pt x="164" y="48"/>
                  </a:moveTo>
                  <a:cubicBezTo>
                    <a:pt x="160" y="48"/>
                    <a:pt x="156" y="45"/>
                    <a:pt x="156" y="41"/>
                  </a:cubicBezTo>
                  <a:cubicBezTo>
                    <a:pt x="156" y="36"/>
                    <a:pt x="160" y="33"/>
                    <a:pt x="164" y="33"/>
                  </a:cubicBezTo>
                  <a:cubicBezTo>
                    <a:pt x="168" y="33"/>
                    <a:pt x="172" y="36"/>
                    <a:pt x="172" y="41"/>
                  </a:cubicBezTo>
                  <a:cubicBezTo>
                    <a:pt x="172" y="45"/>
                    <a:pt x="168" y="48"/>
                    <a:pt x="16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64" name="Freeform 32"/>
            <p:cNvSpPr>
              <a:spLocks noEditPoints="1"/>
            </p:cNvSpPr>
            <p:nvPr/>
          </p:nvSpPr>
          <p:spPr bwMode="auto">
            <a:xfrm>
              <a:off x="12907963" y="5222875"/>
              <a:ext cx="627062" cy="307975"/>
            </a:xfrm>
            <a:custGeom>
              <a:avLst/>
              <a:gdLst>
                <a:gd name="T0" fmla="*/ 24 w 176"/>
                <a:gd name="T1" fmla="*/ 44 h 88"/>
                <a:gd name="T2" fmla="*/ 16 w 176"/>
                <a:gd name="T3" fmla="*/ 33 h 88"/>
                <a:gd name="T4" fmla="*/ 16 w 176"/>
                <a:gd name="T5" fmla="*/ 16 h 88"/>
                <a:gd name="T6" fmla="*/ 24 w 176"/>
                <a:gd name="T7" fmla="*/ 8 h 88"/>
                <a:gd name="T8" fmla="*/ 160 w 176"/>
                <a:gd name="T9" fmla="*/ 8 h 88"/>
                <a:gd name="T10" fmla="*/ 168 w 176"/>
                <a:gd name="T11" fmla="*/ 16 h 88"/>
                <a:gd name="T12" fmla="*/ 168 w 176"/>
                <a:gd name="T13" fmla="*/ 84 h 88"/>
                <a:gd name="T14" fmla="*/ 168 w 176"/>
                <a:gd name="T15" fmla="*/ 84 h 88"/>
                <a:gd name="T16" fmla="*/ 168 w 176"/>
                <a:gd name="T17" fmla="*/ 84 h 88"/>
                <a:gd name="T18" fmla="*/ 172 w 176"/>
                <a:gd name="T19" fmla="*/ 88 h 88"/>
                <a:gd name="T20" fmla="*/ 176 w 176"/>
                <a:gd name="T21" fmla="*/ 84 h 88"/>
                <a:gd name="T22" fmla="*/ 176 w 176"/>
                <a:gd name="T23" fmla="*/ 84 h 88"/>
                <a:gd name="T24" fmla="*/ 176 w 176"/>
                <a:gd name="T25" fmla="*/ 84 h 88"/>
                <a:gd name="T26" fmla="*/ 176 w 176"/>
                <a:gd name="T27" fmla="*/ 16 h 88"/>
                <a:gd name="T28" fmla="*/ 160 w 176"/>
                <a:gd name="T29" fmla="*/ 0 h 88"/>
                <a:gd name="T30" fmla="*/ 24 w 176"/>
                <a:gd name="T31" fmla="*/ 0 h 88"/>
                <a:gd name="T32" fmla="*/ 8 w 176"/>
                <a:gd name="T33" fmla="*/ 16 h 88"/>
                <a:gd name="T34" fmla="*/ 8 w 176"/>
                <a:gd name="T35" fmla="*/ 33 h 88"/>
                <a:gd name="T36" fmla="*/ 0 w 176"/>
                <a:gd name="T37" fmla="*/ 44 h 88"/>
                <a:gd name="T38" fmla="*/ 12 w 176"/>
                <a:gd name="T39" fmla="*/ 56 h 88"/>
                <a:gd name="T40" fmla="*/ 24 w 176"/>
                <a:gd name="T41" fmla="*/ 44 h 88"/>
                <a:gd name="T42" fmla="*/ 4 w 176"/>
                <a:gd name="T43" fmla="*/ 44 h 88"/>
                <a:gd name="T44" fmla="*/ 12 w 176"/>
                <a:gd name="T45" fmla="*/ 37 h 88"/>
                <a:gd name="T46" fmla="*/ 20 w 176"/>
                <a:gd name="T47" fmla="*/ 44 h 88"/>
                <a:gd name="T48" fmla="*/ 12 w 176"/>
                <a:gd name="T49" fmla="*/ 52 h 88"/>
                <a:gd name="T50" fmla="*/ 4 w 176"/>
                <a:gd name="T51"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 h="88">
                  <a:moveTo>
                    <a:pt x="24" y="44"/>
                  </a:moveTo>
                  <a:cubicBezTo>
                    <a:pt x="24" y="39"/>
                    <a:pt x="21" y="35"/>
                    <a:pt x="16" y="33"/>
                  </a:cubicBezTo>
                  <a:cubicBezTo>
                    <a:pt x="16" y="16"/>
                    <a:pt x="16" y="16"/>
                    <a:pt x="16" y="16"/>
                  </a:cubicBezTo>
                  <a:cubicBezTo>
                    <a:pt x="16" y="12"/>
                    <a:pt x="20" y="8"/>
                    <a:pt x="24" y="8"/>
                  </a:cubicBezTo>
                  <a:cubicBezTo>
                    <a:pt x="160" y="8"/>
                    <a:pt x="160" y="8"/>
                    <a:pt x="160" y="8"/>
                  </a:cubicBezTo>
                  <a:cubicBezTo>
                    <a:pt x="165" y="8"/>
                    <a:pt x="168" y="12"/>
                    <a:pt x="168" y="16"/>
                  </a:cubicBezTo>
                  <a:cubicBezTo>
                    <a:pt x="168" y="84"/>
                    <a:pt x="168" y="84"/>
                    <a:pt x="168" y="84"/>
                  </a:cubicBezTo>
                  <a:cubicBezTo>
                    <a:pt x="168" y="84"/>
                    <a:pt x="168" y="84"/>
                    <a:pt x="168" y="84"/>
                  </a:cubicBezTo>
                  <a:cubicBezTo>
                    <a:pt x="168" y="84"/>
                    <a:pt x="168" y="84"/>
                    <a:pt x="168" y="84"/>
                  </a:cubicBezTo>
                  <a:cubicBezTo>
                    <a:pt x="168" y="86"/>
                    <a:pt x="170" y="88"/>
                    <a:pt x="172" y="88"/>
                  </a:cubicBezTo>
                  <a:cubicBezTo>
                    <a:pt x="174" y="88"/>
                    <a:pt x="176" y="86"/>
                    <a:pt x="176" y="84"/>
                  </a:cubicBezTo>
                  <a:cubicBezTo>
                    <a:pt x="176" y="84"/>
                    <a:pt x="176" y="84"/>
                    <a:pt x="176" y="84"/>
                  </a:cubicBezTo>
                  <a:cubicBezTo>
                    <a:pt x="176" y="84"/>
                    <a:pt x="176" y="84"/>
                    <a:pt x="176" y="84"/>
                  </a:cubicBezTo>
                  <a:cubicBezTo>
                    <a:pt x="176" y="16"/>
                    <a:pt x="176" y="16"/>
                    <a:pt x="176" y="16"/>
                  </a:cubicBezTo>
                  <a:cubicBezTo>
                    <a:pt x="176" y="8"/>
                    <a:pt x="169" y="0"/>
                    <a:pt x="160" y="0"/>
                  </a:cubicBezTo>
                  <a:cubicBezTo>
                    <a:pt x="24" y="0"/>
                    <a:pt x="24" y="0"/>
                    <a:pt x="24" y="0"/>
                  </a:cubicBezTo>
                  <a:cubicBezTo>
                    <a:pt x="15" y="0"/>
                    <a:pt x="8" y="8"/>
                    <a:pt x="8" y="16"/>
                  </a:cubicBezTo>
                  <a:cubicBezTo>
                    <a:pt x="8" y="33"/>
                    <a:pt x="8" y="33"/>
                    <a:pt x="8" y="33"/>
                  </a:cubicBezTo>
                  <a:cubicBezTo>
                    <a:pt x="4" y="35"/>
                    <a:pt x="0" y="39"/>
                    <a:pt x="0" y="44"/>
                  </a:cubicBezTo>
                  <a:cubicBezTo>
                    <a:pt x="0" y="51"/>
                    <a:pt x="6" y="56"/>
                    <a:pt x="12" y="56"/>
                  </a:cubicBezTo>
                  <a:cubicBezTo>
                    <a:pt x="19" y="56"/>
                    <a:pt x="24" y="51"/>
                    <a:pt x="24" y="44"/>
                  </a:cubicBezTo>
                  <a:close/>
                  <a:moveTo>
                    <a:pt x="4" y="44"/>
                  </a:moveTo>
                  <a:cubicBezTo>
                    <a:pt x="4" y="40"/>
                    <a:pt x="8" y="37"/>
                    <a:pt x="12" y="37"/>
                  </a:cubicBezTo>
                  <a:cubicBezTo>
                    <a:pt x="16" y="37"/>
                    <a:pt x="20" y="40"/>
                    <a:pt x="20" y="44"/>
                  </a:cubicBezTo>
                  <a:cubicBezTo>
                    <a:pt x="20" y="49"/>
                    <a:pt x="16" y="52"/>
                    <a:pt x="12" y="52"/>
                  </a:cubicBezTo>
                  <a:cubicBezTo>
                    <a:pt x="8" y="52"/>
                    <a:pt x="4" y="49"/>
                    <a:pt x="4"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65" name="Freeform 33"/>
            <p:cNvSpPr/>
            <p:nvPr/>
          </p:nvSpPr>
          <p:spPr bwMode="auto">
            <a:xfrm>
              <a:off x="13406438" y="5418138"/>
              <a:ext cx="14287" cy="182563"/>
            </a:xfrm>
            <a:custGeom>
              <a:avLst/>
              <a:gdLst>
                <a:gd name="T0" fmla="*/ 0 w 9"/>
                <a:gd name="T1" fmla="*/ 115 h 115"/>
                <a:gd name="T2" fmla="*/ 9 w 9"/>
                <a:gd name="T3" fmla="*/ 115 h 115"/>
                <a:gd name="T4" fmla="*/ 9 w 9"/>
                <a:gd name="T5" fmla="*/ 58 h 115"/>
                <a:gd name="T6" fmla="*/ 9 w 9"/>
                <a:gd name="T7" fmla="*/ 47 h 115"/>
                <a:gd name="T8" fmla="*/ 9 w 9"/>
                <a:gd name="T9" fmla="*/ 9 h 115"/>
                <a:gd name="T10" fmla="*/ 9 w 9"/>
                <a:gd name="T11" fmla="*/ 0 h 115"/>
                <a:gd name="T12" fmla="*/ 5 w 9"/>
                <a:gd name="T13" fmla="*/ 0 h 115"/>
                <a:gd name="T14" fmla="*/ 0 w 9"/>
                <a:gd name="T15" fmla="*/ 0 h 115"/>
                <a:gd name="T16" fmla="*/ 0 w 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5">
                  <a:moveTo>
                    <a:pt x="0" y="115"/>
                  </a:moveTo>
                  <a:lnTo>
                    <a:pt x="9" y="115"/>
                  </a:lnTo>
                  <a:lnTo>
                    <a:pt x="9" y="58"/>
                  </a:lnTo>
                  <a:lnTo>
                    <a:pt x="9" y="47"/>
                  </a:lnTo>
                  <a:lnTo>
                    <a:pt x="9" y="9"/>
                  </a:lnTo>
                  <a:lnTo>
                    <a:pt x="9" y="0"/>
                  </a:lnTo>
                  <a:lnTo>
                    <a:pt x="5" y="0"/>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66" name="Freeform 34"/>
            <p:cNvSpPr>
              <a:spLocks noEditPoints="1"/>
            </p:cNvSpPr>
            <p:nvPr/>
          </p:nvSpPr>
          <p:spPr bwMode="auto">
            <a:xfrm>
              <a:off x="13234988" y="5418138"/>
              <a:ext cx="142875" cy="182563"/>
            </a:xfrm>
            <a:custGeom>
              <a:avLst/>
              <a:gdLst>
                <a:gd name="T0" fmla="*/ 5 w 40"/>
                <a:gd name="T1" fmla="*/ 0 h 52"/>
                <a:gd name="T2" fmla="*/ 3 w 40"/>
                <a:gd name="T3" fmla="*/ 0 h 52"/>
                <a:gd name="T4" fmla="*/ 0 w 40"/>
                <a:gd name="T5" fmla="*/ 0 h 52"/>
                <a:gd name="T6" fmla="*/ 0 w 40"/>
                <a:gd name="T7" fmla="*/ 52 h 52"/>
                <a:gd name="T8" fmla="*/ 4 w 40"/>
                <a:gd name="T9" fmla="*/ 52 h 52"/>
                <a:gd name="T10" fmla="*/ 4 w 40"/>
                <a:gd name="T11" fmla="*/ 28 h 52"/>
                <a:gd name="T12" fmla="*/ 30 w 40"/>
                <a:gd name="T13" fmla="*/ 28 h 52"/>
                <a:gd name="T14" fmla="*/ 40 w 40"/>
                <a:gd name="T15" fmla="*/ 16 h 52"/>
                <a:gd name="T16" fmla="*/ 40 w 40"/>
                <a:gd name="T17" fmla="*/ 10 h 52"/>
                <a:gd name="T18" fmla="*/ 30 w 40"/>
                <a:gd name="T19" fmla="*/ 0 h 52"/>
                <a:gd name="T20" fmla="*/ 5 w 40"/>
                <a:gd name="T21" fmla="*/ 0 h 52"/>
                <a:gd name="T22" fmla="*/ 36 w 40"/>
                <a:gd name="T23" fmla="*/ 10 h 52"/>
                <a:gd name="T24" fmla="*/ 36 w 40"/>
                <a:gd name="T25" fmla="*/ 16 h 52"/>
                <a:gd name="T26" fmla="*/ 30 w 40"/>
                <a:gd name="T27" fmla="*/ 24 h 52"/>
                <a:gd name="T28" fmla="*/ 4 w 40"/>
                <a:gd name="T29" fmla="*/ 24 h 52"/>
                <a:gd name="T30" fmla="*/ 4 w 40"/>
                <a:gd name="T31" fmla="*/ 4 h 52"/>
                <a:gd name="T32" fmla="*/ 30 w 40"/>
                <a:gd name="T33" fmla="*/ 4 h 52"/>
                <a:gd name="T34" fmla="*/ 36 w 40"/>
                <a:gd name="T3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52">
                  <a:moveTo>
                    <a:pt x="5" y="0"/>
                  </a:moveTo>
                  <a:cubicBezTo>
                    <a:pt x="3" y="0"/>
                    <a:pt x="3" y="0"/>
                    <a:pt x="3" y="0"/>
                  </a:cubicBezTo>
                  <a:cubicBezTo>
                    <a:pt x="0" y="0"/>
                    <a:pt x="0" y="0"/>
                    <a:pt x="0" y="0"/>
                  </a:cubicBezTo>
                  <a:cubicBezTo>
                    <a:pt x="0" y="52"/>
                    <a:pt x="0" y="52"/>
                    <a:pt x="0" y="52"/>
                  </a:cubicBezTo>
                  <a:cubicBezTo>
                    <a:pt x="4" y="52"/>
                    <a:pt x="4" y="52"/>
                    <a:pt x="4" y="52"/>
                  </a:cubicBezTo>
                  <a:cubicBezTo>
                    <a:pt x="4" y="28"/>
                    <a:pt x="4" y="28"/>
                    <a:pt x="4" y="28"/>
                  </a:cubicBezTo>
                  <a:cubicBezTo>
                    <a:pt x="30" y="28"/>
                    <a:pt x="30" y="28"/>
                    <a:pt x="30" y="28"/>
                  </a:cubicBezTo>
                  <a:cubicBezTo>
                    <a:pt x="36" y="28"/>
                    <a:pt x="40" y="21"/>
                    <a:pt x="40" y="16"/>
                  </a:cubicBezTo>
                  <a:cubicBezTo>
                    <a:pt x="40" y="10"/>
                    <a:pt x="40" y="10"/>
                    <a:pt x="40" y="10"/>
                  </a:cubicBezTo>
                  <a:cubicBezTo>
                    <a:pt x="40" y="4"/>
                    <a:pt x="36" y="0"/>
                    <a:pt x="30" y="0"/>
                  </a:cubicBezTo>
                  <a:lnTo>
                    <a:pt x="5" y="0"/>
                  </a:lnTo>
                  <a:close/>
                  <a:moveTo>
                    <a:pt x="36" y="10"/>
                  </a:moveTo>
                  <a:cubicBezTo>
                    <a:pt x="36" y="16"/>
                    <a:pt x="36" y="16"/>
                    <a:pt x="36" y="16"/>
                  </a:cubicBezTo>
                  <a:cubicBezTo>
                    <a:pt x="36" y="19"/>
                    <a:pt x="33" y="24"/>
                    <a:pt x="30" y="24"/>
                  </a:cubicBezTo>
                  <a:cubicBezTo>
                    <a:pt x="4" y="24"/>
                    <a:pt x="4" y="24"/>
                    <a:pt x="4" y="24"/>
                  </a:cubicBezTo>
                  <a:cubicBezTo>
                    <a:pt x="4" y="4"/>
                    <a:pt x="4" y="4"/>
                    <a:pt x="4" y="4"/>
                  </a:cubicBezTo>
                  <a:cubicBezTo>
                    <a:pt x="30" y="4"/>
                    <a:pt x="30" y="4"/>
                    <a:pt x="30" y="4"/>
                  </a:cubicBezTo>
                  <a:cubicBezTo>
                    <a:pt x="33" y="4"/>
                    <a:pt x="36" y="7"/>
                    <a:pt x="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67" name="Freeform 35"/>
            <p:cNvSpPr>
              <a:spLocks noEditPoints="1"/>
            </p:cNvSpPr>
            <p:nvPr/>
          </p:nvSpPr>
          <p:spPr bwMode="auto">
            <a:xfrm>
              <a:off x="13050838" y="5418138"/>
              <a:ext cx="163512" cy="182563"/>
            </a:xfrm>
            <a:custGeom>
              <a:avLst/>
              <a:gdLst>
                <a:gd name="T0" fmla="*/ 25 w 46"/>
                <a:gd name="T1" fmla="*/ 0 h 52"/>
                <a:gd name="T2" fmla="*/ 21 w 46"/>
                <a:gd name="T3" fmla="*/ 0 h 52"/>
                <a:gd name="T4" fmla="*/ 10 w 46"/>
                <a:gd name="T5" fmla="*/ 9 h 52"/>
                <a:gd name="T6" fmla="*/ 0 w 46"/>
                <a:gd name="T7" fmla="*/ 52 h 52"/>
                <a:gd name="T8" fmla="*/ 5 w 46"/>
                <a:gd name="T9" fmla="*/ 52 h 52"/>
                <a:gd name="T10" fmla="*/ 10 w 46"/>
                <a:gd name="T11" fmla="*/ 28 h 52"/>
                <a:gd name="T12" fmla="*/ 36 w 46"/>
                <a:gd name="T13" fmla="*/ 28 h 52"/>
                <a:gd name="T14" fmla="*/ 36 w 46"/>
                <a:gd name="T15" fmla="*/ 28 h 52"/>
                <a:gd name="T16" fmla="*/ 42 w 46"/>
                <a:gd name="T17" fmla="*/ 52 h 52"/>
                <a:gd name="T18" fmla="*/ 46 w 46"/>
                <a:gd name="T19" fmla="*/ 52 h 52"/>
                <a:gd name="T20" fmla="*/ 37 w 46"/>
                <a:gd name="T21" fmla="*/ 9 h 52"/>
                <a:gd name="T22" fmla="*/ 25 w 46"/>
                <a:gd name="T23" fmla="*/ 0 h 52"/>
                <a:gd name="T24" fmla="*/ 35 w 46"/>
                <a:gd name="T25" fmla="*/ 24 h 52"/>
                <a:gd name="T26" fmla="*/ 11 w 46"/>
                <a:gd name="T27" fmla="*/ 24 h 52"/>
                <a:gd name="T28" fmla="*/ 14 w 46"/>
                <a:gd name="T29" fmla="*/ 11 h 52"/>
                <a:gd name="T30" fmla="*/ 22 w 46"/>
                <a:gd name="T31" fmla="*/ 4 h 52"/>
                <a:gd name="T32" fmla="*/ 24 w 46"/>
                <a:gd name="T33" fmla="*/ 4 h 52"/>
                <a:gd name="T34" fmla="*/ 32 w 46"/>
                <a:gd name="T35" fmla="*/ 11 h 52"/>
                <a:gd name="T36" fmla="*/ 35 w 46"/>
                <a:gd name="T37"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52">
                  <a:moveTo>
                    <a:pt x="25" y="0"/>
                  </a:moveTo>
                  <a:cubicBezTo>
                    <a:pt x="21" y="0"/>
                    <a:pt x="21" y="0"/>
                    <a:pt x="21" y="0"/>
                  </a:cubicBezTo>
                  <a:cubicBezTo>
                    <a:pt x="13" y="0"/>
                    <a:pt x="10" y="7"/>
                    <a:pt x="10" y="9"/>
                  </a:cubicBezTo>
                  <a:cubicBezTo>
                    <a:pt x="0" y="52"/>
                    <a:pt x="0" y="52"/>
                    <a:pt x="0" y="52"/>
                  </a:cubicBezTo>
                  <a:cubicBezTo>
                    <a:pt x="5" y="52"/>
                    <a:pt x="5" y="52"/>
                    <a:pt x="5" y="52"/>
                  </a:cubicBezTo>
                  <a:cubicBezTo>
                    <a:pt x="10" y="28"/>
                    <a:pt x="10" y="28"/>
                    <a:pt x="10" y="28"/>
                  </a:cubicBezTo>
                  <a:cubicBezTo>
                    <a:pt x="36" y="28"/>
                    <a:pt x="36" y="28"/>
                    <a:pt x="36" y="28"/>
                  </a:cubicBezTo>
                  <a:cubicBezTo>
                    <a:pt x="36" y="28"/>
                    <a:pt x="36" y="28"/>
                    <a:pt x="36" y="28"/>
                  </a:cubicBezTo>
                  <a:cubicBezTo>
                    <a:pt x="42" y="52"/>
                    <a:pt x="42" y="52"/>
                    <a:pt x="42" y="52"/>
                  </a:cubicBezTo>
                  <a:cubicBezTo>
                    <a:pt x="46" y="52"/>
                    <a:pt x="46" y="52"/>
                    <a:pt x="46" y="52"/>
                  </a:cubicBezTo>
                  <a:cubicBezTo>
                    <a:pt x="37" y="9"/>
                    <a:pt x="37" y="9"/>
                    <a:pt x="37" y="9"/>
                  </a:cubicBezTo>
                  <a:cubicBezTo>
                    <a:pt x="36" y="7"/>
                    <a:pt x="33" y="0"/>
                    <a:pt x="25" y="0"/>
                  </a:cubicBezTo>
                  <a:close/>
                  <a:moveTo>
                    <a:pt x="35" y="24"/>
                  </a:moveTo>
                  <a:cubicBezTo>
                    <a:pt x="11" y="24"/>
                    <a:pt x="11" y="24"/>
                    <a:pt x="11" y="24"/>
                  </a:cubicBezTo>
                  <a:cubicBezTo>
                    <a:pt x="14" y="11"/>
                    <a:pt x="14" y="11"/>
                    <a:pt x="14" y="11"/>
                  </a:cubicBezTo>
                  <a:cubicBezTo>
                    <a:pt x="16" y="6"/>
                    <a:pt x="18" y="4"/>
                    <a:pt x="22" y="4"/>
                  </a:cubicBezTo>
                  <a:cubicBezTo>
                    <a:pt x="24" y="4"/>
                    <a:pt x="24" y="4"/>
                    <a:pt x="24" y="4"/>
                  </a:cubicBezTo>
                  <a:cubicBezTo>
                    <a:pt x="28" y="4"/>
                    <a:pt x="31" y="6"/>
                    <a:pt x="32" y="11"/>
                  </a:cubicBezTo>
                  <a:lnTo>
                    <a:pt x="3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grpSp>
      <p:sp>
        <p:nvSpPr>
          <p:cNvPr id="668" name="TextBox 35"/>
          <p:cNvSpPr txBox="1"/>
          <p:nvPr/>
        </p:nvSpPr>
        <p:spPr>
          <a:xfrm>
            <a:off x="5560963" y="2841017"/>
            <a:ext cx="793679"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APIG</a:t>
            </a:r>
            <a:endParaRPr lang="en-US" altLang="zh-CN" sz="1200" dirty="0">
              <a:latin typeface="+mn-ea"/>
              <a:ea typeface="+mn-ea"/>
              <a:cs typeface="Akkurat Pro"/>
              <a:sym typeface="Akkurat Pro"/>
            </a:endParaRPr>
          </a:p>
        </p:txBody>
      </p:sp>
      <p:sp>
        <p:nvSpPr>
          <p:cNvPr id="669" name="Freeform 5"/>
          <p:cNvSpPr>
            <a:spLocks noEditPoints="1"/>
          </p:cNvSpPr>
          <p:nvPr/>
        </p:nvSpPr>
        <p:spPr bwMode="auto">
          <a:xfrm>
            <a:off x="3005076" y="2529221"/>
            <a:ext cx="340008" cy="239820"/>
          </a:xfrm>
          <a:custGeom>
            <a:avLst/>
            <a:gdLst>
              <a:gd name="T0" fmla="*/ 75 w 176"/>
              <a:gd name="T1" fmla="*/ 134 h 160"/>
              <a:gd name="T2" fmla="*/ 74 w 176"/>
              <a:gd name="T3" fmla="*/ 138 h 160"/>
              <a:gd name="T4" fmla="*/ 101 w 176"/>
              <a:gd name="T5" fmla="*/ 138 h 160"/>
              <a:gd name="T6" fmla="*/ 100 w 176"/>
              <a:gd name="T7" fmla="*/ 134 h 160"/>
              <a:gd name="T8" fmla="*/ 72 w 176"/>
              <a:gd name="T9" fmla="*/ 60 h 160"/>
              <a:gd name="T10" fmla="*/ 108 w 176"/>
              <a:gd name="T11" fmla="*/ 58 h 160"/>
              <a:gd name="T12" fmla="*/ 123 w 176"/>
              <a:gd name="T13" fmla="*/ 28 h 160"/>
              <a:gd name="T14" fmla="*/ 104 w 176"/>
              <a:gd name="T15" fmla="*/ 0 h 160"/>
              <a:gd name="T16" fmla="*/ 68 w 176"/>
              <a:gd name="T17" fmla="*/ 2 h 160"/>
              <a:gd name="T18" fmla="*/ 53 w 176"/>
              <a:gd name="T19" fmla="*/ 32 h 160"/>
              <a:gd name="T20" fmla="*/ 74 w 176"/>
              <a:gd name="T21" fmla="*/ 8 h 160"/>
              <a:gd name="T22" fmla="*/ 115 w 176"/>
              <a:gd name="T23" fmla="*/ 30 h 160"/>
              <a:gd name="T24" fmla="*/ 74 w 176"/>
              <a:gd name="T25" fmla="*/ 52 h 160"/>
              <a:gd name="T26" fmla="*/ 74 w 176"/>
              <a:gd name="T27" fmla="*/ 8 h 160"/>
              <a:gd name="T28" fmla="*/ 155 w 176"/>
              <a:gd name="T29" fmla="*/ 78 h 160"/>
              <a:gd name="T30" fmla="*/ 157 w 176"/>
              <a:gd name="T31" fmla="*/ 76 h 160"/>
              <a:gd name="T32" fmla="*/ 132 w 176"/>
              <a:gd name="T33" fmla="*/ 37 h 160"/>
              <a:gd name="T34" fmla="*/ 153 w 176"/>
              <a:gd name="T35" fmla="*/ 76 h 160"/>
              <a:gd name="T36" fmla="*/ 119 w 176"/>
              <a:gd name="T37" fmla="*/ 60 h 160"/>
              <a:gd name="T38" fmla="*/ 131 w 176"/>
              <a:gd name="T39" fmla="*/ 76 h 160"/>
              <a:gd name="T40" fmla="*/ 134 w 176"/>
              <a:gd name="T41" fmla="*/ 78 h 160"/>
              <a:gd name="T42" fmla="*/ 126 w 176"/>
              <a:gd name="T43" fmla="*/ 60 h 160"/>
              <a:gd name="T44" fmla="*/ 119 w 176"/>
              <a:gd name="T45" fmla="*/ 57 h 160"/>
              <a:gd name="T46" fmla="*/ 160 w 176"/>
              <a:gd name="T47" fmla="*/ 90 h 160"/>
              <a:gd name="T48" fmla="*/ 125 w 176"/>
              <a:gd name="T49" fmla="*/ 88 h 160"/>
              <a:gd name="T50" fmla="*/ 105 w 176"/>
              <a:gd name="T51" fmla="*/ 116 h 160"/>
              <a:gd name="T52" fmla="*/ 121 w 176"/>
              <a:gd name="T53" fmla="*/ 146 h 160"/>
              <a:gd name="T54" fmla="*/ 156 w 176"/>
              <a:gd name="T55" fmla="*/ 148 h 160"/>
              <a:gd name="T56" fmla="*/ 175 w 176"/>
              <a:gd name="T57" fmla="*/ 120 h 160"/>
              <a:gd name="T58" fmla="*/ 154 w 176"/>
              <a:gd name="T59" fmla="*/ 140 h 160"/>
              <a:gd name="T60" fmla="*/ 114 w 176"/>
              <a:gd name="T61" fmla="*/ 118 h 160"/>
              <a:gd name="T62" fmla="*/ 154 w 176"/>
              <a:gd name="T63" fmla="*/ 96 h 160"/>
              <a:gd name="T64" fmla="*/ 154 w 176"/>
              <a:gd name="T65" fmla="*/ 140 h 160"/>
              <a:gd name="T66" fmla="*/ 55 w 176"/>
              <a:gd name="T67" fmla="*/ 90 h 160"/>
              <a:gd name="T68" fmla="*/ 20 w 176"/>
              <a:gd name="T69" fmla="*/ 88 h 160"/>
              <a:gd name="T70" fmla="*/ 0 w 176"/>
              <a:gd name="T71" fmla="*/ 116 h 160"/>
              <a:gd name="T72" fmla="*/ 16 w 176"/>
              <a:gd name="T73" fmla="*/ 146 h 160"/>
              <a:gd name="T74" fmla="*/ 51 w 176"/>
              <a:gd name="T75" fmla="*/ 148 h 160"/>
              <a:gd name="T76" fmla="*/ 70 w 176"/>
              <a:gd name="T77" fmla="*/ 120 h 160"/>
              <a:gd name="T78" fmla="*/ 49 w 176"/>
              <a:gd name="T79" fmla="*/ 140 h 160"/>
              <a:gd name="T80" fmla="*/ 9 w 176"/>
              <a:gd name="T81" fmla="*/ 118 h 160"/>
              <a:gd name="T82" fmla="*/ 49 w 176"/>
              <a:gd name="T83" fmla="*/ 96 h 160"/>
              <a:gd name="T84" fmla="*/ 49 w 176"/>
              <a:gd name="T85" fmla="*/ 140 h 160"/>
              <a:gd name="T86" fmla="*/ 65 w 176"/>
              <a:gd name="T87" fmla="*/ 152 h 160"/>
              <a:gd name="T88" fmla="*/ 64 w 176"/>
              <a:gd name="T89" fmla="*/ 156 h 160"/>
              <a:gd name="T90" fmla="*/ 113 w 176"/>
              <a:gd name="T91" fmla="*/ 156 h 160"/>
              <a:gd name="T92" fmla="*/ 111 w 176"/>
              <a:gd name="T93" fmla="*/ 152 h 160"/>
              <a:gd name="T94" fmla="*/ 43 w 176"/>
              <a:gd name="T95" fmla="*/ 78 h 160"/>
              <a:gd name="T96" fmla="*/ 54 w 176"/>
              <a:gd name="T97" fmla="*/ 64 h 160"/>
              <a:gd name="T98" fmla="*/ 57 w 176"/>
              <a:gd name="T99" fmla="*/ 58 h 160"/>
              <a:gd name="T100" fmla="*/ 51 w 176"/>
              <a:gd name="T101" fmla="*/ 61 h 160"/>
              <a:gd name="T102" fmla="*/ 42 w 176"/>
              <a:gd name="T103" fmla="*/ 78 h 160"/>
              <a:gd name="T104" fmla="*/ 21 w 176"/>
              <a:gd name="T105" fmla="*/ 78 h 160"/>
              <a:gd name="T106" fmla="*/ 44 w 176"/>
              <a:gd name="T107" fmla="*/ 40 h 160"/>
              <a:gd name="T108" fmla="*/ 41 w 176"/>
              <a:gd name="T109" fmla="*/ 38 h 160"/>
              <a:gd name="T110" fmla="*/ 20 w 176"/>
              <a:gd name="T111"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60">
                <a:moveTo>
                  <a:pt x="100" y="134"/>
                </a:moveTo>
                <a:cubicBezTo>
                  <a:pt x="92" y="137"/>
                  <a:pt x="84" y="137"/>
                  <a:pt x="75" y="134"/>
                </a:cubicBezTo>
                <a:cubicBezTo>
                  <a:pt x="74" y="134"/>
                  <a:pt x="73" y="135"/>
                  <a:pt x="73" y="136"/>
                </a:cubicBezTo>
                <a:cubicBezTo>
                  <a:pt x="72" y="137"/>
                  <a:pt x="73" y="138"/>
                  <a:pt x="74" y="138"/>
                </a:cubicBezTo>
                <a:cubicBezTo>
                  <a:pt x="78" y="139"/>
                  <a:pt x="83" y="140"/>
                  <a:pt x="88" y="140"/>
                </a:cubicBezTo>
                <a:cubicBezTo>
                  <a:pt x="92" y="140"/>
                  <a:pt x="97" y="139"/>
                  <a:pt x="101" y="138"/>
                </a:cubicBezTo>
                <a:cubicBezTo>
                  <a:pt x="102" y="138"/>
                  <a:pt x="103" y="136"/>
                  <a:pt x="102" y="136"/>
                </a:cubicBezTo>
                <a:cubicBezTo>
                  <a:pt x="103" y="135"/>
                  <a:pt x="102" y="134"/>
                  <a:pt x="100" y="134"/>
                </a:cubicBezTo>
                <a:close/>
                <a:moveTo>
                  <a:pt x="69" y="58"/>
                </a:moveTo>
                <a:cubicBezTo>
                  <a:pt x="70" y="59"/>
                  <a:pt x="71" y="60"/>
                  <a:pt x="72" y="60"/>
                </a:cubicBezTo>
                <a:cubicBezTo>
                  <a:pt x="104" y="60"/>
                  <a:pt x="104" y="60"/>
                  <a:pt x="104" y="60"/>
                </a:cubicBezTo>
                <a:cubicBezTo>
                  <a:pt x="106" y="60"/>
                  <a:pt x="107" y="59"/>
                  <a:pt x="108" y="58"/>
                </a:cubicBezTo>
                <a:cubicBezTo>
                  <a:pt x="123" y="32"/>
                  <a:pt x="123" y="32"/>
                  <a:pt x="123" y="32"/>
                </a:cubicBezTo>
                <a:cubicBezTo>
                  <a:pt x="124" y="31"/>
                  <a:pt x="124" y="29"/>
                  <a:pt x="123" y="28"/>
                </a:cubicBezTo>
                <a:cubicBezTo>
                  <a:pt x="108" y="2"/>
                  <a:pt x="108" y="2"/>
                  <a:pt x="108" y="2"/>
                </a:cubicBezTo>
                <a:cubicBezTo>
                  <a:pt x="106" y="1"/>
                  <a:pt x="105" y="0"/>
                  <a:pt x="104" y="0"/>
                </a:cubicBezTo>
                <a:cubicBezTo>
                  <a:pt x="72" y="0"/>
                  <a:pt x="72" y="0"/>
                  <a:pt x="72" y="0"/>
                </a:cubicBezTo>
                <a:cubicBezTo>
                  <a:pt x="70" y="0"/>
                  <a:pt x="69" y="1"/>
                  <a:pt x="68" y="2"/>
                </a:cubicBezTo>
                <a:cubicBezTo>
                  <a:pt x="53" y="28"/>
                  <a:pt x="53" y="28"/>
                  <a:pt x="53" y="28"/>
                </a:cubicBezTo>
                <a:cubicBezTo>
                  <a:pt x="52" y="29"/>
                  <a:pt x="52" y="31"/>
                  <a:pt x="53" y="32"/>
                </a:cubicBezTo>
                <a:lnTo>
                  <a:pt x="69" y="58"/>
                </a:lnTo>
                <a:close/>
                <a:moveTo>
                  <a:pt x="74" y="8"/>
                </a:moveTo>
                <a:cubicBezTo>
                  <a:pt x="102" y="8"/>
                  <a:pt x="102" y="8"/>
                  <a:pt x="102" y="8"/>
                </a:cubicBezTo>
                <a:cubicBezTo>
                  <a:pt x="115" y="30"/>
                  <a:pt x="115" y="30"/>
                  <a:pt x="115" y="30"/>
                </a:cubicBezTo>
                <a:cubicBezTo>
                  <a:pt x="102" y="52"/>
                  <a:pt x="102" y="52"/>
                  <a:pt x="102" y="52"/>
                </a:cubicBezTo>
                <a:cubicBezTo>
                  <a:pt x="74" y="52"/>
                  <a:pt x="74" y="52"/>
                  <a:pt x="74" y="52"/>
                </a:cubicBezTo>
                <a:cubicBezTo>
                  <a:pt x="61" y="30"/>
                  <a:pt x="61" y="30"/>
                  <a:pt x="61" y="30"/>
                </a:cubicBezTo>
                <a:lnTo>
                  <a:pt x="74" y="8"/>
                </a:lnTo>
                <a:close/>
                <a:moveTo>
                  <a:pt x="153" y="76"/>
                </a:moveTo>
                <a:cubicBezTo>
                  <a:pt x="153" y="77"/>
                  <a:pt x="154" y="78"/>
                  <a:pt x="155" y="78"/>
                </a:cubicBezTo>
                <a:cubicBezTo>
                  <a:pt x="156" y="78"/>
                  <a:pt x="156" y="78"/>
                  <a:pt x="156" y="78"/>
                </a:cubicBezTo>
                <a:cubicBezTo>
                  <a:pt x="157" y="78"/>
                  <a:pt x="157" y="77"/>
                  <a:pt x="157" y="76"/>
                </a:cubicBezTo>
                <a:cubicBezTo>
                  <a:pt x="154" y="61"/>
                  <a:pt x="146" y="47"/>
                  <a:pt x="134" y="37"/>
                </a:cubicBezTo>
                <a:cubicBezTo>
                  <a:pt x="134" y="36"/>
                  <a:pt x="132" y="36"/>
                  <a:pt x="132" y="37"/>
                </a:cubicBezTo>
                <a:cubicBezTo>
                  <a:pt x="131" y="38"/>
                  <a:pt x="131" y="39"/>
                  <a:pt x="132" y="40"/>
                </a:cubicBezTo>
                <a:cubicBezTo>
                  <a:pt x="142" y="50"/>
                  <a:pt x="150" y="62"/>
                  <a:pt x="153" y="76"/>
                </a:cubicBezTo>
                <a:close/>
                <a:moveTo>
                  <a:pt x="119" y="57"/>
                </a:moveTo>
                <a:cubicBezTo>
                  <a:pt x="118" y="58"/>
                  <a:pt x="118" y="59"/>
                  <a:pt x="119" y="60"/>
                </a:cubicBezTo>
                <a:cubicBezTo>
                  <a:pt x="120" y="61"/>
                  <a:pt x="122" y="62"/>
                  <a:pt x="122" y="63"/>
                </a:cubicBezTo>
                <a:cubicBezTo>
                  <a:pt x="126" y="67"/>
                  <a:pt x="129" y="72"/>
                  <a:pt x="131" y="76"/>
                </a:cubicBezTo>
                <a:cubicBezTo>
                  <a:pt x="131" y="77"/>
                  <a:pt x="132" y="78"/>
                  <a:pt x="133" y="78"/>
                </a:cubicBezTo>
                <a:cubicBezTo>
                  <a:pt x="133" y="78"/>
                  <a:pt x="133" y="78"/>
                  <a:pt x="134" y="78"/>
                </a:cubicBezTo>
                <a:cubicBezTo>
                  <a:pt x="135" y="77"/>
                  <a:pt x="135" y="76"/>
                  <a:pt x="135" y="75"/>
                </a:cubicBezTo>
                <a:cubicBezTo>
                  <a:pt x="133" y="70"/>
                  <a:pt x="130" y="65"/>
                  <a:pt x="126" y="60"/>
                </a:cubicBezTo>
                <a:cubicBezTo>
                  <a:pt x="124" y="59"/>
                  <a:pt x="123" y="58"/>
                  <a:pt x="122" y="57"/>
                </a:cubicBezTo>
                <a:cubicBezTo>
                  <a:pt x="121" y="56"/>
                  <a:pt x="120" y="56"/>
                  <a:pt x="119" y="57"/>
                </a:cubicBezTo>
                <a:close/>
                <a:moveTo>
                  <a:pt x="176" y="116"/>
                </a:moveTo>
                <a:cubicBezTo>
                  <a:pt x="160" y="90"/>
                  <a:pt x="160" y="90"/>
                  <a:pt x="160" y="90"/>
                </a:cubicBezTo>
                <a:cubicBezTo>
                  <a:pt x="159" y="89"/>
                  <a:pt x="158" y="88"/>
                  <a:pt x="156" y="88"/>
                </a:cubicBezTo>
                <a:cubicBezTo>
                  <a:pt x="125" y="88"/>
                  <a:pt x="125" y="88"/>
                  <a:pt x="125" y="88"/>
                </a:cubicBezTo>
                <a:cubicBezTo>
                  <a:pt x="123" y="88"/>
                  <a:pt x="122" y="89"/>
                  <a:pt x="121" y="90"/>
                </a:cubicBezTo>
                <a:cubicBezTo>
                  <a:pt x="105" y="116"/>
                  <a:pt x="105" y="116"/>
                  <a:pt x="105" y="116"/>
                </a:cubicBezTo>
                <a:cubicBezTo>
                  <a:pt x="104" y="117"/>
                  <a:pt x="104" y="119"/>
                  <a:pt x="105" y="120"/>
                </a:cubicBezTo>
                <a:cubicBezTo>
                  <a:pt x="121" y="146"/>
                  <a:pt x="121" y="146"/>
                  <a:pt x="121" y="146"/>
                </a:cubicBezTo>
                <a:cubicBezTo>
                  <a:pt x="122" y="147"/>
                  <a:pt x="123" y="148"/>
                  <a:pt x="124" y="148"/>
                </a:cubicBezTo>
                <a:cubicBezTo>
                  <a:pt x="156" y="148"/>
                  <a:pt x="156" y="148"/>
                  <a:pt x="156" y="148"/>
                </a:cubicBezTo>
                <a:cubicBezTo>
                  <a:pt x="158" y="148"/>
                  <a:pt x="159" y="147"/>
                  <a:pt x="160" y="146"/>
                </a:cubicBezTo>
                <a:cubicBezTo>
                  <a:pt x="175" y="120"/>
                  <a:pt x="175" y="120"/>
                  <a:pt x="175" y="120"/>
                </a:cubicBezTo>
                <a:cubicBezTo>
                  <a:pt x="176" y="119"/>
                  <a:pt x="176" y="117"/>
                  <a:pt x="176" y="116"/>
                </a:cubicBezTo>
                <a:close/>
                <a:moveTo>
                  <a:pt x="154" y="140"/>
                </a:moveTo>
                <a:cubicBezTo>
                  <a:pt x="127" y="140"/>
                  <a:pt x="127" y="140"/>
                  <a:pt x="127" y="140"/>
                </a:cubicBezTo>
                <a:cubicBezTo>
                  <a:pt x="114" y="118"/>
                  <a:pt x="114" y="118"/>
                  <a:pt x="114" y="118"/>
                </a:cubicBezTo>
                <a:cubicBezTo>
                  <a:pt x="127" y="96"/>
                  <a:pt x="127" y="96"/>
                  <a:pt x="127" y="96"/>
                </a:cubicBezTo>
                <a:cubicBezTo>
                  <a:pt x="154" y="96"/>
                  <a:pt x="154" y="96"/>
                  <a:pt x="154" y="96"/>
                </a:cubicBezTo>
                <a:cubicBezTo>
                  <a:pt x="167" y="118"/>
                  <a:pt x="167" y="118"/>
                  <a:pt x="167" y="118"/>
                </a:cubicBezTo>
                <a:lnTo>
                  <a:pt x="154" y="140"/>
                </a:lnTo>
                <a:close/>
                <a:moveTo>
                  <a:pt x="71" y="116"/>
                </a:moveTo>
                <a:cubicBezTo>
                  <a:pt x="55" y="90"/>
                  <a:pt x="55" y="90"/>
                  <a:pt x="55" y="90"/>
                </a:cubicBezTo>
                <a:cubicBezTo>
                  <a:pt x="54" y="89"/>
                  <a:pt x="53" y="88"/>
                  <a:pt x="52" y="88"/>
                </a:cubicBezTo>
                <a:cubicBezTo>
                  <a:pt x="20" y="88"/>
                  <a:pt x="20" y="88"/>
                  <a:pt x="20" y="88"/>
                </a:cubicBezTo>
                <a:cubicBezTo>
                  <a:pt x="18" y="88"/>
                  <a:pt x="17" y="89"/>
                  <a:pt x="16" y="90"/>
                </a:cubicBezTo>
                <a:cubicBezTo>
                  <a:pt x="0" y="116"/>
                  <a:pt x="0" y="116"/>
                  <a:pt x="0" y="116"/>
                </a:cubicBezTo>
                <a:cubicBezTo>
                  <a:pt x="0" y="117"/>
                  <a:pt x="0" y="119"/>
                  <a:pt x="0" y="120"/>
                </a:cubicBezTo>
                <a:cubicBezTo>
                  <a:pt x="16" y="146"/>
                  <a:pt x="16" y="146"/>
                  <a:pt x="16" y="146"/>
                </a:cubicBezTo>
                <a:cubicBezTo>
                  <a:pt x="17" y="147"/>
                  <a:pt x="18" y="148"/>
                  <a:pt x="20" y="148"/>
                </a:cubicBezTo>
                <a:cubicBezTo>
                  <a:pt x="51" y="148"/>
                  <a:pt x="51" y="148"/>
                  <a:pt x="51" y="148"/>
                </a:cubicBezTo>
                <a:cubicBezTo>
                  <a:pt x="53" y="148"/>
                  <a:pt x="54" y="147"/>
                  <a:pt x="55" y="146"/>
                </a:cubicBezTo>
                <a:cubicBezTo>
                  <a:pt x="70" y="120"/>
                  <a:pt x="70" y="120"/>
                  <a:pt x="70" y="120"/>
                </a:cubicBezTo>
                <a:cubicBezTo>
                  <a:pt x="71" y="119"/>
                  <a:pt x="71" y="117"/>
                  <a:pt x="71" y="116"/>
                </a:cubicBezTo>
                <a:close/>
                <a:moveTo>
                  <a:pt x="49" y="140"/>
                </a:moveTo>
                <a:cubicBezTo>
                  <a:pt x="22" y="140"/>
                  <a:pt x="22" y="140"/>
                  <a:pt x="22" y="140"/>
                </a:cubicBezTo>
                <a:cubicBezTo>
                  <a:pt x="9" y="118"/>
                  <a:pt x="9" y="118"/>
                  <a:pt x="9" y="118"/>
                </a:cubicBezTo>
                <a:cubicBezTo>
                  <a:pt x="22" y="96"/>
                  <a:pt x="22" y="96"/>
                  <a:pt x="22" y="96"/>
                </a:cubicBezTo>
                <a:cubicBezTo>
                  <a:pt x="49" y="96"/>
                  <a:pt x="49" y="96"/>
                  <a:pt x="49" y="96"/>
                </a:cubicBezTo>
                <a:cubicBezTo>
                  <a:pt x="62" y="118"/>
                  <a:pt x="62" y="118"/>
                  <a:pt x="62" y="118"/>
                </a:cubicBezTo>
                <a:lnTo>
                  <a:pt x="49" y="140"/>
                </a:lnTo>
                <a:close/>
                <a:moveTo>
                  <a:pt x="111" y="152"/>
                </a:moveTo>
                <a:cubicBezTo>
                  <a:pt x="96" y="158"/>
                  <a:pt x="80" y="158"/>
                  <a:pt x="65" y="152"/>
                </a:cubicBezTo>
                <a:cubicBezTo>
                  <a:pt x="64" y="152"/>
                  <a:pt x="63" y="152"/>
                  <a:pt x="63" y="153"/>
                </a:cubicBezTo>
                <a:cubicBezTo>
                  <a:pt x="62" y="154"/>
                  <a:pt x="63" y="155"/>
                  <a:pt x="64" y="156"/>
                </a:cubicBezTo>
                <a:cubicBezTo>
                  <a:pt x="72" y="158"/>
                  <a:pt x="80" y="160"/>
                  <a:pt x="88" y="160"/>
                </a:cubicBezTo>
                <a:cubicBezTo>
                  <a:pt x="97" y="160"/>
                  <a:pt x="105" y="158"/>
                  <a:pt x="113" y="156"/>
                </a:cubicBezTo>
                <a:cubicBezTo>
                  <a:pt x="114" y="155"/>
                  <a:pt x="114" y="154"/>
                  <a:pt x="114" y="153"/>
                </a:cubicBezTo>
                <a:cubicBezTo>
                  <a:pt x="113" y="152"/>
                  <a:pt x="112" y="152"/>
                  <a:pt x="111" y="152"/>
                </a:cubicBezTo>
                <a:close/>
                <a:moveTo>
                  <a:pt x="42" y="78"/>
                </a:moveTo>
                <a:cubicBezTo>
                  <a:pt x="43" y="78"/>
                  <a:pt x="43" y="78"/>
                  <a:pt x="43" y="78"/>
                </a:cubicBezTo>
                <a:cubicBezTo>
                  <a:pt x="44" y="78"/>
                  <a:pt x="45" y="78"/>
                  <a:pt x="45" y="77"/>
                </a:cubicBezTo>
                <a:cubicBezTo>
                  <a:pt x="47" y="72"/>
                  <a:pt x="50" y="68"/>
                  <a:pt x="54" y="64"/>
                </a:cubicBezTo>
                <a:cubicBezTo>
                  <a:pt x="54" y="62"/>
                  <a:pt x="56" y="62"/>
                  <a:pt x="57" y="60"/>
                </a:cubicBezTo>
                <a:cubicBezTo>
                  <a:pt x="58" y="60"/>
                  <a:pt x="58" y="58"/>
                  <a:pt x="57" y="58"/>
                </a:cubicBezTo>
                <a:cubicBezTo>
                  <a:pt x="56" y="57"/>
                  <a:pt x="55" y="57"/>
                  <a:pt x="54" y="58"/>
                </a:cubicBezTo>
                <a:cubicBezTo>
                  <a:pt x="53" y="59"/>
                  <a:pt x="52" y="60"/>
                  <a:pt x="51" y="61"/>
                </a:cubicBezTo>
                <a:cubicBezTo>
                  <a:pt x="47" y="66"/>
                  <a:pt x="44" y="70"/>
                  <a:pt x="42" y="76"/>
                </a:cubicBezTo>
                <a:cubicBezTo>
                  <a:pt x="41" y="76"/>
                  <a:pt x="41" y="78"/>
                  <a:pt x="42" y="78"/>
                </a:cubicBezTo>
                <a:close/>
                <a:moveTo>
                  <a:pt x="20" y="78"/>
                </a:moveTo>
                <a:cubicBezTo>
                  <a:pt x="21" y="78"/>
                  <a:pt x="21" y="78"/>
                  <a:pt x="21" y="78"/>
                </a:cubicBezTo>
                <a:cubicBezTo>
                  <a:pt x="22" y="78"/>
                  <a:pt x="22" y="77"/>
                  <a:pt x="23" y="76"/>
                </a:cubicBezTo>
                <a:cubicBezTo>
                  <a:pt x="26" y="62"/>
                  <a:pt x="33" y="50"/>
                  <a:pt x="44" y="40"/>
                </a:cubicBezTo>
                <a:cubicBezTo>
                  <a:pt x="45" y="40"/>
                  <a:pt x="45" y="38"/>
                  <a:pt x="44" y="38"/>
                </a:cubicBezTo>
                <a:cubicBezTo>
                  <a:pt x="43" y="37"/>
                  <a:pt x="42" y="37"/>
                  <a:pt x="41" y="38"/>
                </a:cubicBezTo>
                <a:cubicBezTo>
                  <a:pt x="30" y="48"/>
                  <a:pt x="22" y="61"/>
                  <a:pt x="18" y="76"/>
                </a:cubicBezTo>
                <a:cubicBezTo>
                  <a:pt x="19" y="77"/>
                  <a:pt x="20" y="78"/>
                  <a:pt x="20" y="78"/>
                </a:cubicBezTo>
                <a:close/>
              </a:path>
            </a:pathLst>
          </a:custGeom>
          <a:solidFill>
            <a:srgbClr val="E79533"/>
          </a:solidFill>
          <a:ln>
            <a:noFill/>
          </a:ln>
        </p:spPr>
        <p:txBody>
          <a:bodyPr vert="horz" wrap="square" lIns="0" tIns="0" rIns="0" bIns="0" numCol="1" anchor="t" anchorCtr="0" compatLnSpc="1"/>
          <a:lstStyle/>
          <a:p>
            <a:endParaRPr lang="en-US" sz="1200">
              <a:latin typeface="+mn-ea"/>
              <a:ea typeface="+mn-ea"/>
            </a:endParaRPr>
          </a:p>
        </p:txBody>
      </p:sp>
      <p:sp>
        <p:nvSpPr>
          <p:cNvPr id="670" name="TextBox 73"/>
          <p:cNvSpPr txBox="1"/>
          <p:nvPr/>
        </p:nvSpPr>
        <p:spPr>
          <a:xfrm>
            <a:off x="2834874" y="2847768"/>
            <a:ext cx="677564" cy="184666"/>
          </a:xfrm>
          <a:prstGeom prst="rect">
            <a:avLst/>
          </a:prstGeom>
          <a:noFill/>
        </p:spPr>
        <p:txBody>
          <a:bodyPr wrap="square" lIns="0" tIns="0" rIns="0" bIns="0" rtlCol="0">
            <a:spAutoFit/>
          </a:bodyPr>
          <a:lstStyle/>
          <a:p>
            <a:pPr algn="ctr"/>
            <a:r>
              <a:rPr lang="en-US" sz="1200" dirty="0">
                <a:latin typeface="+mn-ea"/>
                <a:ea typeface="+mn-ea"/>
                <a:cs typeface="Akkurat Pro"/>
                <a:sym typeface="Akkurat Pro"/>
              </a:rPr>
              <a:t>BCS</a:t>
            </a:r>
            <a:endParaRPr lang="en-US" altLang="zh-CN" sz="1200" dirty="0">
              <a:latin typeface="+mn-ea"/>
              <a:ea typeface="+mn-ea"/>
              <a:cs typeface="Akkurat Pro"/>
              <a:sym typeface="Akkurat Pro"/>
            </a:endParaRPr>
          </a:p>
        </p:txBody>
      </p:sp>
      <p:sp>
        <p:nvSpPr>
          <p:cNvPr id="671" name="Freeform 9"/>
          <p:cNvSpPr>
            <a:spLocks noEditPoints="1"/>
          </p:cNvSpPr>
          <p:nvPr/>
        </p:nvSpPr>
        <p:spPr bwMode="auto">
          <a:xfrm>
            <a:off x="3426943" y="2505018"/>
            <a:ext cx="308732" cy="239820"/>
          </a:xfrm>
          <a:custGeom>
            <a:avLst/>
            <a:gdLst>
              <a:gd name="T0" fmla="*/ 0 w 160"/>
              <a:gd name="T1" fmla="*/ 80 h 160"/>
              <a:gd name="T2" fmla="*/ 160 w 160"/>
              <a:gd name="T3" fmla="*/ 80 h 160"/>
              <a:gd name="T4" fmla="*/ 80 w 160"/>
              <a:gd name="T5" fmla="*/ 152 h 160"/>
              <a:gd name="T6" fmla="*/ 80 w 160"/>
              <a:gd name="T7" fmla="*/ 8 h 160"/>
              <a:gd name="T8" fmla="*/ 80 w 160"/>
              <a:gd name="T9" fmla="*/ 152 h 160"/>
              <a:gd name="T10" fmla="*/ 4 w 160"/>
              <a:gd name="T11" fmla="*/ 32 h 160"/>
              <a:gd name="T12" fmla="*/ 10 w 160"/>
              <a:gd name="T13" fmla="*/ 4 h 160"/>
              <a:gd name="T14" fmla="*/ 34 w 160"/>
              <a:gd name="T15" fmla="*/ 2 h 160"/>
              <a:gd name="T16" fmla="*/ 10 w 160"/>
              <a:gd name="T17" fmla="*/ 0 h 160"/>
              <a:gd name="T18" fmla="*/ 0 w 160"/>
              <a:gd name="T19" fmla="*/ 32 h 160"/>
              <a:gd name="T20" fmla="*/ 152 w 160"/>
              <a:gd name="T21" fmla="*/ 0 h 160"/>
              <a:gd name="T22" fmla="*/ 126 w 160"/>
              <a:gd name="T23" fmla="*/ 2 h 160"/>
              <a:gd name="T24" fmla="*/ 152 w 160"/>
              <a:gd name="T25" fmla="*/ 4 h 160"/>
              <a:gd name="T26" fmla="*/ 156 w 160"/>
              <a:gd name="T27" fmla="*/ 32 h 160"/>
              <a:gd name="T28" fmla="*/ 160 w 160"/>
              <a:gd name="T29" fmla="*/ 32 h 160"/>
              <a:gd name="T30" fmla="*/ 152 w 160"/>
              <a:gd name="T31" fmla="*/ 0 h 160"/>
              <a:gd name="T32" fmla="*/ 156 w 160"/>
              <a:gd name="T33" fmla="*/ 124 h 160"/>
              <a:gd name="T34" fmla="*/ 150 w 160"/>
              <a:gd name="T35" fmla="*/ 156 h 160"/>
              <a:gd name="T36" fmla="*/ 126 w 160"/>
              <a:gd name="T37" fmla="*/ 158 h 160"/>
              <a:gd name="T38" fmla="*/ 150 w 160"/>
              <a:gd name="T39" fmla="*/ 160 h 160"/>
              <a:gd name="T40" fmla="*/ 160 w 160"/>
              <a:gd name="T41" fmla="*/ 124 h 160"/>
              <a:gd name="T42" fmla="*/ 32 w 160"/>
              <a:gd name="T43" fmla="*/ 156 h 160"/>
              <a:gd name="T44" fmla="*/ 4 w 160"/>
              <a:gd name="T45" fmla="*/ 148 h 160"/>
              <a:gd name="T46" fmla="*/ 2 w 160"/>
              <a:gd name="T47" fmla="*/ 126 h 160"/>
              <a:gd name="T48" fmla="*/ 0 w 160"/>
              <a:gd name="T49" fmla="*/ 148 h 160"/>
              <a:gd name="T50" fmla="*/ 32 w 160"/>
              <a:gd name="T51" fmla="*/ 160 h 160"/>
              <a:gd name="T52" fmla="*/ 32 w 160"/>
              <a:gd name="T53" fmla="*/ 156 h 160"/>
              <a:gd name="T54" fmla="*/ 120 w 160"/>
              <a:gd name="T55" fmla="*/ 70 h 160"/>
              <a:gd name="T56" fmla="*/ 96 w 160"/>
              <a:gd name="T57" fmla="*/ 86 h 160"/>
              <a:gd name="T58" fmla="*/ 72 w 160"/>
              <a:gd name="T59" fmla="*/ 70 h 160"/>
              <a:gd name="T60" fmla="*/ 64 w 160"/>
              <a:gd name="T61" fmla="*/ 54 h 160"/>
              <a:gd name="T62" fmla="*/ 56 w 160"/>
              <a:gd name="T63" fmla="*/ 70 h 160"/>
              <a:gd name="T64" fmla="*/ 32 w 160"/>
              <a:gd name="T65" fmla="*/ 86 h 160"/>
              <a:gd name="T66" fmla="*/ 32 w 160"/>
              <a:gd name="T67" fmla="*/ 106 h 160"/>
              <a:gd name="T68" fmla="*/ 40 w 160"/>
              <a:gd name="T69" fmla="*/ 90 h 160"/>
              <a:gd name="T70" fmla="*/ 64 w 160"/>
              <a:gd name="T71" fmla="*/ 74 h 160"/>
              <a:gd name="T72" fmla="*/ 88 w 160"/>
              <a:gd name="T73" fmla="*/ 90 h 160"/>
              <a:gd name="T74" fmla="*/ 97 w 160"/>
              <a:gd name="T75" fmla="*/ 106 h 160"/>
              <a:gd name="T76" fmla="*/ 105 w 160"/>
              <a:gd name="T77" fmla="*/ 90 h 160"/>
              <a:gd name="T78" fmla="*/ 129 w 160"/>
              <a:gd name="T79" fmla="*/ 74 h 160"/>
              <a:gd name="T80" fmla="*/ 129 w 160"/>
              <a:gd name="T81" fmla="*/ 54 h 160"/>
              <a:gd name="T82" fmla="*/ 32 w 160"/>
              <a:gd name="T83" fmla="*/ 102 h 160"/>
              <a:gd name="T84" fmla="*/ 32 w 160"/>
              <a:gd name="T85" fmla="*/ 90 h 160"/>
              <a:gd name="T86" fmla="*/ 32 w 160"/>
              <a:gd name="T87" fmla="*/ 102 h 160"/>
              <a:gd name="T88" fmla="*/ 58 w 160"/>
              <a:gd name="T89" fmla="*/ 64 h 160"/>
              <a:gd name="T90" fmla="*/ 70 w 160"/>
              <a:gd name="T91" fmla="*/ 64 h 160"/>
              <a:gd name="T92" fmla="*/ 96 w 160"/>
              <a:gd name="T93" fmla="*/ 102 h 160"/>
              <a:gd name="T94" fmla="*/ 96 w 160"/>
              <a:gd name="T95" fmla="*/ 90 h 160"/>
              <a:gd name="T96" fmla="*/ 96 w 160"/>
              <a:gd name="T97" fmla="*/ 102 h 160"/>
              <a:gd name="T98" fmla="*/ 128 w 160"/>
              <a:gd name="T99" fmla="*/ 70 h 160"/>
              <a:gd name="T100" fmla="*/ 128 w 160"/>
              <a:gd name="T101"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2"/>
                </a:moveTo>
                <a:cubicBezTo>
                  <a:pt x="40" y="152"/>
                  <a:pt x="8" y="120"/>
                  <a:pt x="8" y="80"/>
                </a:cubicBezTo>
                <a:cubicBezTo>
                  <a:pt x="8" y="40"/>
                  <a:pt x="40" y="8"/>
                  <a:pt x="80" y="8"/>
                </a:cubicBezTo>
                <a:cubicBezTo>
                  <a:pt x="120" y="8"/>
                  <a:pt x="152" y="40"/>
                  <a:pt x="152" y="80"/>
                </a:cubicBezTo>
                <a:cubicBezTo>
                  <a:pt x="152" y="120"/>
                  <a:pt x="120" y="152"/>
                  <a:pt x="80" y="152"/>
                </a:cubicBezTo>
                <a:close/>
                <a:moveTo>
                  <a:pt x="2" y="34"/>
                </a:moveTo>
                <a:cubicBezTo>
                  <a:pt x="3" y="34"/>
                  <a:pt x="4" y="33"/>
                  <a:pt x="4" y="32"/>
                </a:cubicBezTo>
                <a:cubicBezTo>
                  <a:pt x="4" y="10"/>
                  <a:pt x="4" y="10"/>
                  <a:pt x="4" y="10"/>
                </a:cubicBezTo>
                <a:cubicBezTo>
                  <a:pt x="4" y="7"/>
                  <a:pt x="7" y="4"/>
                  <a:pt x="10" y="4"/>
                </a:cubicBezTo>
                <a:cubicBezTo>
                  <a:pt x="32" y="4"/>
                  <a:pt x="32" y="4"/>
                  <a:pt x="32" y="4"/>
                </a:cubicBezTo>
                <a:cubicBezTo>
                  <a:pt x="33" y="4"/>
                  <a:pt x="34" y="3"/>
                  <a:pt x="34" y="2"/>
                </a:cubicBezTo>
                <a:cubicBezTo>
                  <a:pt x="34" y="1"/>
                  <a:pt x="33" y="0"/>
                  <a:pt x="32" y="0"/>
                </a:cubicBezTo>
                <a:cubicBezTo>
                  <a:pt x="10" y="0"/>
                  <a:pt x="10" y="0"/>
                  <a:pt x="10" y="0"/>
                </a:cubicBezTo>
                <a:cubicBezTo>
                  <a:pt x="4" y="0"/>
                  <a:pt x="0" y="4"/>
                  <a:pt x="0" y="10"/>
                </a:cubicBezTo>
                <a:cubicBezTo>
                  <a:pt x="0" y="32"/>
                  <a:pt x="0" y="32"/>
                  <a:pt x="0" y="32"/>
                </a:cubicBezTo>
                <a:cubicBezTo>
                  <a:pt x="0" y="33"/>
                  <a:pt x="1" y="34"/>
                  <a:pt x="2" y="34"/>
                </a:cubicBezTo>
                <a:close/>
                <a:moveTo>
                  <a:pt x="152" y="0"/>
                </a:moveTo>
                <a:cubicBezTo>
                  <a:pt x="128" y="0"/>
                  <a:pt x="128" y="0"/>
                  <a:pt x="128" y="0"/>
                </a:cubicBezTo>
                <a:cubicBezTo>
                  <a:pt x="127" y="0"/>
                  <a:pt x="126" y="1"/>
                  <a:pt x="126" y="2"/>
                </a:cubicBezTo>
                <a:cubicBezTo>
                  <a:pt x="126" y="3"/>
                  <a:pt x="127" y="4"/>
                  <a:pt x="128" y="4"/>
                </a:cubicBezTo>
                <a:cubicBezTo>
                  <a:pt x="152" y="4"/>
                  <a:pt x="152" y="4"/>
                  <a:pt x="152" y="4"/>
                </a:cubicBezTo>
                <a:cubicBezTo>
                  <a:pt x="153" y="4"/>
                  <a:pt x="156" y="4"/>
                  <a:pt x="156" y="10"/>
                </a:cubicBezTo>
                <a:cubicBezTo>
                  <a:pt x="156" y="32"/>
                  <a:pt x="156" y="32"/>
                  <a:pt x="156" y="32"/>
                </a:cubicBezTo>
                <a:cubicBezTo>
                  <a:pt x="156" y="33"/>
                  <a:pt x="157" y="34"/>
                  <a:pt x="158" y="34"/>
                </a:cubicBezTo>
                <a:cubicBezTo>
                  <a:pt x="159" y="34"/>
                  <a:pt x="160" y="33"/>
                  <a:pt x="160" y="32"/>
                </a:cubicBezTo>
                <a:cubicBezTo>
                  <a:pt x="160" y="10"/>
                  <a:pt x="160" y="10"/>
                  <a:pt x="160" y="10"/>
                </a:cubicBezTo>
                <a:cubicBezTo>
                  <a:pt x="160" y="4"/>
                  <a:pt x="157" y="0"/>
                  <a:pt x="152" y="0"/>
                </a:cubicBezTo>
                <a:close/>
                <a:moveTo>
                  <a:pt x="158" y="122"/>
                </a:moveTo>
                <a:cubicBezTo>
                  <a:pt x="157" y="122"/>
                  <a:pt x="156" y="123"/>
                  <a:pt x="156" y="124"/>
                </a:cubicBezTo>
                <a:cubicBezTo>
                  <a:pt x="156" y="148"/>
                  <a:pt x="156" y="148"/>
                  <a:pt x="156" y="148"/>
                </a:cubicBezTo>
                <a:cubicBezTo>
                  <a:pt x="156" y="152"/>
                  <a:pt x="153" y="156"/>
                  <a:pt x="150" y="156"/>
                </a:cubicBezTo>
                <a:cubicBezTo>
                  <a:pt x="128" y="156"/>
                  <a:pt x="128" y="156"/>
                  <a:pt x="128" y="156"/>
                </a:cubicBezTo>
                <a:cubicBezTo>
                  <a:pt x="127" y="156"/>
                  <a:pt x="126" y="157"/>
                  <a:pt x="126" y="158"/>
                </a:cubicBezTo>
                <a:cubicBezTo>
                  <a:pt x="126" y="159"/>
                  <a:pt x="127" y="160"/>
                  <a:pt x="128" y="160"/>
                </a:cubicBezTo>
                <a:cubicBezTo>
                  <a:pt x="150" y="160"/>
                  <a:pt x="150" y="160"/>
                  <a:pt x="150" y="160"/>
                </a:cubicBezTo>
                <a:cubicBezTo>
                  <a:pt x="156" y="160"/>
                  <a:pt x="160" y="154"/>
                  <a:pt x="160" y="148"/>
                </a:cubicBezTo>
                <a:cubicBezTo>
                  <a:pt x="160" y="124"/>
                  <a:pt x="160" y="124"/>
                  <a:pt x="160" y="124"/>
                </a:cubicBezTo>
                <a:cubicBezTo>
                  <a:pt x="160" y="123"/>
                  <a:pt x="159" y="122"/>
                  <a:pt x="158" y="122"/>
                </a:cubicBezTo>
                <a:close/>
                <a:moveTo>
                  <a:pt x="32" y="156"/>
                </a:moveTo>
                <a:cubicBezTo>
                  <a:pt x="8" y="156"/>
                  <a:pt x="8" y="156"/>
                  <a:pt x="8" y="156"/>
                </a:cubicBezTo>
                <a:cubicBezTo>
                  <a:pt x="5" y="156"/>
                  <a:pt x="4" y="151"/>
                  <a:pt x="4" y="148"/>
                </a:cubicBezTo>
                <a:cubicBezTo>
                  <a:pt x="4" y="128"/>
                  <a:pt x="4" y="128"/>
                  <a:pt x="4" y="128"/>
                </a:cubicBezTo>
                <a:cubicBezTo>
                  <a:pt x="4" y="127"/>
                  <a:pt x="3" y="126"/>
                  <a:pt x="2" y="126"/>
                </a:cubicBezTo>
                <a:cubicBezTo>
                  <a:pt x="1" y="126"/>
                  <a:pt x="0" y="127"/>
                  <a:pt x="0" y="128"/>
                </a:cubicBezTo>
                <a:cubicBezTo>
                  <a:pt x="0" y="148"/>
                  <a:pt x="0" y="148"/>
                  <a:pt x="0" y="148"/>
                </a:cubicBezTo>
                <a:cubicBezTo>
                  <a:pt x="0" y="154"/>
                  <a:pt x="2" y="160"/>
                  <a:pt x="8" y="160"/>
                </a:cubicBezTo>
                <a:cubicBezTo>
                  <a:pt x="32" y="160"/>
                  <a:pt x="32" y="160"/>
                  <a:pt x="32" y="160"/>
                </a:cubicBezTo>
                <a:cubicBezTo>
                  <a:pt x="33" y="160"/>
                  <a:pt x="34" y="159"/>
                  <a:pt x="34" y="158"/>
                </a:cubicBezTo>
                <a:cubicBezTo>
                  <a:pt x="34" y="157"/>
                  <a:pt x="33" y="156"/>
                  <a:pt x="32" y="156"/>
                </a:cubicBezTo>
                <a:close/>
                <a:moveTo>
                  <a:pt x="118" y="64"/>
                </a:moveTo>
                <a:cubicBezTo>
                  <a:pt x="118" y="66"/>
                  <a:pt x="119" y="68"/>
                  <a:pt x="120" y="70"/>
                </a:cubicBezTo>
                <a:cubicBezTo>
                  <a:pt x="102" y="88"/>
                  <a:pt x="102" y="88"/>
                  <a:pt x="102" y="88"/>
                </a:cubicBezTo>
                <a:cubicBezTo>
                  <a:pt x="100" y="86"/>
                  <a:pt x="98" y="86"/>
                  <a:pt x="96" y="86"/>
                </a:cubicBezTo>
                <a:cubicBezTo>
                  <a:pt x="94" y="86"/>
                  <a:pt x="92" y="87"/>
                  <a:pt x="90" y="88"/>
                </a:cubicBezTo>
                <a:cubicBezTo>
                  <a:pt x="72" y="70"/>
                  <a:pt x="72" y="70"/>
                  <a:pt x="72" y="70"/>
                </a:cubicBezTo>
                <a:cubicBezTo>
                  <a:pt x="74" y="68"/>
                  <a:pt x="74" y="66"/>
                  <a:pt x="74" y="64"/>
                </a:cubicBezTo>
                <a:cubicBezTo>
                  <a:pt x="74" y="58"/>
                  <a:pt x="70" y="54"/>
                  <a:pt x="64" y="54"/>
                </a:cubicBezTo>
                <a:cubicBezTo>
                  <a:pt x="58" y="54"/>
                  <a:pt x="54" y="58"/>
                  <a:pt x="54" y="64"/>
                </a:cubicBezTo>
                <a:cubicBezTo>
                  <a:pt x="54" y="66"/>
                  <a:pt x="55" y="68"/>
                  <a:pt x="56" y="70"/>
                </a:cubicBezTo>
                <a:cubicBezTo>
                  <a:pt x="38" y="88"/>
                  <a:pt x="38" y="88"/>
                  <a:pt x="38" y="88"/>
                </a:cubicBezTo>
                <a:cubicBezTo>
                  <a:pt x="36" y="86"/>
                  <a:pt x="34" y="86"/>
                  <a:pt x="32" y="86"/>
                </a:cubicBezTo>
                <a:cubicBezTo>
                  <a:pt x="26" y="86"/>
                  <a:pt x="22" y="90"/>
                  <a:pt x="22" y="96"/>
                </a:cubicBezTo>
                <a:cubicBezTo>
                  <a:pt x="22" y="102"/>
                  <a:pt x="26" y="106"/>
                  <a:pt x="32" y="106"/>
                </a:cubicBezTo>
                <a:cubicBezTo>
                  <a:pt x="38" y="106"/>
                  <a:pt x="42" y="102"/>
                  <a:pt x="42" y="96"/>
                </a:cubicBezTo>
                <a:cubicBezTo>
                  <a:pt x="42" y="94"/>
                  <a:pt x="41" y="92"/>
                  <a:pt x="40" y="90"/>
                </a:cubicBezTo>
                <a:cubicBezTo>
                  <a:pt x="59" y="72"/>
                  <a:pt x="59" y="72"/>
                  <a:pt x="59" y="72"/>
                </a:cubicBezTo>
                <a:cubicBezTo>
                  <a:pt x="60" y="74"/>
                  <a:pt x="62" y="74"/>
                  <a:pt x="64" y="74"/>
                </a:cubicBezTo>
                <a:cubicBezTo>
                  <a:pt x="66" y="74"/>
                  <a:pt x="68" y="73"/>
                  <a:pt x="70" y="72"/>
                </a:cubicBezTo>
                <a:cubicBezTo>
                  <a:pt x="88" y="90"/>
                  <a:pt x="88" y="90"/>
                  <a:pt x="88" y="90"/>
                </a:cubicBezTo>
                <a:cubicBezTo>
                  <a:pt x="87" y="92"/>
                  <a:pt x="87" y="94"/>
                  <a:pt x="87" y="96"/>
                </a:cubicBezTo>
                <a:cubicBezTo>
                  <a:pt x="87" y="102"/>
                  <a:pt x="91" y="106"/>
                  <a:pt x="97" y="106"/>
                </a:cubicBezTo>
                <a:cubicBezTo>
                  <a:pt x="102" y="106"/>
                  <a:pt x="107" y="102"/>
                  <a:pt x="107" y="96"/>
                </a:cubicBezTo>
                <a:cubicBezTo>
                  <a:pt x="107" y="94"/>
                  <a:pt x="106" y="92"/>
                  <a:pt x="105" y="90"/>
                </a:cubicBezTo>
                <a:cubicBezTo>
                  <a:pt x="123" y="72"/>
                  <a:pt x="123" y="72"/>
                  <a:pt x="123" y="72"/>
                </a:cubicBezTo>
                <a:cubicBezTo>
                  <a:pt x="125" y="74"/>
                  <a:pt x="127" y="74"/>
                  <a:pt x="129" y="74"/>
                </a:cubicBezTo>
                <a:cubicBezTo>
                  <a:pt x="134" y="74"/>
                  <a:pt x="139" y="70"/>
                  <a:pt x="139" y="64"/>
                </a:cubicBezTo>
                <a:cubicBezTo>
                  <a:pt x="139" y="58"/>
                  <a:pt x="134" y="54"/>
                  <a:pt x="129" y="54"/>
                </a:cubicBezTo>
                <a:cubicBezTo>
                  <a:pt x="123" y="54"/>
                  <a:pt x="118" y="58"/>
                  <a:pt x="118" y="64"/>
                </a:cubicBezTo>
                <a:close/>
                <a:moveTo>
                  <a:pt x="32" y="102"/>
                </a:moveTo>
                <a:cubicBezTo>
                  <a:pt x="29" y="102"/>
                  <a:pt x="26" y="99"/>
                  <a:pt x="26" y="96"/>
                </a:cubicBezTo>
                <a:cubicBezTo>
                  <a:pt x="26" y="93"/>
                  <a:pt x="29" y="90"/>
                  <a:pt x="32" y="90"/>
                </a:cubicBezTo>
                <a:cubicBezTo>
                  <a:pt x="35" y="90"/>
                  <a:pt x="38" y="93"/>
                  <a:pt x="38" y="96"/>
                </a:cubicBezTo>
                <a:cubicBezTo>
                  <a:pt x="38" y="99"/>
                  <a:pt x="35" y="102"/>
                  <a:pt x="32" y="102"/>
                </a:cubicBezTo>
                <a:close/>
                <a:moveTo>
                  <a:pt x="64" y="70"/>
                </a:moveTo>
                <a:cubicBezTo>
                  <a:pt x="61" y="70"/>
                  <a:pt x="58" y="67"/>
                  <a:pt x="58" y="64"/>
                </a:cubicBezTo>
                <a:cubicBezTo>
                  <a:pt x="58" y="61"/>
                  <a:pt x="61" y="58"/>
                  <a:pt x="64" y="58"/>
                </a:cubicBezTo>
                <a:cubicBezTo>
                  <a:pt x="67" y="58"/>
                  <a:pt x="70" y="61"/>
                  <a:pt x="70" y="64"/>
                </a:cubicBezTo>
                <a:cubicBezTo>
                  <a:pt x="70" y="67"/>
                  <a:pt x="67" y="70"/>
                  <a:pt x="64" y="70"/>
                </a:cubicBezTo>
                <a:close/>
                <a:moveTo>
                  <a:pt x="96" y="102"/>
                </a:moveTo>
                <a:cubicBezTo>
                  <a:pt x="93" y="102"/>
                  <a:pt x="90" y="99"/>
                  <a:pt x="90" y="96"/>
                </a:cubicBezTo>
                <a:cubicBezTo>
                  <a:pt x="90" y="93"/>
                  <a:pt x="93" y="90"/>
                  <a:pt x="96" y="90"/>
                </a:cubicBezTo>
                <a:cubicBezTo>
                  <a:pt x="99" y="90"/>
                  <a:pt x="102" y="93"/>
                  <a:pt x="102" y="96"/>
                </a:cubicBezTo>
                <a:cubicBezTo>
                  <a:pt x="102" y="99"/>
                  <a:pt x="99" y="102"/>
                  <a:pt x="96" y="102"/>
                </a:cubicBezTo>
                <a:close/>
                <a:moveTo>
                  <a:pt x="134" y="64"/>
                </a:moveTo>
                <a:cubicBezTo>
                  <a:pt x="134" y="67"/>
                  <a:pt x="131" y="70"/>
                  <a:pt x="128" y="70"/>
                </a:cubicBezTo>
                <a:cubicBezTo>
                  <a:pt x="125" y="70"/>
                  <a:pt x="122" y="67"/>
                  <a:pt x="122" y="64"/>
                </a:cubicBezTo>
                <a:cubicBezTo>
                  <a:pt x="122" y="61"/>
                  <a:pt x="125" y="58"/>
                  <a:pt x="128" y="58"/>
                </a:cubicBezTo>
                <a:cubicBezTo>
                  <a:pt x="131" y="58"/>
                  <a:pt x="134" y="61"/>
                  <a:pt x="134" y="64"/>
                </a:cubicBezTo>
                <a:close/>
              </a:path>
            </a:pathLst>
          </a:custGeom>
          <a:solidFill>
            <a:srgbClr val="E79533"/>
          </a:solidFill>
          <a:ln>
            <a:noFill/>
          </a:ln>
        </p:spPr>
        <p:txBody>
          <a:bodyPr vert="horz" wrap="square" lIns="0" tIns="0" rIns="0" bIns="0" numCol="1" anchor="t" anchorCtr="0" compatLnSpc="1"/>
          <a:lstStyle/>
          <a:p>
            <a:endParaRPr lang="en-US" sz="1200">
              <a:latin typeface="+mn-ea"/>
              <a:ea typeface="+mn-ea"/>
            </a:endParaRPr>
          </a:p>
        </p:txBody>
      </p:sp>
      <p:sp>
        <p:nvSpPr>
          <p:cNvPr id="672" name="TextBox 73"/>
          <p:cNvSpPr txBox="1"/>
          <p:nvPr/>
        </p:nvSpPr>
        <p:spPr>
          <a:xfrm>
            <a:off x="3265083" y="2860380"/>
            <a:ext cx="587124" cy="184666"/>
          </a:xfrm>
          <a:prstGeom prst="rect">
            <a:avLst/>
          </a:prstGeom>
          <a:noFill/>
        </p:spPr>
        <p:txBody>
          <a:bodyPr wrap="square" lIns="0" tIns="0" rIns="0" bIns="0" rtlCol="0">
            <a:spAutoFit/>
          </a:bodyPr>
          <a:lstStyle/>
          <a:p>
            <a:pPr algn="ctr"/>
            <a:r>
              <a:rPr lang="en-US" altLang="zh-CN" sz="1200" dirty="0">
                <a:latin typeface="+mn-ea"/>
                <a:ea typeface="+mn-ea"/>
                <a:cs typeface="Akkurat Pro"/>
                <a:sym typeface="Akkurat Pro"/>
              </a:rPr>
              <a:t>AOM</a:t>
            </a:r>
            <a:endParaRPr lang="en-US" altLang="zh-CN" sz="1200" dirty="0">
              <a:latin typeface="+mn-ea"/>
              <a:ea typeface="+mn-ea"/>
              <a:cs typeface="Akkurat Pro"/>
              <a:sym typeface="Akkurat Pro"/>
            </a:endParaRPr>
          </a:p>
        </p:txBody>
      </p:sp>
      <p:grpSp>
        <p:nvGrpSpPr>
          <p:cNvPr id="673" name="组合 672"/>
          <p:cNvGrpSpPr/>
          <p:nvPr/>
        </p:nvGrpSpPr>
        <p:grpSpPr>
          <a:xfrm>
            <a:off x="4357022" y="2485493"/>
            <a:ext cx="350273" cy="259345"/>
            <a:chOff x="12896851" y="3614738"/>
            <a:chExt cx="677861" cy="646112"/>
          </a:xfrm>
          <a:solidFill>
            <a:srgbClr val="E79533"/>
          </a:solidFill>
        </p:grpSpPr>
        <p:sp>
          <p:nvSpPr>
            <p:cNvPr id="674" name="Freeform 27"/>
            <p:cNvSpPr>
              <a:spLocks noEditPoints="1"/>
            </p:cNvSpPr>
            <p:nvPr/>
          </p:nvSpPr>
          <p:spPr bwMode="auto">
            <a:xfrm>
              <a:off x="12896851" y="4019550"/>
              <a:ext cx="517525" cy="241300"/>
            </a:xfrm>
            <a:custGeom>
              <a:avLst/>
              <a:gdLst>
                <a:gd name="T0" fmla="*/ 140 w 145"/>
                <a:gd name="T1" fmla="*/ 46 h 69"/>
                <a:gd name="T2" fmla="*/ 95 w 145"/>
                <a:gd name="T3" fmla="*/ 61 h 69"/>
                <a:gd name="T4" fmla="*/ 95 w 145"/>
                <a:gd name="T5" fmla="*/ 61 h 69"/>
                <a:gd name="T6" fmla="*/ 37 w 145"/>
                <a:gd name="T7" fmla="*/ 34 h 69"/>
                <a:gd name="T8" fmla="*/ 40 w 145"/>
                <a:gd name="T9" fmla="*/ 10 h 69"/>
                <a:gd name="T10" fmla="*/ 23 w 145"/>
                <a:gd name="T11" fmla="*/ 0 h 69"/>
                <a:gd name="T12" fmla="*/ 13 w 145"/>
                <a:gd name="T13" fmla="*/ 2 h 69"/>
                <a:gd name="T14" fmla="*/ 13 w 145"/>
                <a:gd name="T15" fmla="*/ 2 h 69"/>
                <a:gd name="T16" fmla="*/ 13 w 145"/>
                <a:gd name="T17" fmla="*/ 2 h 69"/>
                <a:gd name="T18" fmla="*/ 13 w 145"/>
                <a:gd name="T19" fmla="*/ 2 h 69"/>
                <a:gd name="T20" fmla="*/ 5 w 145"/>
                <a:gd name="T21" fmla="*/ 30 h 69"/>
                <a:gd name="T22" fmla="*/ 23 w 145"/>
                <a:gd name="T23" fmla="*/ 40 h 69"/>
                <a:gd name="T24" fmla="*/ 30 w 145"/>
                <a:gd name="T25" fmla="*/ 38 h 69"/>
                <a:gd name="T26" fmla="*/ 95 w 145"/>
                <a:gd name="T27" fmla="*/ 69 h 69"/>
                <a:gd name="T28" fmla="*/ 95 w 145"/>
                <a:gd name="T29" fmla="*/ 69 h 69"/>
                <a:gd name="T30" fmla="*/ 145 w 145"/>
                <a:gd name="T31" fmla="*/ 52 h 69"/>
                <a:gd name="T32" fmla="*/ 140 w 145"/>
                <a:gd name="T33" fmla="*/ 46 h 69"/>
                <a:gd name="T34" fmla="*/ 12 w 145"/>
                <a:gd name="T35" fmla="*/ 26 h 69"/>
                <a:gd name="T36" fmla="*/ 11 w 145"/>
                <a:gd name="T37" fmla="*/ 17 h 69"/>
                <a:gd name="T38" fmla="*/ 15 w 145"/>
                <a:gd name="T39" fmla="*/ 11 h 69"/>
                <a:gd name="T40" fmla="*/ 17 w 145"/>
                <a:gd name="T41" fmla="*/ 10 h 69"/>
                <a:gd name="T42" fmla="*/ 23 w 145"/>
                <a:gd name="T43" fmla="*/ 8 h 69"/>
                <a:gd name="T44" fmla="*/ 23 w 145"/>
                <a:gd name="T45" fmla="*/ 8 h 69"/>
                <a:gd name="T46" fmla="*/ 33 w 145"/>
                <a:gd name="T47" fmla="*/ 14 h 69"/>
                <a:gd name="T48" fmla="*/ 34 w 145"/>
                <a:gd name="T49" fmla="*/ 23 h 69"/>
                <a:gd name="T50" fmla="*/ 32 w 145"/>
                <a:gd name="T51" fmla="*/ 28 h 69"/>
                <a:gd name="T52" fmla="*/ 29 w 145"/>
                <a:gd name="T53" fmla="*/ 31 h 69"/>
                <a:gd name="T54" fmla="*/ 25 w 145"/>
                <a:gd name="T55" fmla="*/ 32 h 69"/>
                <a:gd name="T56" fmla="*/ 23 w 145"/>
                <a:gd name="T57" fmla="*/ 32 h 69"/>
                <a:gd name="T58" fmla="*/ 12 w 145"/>
                <a:gd name="T59"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69">
                  <a:moveTo>
                    <a:pt x="140" y="46"/>
                  </a:moveTo>
                  <a:cubicBezTo>
                    <a:pt x="127" y="56"/>
                    <a:pt x="112" y="61"/>
                    <a:pt x="95" y="61"/>
                  </a:cubicBezTo>
                  <a:cubicBezTo>
                    <a:pt x="95" y="61"/>
                    <a:pt x="95" y="61"/>
                    <a:pt x="95" y="61"/>
                  </a:cubicBezTo>
                  <a:cubicBezTo>
                    <a:pt x="72" y="61"/>
                    <a:pt x="51" y="51"/>
                    <a:pt x="37" y="34"/>
                  </a:cubicBezTo>
                  <a:cubicBezTo>
                    <a:pt x="43" y="28"/>
                    <a:pt x="45" y="18"/>
                    <a:pt x="40" y="10"/>
                  </a:cubicBezTo>
                  <a:cubicBezTo>
                    <a:pt x="36" y="4"/>
                    <a:pt x="29" y="0"/>
                    <a:pt x="23" y="0"/>
                  </a:cubicBezTo>
                  <a:cubicBezTo>
                    <a:pt x="19" y="0"/>
                    <a:pt x="16" y="1"/>
                    <a:pt x="13" y="2"/>
                  </a:cubicBezTo>
                  <a:cubicBezTo>
                    <a:pt x="13" y="2"/>
                    <a:pt x="13" y="2"/>
                    <a:pt x="13" y="2"/>
                  </a:cubicBezTo>
                  <a:cubicBezTo>
                    <a:pt x="13" y="2"/>
                    <a:pt x="13" y="2"/>
                    <a:pt x="13" y="2"/>
                  </a:cubicBezTo>
                  <a:cubicBezTo>
                    <a:pt x="13" y="2"/>
                    <a:pt x="13" y="2"/>
                    <a:pt x="13" y="2"/>
                  </a:cubicBezTo>
                  <a:cubicBezTo>
                    <a:pt x="3" y="8"/>
                    <a:pt x="0" y="20"/>
                    <a:pt x="5" y="30"/>
                  </a:cubicBezTo>
                  <a:cubicBezTo>
                    <a:pt x="9" y="36"/>
                    <a:pt x="16" y="40"/>
                    <a:pt x="23" y="40"/>
                  </a:cubicBezTo>
                  <a:cubicBezTo>
                    <a:pt x="25" y="40"/>
                    <a:pt x="28" y="39"/>
                    <a:pt x="30" y="38"/>
                  </a:cubicBezTo>
                  <a:cubicBezTo>
                    <a:pt x="46" y="57"/>
                    <a:pt x="69" y="69"/>
                    <a:pt x="95" y="69"/>
                  </a:cubicBezTo>
                  <a:cubicBezTo>
                    <a:pt x="95" y="69"/>
                    <a:pt x="95" y="69"/>
                    <a:pt x="95" y="69"/>
                  </a:cubicBezTo>
                  <a:cubicBezTo>
                    <a:pt x="114" y="69"/>
                    <a:pt x="131" y="63"/>
                    <a:pt x="145" y="52"/>
                  </a:cubicBezTo>
                  <a:lnTo>
                    <a:pt x="140" y="46"/>
                  </a:lnTo>
                  <a:close/>
                  <a:moveTo>
                    <a:pt x="12" y="26"/>
                  </a:moveTo>
                  <a:cubicBezTo>
                    <a:pt x="11" y="24"/>
                    <a:pt x="10" y="20"/>
                    <a:pt x="11" y="17"/>
                  </a:cubicBezTo>
                  <a:cubicBezTo>
                    <a:pt x="12" y="15"/>
                    <a:pt x="13" y="12"/>
                    <a:pt x="15" y="11"/>
                  </a:cubicBezTo>
                  <a:cubicBezTo>
                    <a:pt x="15" y="10"/>
                    <a:pt x="16" y="10"/>
                    <a:pt x="17" y="10"/>
                  </a:cubicBezTo>
                  <a:cubicBezTo>
                    <a:pt x="19" y="8"/>
                    <a:pt x="21" y="8"/>
                    <a:pt x="23" y="8"/>
                  </a:cubicBezTo>
                  <a:cubicBezTo>
                    <a:pt x="23" y="8"/>
                    <a:pt x="23" y="8"/>
                    <a:pt x="23" y="8"/>
                  </a:cubicBezTo>
                  <a:cubicBezTo>
                    <a:pt x="27" y="8"/>
                    <a:pt x="31" y="10"/>
                    <a:pt x="33" y="14"/>
                  </a:cubicBezTo>
                  <a:cubicBezTo>
                    <a:pt x="35" y="17"/>
                    <a:pt x="35" y="20"/>
                    <a:pt x="34" y="23"/>
                  </a:cubicBezTo>
                  <a:cubicBezTo>
                    <a:pt x="34" y="25"/>
                    <a:pt x="33" y="26"/>
                    <a:pt x="32" y="28"/>
                  </a:cubicBezTo>
                  <a:cubicBezTo>
                    <a:pt x="31" y="29"/>
                    <a:pt x="30" y="30"/>
                    <a:pt x="29" y="31"/>
                  </a:cubicBezTo>
                  <a:cubicBezTo>
                    <a:pt x="27" y="32"/>
                    <a:pt x="27" y="32"/>
                    <a:pt x="25" y="32"/>
                  </a:cubicBezTo>
                  <a:cubicBezTo>
                    <a:pt x="25" y="32"/>
                    <a:pt x="24" y="32"/>
                    <a:pt x="23" y="32"/>
                  </a:cubicBezTo>
                  <a:cubicBezTo>
                    <a:pt x="18" y="32"/>
                    <a:pt x="14" y="30"/>
                    <a:pt x="1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75" name="Freeform 28"/>
            <p:cNvSpPr>
              <a:spLocks noEditPoints="1"/>
            </p:cNvSpPr>
            <p:nvPr/>
          </p:nvSpPr>
          <p:spPr bwMode="auto">
            <a:xfrm>
              <a:off x="12936538" y="3614738"/>
              <a:ext cx="369887" cy="341313"/>
            </a:xfrm>
            <a:custGeom>
              <a:avLst/>
              <a:gdLst>
                <a:gd name="T0" fmla="*/ 84 w 104"/>
                <a:gd name="T1" fmla="*/ 0 h 97"/>
                <a:gd name="T2" fmla="*/ 64 w 104"/>
                <a:gd name="T3" fmla="*/ 18 h 97"/>
                <a:gd name="T4" fmla="*/ 0 w 104"/>
                <a:gd name="T5" fmla="*/ 97 h 97"/>
                <a:gd name="T6" fmla="*/ 8 w 104"/>
                <a:gd name="T7" fmla="*/ 97 h 97"/>
                <a:gd name="T8" fmla="*/ 65 w 104"/>
                <a:gd name="T9" fmla="*/ 26 h 97"/>
                <a:gd name="T10" fmla="*/ 84 w 104"/>
                <a:gd name="T11" fmla="*/ 40 h 97"/>
                <a:gd name="T12" fmla="*/ 104 w 104"/>
                <a:gd name="T13" fmla="*/ 20 h 97"/>
                <a:gd name="T14" fmla="*/ 84 w 104"/>
                <a:gd name="T15" fmla="*/ 0 h 97"/>
                <a:gd name="T16" fmla="*/ 96 w 104"/>
                <a:gd name="T17" fmla="*/ 20 h 97"/>
                <a:gd name="T18" fmla="*/ 95 w 104"/>
                <a:gd name="T19" fmla="*/ 25 h 97"/>
                <a:gd name="T20" fmla="*/ 84 w 104"/>
                <a:gd name="T21" fmla="*/ 32 h 97"/>
                <a:gd name="T22" fmla="*/ 73 w 104"/>
                <a:gd name="T23" fmla="*/ 25 h 97"/>
                <a:gd name="T24" fmla="*/ 72 w 104"/>
                <a:gd name="T25" fmla="*/ 20 h 97"/>
                <a:gd name="T26" fmla="*/ 72 w 104"/>
                <a:gd name="T27" fmla="*/ 17 h 97"/>
                <a:gd name="T28" fmla="*/ 84 w 104"/>
                <a:gd name="T29" fmla="*/ 8 h 97"/>
                <a:gd name="T30" fmla="*/ 96 w 104"/>
                <a:gd name="T31" fmla="*/ 17 h 97"/>
                <a:gd name="T32" fmla="*/ 96 w 104"/>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97">
                  <a:moveTo>
                    <a:pt x="84" y="0"/>
                  </a:moveTo>
                  <a:cubicBezTo>
                    <a:pt x="74" y="0"/>
                    <a:pt x="65" y="8"/>
                    <a:pt x="64" y="18"/>
                  </a:cubicBezTo>
                  <a:cubicBezTo>
                    <a:pt x="28" y="27"/>
                    <a:pt x="1" y="59"/>
                    <a:pt x="0" y="97"/>
                  </a:cubicBezTo>
                  <a:cubicBezTo>
                    <a:pt x="8" y="97"/>
                    <a:pt x="8" y="97"/>
                    <a:pt x="8" y="97"/>
                  </a:cubicBezTo>
                  <a:cubicBezTo>
                    <a:pt x="9" y="63"/>
                    <a:pt x="33" y="35"/>
                    <a:pt x="65" y="26"/>
                  </a:cubicBezTo>
                  <a:cubicBezTo>
                    <a:pt x="68" y="34"/>
                    <a:pt x="75" y="40"/>
                    <a:pt x="84" y="40"/>
                  </a:cubicBezTo>
                  <a:cubicBezTo>
                    <a:pt x="95" y="40"/>
                    <a:pt x="104" y="31"/>
                    <a:pt x="104" y="20"/>
                  </a:cubicBezTo>
                  <a:cubicBezTo>
                    <a:pt x="104" y="9"/>
                    <a:pt x="95" y="0"/>
                    <a:pt x="84" y="0"/>
                  </a:cubicBezTo>
                  <a:close/>
                  <a:moveTo>
                    <a:pt x="96" y="20"/>
                  </a:moveTo>
                  <a:cubicBezTo>
                    <a:pt x="96" y="22"/>
                    <a:pt x="96" y="23"/>
                    <a:pt x="95" y="25"/>
                  </a:cubicBezTo>
                  <a:cubicBezTo>
                    <a:pt x="93" y="29"/>
                    <a:pt x="89" y="32"/>
                    <a:pt x="84" y="32"/>
                  </a:cubicBezTo>
                  <a:cubicBezTo>
                    <a:pt x="79" y="32"/>
                    <a:pt x="75" y="29"/>
                    <a:pt x="73" y="25"/>
                  </a:cubicBezTo>
                  <a:cubicBezTo>
                    <a:pt x="72" y="23"/>
                    <a:pt x="72" y="22"/>
                    <a:pt x="72" y="20"/>
                  </a:cubicBezTo>
                  <a:cubicBezTo>
                    <a:pt x="72" y="19"/>
                    <a:pt x="72" y="18"/>
                    <a:pt x="72" y="17"/>
                  </a:cubicBezTo>
                  <a:cubicBezTo>
                    <a:pt x="74" y="12"/>
                    <a:pt x="79" y="8"/>
                    <a:pt x="84" y="8"/>
                  </a:cubicBezTo>
                  <a:cubicBezTo>
                    <a:pt x="90" y="8"/>
                    <a:pt x="94" y="12"/>
                    <a:pt x="96" y="17"/>
                  </a:cubicBezTo>
                  <a:cubicBezTo>
                    <a:pt x="96" y="18"/>
                    <a:pt x="96" y="19"/>
                    <a:pt x="9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76" name="Freeform 29"/>
            <p:cNvSpPr>
              <a:spLocks noEditPoints="1"/>
            </p:cNvSpPr>
            <p:nvPr/>
          </p:nvSpPr>
          <p:spPr bwMode="auto">
            <a:xfrm>
              <a:off x="13363575" y="3703638"/>
              <a:ext cx="211137" cy="452438"/>
            </a:xfrm>
            <a:custGeom>
              <a:avLst/>
              <a:gdLst>
                <a:gd name="T0" fmla="*/ 46 w 59"/>
                <a:gd name="T1" fmla="*/ 92 h 129"/>
                <a:gd name="T2" fmla="*/ 46 w 59"/>
                <a:gd name="T3" fmla="*/ 92 h 129"/>
                <a:gd name="T4" fmla="*/ 48 w 59"/>
                <a:gd name="T5" fmla="*/ 74 h 129"/>
                <a:gd name="T6" fmla="*/ 3 w 59"/>
                <a:gd name="T7" fmla="*/ 0 h 129"/>
                <a:gd name="T8" fmla="*/ 0 w 59"/>
                <a:gd name="T9" fmla="*/ 8 h 129"/>
                <a:gd name="T10" fmla="*/ 40 w 59"/>
                <a:gd name="T11" fmla="*/ 74 h 129"/>
                <a:gd name="T12" fmla="*/ 38 w 59"/>
                <a:gd name="T13" fmla="*/ 89 h 129"/>
                <a:gd name="T14" fmla="*/ 36 w 59"/>
                <a:gd name="T15" fmla="*/ 89 h 129"/>
                <a:gd name="T16" fmla="*/ 19 w 59"/>
                <a:gd name="T17" fmla="*/ 99 h 129"/>
                <a:gd name="T18" fmla="*/ 26 w 59"/>
                <a:gd name="T19" fmla="*/ 126 h 129"/>
                <a:gd name="T20" fmla="*/ 36 w 59"/>
                <a:gd name="T21" fmla="*/ 129 h 129"/>
                <a:gd name="T22" fmla="*/ 54 w 59"/>
                <a:gd name="T23" fmla="*/ 119 h 129"/>
                <a:gd name="T24" fmla="*/ 46 w 59"/>
                <a:gd name="T25" fmla="*/ 92 h 129"/>
                <a:gd name="T26" fmla="*/ 36 w 59"/>
                <a:gd name="T27" fmla="*/ 122 h 129"/>
                <a:gd name="T28" fmla="*/ 34 w 59"/>
                <a:gd name="T29" fmla="*/ 121 h 129"/>
                <a:gd name="T30" fmla="*/ 30 w 59"/>
                <a:gd name="T31" fmla="*/ 120 h 129"/>
                <a:gd name="T32" fmla="*/ 27 w 59"/>
                <a:gd name="T33" fmla="*/ 117 h 129"/>
                <a:gd name="T34" fmla="*/ 26 w 59"/>
                <a:gd name="T35" fmla="*/ 104 h 129"/>
                <a:gd name="T36" fmla="*/ 36 w 59"/>
                <a:gd name="T37" fmla="*/ 98 h 129"/>
                <a:gd name="T38" fmla="*/ 36 w 59"/>
                <a:gd name="T39" fmla="*/ 98 h 129"/>
                <a:gd name="T40" fmla="*/ 36 w 59"/>
                <a:gd name="T41" fmla="*/ 98 h 129"/>
                <a:gd name="T42" fmla="*/ 36 w 59"/>
                <a:gd name="T43" fmla="*/ 98 h 129"/>
                <a:gd name="T44" fmla="*/ 42 w 59"/>
                <a:gd name="T45" fmla="*/ 99 h 129"/>
                <a:gd name="T46" fmla="*/ 44 w 59"/>
                <a:gd name="T47" fmla="*/ 100 h 129"/>
                <a:gd name="T48" fmla="*/ 48 w 59"/>
                <a:gd name="T49" fmla="*/ 106 h 129"/>
                <a:gd name="T50" fmla="*/ 47 w 59"/>
                <a:gd name="T51" fmla="*/ 116 h 129"/>
                <a:gd name="T52" fmla="*/ 36 w 59"/>
                <a:gd name="T53"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129">
                  <a:moveTo>
                    <a:pt x="46" y="92"/>
                  </a:moveTo>
                  <a:cubicBezTo>
                    <a:pt x="46" y="92"/>
                    <a:pt x="46" y="92"/>
                    <a:pt x="46" y="92"/>
                  </a:cubicBezTo>
                  <a:cubicBezTo>
                    <a:pt x="47" y="86"/>
                    <a:pt x="48" y="80"/>
                    <a:pt x="48" y="74"/>
                  </a:cubicBezTo>
                  <a:cubicBezTo>
                    <a:pt x="48" y="42"/>
                    <a:pt x="29" y="14"/>
                    <a:pt x="3" y="0"/>
                  </a:cubicBezTo>
                  <a:cubicBezTo>
                    <a:pt x="0" y="8"/>
                    <a:pt x="0" y="8"/>
                    <a:pt x="0" y="8"/>
                  </a:cubicBezTo>
                  <a:cubicBezTo>
                    <a:pt x="24" y="20"/>
                    <a:pt x="40" y="45"/>
                    <a:pt x="40" y="74"/>
                  </a:cubicBezTo>
                  <a:cubicBezTo>
                    <a:pt x="40" y="79"/>
                    <a:pt x="40" y="84"/>
                    <a:pt x="38" y="89"/>
                  </a:cubicBezTo>
                  <a:cubicBezTo>
                    <a:pt x="38" y="89"/>
                    <a:pt x="37" y="89"/>
                    <a:pt x="36" y="89"/>
                  </a:cubicBezTo>
                  <a:cubicBezTo>
                    <a:pt x="30" y="89"/>
                    <a:pt x="23" y="93"/>
                    <a:pt x="19" y="99"/>
                  </a:cubicBezTo>
                  <a:cubicBezTo>
                    <a:pt x="13" y="109"/>
                    <a:pt x="17" y="121"/>
                    <a:pt x="26" y="126"/>
                  </a:cubicBezTo>
                  <a:cubicBezTo>
                    <a:pt x="30" y="128"/>
                    <a:pt x="33" y="129"/>
                    <a:pt x="36" y="129"/>
                  </a:cubicBezTo>
                  <a:cubicBezTo>
                    <a:pt x="43" y="129"/>
                    <a:pt x="50" y="126"/>
                    <a:pt x="54" y="119"/>
                  </a:cubicBezTo>
                  <a:cubicBezTo>
                    <a:pt x="59" y="110"/>
                    <a:pt x="56" y="98"/>
                    <a:pt x="46" y="92"/>
                  </a:cubicBezTo>
                  <a:close/>
                  <a:moveTo>
                    <a:pt x="36" y="122"/>
                  </a:moveTo>
                  <a:cubicBezTo>
                    <a:pt x="36" y="122"/>
                    <a:pt x="35" y="122"/>
                    <a:pt x="34" y="121"/>
                  </a:cubicBezTo>
                  <a:cubicBezTo>
                    <a:pt x="33" y="121"/>
                    <a:pt x="32" y="120"/>
                    <a:pt x="30" y="120"/>
                  </a:cubicBezTo>
                  <a:cubicBezTo>
                    <a:pt x="29" y="119"/>
                    <a:pt x="28" y="118"/>
                    <a:pt x="27" y="117"/>
                  </a:cubicBezTo>
                  <a:cubicBezTo>
                    <a:pt x="24" y="114"/>
                    <a:pt x="24" y="108"/>
                    <a:pt x="26" y="104"/>
                  </a:cubicBezTo>
                  <a:cubicBezTo>
                    <a:pt x="28" y="100"/>
                    <a:pt x="32" y="98"/>
                    <a:pt x="36" y="98"/>
                  </a:cubicBezTo>
                  <a:cubicBezTo>
                    <a:pt x="36" y="98"/>
                    <a:pt x="36" y="98"/>
                    <a:pt x="36" y="98"/>
                  </a:cubicBezTo>
                  <a:cubicBezTo>
                    <a:pt x="36" y="98"/>
                    <a:pt x="36" y="98"/>
                    <a:pt x="36" y="98"/>
                  </a:cubicBezTo>
                  <a:cubicBezTo>
                    <a:pt x="36" y="98"/>
                    <a:pt x="36" y="98"/>
                    <a:pt x="36" y="98"/>
                  </a:cubicBezTo>
                  <a:cubicBezTo>
                    <a:pt x="38" y="98"/>
                    <a:pt x="40" y="98"/>
                    <a:pt x="42" y="99"/>
                  </a:cubicBezTo>
                  <a:cubicBezTo>
                    <a:pt x="43" y="100"/>
                    <a:pt x="44" y="100"/>
                    <a:pt x="44" y="100"/>
                  </a:cubicBezTo>
                  <a:cubicBezTo>
                    <a:pt x="46" y="102"/>
                    <a:pt x="47" y="104"/>
                    <a:pt x="48" y="106"/>
                  </a:cubicBezTo>
                  <a:cubicBezTo>
                    <a:pt x="49" y="110"/>
                    <a:pt x="48" y="113"/>
                    <a:pt x="47" y="116"/>
                  </a:cubicBezTo>
                  <a:cubicBezTo>
                    <a:pt x="45" y="119"/>
                    <a:pt x="41" y="122"/>
                    <a:pt x="3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677" name="Freeform 30"/>
            <p:cNvSpPr>
              <a:spLocks noEditPoints="1"/>
            </p:cNvSpPr>
            <p:nvPr/>
          </p:nvSpPr>
          <p:spPr bwMode="auto">
            <a:xfrm>
              <a:off x="13060363" y="3819525"/>
              <a:ext cx="342900" cy="307975"/>
            </a:xfrm>
            <a:custGeom>
              <a:avLst/>
              <a:gdLst>
                <a:gd name="T0" fmla="*/ 187 w 216"/>
                <a:gd name="T1" fmla="*/ 115 h 194"/>
                <a:gd name="T2" fmla="*/ 216 w 216"/>
                <a:gd name="T3" fmla="*/ 97 h 194"/>
                <a:gd name="T4" fmla="*/ 187 w 216"/>
                <a:gd name="T5" fmla="*/ 79 h 194"/>
                <a:gd name="T6" fmla="*/ 178 w 216"/>
                <a:gd name="T7" fmla="*/ 84 h 194"/>
                <a:gd name="T8" fmla="*/ 216 w 216"/>
                <a:gd name="T9" fmla="*/ 62 h 194"/>
                <a:gd name="T10" fmla="*/ 108 w 216"/>
                <a:gd name="T11" fmla="*/ 0 h 194"/>
                <a:gd name="T12" fmla="*/ 0 w 216"/>
                <a:gd name="T13" fmla="*/ 62 h 194"/>
                <a:gd name="T14" fmla="*/ 32 w 216"/>
                <a:gd name="T15" fmla="*/ 79 h 194"/>
                <a:gd name="T16" fmla="*/ 0 w 216"/>
                <a:gd name="T17" fmla="*/ 97 h 194"/>
                <a:gd name="T18" fmla="*/ 108 w 216"/>
                <a:gd name="T19" fmla="*/ 159 h 194"/>
                <a:gd name="T20" fmla="*/ 178 w 216"/>
                <a:gd name="T21" fmla="*/ 119 h 194"/>
                <a:gd name="T22" fmla="*/ 198 w 216"/>
                <a:gd name="T23" fmla="*/ 132 h 194"/>
                <a:gd name="T24" fmla="*/ 108 w 216"/>
                <a:gd name="T25" fmla="*/ 183 h 194"/>
                <a:gd name="T26" fmla="*/ 18 w 216"/>
                <a:gd name="T27" fmla="*/ 132 h 194"/>
                <a:gd name="T28" fmla="*/ 41 w 216"/>
                <a:gd name="T29" fmla="*/ 119 h 194"/>
                <a:gd name="T30" fmla="*/ 32 w 216"/>
                <a:gd name="T31" fmla="*/ 115 h 194"/>
                <a:gd name="T32" fmla="*/ 0 w 216"/>
                <a:gd name="T33" fmla="*/ 132 h 194"/>
                <a:gd name="T34" fmla="*/ 108 w 216"/>
                <a:gd name="T35" fmla="*/ 194 h 194"/>
                <a:gd name="T36" fmla="*/ 216 w 216"/>
                <a:gd name="T37" fmla="*/ 132 h 194"/>
                <a:gd name="T38" fmla="*/ 187 w 216"/>
                <a:gd name="T39" fmla="*/ 115 h 194"/>
                <a:gd name="T40" fmla="*/ 108 w 216"/>
                <a:gd name="T41" fmla="*/ 11 h 194"/>
                <a:gd name="T42" fmla="*/ 198 w 216"/>
                <a:gd name="T43" fmla="*/ 62 h 194"/>
                <a:gd name="T44" fmla="*/ 108 w 216"/>
                <a:gd name="T45" fmla="*/ 112 h 194"/>
                <a:gd name="T46" fmla="*/ 18 w 216"/>
                <a:gd name="T47" fmla="*/ 62 h 194"/>
                <a:gd name="T48" fmla="*/ 108 w 216"/>
                <a:gd name="T49" fmla="*/ 11 h 194"/>
                <a:gd name="T50" fmla="*/ 108 w 216"/>
                <a:gd name="T51" fmla="*/ 148 h 194"/>
                <a:gd name="T52" fmla="*/ 18 w 216"/>
                <a:gd name="T53" fmla="*/ 97 h 194"/>
                <a:gd name="T54" fmla="*/ 41 w 216"/>
                <a:gd name="T55" fmla="*/ 86 h 194"/>
                <a:gd name="T56" fmla="*/ 34 w 216"/>
                <a:gd name="T57" fmla="*/ 81 h 194"/>
                <a:gd name="T58" fmla="*/ 108 w 216"/>
                <a:gd name="T59" fmla="*/ 123 h 194"/>
                <a:gd name="T60" fmla="*/ 178 w 216"/>
                <a:gd name="T61" fmla="*/ 86 h 194"/>
                <a:gd name="T62" fmla="*/ 198 w 216"/>
                <a:gd name="T63" fmla="*/ 97 h 194"/>
                <a:gd name="T64" fmla="*/ 108 w 216"/>
                <a:gd name="T65" fmla="*/ 1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194">
                  <a:moveTo>
                    <a:pt x="187" y="115"/>
                  </a:moveTo>
                  <a:lnTo>
                    <a:pt x="216" y="97"/>
                  </a:lnTo>
                  <a:lnTo>
                    <a:pt x="187" y="79"/>
                  </a:lnTo>
                  <a:lnTo>
                    <a:pt x="178" y="84"/>
                  </a:lnTo>
                  <a:lnTo>
                    <a:pt x="216" y="62"/>
                  </a:lnTo>
                  <a:lnTo>
                    <a:pt x="108" y="0"/>
                  </a:lnTo>
                  <a:lnTo>
                    <a:pt x="0" y="62"/>
                  </a:lnTo>
                  <a:lnTo>
                    <a:pt x="32" y="79"/>
                  </a:lnTo>
                  <a:lnTo>
                    <a:pt x="0" y="97"/>
                  </a:lnTo>
                  <a:lnTo>
                    <a:pt x="108" y="159"/>
                  </a:lnTo>
                  <a:lnTo>
                    <a:pt x="178" y="119"/>
                  </a:lnTo>
                  <a:lnTo>
                    <a:pt x="198" y="132"/>
                  </a:lnTo>
                  <a:lnTo>
                    <a:pt x="108" y="183"/>
                  </a:lnTo>
                  <a:lnTo>
                    <a:pt x="18" y="132"/>
                  </a:lnTo>
                  <a:lnTo>
                    <a:pt x="41" y="119"/>
                  </a:lnTo>
                  <a:lnTo>
                    <a:pt x="32" y="115"/>
                  </a:lnTo>
                  <a:lnTo>
                    <a:pt x="0" y="132"/>
                  </a:lnTo>
                  <a:lnTo>
                    <a:pt x="108" y="194"/>
                  </a:lnTo>
                  <a:lnTo>
                    <a:pt x="216" y="132"/>
                  </a:lnTo>
                  <a:lnTo>
                    <a:pt x="187" y="115"/>
                  </a:lnTo>
                  <a:close/>
                  <a:moveTo>
                    <a:pt x="108" y="11"/>
                  </a:moveTo>
                  <a:lnTo>
                    <a:pt x="198" y="62"/>
                  </a:lnTo>
                  <a:lnTo>
                    <a:pt x="108" y="112"/>
                  </a:lnTo>
                  <a:lnTo>
                    <a:pt x="18" y="62"/>
                  </a:lnTo>
                  <a:lnTo>
                    <a:pt x="108" y="11"/>
                  </a:lnTo>
                  <a:close/>
                  <a:moveTo>
                    <a:pt x="108" y="148"/>
                  </a:moveTo>
                  <a:lnTo>
                    <a:pt x="18" y="97"/>
                  </a:lnTo>
                  <a:lnTo>
                    <a:pt x="41" y="86"/>
                  </a:lnTo>
                  <a:lnTo>
                    <a:pt x="34" y="81"/>
                  </a:lnTo>
                  <a:lnTo>
                    <a:pt x="108" y="123"/>
                  </a:lnTo>
                  <a:lnTo>
                    <a:pt x="178" y="86"/>
                  </a:lnTo>
                  <a:lnTo>
                    <a:pt x="198" y="97"/>
                  </a:lnTo>
                  <a:lnTo>
                    <a:pt x="108"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grpSp>
      <p:sp>
        <p:nvSpPr>
          <p:cNvPr id="678" name="TextBox 35"/>
          <p:cNvSpPr txBox="1"/>
          <p:nvPr/>
        </p:nvSpPr>
        <p:spPr>
          <a:xfrm>
            <a:off x="4249846" y="2851108"/>
            <a:ext cx="587124" cy="184666"/>
          </a:xfrm>
          <a:prstGeom prst="rect">
            <a:avLst/>
          </a:prstGeom>
          <a:noFill/>
        </p:spPr>
        <p:txBody>
          <a:bodyPr wrap="square" lIns="0" tIns="0" rIns="0" bIns="0" rtlCol="0">
            <a:spAutoFit/>
          </a:bodyPr>
          <a:lstStyle/>
          <a:p>
            <a:pPr algn="ctr">
              <a:buNone/>
            </a:pPr>
            <a:r>
              <a:rPr lang="en-US" sz="1200" dirty="0">
                <a:latin typeface="+mn-ea"/>
                <a:ea typeface="+mn-ea"/>
                <a:cs typeface="Akkurat Pro"/>
                <a:sym typeface="Akkurat Pro"/>
              </a:rPr>
              <a:t>AOS</a:t>
            </a:r>
            <a:endParaRPr lang="en-US" altLang="zh-CN" sz="1200" dirty="0">
              <a:latin typeface="+mn-ea"/>
              <a:ea typeface="+mn-ea"/>
              <a:cs typeface="Akkurat Pro"/>
              <a:sym typeface="Akkurat Pro"/>
            </a:endParaRPr>
          </a:p>
        </p:txBody>
      </p:sp>
      <p:sp>
        <p:nvSpPr>
          <p:cNvPr id="679" name="矩形 697"/>
          <p:cNvSpPr/>
          <p:nvPr/>
        </p:nvSpPr>
        <p:spPr>
          <a:xfrm>
            <a:off x="5398843" y="4757004"/>
            <a:ext cx="4165116" cy="680273"/>
          </a:xfrm>
          <a:prstGeom prst="rect">
            <a:avLst/>
          </a:prstGeom>
          <a:ln w="12700">
            <a:solidFill>
              <a:srgbClr val="00FF67"/>
            </a:solidFill>
            <a:miter/>
          </a:ln>
        </p:spPr>
        <p:txBody>
          <a:bodyPr lIns="0" tIns="0" rIns="0" bIns="0" anchor="ctr" anchorCtr="0"/>
          <a:lstStyle/>
          <a:p>
            <a:pPr defTabSz="3564255">
              <a:defRPr sz="8200"/>
            </a:pPr>
            <a:endParaRPr sz="1200" dirty="0">
              <a:latin typeface="+mn-ea"/>
              <a:ea typeface="+mn-ea"/>
            </a:endParaRPr>
          </a:p>
        </p:txBody>
      </p:sp>
      <p:sp>
        <p:nvSpPr>
          <p:cNvPr id="680" name="TextBox 102"/>
          <p:cNvSpPr txBox="1"/>
          <p:nvPr/>
        </p:nvSpPr>
        <p:spPr>
          <a:xfrm>
            <a:off x="5530855" y="5113440"/>
            <a:ext cx="312891"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EVS</a:t>
            </a:r>
            <a:endParaRPr sz="1200" dirty="0">
              <a:solidFill>
                <a:schemeClr val="tx1"/>
              </a:solidFill>
              <a:latin typeface="+mn-ea"/>
              <a:ea typeface="+mn-ea"/>
            </a:endParaRPr>
          </a:p>
        </p:txBody>
      </p:sp>
      <p:sp>
        <p:nvSpPr>
          <p:cNvPr id="681" name="TextBox 266"/>
          <p:cNvSpPr txBox="1"/>
          <p:nvPr/>
        </p:nvSpPr>
        <p:spPr>
          <a:xfrm>
            <a:off x="6014812" y="5113440"/>
            <a:ext cx="331888"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OBS</a:t>
            </a:r>
            <a:endParaRPr sz="1200" dirty="0">
              <a:solidFill>
                <a:schemeClr val="tx1"/>
              </a:solidFill>
              <a:latin typeface="+mn-ea"/>
              <a:ea typeface="+mn-ea"/>
            </a:endParaRPr>
          </a:p>
        </p:txBody>
      </p:sp>
      <p:grpSp>
        <p:nvGrpSpPr>
          <p:cNvPr id="682" name="组合 384"/>
          <p:cNvGrpSpPr/>
          <p:nvPr/>
        </p:nvGrpSpPr>
        <p:grpSpPr>
          <a:xfrm>
            <a:off x="5516208" y="4841824"/>
            <a:ext cx="243864" cy="221297"/>
            <a:chOff x="0" y="0"/>
            <a:chExt cx="616285" cy="654268"/>
          </a:xfrm>
        </p:grpSpPr>
        <p:sp>
          <p:nvSpPr>
            <p:cNvPr id="683" name="Freeform 13"/>
            <p:cNvSpPr/>
            <p:nvPr/>
          </p:nvSpPr>
          <p:spPr>
            <a:xfrm>
              <a:off x="145555" y="240394"/>
              <a:ext cx="334467" cy="177902"/>
            </a:xfrm>
            <a:custGeom>
              <a:avLst/>
              <a:gdLst/>
              <a:ahLst/>
              <a:cxnLst>
                <a:cxn ang="0">
                  <a:pos x="wd2" y="hd2"/>
                </a:cxn>
                <a:cxn ang="5400000">
                  <a:pos x="wd2" y="hd2"/>
                </a:cxn>
                <a:cxn ang="10800000">
                  <a:pos x="wd2" y="hd2"/>
                </a:cxn>
                <a:cxn ang="16200000">
                  <a:pos x="wd2" y="hd2"/>
                </a:cxn>
              </a:cxnLst>
              <a:rect l="0" t="0" r="r" b="b"/>
              <a:pathLst>
                <a:path w="21600" h="21240" extrusionOk="0">
                  <a:moveTo>
                    <a:pt x="16200" y="20880"/>
                  </a:moveTo>
                  <a:cubicBezTo>
                    <a:pt x="15218" y="20880"/>
                    <a:pt x="14236" y="20880"/>
                    <a:pt x="13255" y="20160"/>
                  </a:cubicBezTo>
                  <a:cubicBezTo>
                    <a:pt x="11291" y="21600"/>
                    <a:pt x="9327" y="21600"/>
                    <a:pt x="7364" y="20160"/>
                  </a:cubicBezTo>
                  <a:cubicBezTo>
                    <a:pt x="6382" y="20880"/>
                    <a:pt x="5400" y="20880"/>
                    <a:pt x="4909" y="20880"/>
                  </a:cubicBezTo>
                  <a:cubicBezTo>
                    <a:pt x="1964" y="20880"/>
                    <a:pt x="0" y="18000"/>
                    <a:pt x="0" y="13680"/>
                  </a:cubicBezTo>
                  <a:cubicBezTo>
                    <a:pt x="0" y="10800"/>
                    <a:pt x="1473" y="7920"/>
                    <a:pt x="3436" y="7200"/>
                  </a:cubicBezTo>
                  <a:cubicBezTo>
                    <a:pt x="4418" y="2880"/>
                    <a:pt x="7364" y="0"/>
                    <a:pt x="10309" y="0"/>
                  </a:cubicBezTo>
                  <a:cubicBezTo>
                    <a:pt x="12764" y="0"/>
                    <a:pt x="15218" y="1440"/>
                    <a:pt x="16200" y="5040"/>
                  </a:cubicBezTo>
                  <a:cubicBezTo>
                    <a:pt x="19145" y="5040"/>
                    <a:pt x="21600" y="8640"/>
                    <a:pt x="21600" y="12960"/>
                  </a:cubicBezTo>
                  <a:cubicBezTo>
                    <a:pt x="21600" y="17280"/>
                    <a:pt x="19145" y="20880"/>
                    <a:pt x="16200" y="20880"/>
                  </a:cubicBezTo>
                  <a:close/>
                  <a:moveTo>
                    <a:pt x="13255" y="16560"/>
                  </a:moveTo>
                  <a:cubicBezTo>
                    <a:pt x="13745" y="16560"/>
                    <a:pt x="13745" y="16560"/>
                    <a:pt x="14236" y="16560"/>
                  </a:cubicBezTo>
                  <a:cubicBezTo>
                    <a:pt x="14727" y="17280"/>
                    <a:pt x="15218" y="18000"/>
                    <a:pt x="16200" y="18000"/>
                  </a:cubicBezTo>
                  <a:cubicBezTo>
                    <a:pt x="18164" y="18000"/>
                    <a:pt x="19636" y="15840"/>
                    <a:pt x="19636" y="12960"/>
                  </a:cubicBezTo>
                  <a:cubicBezTo>
                    <a:pt x="19636" y="10080"/>
                    <a:pt x="18164" y="7920"/>
                    <a:pt x="16200" y="7920"/>
                  </a:cubicBezTo>
                  <a:cubicBezTo>
                    <a:pt x="15709" y="7920"/>
                    <a:pt x="15218" y="7920"/>
                    <a:pt x="14727" y="7200"/>
                  </a:cubicBezTo>
                  <a:cubicBezTo>
                    <a:pt x="13745" y="4320"/>
                    <a:pt x="12273" y="2880"/>
                    <a:pt x="10309" y="2880"/>
                  </a:cubicBezTo>
                  <a:cubicBezTo>
                    <a:pt x="7855" y="2880"/>
                    <a:pt x="5891" y="5760"/>
                    <a:pt x="5400" y="9360"/>
                  </a:cubicBezTo>
                  <a:cubicBezTo>
                    <a:pt x="5400" y="9360"/>
                    <a:pt x="4909" y="10080"/>
                    <a:pt x="4418" y="10080"/>
                  </a:cubicBezTo>
                  <a:cubicBezTo>
                    <a:pt x="3436" y="10080"/>
                    <a:pt x="1964" y="12240"/>
                    <a:pt x="1964" y="13680"/>
                  </a:cubicBezTo>
                  <a:cubicBezTo>
                    <a:pt x="1964" y="15840"/>
                    <a:pt x="3436" y="18000"/>
                    <a:pt x="4909" y="18000"/>
                  </a:cubicBezTo>
                  <a:cubicBezTo>
                    <a:pt x="5400" y="18000"/>
                    <a:pt x="5891" y="17280"/>
                    <a:pt x="6382" y="16560"/>
                  </a:cubicBezTo>
                  <a:cubicBezTo>
                    <a:pt x="6873" y="16560"/>
                    <a:pt x="7364" y="16560"/>
                    <a:pt x="7855" y="16560"/>
                  </a:cubicBezTo>
                  <a:cubicBezTo>
                    <a:pt x="9327" y="18000"/>
                    <a:pt x="11291" y="18000"/>
                    <a:pt x="12764" y="16560"/>
                  </a:cubicBezTo>
                  <a:cubicBezTo>
                    <a:pt x="13255" y="16560"/>
                    <a:pt x="13255" y="16560"/>
                    <a:pt x="13255" y="16560"/>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84" name="Freeform 14"/>
            <p:cNvSpPr/>
            <p:nvPr/>
          </p:nvSpPr>
          <p:spPr>
            <a:xfrm>
              <a:off x="-1" y="-1"/>
              <a:ext cx="616287" cy="654270"/>
            </a:xfrm>
            <a:custGeom>
              <a:avLst/>
              <a:gdLst/>
              <a:ahLst/>
              <a:cxnLst>
                <a:cxn ang="0">
                  <a:pos x="wd2" y="hd2"/>
                </a:cxn>
                <a:cxn ang="5400000">
                  <a:pos x="wd2" y="hd2"/>
                </a:cxn>
                <a:cxn ang="10800000">
                  <a:pos x="wd2" y="hd2"/>
                </a:cxn>
                <a:cxn ang="16200000">
                  <a:pos x="wd2" y="hd2"/>
                </a:cxn>
              </a:cxnLst>
              <a:rect l="0" t="0" r="r" b="b"/>
              <a:pathLst>
                <a:path w="21600" h="21600" extrusionOk="0">
                  <a:moveTo>
                    <a:pt x="18933" y="1189"/>
                  </a:moveTo>
                  <a:cubicBezTo>
                    <a:pt x="19733" y="1189"/>
                    <a:pt x="20267" y="1387"/>
                    <a:pt x="20267" y="1982"/>
                  </a:cubicBezTo>
                  <a:cubicBezTo>
                    <a:pt x="20267" y="19618"/>
                    <a:pt x="20267" y="19618"/>
                    <a:pt x="20267" y="19618"/>
                  </a:cubicBezTo>
                  <a:cubicBezTo>
                    <a:pt x="20267" y="20213"/>
                    <a:pt x="19733" y="20411"/>
                    <a:pt x="18933" y="20411"/>
                  </a:cubicBezTo>
                  <a:cubicBezTo>
                    <a:pt x="2667" y="20411"/>
                    <a:pt x="2667" y="20411"/>
                    <a:pt x="2667" y="20411"/>
                  </a:cubicBezTo>
                  <a:cubicBezTo>
                    <a:pt x="2133" y="20411"/>
                    <a:pt x="1600" y="20213"/>
                    <a:pt x="1600" y="19618"/>
                  </a:cubicBezTo>
                  <a:cubicBezTo>
                    <a:pt x="1600" y="1982"/>
                    <a:pt x="1600" y="1982"/>
                    <a:pt x="1600" y="1982"/>
                  </a:cubicBezTo>
                  <a:cubicBezTo>
                    <a:pt x="1600" y="1387"/>
                    <a:pt x="2133" y="1189"/>
                    <a:pt x="2667" y="1189"/>
                  </a:cubicBezTo>
                  <a:cubicBezTo>
                    <a:pt x="18933" y="1189"/>
                    <a:pt x="18933" y="1189"/>
                    <a:pt x="18933" y="1189"/>
                  </a:cubicBezTo>
                  <a:moveTo>
                    <a:pt x="18933" y="0"/>
                  </a:moveTo>
                  <a:cubicBezTo>
                    <a:pt x="2667" y="0"/>
                    <a:pt x="2667" y="0"/>
                    <a:pt x="2667" y="0"/>
                  </a:cubicBezTo>
                  <a:cubicBezTo>
                    <a:pt x="1333" y="0"/>
                    <a:pt x="0" y="793"/>
                    <a:pt x="0" y="1982"/>
                  </a:cubicBezTo>
                  <a:cubicBezTo>
                    <a:pt x="0" y="19618"/>
                    <a:pt x="0" y="19618"/>
                    <a:pt x="0" y="19618"/>
                  </a:cubicBezTo>
                  <a:cubicBezTo>
                    <a:pt x="0" y="20807"/>
                    <a:pt x="1333" y="21600"/>
                    <a:pt x="2667" y="21600"/>
                  </a:cubicBezTo>
                  <a:cubicBezTo>
                    <a:pt x="18933" y="21600"/>
                    <a:pt x="18933" y="21600"/>
                    <a:pt x="18933" y="21600"/>
                  </a:cubicBezTo>
                  <a:cubicBezTo>
                    <a:pt x="20533" y="21600"/>
                    <a:pt x="21600" y="20807"/>
                    <a:pt x="21600" y="19618"/>
                  </a:cubicBezTo>
                  <a:cubicBezTo>
                    <a:pt x="21600" y="1982"/>
                    <a:pt x="21600" y="1982"/>
                    <a:pt x="21600" y="1982"/>
                  </a:cubicBezTo>
                  <a:cubicBezTo>
                    <a:pt x="21600" y="793"/>
                    <a:pt x="20533" y="0"/>
                    <a:pt x="18933" y="0"/>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85" name="Oval 15"/>
            <p:cNvSpPr/>
            <p:nvPr/>
          </p:nvSpPr>
          <p:spPr>
            <a:xfrm>
              <a:off x="68131" y="71871"/>
              <a:ext cx="61939" cy="42133"/>
            </a:xfrm>
            <a:prstGeom prst="ellipse">
              <a:avLst/>
            </a:prstGeom>
            <a:solidFill>
              <a:srgbClr val="85E247"/>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686" name="Oval 16"/>
            <p:cNvSpPr/>
            <p:nvPr/>
          </p:nvSpPr>
          <p:spPr>
            <a:xfrm>
              <a:off x="486215" y="71871"/>
              <a:ext cx="61938" cy="42133"/>
            </a:xfrm>
            <a:prstGeom prst="ellipse">
              <a:avLst/>
            </a:prstGeom>
            <a:solidFill>
              <a:srgbClr val="85E247"/>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687" name="TextBox 266"/>
          <p:cNvSpPr txBox="1"/>
          <p:nvPr/>
        </p:nvSpPr>
        <p:spPr>
          <a:xfrm>
            <a:off x="6515161" y="5113440"/>
            <a:ext cx="319449"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VBS</a:t>
            </a:r>
            <a:endParaRPr sz="1200" dirty="0">
              <a:solidFill>
                <a:schemeClr val="tx1"/>
              </a:solidFill>
              <a:latin typeface="+mn-ea"/>
              <a:ea typeface="+mn-ea"/>
            </a:endParaRPr>
          </a:p>
        </p:txBody>
      </p:sp>
      <p:sp>
        <p:nvSpPr>
          <p:cNvPr id="688" name="TextBox 73"/>
          <p:cNvSpPr txBox="1"/>
          <p:nvPr/>
        </p:nvSpPr>
        <p:spPr>
          <a:xfrm>
            <a:off x="7688863" y="5113440"/>
            <a:ext cx="313987"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SFS</a:t>
            </a:r>
            <a:endParaRPr sz="1200" dirty="0">
              <a:solidFill>
                <a:schemeClr val="tx1"/>
              </a:solidFill>
              <a:latin typeface="+mn-ea"/>
              <a:ea typeface="+mn-ea"/>
            </a:endParaRPr>
          </a:p>
        </p:txBody>
      </p:sp>
      <p:sp>
        <p:nvSpPr>
          <p:cNvPr id="689" name="TextBox 102"/>
          <p:cNvSpPr txBox="1"/>
          <p:nvPr/>
        </p:nvSpPr>
        <p:spPr>
          <a:xfrm>
            <a:off x="7084694" y="5113440"/>
            <a:ext cx="326284"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DES</a:t>
            </a:r>
            <a:endParaRPr sz="1200" dirty="0">
              <a:solidFill>
                <a:schemeClr val="tx1"/>
              </a:solidFill>
              <a:latin typeface="+mn-ea"/>
              <a:ea typeface="+mn-ea"/>
            </a:endParaRPr>
          </a:p>
        </p:txBody>
      </p:sp>
      <p:sp>
        <p:nvSpPr>
          <p:cNvPr id="690" name="TextBox 266"/>
          <p:cNvSpPr txBox="1"/>
          <p:nvPr/>
        </p:nvSpPr>
        <p:spPr>
          <a:xfrm>
            <a:off x="9034326" y="5106111"/>
            <a:ext cx="484340" cy="121403"/>
          </a:xfrm>
          <a:prstGeom prst="rect">
            <a:avLst/>
          </a:prstGeom>
          <a:ln w="3175">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sz="1200" dirty="0">
                <a:solidFill>
                  <a:schemeClr val="tx1"/>
                </a:solidFill>
                <a:latin typeface="+mn-ea"/>
                <a:ea typeface="+mn-ea"/>
              </a:rPr>
              <a:t>CSBS</a:t>
            </a:r>
            <a:endParaRPr sz="1200" dirty="0">
              <a:solidFill>
                <a:schemeClr val="tx1"/>
              </a:solidFill>
              <a:latin typeface="+mn-ea"/>
              <a:ea typeface="+mn-ea"/>
            </a:endParaRPr>
          </a:p>
        </p:txBody>
      </p:sp>
      <p:sp>
        <p:nvSpPr>
          <p:cNvPr id="691" name="矩形 1498"/>
          <p:cNvSpPr txBox="1"/>
          <p:nvPr/>
        </p:nvSpPr>
        <p:spPr>
          <a:xfrm>
            <a:off x="6198137" y="5235414"/>
            <a:ext cx="2465400" cy="189516"/>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存储服务</a:t>
            </a:r>
            <a:endParaRPr sz="1200" dirty="0">
              <a:solidFill>
                <a:schemeClr val="tx1"/>
              </a:solidFill>
              <a:effectLst/>
              <a:latin typeface="+mn-ea"/>
              <a:ea typeface="+mn-ea"/>
            </a:endParaRPr>
          </a:p>
        </p:txBody>
      </p:sp>
      <p:sp>
        <p:nvSpPr>
          <p:cNvPr id="692" name="TextBox 266"/>
          <p:cNvSpPr txBox="1"/>
          <p:nvPr/>
        </p:nvSpPr>
        <p:spPr>
          <a:xfrm>
            <a:off x="8627394" y="5113440"/>
            <a:ext cx="341730"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CDN</a:t>
            </a:r>
            <a:endParaRPr sz="1200" dirty="0">
              <a:solidFill>
                <a:schemeClr val="tx1"/>
              </a:solidFill>
              <a:latin typeface="+mn-ea"/>
              <a:ea typeface="+mn-ea"/>
            </a:endParaRPr>
          </a:p>
        </p:txBody>
      </p:sp>
      <p:sp>
        <p:nvSpPr>
          <p:cNvPr id="693" name="TextBox 102"/>
          <p:cNvSpPr txBox="1"/>
          <p:nvPr/>
        </p:nvSpPr>
        <p:spPr>
          <a:xfrm>
            <a:off x="8136661" y="5113440"/>
            <a:ext cx="413062" cy="115681"/>
          </a:xfrm>
          <a:prstGeom prst="rect">
            <a:avLst/>
          </a:prstGeom>
          <a:ln w="3175">
            <a:miter lim="400000"/>
          </a:ln>
        </p:spPr>
        <p:txBody>
          <a:bodyPr lIns="0" tIns="0" rIns="0" bIns="0" anchor="ctr" anchorCtr="0"/>
          <a:lstStyle>
            <a:lvl1pPr algn="ctr" defTabSz="3567430">
              <a:defRPr sz="1600">
                <a:solidFill>
                  <a:srgbClr val="85E247"/>
                </a:solidFill>
                <a:latin typeface="Akkurat Pro"/>
                <a:ea typeface="Akkurat Pro"/>
                <a:cs typeface="Akkurat Pro"/>
                <a:sym typeface="Akkurat Pro"/>
              </a:defRPr>
            </a:lvl1pPr>
          </a:lstStyle>
          <a:p>
            <a:r>
              <a:rPr sz="1200" dirty="0">
                <a:solidFill>
                  <a:schemeClr val="tx1"/>
                </a:solidFill>
                <a:latin typeface="+mn-ea"/>
                <a:ea typeface="+mn-ea"/>
              </a:rPr>
              <a:t>DESS</a:t>
            </a:r>
            <a:endParaRPr sz="1200" dirty="0">
              <a:solidFill>
                <a:schemeClr val="tx1"/>
              </a:solidFill>
              <a:latin typeface="+mn-ea"/>
              <a:ea typeface="+mn-ea"/>
            </a:endParaRPr>
          </a:p>
        </p:txBody>
      </p:sp>
      <p:grpSp>
        <p:nvGrpSpPr>
          <p:cNvPr id="694" name="组合 806"/>
          <p:cNvGrpSpPr/>
          <p:nvPr/>
        </p:nvGrpSpPr>
        <p:grpSpPr>
          <a:xfrm>
            <a:off x="5968598" y="4839203"/>
            <a:ext cx="358388" cy="226541"/>
            <a:chOff x="0" y="0"/>
            <a:chExt cx="905705" cy="669768"/>
          </a:xfrm>
        </p:grpSpPr>
        <p:sp>
          <p:nvSpPr>
            <p:cNvPr id="695" name="Freeform 8"/>
            <p:cNvSpPr/>
            <p:nvPr/>
          </p:nvSpPr>
          <p:spPr>
            <a:xfrm>
              <a:off x="0" y="0"/>
              <a:ext cx="905706" cy="669769"/>
            </a:xfrm>
            <a:custGeom>
              <a:avLst/>
              <a:gdLst/>
              <a:ahLst/>
              <a:cxnLst>
                <a:cxn ang="0">
                  <a:pos x="wd2" y="hd2"/>
                </a:cxn>
                <a:cxn ang="5400000">
                  <a:pos x="wd2" y="hd2"/>
                </a:cxn>
                <a:cxn ang="10800000">
                  <a:pos x="wd2" y="hd2"/>
                </a:cxn>
                <a:cxn ang="16200000">
                  <a:pos x="wd2" y="hd2"/>
                </a:cxn>
              </a:cxnLst>
              <a:rect l="0" t="0" r="r" b="b"/>
              <a:pathLst>
                <a:path w="21600" h="21600" extrusionOk="0">
                  <a:moveTo>
                    <a:pt x="16330" y="5500"/>
                  </a:moveTo>
                  <a:cubicBezTo>
                    <a:pt x="15577" y="2311"/>
                    <a:pt x="13377" y="0"/>
                    <a:pt x="10771" y="0"/>
                  </a:cubicBezTo>
                  <a:cubicBezTo>
                    <a:pt x="8223" y="0"/>
                    <a:pt x="6023" y="2311"/>
                    <a:pt x="5212" y="5500"/>
                  </a:cubicBezTo>
                  <a:cubicBezTo>
                    <a:pt x="2316" y="5898"/>
                    <a:pt x="0" y="9325"/>
                    <a:pt x="0" y="13550"/>
                  </a:cubicBezTo>
                  <a:cubicBezTo>
                    <a:pt x="0" y="18013"/>
                    <a:pt x="2664" y="21600"/>
                    <a:pt x="5907" y="21600"/>
                  </a:cubicBezTo>
                  <a:cubicBezTo>
                    <a:pt x="15693" y="21600"/>
                    <a:pt x="15693" y="21600"/>
                    <a:pt x="15693" y="21600"/>
                  </a:cubicBezTo>
                  <a:cubicBezTo>
                    <a:pt x="18936" y="21600"/>
                    <a:pt x="21600" y="18013"/>
                    <a:pt x="21600" y="13550"/>
                  </a:cubicBezTo>
                  <a:cubicBezTo>
                    <a:pt x="21600" y="9325"/>
                    <a:pt x="19284" y="5898"/>
                    <a:pt x="16330" y="5500"/>
                  </a:cubicBezTo>
                  <a:close/>
                  <a:moveTo>
                    <a:pt x="15693" y="20245"/>
                  </a:moveTo>
                  <a:cubicBezTo>
                    <a:pt x="5907" y="20245"/>
                    <a:pt x="5907" y="20245"/>
                    <a:pt x="5907" y="20245"/>
                  </a:cubicBezTo>
                  <a:cubicBezTo>
                    <a:pt x="3185" y="20245"/>
                    <a:pt x="984" y="17216"/>
                    <a:pt x="984" y="13550"/>
                  </a:cubicBezTo>
                  <a:cubicBezTo>
                    <a:pt x="984" y="10043"/>
                    <a:pt x="2838" y="7173"/>
                    <a:pt x="5328" y="6775"/>
                  </a:cubicBezTo>
                  <a:cubicBezTo>
                    <a:pt x="5733" y="6775"/>
                    <a:pt x="6023" y="6376"/>
                    <a:pt x="6138" y="5898"/>
                  </a:cubicBezTo>
                  <a:cubicBezTo>
                    <a:pt x="6833" y="3188"/>
                    <a:pt x="8686" y="1355"/>
                    <a:pt x="10771" y="1355"/>
                  </a:cubicBezTo>
                  <a:cubicBezTo>
                    <a:pt x="12856" y="1355"/>
                    <a:pt x="14767" y="3188"/>
                    <a:pt x="15404" y="5898"/>
                  </a:cubicBezTo>
                  <a:cubicBezTo>
                    <a:pt x="15520" y="6376"/>
                    <a:pt x="15867" y="6775"/>
                    <a:pt x="16214" y="6775"/>
                  </a:cubicBezTo>
                  <a:cubicBezTo>
                    <a:pt x="18705" y="7173"/>
                    <a:pt x="20616" y="10043"/>
                    <a:pt x="20616" y="13550"/>
                  </a:cubicBezTo>
                  <a:cubicBezTo>
                    <a:pt x="20616" y="17216"/>
                    <a:pt x="18415" y="20245"/>
                    <a:pt x="15693" y="20245"/>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696" name="Freeform 9"/>
            <p:cNvSpPr/>
            <p:nvPr/>
          </p:nvSpPr>
          <p:spPr>
            <a:xfrm>
              <a:off x="236845" y="236692"/>
              <a:ext cx="427932" cy="390699"/>
            </a:xfrm>
            <a:custGeom>
              <a:avLst/>
              <a:gdLst/>
              <a:ahLst/>
              <a:cxnLst>
                <a:cxn ang="0">
                  <a:pos x="wd2" y="hd2"/>
                </a:cxn>
                <a:cxn ang="5400000">
                  <a:pos x="wd2" y="hd2"/>
                </a:cxn>
                <a:cxn ang="10800000">
                  <a:pos x="wd2" y="hd2"/>
                </a:cxn>
                <a:cxn ang="16200000">
                  <a:pos x="wd2" y="hd2"/>
                </a:cxn>
              </a:cxnLst>
              <a:rect l="0" t="0" r="r" b="b"/>
              <a:pathLst>
                <a:path w="21300" h="21600" extrusionOk="0">
                  <a:moveTo>
                    <a:pt x="20726" y="10253"/>
                  </a:moveTo>
                  <a:cubicBezTo>
                    <a:pt x="12520" y="957"/>
                    <a:pt x="12520" y="957"/>
                    <a:pt x="12520" y="957"/>
                  </a:cubicBezTo>
                  <a:cubicBezTo>
                    <a:pt x="12038" y="273"/>
                    <a:pt x="11434" y="0"/>
                    <a:pt x="10710" y="0"/>
                  </a:cubicBezTo>
                  <a:cubicBezTo>
                    <a:pt x="10710" y="0"/>
                    <a:pt x="10710" y="0"/>
                    <a:pt x="10710" y="0"/>
                  </a:cubicBezTo>
                  <a:cubicBezTo>
                    <a:pt x="10107" y="0"/>
                    <a:pt x="9383" y="273"/>
                    <a:pt x="8900" y="820"/>
                  </a:cubicBezTo>
                  <a:cubicBezTo>
                    <a:pt x="574" y="10390"/>
                    <a:pt x="574" y="10390"/>
                    <a:pt x="574" y="10390"/>
                  </a:cubicBezTo>
                  <a:cubicBezTo>
                    <a:pt x="-150" y="11210"/>
                    <a:pt x="-29" y="11757"/>
                    <a:pt x="91" y="12167"/>
                  </a:cubicBezTo>
                  <a:cubicBezTo>
                    <a:pt x="212" y="12441"/>
                    <a:pt x="574" y="12987"/>
                    <a:pt x="1539" y="12987"/>
                  </a:cubicBezTo>
                  <a:cubicBezTo>
                    <a:pt x="6125" y="12987"/>
                    <a:pt x="6125" y="12987"/>
                    <a:pt x="6125" y="12987"/>
                  </a:cubicBezTo>
                  <a:cubicBezTo>
                    <a:pt x="6125" y="21600"/>
                    <a:pt x="6125" y="21600"/>
                    <a:pt x="6125" y="21600"/>
                  </a:cubicBezTo>
                  <a:cubicBezTo>
                    <a:pt x="7211" y="21600"/>
                    <a:pt x="7211" y="21600"/>
                    <a:pt x="7211" y="21600"/>
                  </a:cubicBezTo>
                  <a:cubicBezTo>
                    <a:pt x="7211" y="11757"/>
                    <a:pt x="7211" y="11757"/>
                    <a:pt x="7211" y="11757"/>
                  </a:cubicBezTo>
                  <a:cubicBezTo>
                    <a:pt x="1539" y="11757"/>
                    <a:pt x="1539" y="11757"/>
                    <a:pt x="1539" y="11757"/>
                  </a:cubicBezTo>
                  <a:cubicBezTo>
                    <a:pt x="1177" y="11757"/>
                    <a:pt x="1057" y="11757"/>
                    <a:pt x="1057" y="11620"/>
                  </a:cubicBezTo>
                  <a:cubicBezTo>
                    <a:pt x="1057" y="11620"/>
                    <a:pt x="1057" y="11484"/>
                    <a:pt x="1298" y="11210"/>
                  </a:cubicBezTo>
                  <a:cubicBezTo>
                    <a:pt x="9624" y="1641"/>
                    <a:pt x="9624" y="1641"/>
                    <a:pt x="9624" y="1641"/>
                  </a:cubicBezTo>
                  <a:cubicBezTo>
                    <a:pt x="9986" y="1367"/>
                    <a:pt x="10348" y="1094"/>
                    <a:pt x="10710" y="1230"/>
                  </a:cubicBezTo>
                  <a:cubicBezTo>
                    <a:pt x="11193" y="1230"/>
                    <a:pt x="11555" y="1367"/>
                    <a:pt x="11796" y="1641"/>
                  </a:cubicBezTo>
                  <a:cubicBezTo>
                    <a:pt x="20002" y="11073"/>
                    <a:pt x="20002" y="11073"/>
                    <a:pt x="20002" y="11073"/>
                  </a:cubicBezTo>
                  <a:cubicBezTo>
                    <a:pt x="20243" y="11484"/>
                    <a:pt x="20243" y="11620"/>
                    <a:pt x="20243" y="11620"/>
                  </a:cubicBezTo>
                  <a:cubicBezTo>
                    <a:pt x="20243" y="11620"/>
                    <a:pt x="20123" y="11757"/>
                    <a:pt x="19640" y="11757"/>
                  </a:cubicBezTo>
                  <a:cubicBezTo>
                    <a:pt x="14330" y="11757"/>
                    <a:pt x="14330" y="11757"/>
                    <a:pt x="14330" y="11757"/>
                  </a:cubicBezTo>
                  <a:cubicBezTo>
                    <a:pt x="14330" y="21600"/>
                    <a:pt x="14330" y="21600"/>
                    <a:pt x="14330" y="21600"/>
                  </a:cubicBezTo>
                  <a:cubicBezTo>
                    <a:pt x="15416" y="21600"/>
                    <a:pt x="15416" y="21600"/>
                    <a:pt x="15416" y="21600"/>
                  </a:cubicBezTo>
                  <a:cubicBezTo>
                    <a:pt x="15416" y="12987"/>
                    <a:pt x="15416" y="12987"/>
                    <a:pt x="15416" y="12987"/>
                  </a:cubicBezTo>
                  <a:cubicBezTo>
                    <a:pt x="19640" y="12987"/>
                    <a:pt x="19640" y="12987"/>
                    <a:pt x="19640" y="12987"/>
                  </a:cubicBezTo>
                  <a:cubicBezTo>
                    <a:pt x="20726" y="12987"/>
                    <a:pt x="21088" y="12441"/>
                    <a:pt x="21209" y="12167"/>
                  </a:cubicBezTo>
                  <a:cubicBezTo>
                    <a:pt x="21329" y="11757"/>
                    <a:pt x="21450" y="11210"/>
                    <a:pt x="20726" y="10253"/>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697" name="Freeform 9"/>
          <p:cNvSpPr/>
          <p:nvPr/>
        </p:nvSpPr>
        <p:spPr>
          <a:xfrm>
            <a:off x="8225515" y="4839873"/>
            <a:ext cx="195720" cy="225204"/>
          </a:xfrm>
          <a:custGeom>
            <a:avLst/>
            <a:gdLst/>
            <a:ahLst/>
            <a:cxnLst>
              <a:cxn ang="0">
                <a:pos x="wd2" y="hd2"/>
              </a:cxn>
              <a:cxn ang="5400000">
                <a:pos x="wd2" y="hd2"/>
              </a:cxn>
              <a:cxn ang="10800000">
                <a:pos x="wd2" y="hd2"/>
              </a:cxn>
              <a:cxn ang="16200000">
                <a:pos x="wd2" y="hd2"/>
              </a:cxn>
            </a:cxnLst>
            <a:rect l="0" t="0" r="r" b="b"/>
            <a:pathLst>
              <a:path w="21538" h="21600" extrusionOk="0">
                <a:moveTo>
                  <a:pt x="15863" y="14727"/>
                </a:moveTo>
                <a:cubicBezTo>
                  <a:pt x="5737" y="14727"/>
                  <a:pt x="5737" y="14727"/>
                  <a:pt x="5737" y="14727"/>
                </a:cubicBezTo>
                <a:cubicBezTo>
                  <a:pt x="5537" y="14727"/>
                  <a:pt x="5400" y="14827"/>
                  <a:pt x="5400" y="14973"/>
                </a:cubicBezTo>
                <a:cubicBezTo>
                  <a:pt x="5400" y="15119"/>
                  <a:pt x="5537" y="15218"/>
                  <a:pt x="5737" y="15218"/>
                </a:cubicBezTo>
                <a:cubicBezTo>
                  <a:pt x="15863" y="15218"/>
                  <a:pt x="15863" y="15218"/>
                  <a:pt x="15863" y="15218"/>
                </a:cubicBezTo>
                <a:cubicBezTo>
                  <a:pt x="16063" y="15218"/>
                  <a:pt x="16200" y="15119"/>
                  <a:pt x="16200" y="14973"/>
                </a:cubicBezTo>
                <a:cubicBezTo>
                  <a:pt x="16200" y="14827"/>
                  <a:pt x="16063" y="14727"/>
                  <a:pt x="15863" y="14727"/>
                </a:cubicBezTo>
                <a:close/>
                <a:moveTo>
                  <a:pt x="17751" y="8392"/>
                </a:moveTo>
                <a:cubicBezTo>
                  <a:pt x="14312" y="9771"/>
                  <a:pt x="14312" y="9771"/>
                  <a:pt x="14312" y="9771"/>
                </a:cubicBezTo>
                <a:cubicBezTo>
                  <a:pt x="11138" y="6528"/>
                  <a:pt x="11138" y="6528"/>
                  <a:pt x="11138" y="6528"/>
                </a:cubicBezTo>
                <a:cubicBezTo>
                  <a:pt x="11001" y="6382"/>
                  <a:pt x="10736" y="6382"/>
                  <a:pt x="10599" y="6528"/>
                </a:cubicBezTo>
                <a:cubicBezTo>
                  <a:pt x="7425" y="9771"/>
                  <a:pt x="7425" y="9771"/>
                  <a:pt x="7425" y="9771"/>
                </a:cubicBezTo>
                <a:cubicBezTo>
                  <a:pt x="3986" y="8392"/>
                  <a:pt x="3986" y="8392"/>
                  <a:pt x="3986" y="8392"/>
                </a:cubicBezTo>
                <a:cubicBezTo>
                  <a:pt x="3849" y="8345"/>
                  <a:pt x="3712" y="8345"/>
                  <a:pt x="3576" y="8445"/>
                </a:cubicBezTo>
                <a:cubicBezTo>
                  <a:pt x="3375" y="8445"/>
                  <a:pt x="3375" y="8544"/>
                  <a:pt x="3375" y="8638"/>
                </a:cubicBezTo>
                <a:cubicBezTo>
                  <a:pt x="5400" y="13547"/>
                  <a:pt x="5400" y="13547"/>
                  <a:pt x="5400" y="13547"/>
                </a:cubicBezTo>
                <a:cubicBezTo>
                  <a:pt x="5464" y="13646"/>
                  <a:pt x="5601" y="13745"/>
                  <a:pt x="5737" y="13745"/>
                </a:cubicBezTo>
                <a:cubicBezTo>
                  <a:pt x="15863" y="13745"/>
                  <a:pt x="15863" y="13745"/>
                  <a:pt x="15863" y="13745"/>
                </a:cubicBezTo>
                <a:cubicBezTo>
                  <a:pt x="15999" y="13745"/>
                  <a:pt x="16136" y="13699"/>
                  <a:pt x="16200" y="13547"/>
                </a:cubicBezTo>
                <a:cubicBezTo>
                  <a:pt x="18225" y="8638"/>
                  <a:pt x="18225" y="8638"/>
                  <a:pt x="18225" y="8638"/>
                </a:cubicBezTo>
                <a:cubicBezTo>
                  <a:pt x="18289" y="8544"/>
                  <a:pt x="18225" y="8445"/>
                  <a:pt x="18088" y="8392"/>
                </a:cubicBezTo>
                <a:cubicBezTo>
                  <a:pt x="18024" y="8345"/>
                  <a:pt x="17823" y="8345"/>
                  <a:pt x="17751" y="8392"/>
                </a:cubicBezTo>
                <a:close/>
                <a:moveTo>
                  <a:pt x="15589" y="13255"/>
                </a:moveTo>
                <a:cubicBezTo>
                  <a:pt x="6011" y="13255"/>
                  <a:pt x="6011" y="13255"/>
                  <a:pt x="6011" y="13255"/>
                </a:cubicBezTo>
                <a:cubicBezTo>
                  <a:pt x="4323" y="9082"/>
                  <a:pt x="4323" y="9082"/>
                  <a:pt x="4323" y="9082"/>
                </a:cubicBezTo>
                <a:cubicBezTo>
                  <a:pt x="7288" y="10262"/>
                  <a:pt x="7288" y="10262"/>
                  <a:pt x="7288" y="10262"/>
                </a:cubicBezTo>
                <a:cubicBezTo>
                  <a:pt x="7425" y="10309"/>
                  <a:pt x="7626" y="10309"/>
                  <a:pt x="7698" y="10210"/>
                </a:cubicBezTo>
                <a:cubicBezTo>
                  <a:pt x="10800" y="7071"/>
                  <a:pt x="10800" y="7071"/>
                  <a:pt x="10800" y="7071"/>
                </a:cubicBezTo>
                <a:cubicBezTo>
                  <a:pt x="13902" y="10210"/>
                  <a:pt x="13902" y="10210"/>
                  <a:pt x="13902" y="10210"/>
                </a:cubicBezTo>
                <a:cubicBezTo>
                  <a:pt x="13974" y="10309"/>
                  <a:pt x="14175" y="10356"/>
                  <a:pt x="14312" y="10262"/>
                </a:cubicBezTo>
                <a:cubicBezTo>
                  <a:pt x="17277" y="9082"/>
                  <a:pt x="17277" y="9082"/>
                  <a:pt x="17277" y="9082"/>
                </a:cubicBezTo>
                <a:lnTo>
                  <a:pt x="15589" y="13255"/>
                </a:lnTo>
                <a:close/>
                <a:moveTo>
                  <a:pt x="18426" y="0"/>
                </a:moveTo>
                <a:cubicBezTo>
                  <a:pt x="3174" y="0"/>
                  <a:pt x="3174" y="0"/>
                  <a:pt x="3174" y="0"/>
                </a:cubicBezTo>
                <a:cubicBezTo>
                  <a:pt x="1414" y="0"/>
                  <a:pt x="0" y="1081"/>
                  <a:pt x="0" y="2455"/>
                </a:cubicBezTo>
                <a:cubicBezTo>
                  <a:pt x="0" y="19145"/>
                  <a:pt x="0" y="19145"/>
                  <a:pt x="0" y="19145"/>
                </a:cubicBezTo>
                <a:cubicBezTo>
                  <a:pt x="0" y="20519"/>
                  <a:pt x="1414" y="21600"/>
                  <a:pt x="3174" y="21600"/>
                </a:cubicBezTo>
                <a:cubicBezTo>
                  <a:pt x="18362" y="21600"/>
                  <a:pt x="18362" y="21600"/>
                  <a:pt x="18362" y="21600"/>
                </a:cubicBezTo>
                <a:cubicBezTo>
                  <a:pt x="20113" y="21600"/>
                  <a:pt x="21536" y="20519"/>
                  <a:pt x="21536" y="19145"/>
                </a:cubicBezTo>
                <a:cubicBezTo>
                  <a:pt x="21536" y="2455"/>
                  <a:pt x="21536" y="2455"/>
                  <a:pt x="21536" y="2455"/>
                </a:cubicBezTo>
                <a:cubicBezTo>
                  <a:pt x="21600" y="1081"/>
                  <a:pt x="20186" y="0"/>
                  <a:pt x="18426" y="0"/>
                </a:cubicBezTo>
                <a:close/>
                <a:moveTo>
                  <a:pt x="20250" y="19145"/>
                </a:moveTo>
                <a:cubicBezTo>
                  <a:pt x="20250" y="19981"/>
                  <a:pt x="19438" y="20618"/>
                  <a:pt x="18426" y="20618"/>
                </a:cubicBezTo>
                <a:cubicBezTo>
                  <a:pt x="3174" y="20618"/>
                  <a:pt x="3174" y="20618"/>
                  <a:pt x="3174" y="20618"/>
                </a:cubicBezTo>
                <a:cubicBezTo>
                  <a:pt x="2162" y="20618"/>
                  <a:pt x="1350" y="19981"/>
                  <a:pt x="1350" y="19145"/>
                </a:cubicBezTo>
                <a:cubicBezTo>
                  <a:pt x="1350" y="2455"/>
                  <a:pt x="1350" y="2455"/>
                  <a:pt x="1350" y="2455"/>
                </a:cubicBezTo>
                <a:cubicBezTo>
                  <a:pt x="1350" y="1619"/>
                  <a:pt x="2162" y="982"/>
                  <a:pt x="3174" y="982"/>
                </a:cubicBezTo>
                <a:cubicBezTo>
                  <a:pt x="18362" y="982"/>
                  <a:pt x="18362" y="982"/>
                  <a:pt x="18362" y="982"/>
                </a:cubicBezTo>
                <a:cubicBezTo>
                  <a:pt x="19438" y="982"/>
                  <a:pt x="20250" y="1619"/>
                  <a:pt x="20250" y="2455"/>
                </a:cubicBezTo>
                <a:lnTo>
                  <a:pt x="20250" y="19145"/>
                </a:lnTo>
                <a:close/>
              </a:path>
            </a:pathLst>
          </a:custGeom>
          <a:solidFill>
            <a:srgbClr val="85E247"/>
          </a:solidFill>
          <a:ln w="3175">
            <a:miter lim="400000"/>
          </a:ln>
        </p:spPr>
        <p:txBody>
          <a:bodyPr lIns="0" tIns="0" rIns="0" bIns="0" anchor="ctr" anchorCtr="0"/>
          <a:lstStyle/>
          <a:p>
            <a:pPr defTabSz="3564255">
              <a:defRPr sz="7000"/>
            </a:pPr>
            <a:endParaRPr sz="1200" dirty="0">
              <a:latin typeface="+mn-ea"/>
              <a:ea typeface="+mn-ea"/>
            </a:endParaRPr>
          </a:p>
        </p:txBody>
      </p:sp>
      <p:grpSp>
        <p:nvGrpSpPr>
          <p:cNvPr id="698" name="组合 810"/>
          <p:cNvGrpSpPr/>
          <p:nvPr/>
        </p:nvGrpSpPr>
        <p:grpSpPr>
          <a:xfrm>
            <a:off x="8629762" y="4837171"/>
            <a:ext cx="277681" cy="230609"/>
            <a:chOff x="0" y="0"/>
            <a:chExt cx="701739" cy="681797"/>
          </a:xfrm>
        </p:grpSpPr>
        <p:sp>
          <p:nvSpPr>
            <p:cNvPr id="699" name="Freeform 21"/>
            <p:cNvSpPr/>
            <p:nvPr/>
          </p:nvSpPr>
          <p:spPr>
            <a:xfrm>
              <a:off x="0" y="-1"/>
              <a:ext cx="701740" cy="6817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4" y="0"/>
                    <a:pt x="0" y="4854"/>
                    <a:pt x="0" y="10800"/>
                  </a:cubicBezTo>
                  <a:cubicBezTo>
                    <a:pt x="0" y="16746"/>
                    <a:pt x="4854" y="21600"/>
                    <a:pt x="10800" y="21600"/>
                  </a:cubicBezTo>
                  <a:cubicBezTo>
                    <a:pt x="16746" y="21600"/>
                    <a:pt x="21600" y="16746"/>
                    <a:pt x="21600" y="10800"/>
                  </a:cubicBezTo>
                  <a:cubicBezTo>
                    <a:pt x="21600" y="4854"/>
                    <a:pt x="16746" y="0"/>
                    <a:pt x="10800" y="0"/>
                  </a:cubicBezTo>
                  <a:moveTo>
                    <a:pt x="10800" y="20734"/>
                  </a:moveTo>
                  <a:cubicBezTo>
                    <a:pt x="5306" y="20734"/>
                    <a:pt x="866" y="16256"/>
                    <a:pt x="866" y="10800"/>
                  </a:cubicBezTo>
                  <a:cubicBezTo>
                    <a:pt x="866" y="5344"/>
                    <a:pt x="5306" y="866"/>
                    <a:pt x="10800" y="866"/>
                  </a:cubicBezTo>
                  <a:cubicBezTo>
                    <a:pt x="16256" y="866"/>
                    <a:pt x="20734" y="5344"/>
                    <a:pt x="20734" y="10800"/>
                  </a:cubicBezTo>
                  <a:cubicBezTo>
                    <a:pt x="20734" y="16294"/>
                    <a:pt x="16256" y="20734"/>
                    <a:pt x="10800" y="20734"/>
                  </a:cubicBezTo>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00" name="Freeform 22"/>
            <p:cNvSpPr/>
            <p:nvPr/>
          </p:nvSpPr>
          <p:spPr>
            <a:xfrm>
              <a:off x="144099" y="141561"/>
              <a:ext cx="412512" cy="400176"/>
            </a:xfrm>
            <a:custGeom>
              <a:avLst/>
              <a:gdLst/>
              <a:ahLst/>
              <a:cxnLst>
                <a:cxn ang="0">
                  <a:pos x="wd2" y="hd2"/>
                </a:cxn>
                <a:cxn ang="5400000">
                  <a:pos x="wd2" y="hd2"/>
                </a:cxn>
                <a:cxn ang="10800000">
                  <a:pos x="wd2" y="hd2"/>
                </a:cxn>
                <a:cxn ang="16200000">
                  <a:pos x="wd2" y="hd2"/>
                </a:cxn>
              </a:cxnLst>
              <a:rect l="0" t="0" r="r" b="b"/>
              <a:pathLst>
                <a:path w="20978" h="21600" extrusionOk="0">
                  <a:moveTo>
                    <a:pt x="17803" y="14934"/>
                  </a:moveTo>
                  <a:cubicBezTo>
                    <a:pt x="17056" y="14934"/>
                    <a:pt x="16371" y="15191"/>
                    <a:pt x="15811" y="15703"/>
                  </a:cubicBezTo>
                  <a:cubicBezTo>
                    <a:pt x="14566" y="14421"/>
                    <a:pt x="14566" y="14421"/>
                    <a:pt x="14566" y="14421"/>
                  </a:cubicBezTo>
                  <a:cubicBezTo>
                    <a:pt x="16309" y="12306"/>
                    <a:pt x="16309" y="9230"/>
                    <a:pt x="14566" y="7179"/>
                  </a:cubicBezTo>
                  <a:cubicBezTo>
                    <a:pt x="15811" y="5897"/>
                    <a:pt x="15811" y="5897"/>
                    <a:pt x="15811" y="5897"/>
                  </a:cubicBezTo>
                  <a:cubicBezTo>
                    <a:pt x="16371" y="6345"/>
                    <a:pt x="17056" y="6602"/>
                    <a:pt x="17803" y="6602"/>
                  </a:cubicBezTo>
                  <a:cubicBezTo>
                    <a:pt x="18612" y="6602"/>
                    <a:pt x="19422" y="6281"/>
                    <a:pt x="20044" y="5640"/>
                  </a:cubicBezTo>
                  <a:cubicBezTo>
                    <a:pt x="21289" y="4358"/>
                    <a:pt x="21289" y="2243"/>
                    <a:pt x="20044" y="961"/>
                  </a:cubicBezTo>
                  <a:cubicBezTo>
                    <a:pt x="19422" y="320"/>
                    <a:pt x="18612" y="0"/>
                    <a:pt x="17803" y="0"/>
                  </a:cubicBezTo>
                  <a:cubicBezTo>
                    <a:pt x="16994" y="0"/>
                    <a:pt x="16122" y="320"/>
                    <a:pt x="15500" y="961"/>
                  </a:cubicBezTo>
                  <a:cubicBezTo>
                    <a:pt x="14317" y="2179"/>
                    <a:pt x="14255" y="4038"/>
                    <a:pt x="15313" y="5320"/>
                  </a:cubicBezTo>
                  <a:cubicBezTo>
                    <a:pt x="14068" y="6666"/>
                    <a:pt x="14068" y="6666"/>
                    <a:pt x="14068" y="6666"/>
                  </a:cubicBezTo>
                  <a:cubicBezTo>
                    <a:pt x="13010" y="5704"/>
                    <a:pt x="11765" y="5256"/>
                    <a:pt x="10520" y="5256"/>
                  </a:cubicBezTo>
                  <a:cubicBezTo>
                    <a:pt x="9275" y="5256"/>
                    <a:pt x="7968" y="5704"/>
                    <a:pt x="6972" y="6602"/>
                  </a:cubicBezTo>
                  <a:cubicBezTo>
                    <a:pt x="5727" y="5320"/>
                    <a:pt x="5727" y="5320"/>
                    <a:pt x="5727" y="5320"/>
                  </a:cubicBezTo>
                  <a:cubicBezTo>
                    <a:pt x="6723" y="4038"/>
                    <a:pt x="6661" y="2115"/>
                    <a:pt x="5478" y="961"/>
                  </a:cubicBezTo>
                  <a:cubicBezTo>
                    <a:pt x="4856" y="320"/>
                    <a:pt x="4046" y="0"/>
                    <a:pt x="3237" y="0"/>
                  </a:cubicBezTo>
                  <a:cubicBezTo>
                    <a:pt x="2428" y="0"/>
                    <a:pt x="1619" y="320"/>
                    <a:pt x="934" y="961"/>
                  </a:cubicBezTo>
                  <a:cubicBezTo>
                    <a:pt x="-311" y="2243"/>
                    <a:pt x="-311" y="4358"/>
                    <a:pt x="934" y="5640"/>
                  </a:cubicBezTo>
                  <a:cubicBezTo>
                    <a:pt x="1619" y="6281"/>
                    <a:pt x="2428" y="6602"/>
                    <a:pt x="3237" y="6602"/>
                  </a:cubicBezTo>
                  <a:cubicBezTo>
                    <a:pt x="3922" y="6602"/>
                    <a:pt x="4669" y="6345"/>
                    <a:pt x="5229" y="5833"/>
                  </a:cubicBezTo>
                  <a:cubicBezTo>
                    <a:pt x="6474" y="7179"/>
                    <a:pt x="6474" y="7179"/>
                    <a:pt x="6474" y="7179"/>
                  </a:cubicBezTo>
                  <a:cubicBezTo>
                    <a:pt x="4731" y="9230"/>
                    <a:pt x="4731" y="12370"/>
                    <a:pt x="6474" y="14421"/>
                  </a:cubicBezTo>
                  <a:cubicBezTo>
                    <a:pt x="5229" y="15703"/>
                    <a:pt x="5229" y="15703"/>
                    <a:pt x="5229" y="15703"/>
                  </a:cubicBezTo>
                  <a:cubicBezTo>
                    <a:pt x="4669" y="15191"/>
                    <a:pt x="3922" y="14934"/>
                    <a:pt x="3237" y="14934"/>
                  </a:cubicBezTo>
                  <a:cubicBezTo>
                    <a:pt x="2428" y="14934"/>
                    <a:pt x="1619" y="15255"/>
                    <a:pt x="934" y="15896"/>
                  </a:cubicBezTo>
                  <a:cubicBezTo>
                    <a:pt x="-311" y="17242"/>
                    <a:pt x="-311" y="19293"/>
                    <a:pt x="934" y="20574"/>
                  </a:cubicBezTo>
                  <a:cubicBezTo>
                    <a:pt x="1619" y="21280"/>
                    <a:pt x="2428" y="21600"/>
                    <a:pt x="3237" y="21600"/>
                  </a:cubicBezTo>
                  <a:cubicBezTo>
                    <a:pt x="4046" y="21600"/>
                    <a:pt x="4856" y="21280"/>
                    <a:pt x="5478" y="20574"/>
                  </a:cubicBezTo>
                  <a:cubicBezTo>
                    <a:pt x="6661" y="19421"/>
                    <a:pt x="6723" y="17498"/>
                    <a:pt x="5727" y="16216"/>
                  </a:cubicBezTo>
                  <a:cubicBezTo>
                    <a:pt x="7034" y="14934"/>
                    <a:pt x="7034" y="14934"/>
                    <a:pt x="7034" y="14934"/>
                  </a:cubicBezTo>
                  <a:cubicBezTo>
                    <a:pt x="8030" y="15831"/>
                    <a:pt x="9275" y="16280"/>
                    <a:pt x="10520" y="16280"/>
                  </a:cubicBezTo>
                  <a:cubicBezTo>
                    <a:pt x="11765" y="16280"/>
                    <a:pt x="13010" y="15831"/>
                    <a:pt x="14006" y="14934"/>
                  </a:cubicBezTo>
                  <a:cubicBezTo>
                    <a:pt x="15313" y="16216"/>
                    <a:pt x="15313" y="16216"/>
                    <a:pt x="15313" y="16216"/>
                  </a:cubicBezTo>
                  <a:cubicBezTo>
                    <a:pt x="14255" y="17498"/>
                    <a:pt x="14379" y="19421"/>
                    <a:pt x="15500" y="20574"/>
                  </a:cubicBezTo>
                  <a:cubicBezTo>
                    <a:pt x="16122" y="21280"/>
                    <a:pt x="16994" y="21600"/>
                    <a:pt x="17803" y="21600"/>
                  </a:cubicBezTo>
                  <a:cubicBezTo>
                    <a:pt x="18612" y="21600"/>
                    <a:pt x="19422" y="21280"/>
                    <a:pt x="20044" y="20574"/>
                  </a:cubicBezTo>
                  <a:cubicBezTo>
                    <a:pt x="21289" y="19293"/>
                    <a:pt x="21289" y="17242"/>
                    <a:pt x="20044" y="15896"/>
                  </a:cubicBezTo>
                  <a:cubicBezTo>
                    <a:pt x="19422" y="15255"/>
                    <a:pt x="18612" y="14934"/>
                    <a:pt x="17803" y="14934"/>
                  </a:cubicBezTo>
                  <a:moveTo>
                    <a:pt x="16247" y="1666"/>
                  </a:moveTo>
                  <a:cubicBezTo>
                    <a:pt x="16683" y="1282"/>
                    <a:pt x="17181" y="1026"/>
                    <a:pt x="17803" y="1026"/>
                  </a:cubicBezTo>
                  <a:cubicBezTo>
                    <a:pt x="18363" y="1026"/>
                    <a:pt x="18924" y="1282"/>
                    <a:pt x="19359" y="1666"/>
                  </a:cubicBezTo>
                  <a:cubicBezTo>
                    <a:pt x="19733" y="2115"/>
                    <a:pt x="19982" y="2692"/>
                    <a:pt x="19982" y="3269"/>
                  </a:cubicBezTo>
                  <a:cubicBezTo>
                    <a:pt x="19982" y="3910"/>
                    <a:pt x="19733" y="4423"/>
                    <a:pt x="19359" y="4871"/>
                  </a:cubicBezTo>
                  <a:cubicBezTo>
                    <a:pt x="18924" y="5320"/>
                    <a:pt x="18363" y="5512"/>
                    <a:pt x="17803" y="5512"/>
                  </a:cubicBezTo>
                  <a:cubicBezTo>
                    <a:pt x="17181" y="5512"/>
                    <a:pt x="16683" y="5320"/>
                    <a:pt x="16247" y="4871"/>
                  </a:cubicBezTo>
                  <a:cubicBezTo>
                    <a:pt x="15375" y="3974"/>
                    <a:pt x="15375" y="2564"/>
                    <a:pt x="16247" y="1666"/>
                  </a:cubicBezTo>
                  <a:moveTo>
                    <a:pt x="3237" y="5512"/>
                  </a:moveTo>
                  <a:cubicBezTo>
                    <a:pt x="2677" y="5512"/>
                    <a:pt x="2117" y="5320"/>
                    <a:pt x="1681" y="4871"/>
                  </a:cubicBezTo>
                  <a:cubicBezTo>
                    <a:pt x="1245" y="4423"/>
                    <a:pt x="1058" y="3910"/>
                    <a:pt x="1058" y="3269"/>
                  </a:cubicBezTo>
                  <a:cubicBezTo>
                    <a:pt x="1058" y="2692"/>
                    <a:pt x="1245" y="2115"/>
                    <a:pt x="1681" y="1666"/>
                  </a:cubicBezTo>
                  <a:cubicBezTo>
                    <a:pt x="2117" y="1282"/>
                    <a:pt x="2677" y="1026"/>
                    <a:pt x="3237" y="1026"/>
                  </a:cubicBezTo>
                  <a:cubicBezTo>
                    <a:pt x="3797" y="1026"/>
                    <a:pt x="4358" y="1282"/>
                    <a:pt x="4793" y="1666"/>
                  </a:cubicBezTo>
                  <a:cubicBezTo>
                    <a:pt x="5665" y="2564"/>
                    <a:pt x="5665" y="3974"/>
                    <a:pt x="4793" y="4871"/>
                  </a:cubicBezTo>
                  <a:cubicBezTo>
                    <a:pt x="4358" y="5320"/>
                    <a:pt x="3797" y="5512"/>
                    <a:pt x="3237" y="5512"/>
                  </a:cubicBezTo>
                  <a:moveTo>
                    <a:pt x="4793" y="19869"/>
                  </a:moveTo>
                  <a:cubicBezTo>
                    <a:pt x="4358" y="20254"/>
                    <a:pt x="3797" y="20510"/>
                    <a:pt x="3237" y="20510"/>
                  </a:cubicBezTo>
                  <a:cubicBezTo>
                    <a:pt x="2677" y="20510"/>
                    <a:pt x="2117" y="20254"/>
                    <a:pt x="1681" y="19869"/>
                  </a:cubicBezTo>
                  <a:cubicBezTo>
                    <a:pt x="1245" y="19421"/>
                    <a:pt x="1058" y="18844"/>
                    <a:pt x="1058" y="18267"/>
                  </a:cubicBezTo>
                  <a:cubicBezTo>
                    <a:pt x="1058" y="17690"/>
                    <a:pt x="1245" y="17113"/>
                    <a:pt x="1681" y="16665"/>
                  </a:cubicBezTo>
                  <a:cubicBezTo>
                    <a:pt x="2117" y="16216"/>
                    <a:pt x="2677" y="16024"/>
                    <a:pt x="3237" y="16024"/>
                  </a:cubicBezTo>
                  <a:cubicBezTo>
                    <a:pt x="3797" y="16024"/>
                    <a:pt x="4358" y="16216"/>
                    <a:pt x="4793" y="16665"/>
                  </a:cubicBezTo>
                  <a:cubicBezTo>
                    <a:pt x="5665" y="17562"/>
                    <a:pt x="5665" y="18972"/>
                    <a:pt x="4793" y="19869"/>
                  </a:cubicBezTo>
                  <a:moveTo>
                    <a:pt x="10520" y="15062"/>
                  </a:moveTo>
                  <a:cubicBezTo>
                    <a:pt x="9400" y="15062"/>
                    <a:pt x="8341" y="14614"/>
                    <a:pt x="7532" y="13780"/>
                  </a:cubicBezTo>
                  <a:cubicBezTo>
                    <a:pt x="5914" y="12114"/>
                    <a:pt x="5914" y="9422"/>
                    <a:pt x="7532" y="7755"/>
                  </a:cubicBezTo>
                  <a:cubicBezTo>
                    <a:pt x="8341" y="6922"/>
                    <a:pt x="9400" y="6474"/>
                    <a:pt x="10520" y="6474"/>
                  </a:cubicBezTo>
                  <a:cubicBezTo>
                    <a:pt x="11641" y="6474"/>
                    <a:pt x="12699" y="6922"/>
                    <a:pt x="13446" y="7755"/>
                  </a:cubicBezTo>
                  <a:cubicBezTo>
                    <a:pt x="15064" y="9422"/>
                    <a:pt x="15064" y="12114"/>
                    <a:pt x="13446" y="13780"/>
                  </a:cubicBezTo>
                  <a:cubicBezTo>
                    <a:pt x="12699" y="14614"/>
                    <a:pt x="11641" y="15062"/>
                    <a:pt x="10520" y="15062"/>
                  </a:cubicBezTo>
                  <a:moveTo>
                    <a:pt x="19359" y="19869"/>
                  </a:moveTo>
                  <a:cubicBezTo>
                    <a:pt x="18924" y="20254"/>
                    <a:pt x="18363" y="20510"/>
                    <a:pt x="17803" y="20510"/>
                  </a:cubicBezTo>
                  <a:cubicBezTo>
                    <a:pt x="17181" y="20510"/>
                    <a:pt x="16683" y="20254"/>
                    <a:pt x="16247" y="19869"/>
                  </a:cubicBezTo>
                  <a:cubicBezTo>
                    <a:pt x="15375" y="18972"/>
                    <a:pt x="15375" y="17562"/>
                    <a:pt x="16247" y="16665"/>
                  </a:cubicBezTo>
                  <a:cubicBezTo>
                    <a:pt x="16683" y="16216"/>
                    <a:pt x="17181" y="16024"/>
                    <a:pt x="17803" y="16024"/>
                  </a:cubicBezTo>
                  <a:cubicBezTo>
                    <a:pt x="18363" y="16024"/>
                    <a:pt x="18924" y="16216"/>
                    <a:pt x="19359" y="16665"/>
                  </a:cubicBezTo>
                  <a:cubicBezTo>
                    <a:pt x="19733" y="17113"/>
                    <a:pt x="19982" y="17690"/>
                    <a:pt x="19982" y="18267"/>
                  </a:cubicBezTo>
                  <a:cubicBezTo>
                    <a:pt x="19982" y="18844"/>
                    <a:pt x="19733" y="19421"/>
                    <a:pt x="19359" y="19869"/>
                  </a:cubicBezTo>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grpSp>
        <p:nvGrpSpPr>
          <p:cNvPr id="701" name="组合 831"/>
          <p:cNvGrpSpPr/>
          <p:nvPr/>
        </p:nvGrpSpPr>
        <p:grpSpPr>
          <a:xfrm>
            <a:off x="9053755" y="4827745"/>
            <a:ext cx="459416" cy="249461"/>
            <a:chOff x="0" y="0"/>
            <a:chExt cx="902293" cy="737533"/>
          </a:xfrm>
          <a:solidFill>
            <a:srgbClr val="85E247"/>
          </a:solidFill>
        </p:grpSpPr>
        <p:sp>
          <p:nvSpPr>
            <p:cNvPr id="702" name="Freeform 14"/>
            <p:cNvSpPr/>
            <p:nvPr/>
          </p:nvSpPr>
          <p:spPr>
            <a:xfrm>
              <a:off x="340107" y="-1"/>
              <a:ext cx="562187" cy="613593"/>
            </a:xfrm>
            <a:custGeom>
              <a:avLst/>
              <a:gdLst/>
              <a:ahLst/>
              <a:cxnLst>
                <a:cxn ang="0">
                  <a:pos x="wd2" y="hd2"/>
                </a:cxn>
                <a:cxn ang="5400000">
                  <a:pos x="wd2" y="hd2"/>
                </a:cxn>
                <a:cxn ang="10800000">
                  <a:pos x="wd2" y="hd2"/>
                </a:cxn>
                <a:cxn ang="16200000">
                  <a:pos x="wd2" y="hd2"/>
                </a:cxn>
              </a:cxnLst>
              <a:rect l="0" t="0" r="r" b="b"/>
              <a:pathLst>
                <a:path w="21562" h="21600" extrusionOk="0">
                  <a:moveTo>
                    <a:pt x="13990" y="5769"/>
                  </a:moveTo>
                  <a:cubicBezTo>
                    <a:pt x="12748" y="2307"/>
                    <a:pt x="9459" y="0"/>
                    <a:pt x="5796" y="0"/>
                  </a:cubicBezTo>
                  <a:cubicBezTo>
                    <a:pt x="5114" y="0"/>
                    <a:pt x="4493" y="64"/>
                    <a:pt x="3810" y="192"/>
                  </a:cubicBezTo>
                  <a:cubicBezTo>
                    <a:pt x="2445" y="513"/>
                    <a:pt x="1203" y="1154"/>
                    <a:pt x="148" y="2115"/>
                  </a:cubicBezTo>
                  <a:cubicBezTo>
                    <a:pt x="-38" y="2243"/>
                    <a:pt x="-38" y="2500"/>
                    <a:pt x="86" y="2692"/>
                  </a:cubicBezTo>
                  <a:cubicBezTo>
                    <a:pt x="210" y="2820"/>
                    <a:pt x="459" y="2884"/>
                    <a:pt x="645" y="2692"/>
                  </a:cubicBezTo>
                  <a:cubicBezTo>
                    <a:pt x="1638" y="1859"/>
                    <a:pt x="2755" y="1282"/>
                    <a:pt x="3996" y="1026"/>
                  </a:cubicBezTo>
                  <a:cubicBezTo>
                    <a:pt x="4617" y="833"/>
                    <a:pt x="5176" y="769"/>
                    <a:pt x="5796" y="769"/>
                  </a:cubicBezTo>
                  <a:cubicBezTo>
                    <a:pt x="9210" y="769"/>
                    <a:pt x="12252" y="3012"/>
                    <a:pt x="13369" y="6281"/>
                  </a:cubicBezTo>
                  <a:cubicBezTo>
                    <a:pt x="13369" y="6409"/>
                    <a:pt x="13493" y="6538"/>
                    <a:pt x="13679" y="6538"/>
                  </a:cubicBezTo>
                  <a:cubicBezTo>
                    <a:pt x="17714" y="6986"/>
                    <a:pt x="20755" y="10447"/>
                    <a:pt x="20755" y="14614"/>
                  </a:cubicBezTo>
                  <a:cubicBezTo>
                    <a:pt x="20755" y="17049"/>
                    <a:pt x="19700" y="19357"/>
                    <a:pt x="17838" y="20895"/>
                  </a:cubicBezTo>
                  <a:cubicBezTo>
                    <a:pt x="17652" y="21023"/>
                    <a:pt x="17652" y="21280"/>
                    <a:pt x="17776" y="21472"/>
                  </a:cubicBezTo>
                  <a:cubicBezTo>
                    <a:pt x="17838" y="21600"/>
                    <a:pt x="17962" y="21600"/>
                    <a:pt x="18086" y="21600"/>
                  </a:cubicBezTo>
                  <a:cubicBezTo>
                    <a:pt x="18148" y="21600"/>
                    <a:pt x="18272" y="21600"/>
                    <a:pt x="18334" y="21536"/>
                  </a:cubicBezTo>
                  <a:cubicBezTo>
                    <a:pt x="20383" y="19805"/>
                    <a:pt x="21562" y="17306"/>
                    <a:pt x="21562" y="14614"/>
                  </a:cubicBezTo>
                  <a:cubicBezTo>
                    <a:pt x="21562" y="10127"/>
                    <a:pt x="18334" y="6345"/>
                    <a:pt x="13990" y="5769"/>
                  </a:cubicBezTo>
                </a:path>
              </a:pathLst>
            </a:custGeom>
            <a:grp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nvGrpSpPr>
            <p:cNvPr id="703" name="组合 833"/>
            <p:cNvGrpSpPr/>
            <p:nvPr/>
          </p:nvGrpSpPr>
          <p:grpSpPr>
            <a:xfrm>
              <a:off x="0" y="91044"/>
              <a:ext cx="798786" cy="646490"/>
              <a:chOff x="0" y="0"/>
              <a:chExt cx="798785" cy="646489"/>
            </a:xfrm>
            <a:grpFill/>
          </p:grpSpPr>
          <p:sp>
            <p:nvSpPr>
              <p:cNvPr id="704" name="Freeform 13"/>
              <p:cNvSpPr/>
              <p:nvPr/>
            </p:nvSpPr>
            <p:spPr>
              <a:xfrm>
                <a:off x="-1" y="-1"/>
                <a:ext cx="798787" cy="646491"/>
              </a:xfrm>
              <a:custGeom>
                <a:avLst/>
                <a:gdLst/>
                <a:ahLst/>
                <a:cxnLst>
                  <a:cxn ang="0">
                    <a:pos x="wd2" y="hd2"/>
                  </a:cxn>
                  <a:cxn ang="5400000">
                    <a:pos x="wd2" y="hd2"/>
                  </a:cxn>
                  <a:cxn ang="10800000">
                    <a:pos x="wd2" y="hd2"/>
                  </a:cxn>
                  <a:cxn ang="16200000">
                    <a:pos x="wd2" y="hd2"/>
                  </a:cxn>
                </a:cxnLst>
                <a:rect l="0" t="0" r="r" b="b"/>
                <a:pathLst>
                  <a:path w="21600" h="21600" extrusionOk="0">
                    <a:moveTo>
                      <a:pt x="16397" y="5476"/>
                    </a:moveTo>
                    <a:cubicBezTo>
                      <a:pt x="15566" y="2312"/>
                      <a:pt x="13380" y="0"/>
                      <a:pt x="10800" y="0"/>
                    </a:cubicBezTo>
                    <a:cubicBezTo>
                      <a:pt x="8220" y="0"/>
                      <a:pt x="6034" y="2312"/>
                      <a:pt x="5247" y="5476"/>
                    </a:cubicBezTo>
                    <a:cubicBezTo>
                      <a:pt x="2274" y="5902"/>
                      <a:pt x="0" y="9370"/>
                      <a:pt x="0" y="13508"/>
                    </a:cubicBezTo>
                    <a:cubicBezTo>
                      <a:pt x="0" y="18010"/>
                      <a:pt x="2623" y="21600"/>
                      <a:pt x="5903" y="21600"/>
                    </a:cubicBezTo>
                    <a:cubicBezTo>
                      <a:pt x="15741" y="21600"/>
                      <a:pt x="15741" y="21600"/>
                      <a:pt x="15741" y="21600"/>
                    </a:cubicBezTo>
                    <a:cubicBezTo>
                      <a:pt x="18977" y="21600"/>
                      <a:pt x="21600" y="18010"/>
                      <a:pt x="21600" y="13508"/>
                    </a:cubicBezTo>
                    <a:cubicBezTo>
                      <a:pt x="21600" y="9370"/>
                      <a:pt x="19326" y="5902"/>
                      <a:pt x="16397" y="5476"/>
                    </a:cubicBezTo>
                    <a:moveTo>
                      <a:pt x="15741" y="20079"/>
                    </a:moveTo>
                    <a:cubicBezTo>
                      <a:pt x="5903" y="20079"/>
                      <a:pt x="5903" y="20079"/>
                      <a:pt x="5903" y="20079"/>
                    </a:cubicBezTo>
                    <a:cubicBezTo>
                      <a:pt x="3236" y="20079"/>
                      <a:pt x="1093" y="17158"/>
                      <a:pt x="1093" y="13508"/>
                    </a:cubicBezTo>
                    <a:cubicBezTo>
                      <a:pt x="1093" y="10161"/>
                      <a:pt x="2930" y="7362"/>
                      <a:pt x="5378" y="6997"/>
                    </a:cubicBezTo>
                    <a:cubicBezTo>
                      <a:pt x="5772" y="6936"/>
                      <a:pt x="6121" y="6510"/>
                      <a:pt x="6296" y="5963"/>
                    </a:cubicBezTo>
                    <a:cubicBezTo>
                      <a:pt x="6952" y="3346"/>
                      <a:pt x="8789" y="1582"/>
                      <a:pt x="10800" y="1582"/>
                    </a:cubicBezTo>
                    <a:cubicBezTo>
                      <a:pt x="12855" y="1582"/>
                      <a:pt x="14648" y="3346"/>
                      <a:pt x="15347" y="5963"/>
                    </a:cubicBezTo>
                    <a:cubicBezTo>
                      <a:pt x="15479" y="6510"/>
                      <a:pt x="15828" y="6936"/>
                      <a:pt x="16266" y="6997"/>
                    </a:cubicBezTo>
                    <a:cubicBezTo>
                      <a:pt x="18670" y="7362"/>
                      <a:pt x="20507" y="10161"/>
                      <a:pt x="20507" y="13508"/>
                    </a:cubicBezTo>
                    <a:cubicBezTo>
                      <a:pt x="20507" y="17158"/>
                      <a:pt x="18364" y="20079"/>
                      <a:pt x="15741" y="20079"/>
                    </a:cubicBezTo>
                  </a:path>
                </a:pathLst>
              </a:custGeom>
              <a:grp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05" name="Oval 15"/>
              <p:cNvSpPr/>
              <p:nvPr/>
            </p:nvSpPr>
            <p:spPr>
              <a:xfrm>
                <a:off x="533204" y="381007"/>
                <a:ext cx="40859" cy="46671"/>
              </a:xfrm>
              <a:prstGeom prst="ellipse">
                <a:avLst/>
              </a:prstGeom>
              <a:grp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06" name="Freeform 16"/>
              <p:cNvSpPr/>
              <p:nvPr/>
            </p:nvSpPr>
            <p:spPr>
              <a:xfrm>
                <a:off x="224722" y="395544"/>
                <a:ext cx="245833" cy="21423"/>
              </a:xfrm>
              <a:custGeom>
                <a:avLst/>
                <a:gdLst/>
                <a:ahLst/>
                <a:cxnLst>
                  <a:cxn ang="0">
                    <a:pos x="wd2" y="hd2"/>
                  </a:cxn>
                  <a:cxn ang="5400000">
                    <a:pos x="wd2" y="hd2"/>
                  </a:cxn>
                  <a:cxn ang="10800000">
                    <a:pos x="wd2" y="hd2"/>
                  </a:cxn>
                  <a:cxn ang="16200000">
                    <a:pos x="wd2" y="hd2"/>
                  </a:cxn>
                </a:cxnLst>
                <a:rect l="0" t="0" r="r" b="b"/>
                <a:pathLst>
                  <a:path w="21600" h="21600" extrusionOk="0">
                    <a:moveTo>
                      <a:pt x="20605" y="0"/>
                    </a:moveTo>
                    <a:cubicBezTo>
                      <a:pt x="995" y="0"/>
                      <a:pt x="995" y="0"/>
                      <a:pt x="995" y="0"/>
                    </a:cubicBezTo>
                    <a:cubicBezTo>
                      <a:pt x="426" y="0"/>
                      <a:pt x="0" y="3600"/>
                      <a:pt x="0" y="10800"/>
                    </a:cubicBezTo>
                    <a:cubicBezTo>
                      <a:pt x="0" y="16200"/>
                      <a:pt x="426" y="21600"/>
                      <a:pt x="995" y="21600"/>
                    </a:cubicBezTo>
                    <a:cubicBezTo>
                      <a:pt x="20605" y="21600"/>
                      <a:pt x="20605" y="21600"/>
                      <a:pt x="20605" y="21600"/>
                    </a:cubicBezTo>
                    <a:cubicBezTo>
                      <a:pt x="21174" y="21600"/>
                      <a:pt x="21600" y="16200"/>
                      <a:pt x="21600" y="10800"/>
                    </a:cubicBezTo>
                    <a:cubicBezTo>
                      <a:pt x="21600" y="3600"/>
                      <a:pt x="21174" y="0"/>
                      <a:pt x="20605" y="0"/>
                    </a:cubicBezTo>
                  </a:path>
                </a:pathLst>
              </a:custGeom>
              <a:grp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07" name="Freeform 17"/>
              <p:cNvSpPr/>
              <p:nvPr/>
            </p:nvSpPr>
            <p:spPr>
              <a:xfrm>
                <a:off x="143685" y="300674"/>
                <a:ext cx="512776" cy="207337"/>
              </a:xfrm>
              <a:custGeom>
                <a:avLst/>
                <a:gdLst/>
                <a:ahLst/>
                <a:cxnLst>
                  <a:cxn ang="0">
                    <a:pos x="wd2" y="hd2"/>
                  </a:cxn>
                  <a:cxn ang="5400000">
                    <a:pos x="wd2" y="hd2"/>
                  </a:cxn>
                  <a:cxn ang="10800000">
                    <a:pos x="wd2" y="hd2"/>
                  </a:cxn>
                  <a:cxn ang="16200000">
                    <a:pos x="wd2" y="hd2"/>
                  </a:cxn>
                </a:cxnLst>
                <a:rect l="0" t="0" r="r" b="b"/>
                <a:pathLst>
                  <a:path w="21600" h="21600" extrusionOk="0">
                    <a:moveTo>
                      <a:pt x="17716" y="0"/>
                    </a:moveTo>
                    <a:cubicBezTo>
                      <a:pt x="3884" y="0"/>
                      <a:pt x="3884" y="0"/>
                      <a:pt x="3884" y="0"/>
                    </a:cubicBezTo>
                    <a:cubicBezTo>
                      <a:pt x="1703" y="0"/>
                      <a:pt x="0" y="4926"/>
                      <a:pt x="0" y="10800"/>
                    </a:cubicBezTo>
                    <a:cubicBezTo>
                      <a:pt x="0" y="16863"/>
                      <a:pt x="1703" y="21600"/>
                      <a:pt x="3884" y="21600"/>
                    </a:cubicBezTo>
                    <a:cubicBezTo>
                      <a:pt x="17716" y="21600"/>
                      <a:pt x="17716" y="21600"/>
                      <a:pt x="17716" y="21600"/>
                    </a:cubicBezTo>
                    <a:cubicBezTo>
                      <a:pt x="19828" y="21600"/>
                      <a:pt x="21600" y="16863"/>
                      <a:pt x="21600" y="10800"/>
                    </a:cubicBezTo>
                    <a:cubicBezTo>
                      <a:pt x="21600" y="4926"/>
                      <a:pt x="19828" y="0"/>
                      <a:pt x="17716" y="0"/>
                    </a:cubicBezTo>
                    <a:moveTo>
                      <a:pt x="17716" y="19326"/>
                    </a:moveTo>
                    <a:cubicBezTo>
                      <a:pt x="3884" y="19326"/>
                      <a:pt x="3884" y="19326"/>
                      <a:pt x="3884" y="19326"/>
                    </a:cubicBezTo>
                    <a:cubicBezTo>
                      <a:pt x="2180" y="19326"/>
                      <a:pt x="818" y="15537"/>
                      <a:pt x="818" y="10800"/>
                    </a:cubicBezTo>
                    <a:cubicBezTo>
                      <a:pt x="818" y="6253"/>
                      <a:pt x="2180" y="2463"/>
                      <a:pt x="3884" y="2463"/>
                    </a:cubicBezTo>
                    <a:cubicBezTo>
                      <a:pt x="17716" y="2463"/>
                      <a:pt x="17716" y="2463"/>
                      <a:pt x="17716" y="2463"/>
                    </a:cubicBezTo>
                    <a:cubicBezTo>
                      <a:pt x="19351" y="2463"/>
                      <a:pt x="20714" y="6253"/>
                      <a:pt x="20714" y="10800"/>
                    </a:cubicBezTo>
                    <a:cubicBezTo>
                      <a:pt x="20714" y="15537"/>
                      <a:pt x="19351" y="19326"/>
                      <a:pt x="17716" y="19326"/>
                    </a:cubicBezTo>
                  </a:path>
                </a:pathLst>
              </a:custGeom>
              <a:grp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grpSp>
      <p:sp>
        <p:nvSpPr>
          <p:cNvPr id="708" name="Freeform 182"/>
          <p:cNvSpPr/>
          <p:nvPr/>
        </p:nvSpPr>
        <p:spPr>
          <a:xfrm>
            <a:off x="7029784" y="4824987"/>
            <a:ext cx="403665" cy="229931"/>
          </a:xfrm>
          <a:custGeom>
            <a:avLst/>
            <a:gdLst/>
            <a:ahLst/>
            <a:cxnLst>
              <a:cxn ang="0">
                <a:pos x="wd2" y="hd2"/>
              </a:cxn>
              <a:cxn ang="5400000">
                <a:pos x="wd2" y="hd2"/>
              </a:cxn>
              <a:cxn ang="10800000">
                <a:pos x="wd2" y="hd2"/>
              </a:cxn>
              <a:cxn ang="16200000">
                <a:pos x="wd2" y="hd2"/>
              </a:cxn>
            </a:cxnLst>
            <a:rect l="0" t="0" r="r" b="b"/>
            <a:pathLst>
              <a:path w="21600" h="21600" extrusionOk="0">
                <a:moveTo>
                  <a:pt x="21600" y="13500"/>
                </a:moveTo>
                <a:cubicBezTo>
                  <a:pt x="21600" y="9318"/>
                  <a:pt x="19290" y="5876"/>
                  <a:pt x="16344" y="5466"/>
                </a:cubicBezTo>
                <a:cubicBezTo>
                  <a:pt x="15565" y="2290"/>
                  <a:pt x="13399" y="0"/>
                  <a:pt x="10800" y="0"/>
                </a:cubicBezTo>
                <a:cubicBezTo>
                  <a:pt x="8201" y="0"/>
                  <a:pt x="6035" y="2290"/>
                  <a:pt x="5256" y="5466"/>
                </a:cubicBezTo>
                <a:cubicBezTo>
                  <a:pt x="2310" y="5876"/>
                  <a:pt x="0" y="9318"/>
                  <a:pt x="0" y="13500"/>
                </a:cubicBezTo>
                <a:cubicBezTo>
                  <a:pt x="0" y="17960"/>
                  <a:pt x="2647" y="21600"/>
                  <a:pt x="5891" y="21600"/>
                </a:cubicBezTo>
                <a:cubicBezTo>
                  <a:pt x="12523" y="21600"/>
                  <a:pt x="12523" y="21600"/>
                  <a:pt x="12523" y="21600"/>
                </a:cubicBezTo>
                <a:cubicBezTo>
                  <a:pt x="12523" y="21600"/>
                  <a:pt x="12523" y="21600"/>
                  <a:pt x="12523" y="21600"/>
                </a:cubicBezTo>
                <a:cubicBezTo>
                  <a:pt x="15709" y="21600"/>
                  <a:pt x="15709" y="21600"/>
                  <a:pt x="15709" y="21600"/>
                </a:cubicBezTo>
                <a:cubicBezTo>
                  <a:pt x="15709" y="21600"/>
                  <a:pt x="15709" y="21600"/>
                  <a:pt x="15709" y="21600"/>
                </a:cubicBezTo>
                <a:cubicBezTo>
                  <a:pt x="18953" y="21600"/>
                  <a:pt x="21600" y="17960"/>
                  <a:pt x="21600" y="13500"/>
                </a:cubicBezTo>
                <a:close/>
                <a:moveTo>
                  <a:pt x="15709" y="20250"/>
                </a:moveTo>
                <a:cubicBezTo>
                  <a:pt x="5891" y="20250"/>
                  <a:pt x="5891" y="20250"/>
                  <a:pt x="5891" y="20250"/>
                </a:cubicBezTo>
                <a:cubicBezTo>
                  <a:pt x="3975" y="20250"/>
                  <a:pt x="2310" y="18768"/>
                  <a:pt x="1521" y="16531"/>
                </a:cubicBezTo>
                <a:cubicBezTo>
                  <a:pt x="9866" y="16531"/>
                  <a:pt x="9866" y="16531"/>
                  <a:pt x="9866" y="16531"/>
                </a:cubicBezTo>
                <a:cubicBezTo>
                  <a:pt x="9914" y="16531"/>
                  <a:pt x="9914" y="16531"/>
                  <a:pt x="9963" y="16531"/>
                </a:cubicBezTo>
                <a:cubicBezTo>
                  <a:pt x="9963" y="16531"/>
                  <a:pt x="10011" y="16531"/>
                  <a:pt x="10011" y="16465"/>
                </a:cubicBezTo>
                <a:cubicBezTo>
                  <a:pt x="10011" y="16465"/>
                  <a:pt x="10011" y="16465"/>
                  <a:pt x="10068" y="16465"/>
                </a:cubicBezTo>
                <a:cubicBezTo>
                  <a:pt x="10068" y="16465"/>
                  <a:pt x="10068" y="16465"/>
                  <a:pt x="10068" y="16465"/>
                </a:cubicBezTo>
                <a:cubicBezTo>
                  <a:pt x="10068" y="16465"/>
                  <a:pt x="10068" y="16465"/>
                  <a:pt x="10068" y="16465"/>
                </a:cubicBezTo>
                <a:cubicBezTo>
                  <a:pt x="14381" y="10734"/>
                  <a:pt x="14381" y="10734"/>
                  <a:pt x="14381" y="10734"/>
                </a:cubicBezTo>
                <a:cubicBezTo>
                  <a:pt x="14381" y="14175"/>
                  <a:pt x="14381" y="14175"/>
                  <a:pt x="14381" y="14175"/>
                </a:cubicBezTo>
                <a:cubicBezTo>
                  <a:pt x="14381" y="14374"/>
                  <a:pt x="14487" y="14506"/>
                  <a:pt x="14631" y="14506"/>
                </a:cubicBezTo>
                <a:cubicBezTo>
                  <a:pt x="14775" y="14506"/>
                  <a:pt x="14872" y="14374"/>
                  <a:pt x="14872" y="14175"/>
                </a:cubicBezTo>
                <a:cubicBezTo>
                  <a:pt x="14872" y="9993"/>
                  <a:pt x="14872" y="9993"/>
                  <a:pt x="14872" y="9993"/>
                </a:cubicBezTo>
                <a:cubicBezTo>
                  <a:pt x="14872" y="9993"/>
                  <a:pt x="14872" y="9993"/>
                  <a:pt x="14872" y="9926"/>
                </a:cubicBezTo>
                <a:cubicBezTo>
                  <a:pt x="14872" y="9860"/>
                  <a:pt x="14872" y="9860"/>
                  <a:pt x="14872" y="9860"/>
                </a:cubicBezTo>
                <a:cubicBezTo>
                  <a:pt x="14872" y="9860"/>
                  <a:pt x="14872" y="9781"/>
                  <a:pt x="14824" y="9781"/>
                </a:cubicBezTo>
                <a:cubicBezTo>
                  <a:pt x="14824" y="9781"/>
                  <a:pt x="14824" y="9781"/>
                  <a:pt x="14824" y="9781"/>
                </a:cubicBezTo>
                <a:cubicBezTo>
                  <a:pt x="14824" y="9781"/>
                  <a:pt x="14824" y="9781"/>
                  <a:pt x="14824" y="9781"/>
                </a:cubicBezTo>
                <a:cubicBezTo>
                  <a:pt x="14824" y="9781"/>
                  <a:pt x="14775" y="9715"/>
                  <a:pt x="14727" y="9715"/>
                </a:cubicBezTo>
                <a:cubicBezTo>
                  <a:pt x="14679" y="9715"/>
                  <a:pt x="14679" y="9715"/>
                  <a:pt x="14631" y="9715"/>
                </a:cubicBezTo>
                <a:cubicBezTo>
                  <a:pt x="14631" y="9715"/>
                  <a:pt x="14631" y="9715"/>
                  <a:pt x="14631" y="9715"/>
                </a:cubicBezTo>
                <a:cubicBezTo>
                  <a:pt x="11686" y="9715"/>
                  <a:pt x="11686" y="9715"/>
                  <a:pt x="11686" y="9715"/>
                </a:cubicBezTo>
                <a:cubicBezTo>
                  <a:pt x="11541" y="9715"/>
                  <a:pt x="11435" y="9860"/>
                  <a:pt x="11435" y="10059"/>
                </a:cubicBezTo>
                <a:cubicBezTo>
                  <a:pt x="11435" y="10257"/>
                  <a:pt x="11541" y="10390"/>
                  <a:pt x="11686" y="10390"/>
                </a:cubicBezTo>
                <a:cubicBezTo>
                  <a:pt x="14044" y="10390"/>
                  <a:pt x="14044" y="10390"/>
                  <a:pt x="14044" y="10390"/>
                </a:cubicBezTo>
                <a:cubicBezTo>
                  <a:pt x="9818" y="16068"/>
                  <a:pt x="9818" y="16068"/>
                  <a:pt x="9818" y="16068"/>
                </a:cubicBezTo>
                <a:cubicBezTo>
                  <a:pt x="1280" y="16068"/>
                  <a:pt x="1280" y="16068"/>
                  <a:pt x="1280" y="16068"/>
                </a:cubicBezTo>
                <a:cubicBezTo>
                  <a:pt x="1078" y="15115"/>
                  <a:pt x="982" y="14307"/>
                  <a:pt x="982" y="13500"/>
                </a:cubicBezTo>
                <a:cubicBezTo>
                  <a:pt x="982" y="12891"/>
                  <a:pt x="1030" y="12349"/>
                  <a:pt x="1126" y="11806"/>
                </a:cubicBezTo>
                <a:cubicBezTo>
                  <a:pt x="8442" y="11806"/>
                  <a:pt x="8442" y="11806"/>
                  <a:pt x="8442" y="11806"/>
                </a:cubicBezTo>
                <a:cubicBezTo>
                  <a:pt x="8596" y="11806"/>
                  <a:pt x="8692" y="11674"/>
                  <a:pt x="8692" y="11475"/>
                </a:cubicBezTo>
                <a:cubicBezTo>
                  <a:pt x="8692" y="11276"/>
                  <a:pt x="8596" y="11131"/>
                  <a:pt x="8442" y="11131"/>
                </a:cubicBezTo>
                <a:cubicBezTo>
                  <a:pt x="1280" y="11131"/>
                  <a:pt x="1280" y="11131"/>
                  <a:pt x="1280" y="11131"/>
                </a:cubicBezTo>
                <a:cubicBezTo>
                  <a:pt x="1916" y="8841"/>
                  <a:pt x="3436" y="7081"/>
                  <a:pt x="5352" y="6816"/>
                </a:cubicBezTo>
                <a:cubicBezTo>
                  <a:pt x="5747" y="6750"/>
                  <a:pt x="6035" y="6406"/>
                  <a:pt x="6189" y="5943"/>
                </a:cubicBezTo>
                <a:cubicBezTo>
                  <a:pt x="6873" y="3243"/>
                  <a:pt x="8740" y="1416"/>
                  <a:pt x="10800" y="1416"/>
                </a:cubicBezTo>
                <a:cubicBezTo>
                  <a:pt x="12860" y="1416"/>
                  <a:pt x="14727" y="3243"/>
                  <a:pt x="15411" y="5943"/>
                </a:cubicBezTo>
                <a:cubicBezTo>
                  <a:pt x="15565" y="6406"/>
                  <a:pt x="15853" y="6750"/>
                  <a:pt x="16248" y="6816"/>
                </a:cubicBezTo>
                <a:cubicBezTo>
                  <a:pt x="18751" y="7226"/>
                  <a:pt x="20618" y="10059"/>
                  <a:pt x="20618" y="13500"/>
                </a:cubicBezTo>
                <a:cubicBezTo>
                  <a:pt x="20618" y="17206"/>
                  <a:pt x="18414" y="20250"/>
                  <a:pt x="15709" y="20250"/>
                </a:cubicBezTo>
                <a:close/>
              </a:path>
            </a:pathLst>
          </a:custGeom>
          <a:solidFill>
            <a:srgbClr val="85E247"/>
          </a:solidFill>
          <a:ln w="3175">
            <a:miter lim="400000"/>
          </a:ln>
        </p:spPr>
        <p:txBody>
          <a:bodyPr lIns="0" tIns="0" rIns="0" bIns="0" anchor="ctr" anchorCtr="0"/>
          <a:lstStyle/>
          <a:p>
            <a:pPr defTabSz="3564255">
              <a:defRPr sz="7000"/>
            </a:pPr>
            <a:endParaRPr sz="1200" dirty="0">
              <a:latin typeface="+mn-ea"/>
              <a:ea typeface="+mn-ea"/>
            </a:endParaRPr>
          </a:p>
        </p:txBody>
      </p:sp>
      <p:sp>
        <p:nvSpPr>
          <p:cNvPr id="709" name="Freeform 186"/>
          <p:cNvSpPr/>
          <p:nvPr/>
        </p:nvSpPr>
        <p:spPr>
          <a:xfrm>
            <a:off x="7641977" y="4845114"/>
            <a:ext cx="375016" cy="237764"/>
          </a:xfrm>
          <a:custGeom>
            <a:avLst/>
            <a:gdLst/>
            <a:ahLst/>
            <a:cxnLst>
              <a:cxn ang="0">
                <a:pos x="wd2" y="hd2"/>
              </a:cxn>
              <a:cxn ang="5400000">
                <a:pos x="wd2" y="hd2"/>
              </a:cxn>
              <a:cxn ang="10800000">
                <a:pos x="wd2" y="hd2"/>
              </a:cxn>
              <a:cxn ang="16200000">
                <a:pos x="wd2" y="hd2"/>
              </a:cxn>
            </a:cxnLst>
            <a:rect l="0" t="0" r="r" b="b"/>
            <a:pathLst>
              <a:path w="21600" h="21600" extrusionOk="0">
                <a:moveTo>
                  <a:pt x="19636" y="2400"/>
                </a:moveTo>
                <a:cubicBezTo>
                  <a:pt x="8836" y="2400"/>
                  <a:pt x="8836" y="2400"/>
                  <a:pt x="8836" y="2400"/>
                </a:cubicBezTo>
                <a:cubicBezTo>
                  <a:pt x="6873" y="0"/>
                  <a:pt x="6873" y="0"/>
                  <a:pt x="6873" y="0"/>
                </a:cubicBezTo>
                <a:cubicBezTo>
                  <a:pt x="1964" y="0"/>
                  <a:pt x="1964" y="0"/>
                  <a:pt x="1964" y="0"/>
                </a:cubicBezTo>
                <a:cubicBezTo>
                  <a:pt x="886" y="0"/>
                  <a:pt x="0" y="1082"/>
                  <a:pt x="0" y="2400"/>
                </a:cubicBezTo>
                <a:cubicBezTo>
                  <a:pt x="0" y="19200"/>
                  <a:pt x="0" y="19200"/>
                  <a:pt x="0" y="19200"/>
                </a:cubicBezTo>
                <a:cubicBezTo>
                  <a:pt x="0" y="20518"/>
                  <a:pt x="886" y="21600"/>
                  <a:pt x="1964" y="21600"/>
                </a:cubicBezTo>
                <a:cubicBezTo>
                  <a:pt x="19636" y="21600"/>
                  <a:pt x="19636" y="21600"/>
                  <a:pt x="19636" y="21600"/>
                </a:cubicBezTo>
                <a:cubicBezTo>
                  <a:pt x="20714" y="21600"/>
                  <a:pt x="21600" y="20518"/>
                  <a:pt x="21600" y="19200"/>
                </a:cubicBezTo>
                <a:cubicBezTo>
                  <a:pt x="21600" y="4800"/>
                  <a:pt x="21600" y="4800"/>
                  <a:pt x="21600" y="4800"/>
                </a:cubicBezTo>
                <a:cubicBezTo>
                  <a:pt x="21600" y="3482"/>
                  <a:pt x="20714" y="2400"/>
                  <a:pt x="19636" y="2400"/>
                </a:cubicBezTo>
                <a:close/>
                <a:moveTo>
                  <a:pt x="20618" y="19200"/>
                </a:moveTo>
                <a:cubicBezTo>
                  <a:pt x="20618" y="19859"/>
                  <a:pt x="20175" y="20400"/>
                  <a:pt x="19636" y="20400"/>
                </a:cubicBezTo>
                <a:cubicBezTo>
                  <a:pt x="1964" y="20400"/>
                  <a:pt x="1964" y="20400"/>
                  <a:pt x="1964" y="20400"/>
                </a:cubicBezTo>
                <a:cubicBezTo>
                  <a:pt x="1425" y="20400"/>
                  <a:pt x="982" y="19859"/>
                  <a:pt x="982" y="19200"/>
                </a:cubicBezTo>
                <a:cubicBezTo>
                  <a:pt x="982" y="7800"/>
                  <a:pt x="982" y="7800"/>
                  <a:pt x="982" y="7800"/>
                </a:cubicBezTo>
                <a:cubicBezTo>
                  <a:pt x="20618" y="7800"/>
                  <a:pt x="20618" y="7800"/>
                  <a:pt x="20618" y="7800"/>
                </a:cubicBezTo>
                <a:lnTo>
                  <a:pt x="20618" y="19200"/>
                </a:lnTo>
                <a:close/>
                <a:moveTo>
                  <a:pt x="20618" y="7200"/>
                </a:moveTo>
                <a:cubicBezTo>
                  <a:pt x="982" y="7200"/>
                  <a:pt x="982" y="7200"/>
                  <a:pt x="982" y="7200"/>
                </a:cubicBezTo>
                <a:cubicBezTo>
                  <a:pt x="982" y="2400"/>
                  <a:pt x="982" y="2400"/>
                  <a:pt x="982" y="2400"/>
                </a:cubicBezTo>
                <a:cubicBezTo>
                  <a:pt x="982" y="1741"/>
                  <a:pt x="1425" y="1200"/>
                  <a:pt x="1964" y="1200"/>
                </a:cubicBezTo>
                <a:cubicBezTo>
                  <a:pt x="6478" y="1200"/>
                  <a:pt x="6478" y="1200"/>
                  <a:pt x="6478" y="1200"/>
                </a:cubicBezTo>
                <a:cubicBezTo>
                  <a:pt x="8153" y="3235"/>
                  <a:pt x="8153" y="3235"/>
                  <a:pt x="8153" y="3235"/>
                </a:cubicBezTo>
                <a:cubicBezTo>
                  <a:pt x="8442" y="3600"/>
                  <a:pt x="8442" y="3600"/>
                  <a:pt x="8442" y="3600"/>
                </a:cubicBezTo>
                <a:cubicBezTo>
                  <a:pt x="19636" y="3600"/>
                  <a:pt x="19636" y="3600"/>
                  <a:pt x="19636" y="3600"/>
                </a:cubicBezTo>
                <a:cubicBezTo>
                  <a:pt x="20175" y="3600"/>
                  <a:pt x="20618" y="4141"/>
                  <a:pt x="20618" y="4800"/>
                </a:cubicBezTo>
                <a:lnTo>
                  <a:pt x="20618" y="7200"/>
                </a:lnTo>
                <a:close/>
              </a:path>
            </a:pathLst>
          </a:custGeom>
          <a:solidFill>
            <a:srgbClr val="85E247"/>
          </a:solidFill>
          <a:ln w="3175">
            <a:miter lim="400000"/>
          </a:ln>
        </p:spPr>
        <p:txBody>
          <a:bodyPr lIns="0" tIns="0" rIns="0" bIns="0" anchor="ctr" anchorCtr="0"/>
          <a:lstStyle/>
          <a:p>
            <a:pPr defTabSz="3564255">
              <a:defRPr sz="7000"/>
            </a:pPr>
            <a:endParaRPr sz="1200" dirty="0">
              <a:latin typeface="+mn-ea"/>
              <a:ea typeface="+mn-ea"/>
            </a:endParaRPr>
          </a:p>
        </p:txBody>
      </p:sp>
      <p:grpSp>
        <p:nvGrpSpPr>
          <p:cNvPr id="710" name="Group 189"/>
          <p:cNvGrpSpPr/>
          <p:nvPr/>
        </p:nvGrpSpPr>
        <p:grpSpPr>
          <a:xfrm>
            <a:off x="6535513" y="4828831"/>
            <a:ext cx="285748" cy="269889"/>
            <a:chOff x="0" y="0"/>
            <a:chExt cx="722126" cy="797921"/>
          </a:xfrm>
        </p:grpSpPr>
        <p:sp>
          <p:nvSpPr>
            <p:cNvPr id="711" name="Oval 190"/>
            <p:cNvSpPr/>
            <p:nvPr/>
          </p:nvSpPr>
          <p:spPr>
            <a:xfrm>
              <a:off x="622288" y="63143"/>
              <a:ext cx="40196" cy="40048"/>
            </a:xfrm>
            <a:prstGeom prst="ellipse">
              <a:avLst/>
            </a:pr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2" name="Oval 191"/>
            <p:cNvSpPr/>
            <p:nvPr/>
          </p:nvSpPr>
          <p:spPr>
            <a:xfrm>
              <a:off x="92240" y="166333"/>
              <a:ext cx="61796" cy="61795"/>
            </a:xfrm>
            <a:prstGeom prst="ellipse">
              <a:avLst/>
            </a:pr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3" name="Oval 192"/>
            <p:cNvSpPr/>
            <p:nvPr/>
          </p:nvSpPr>
          <p:spPr>
            <a:xfrm>
              <a:off x="398060" y="166333"/>
              <a:ext cx="61495" cy="61795"/>
            </a:xfrm>
            <a:prstGeom prst="ellipse">
              <a:avLst/>
            </a:pr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4" name="Freeform 193"/>
            <p:cNvSpPr/>
            <p:nvPr/>
          </p:nvSpPr>
          <p:spPr>
            <a:xfrm>
              <a:off x="151934" y="372863"/>
              <a:ext cx="244437" cy="164684"/>
            </a:xfrm>
            <a:custGeom>
              <a:avLst/>
              <a:gdLst/>
              <a:ahLst/>
              <a:cxnLst>
                <a:cxn ang="0">
                  <a:pos x="wd2" y="hd2"/>
                </a:cxn>
                <a:cxn ang="5400000">
                  <a:pos x="wd2" y="hd2"/>
                </a:cxn>
                <a:cxn ang="10800000">
                  <a:pos x="wd2" y="hd2"/>
                </a:cxn>
                <a:cxn ang="16200000">
                  <a:pos x="wd2" y="hd2"/>
                </a:cxn>
              </a:cxnLst>
              <a:rect l="0" t="0" r="r" b="b"/>
              <a:pathLst>
                <a:path w="21452" h="21600" extrusionOk="0">
                  <a:moveTo>
                    <a:pt x="16371" y="5447"/>
                  </a:moveTo>
                  <a:cubicBezTo>
                    <a:pt x="15562" y="2374"/>
                    <a:pt x="13508" y="0"/>
                    <a:pt x="10800" y="0"/>
                  </a:cubicBezTo>
                  <a:cubicBezTo>
                    <a:pt x="8279" y="0"/>
                    <a:pt x="6038" y="2374"/>
                    <a:pt x="5260" y="5447"/>
                  </a:cubicBezTo>
                  <a:cubicBezTo>
                    <a:pt x="2397" y="5912"/>
                    <a:pt x="0" y="9217"/>
                    <a:pt x="0" y="13500"/>
                  </a:cubicBezTo>
                  <a:cubicBezTo>
                    <a:pt x="0" y="18016"/>
                    <a:pt x="2708" y="21600"/>
                    <a:pt x="5882" y="21600"/>
                  </a:cubicBezTo>
                  <a:cubicBezTo>
                    <a:pt x="15562" y="21600"/>
                    <a:pt x="15562" y="21600"/>
                    <a:pt x="15562" y="21600"/>
                  </a:cubicBezTo>
                  <a:cubicBezTo>
                    <a:pt x="18737" y="21600"/>
                    <a:pt x="21444" y="18016"/>
                    <a:pt x="21444" y="13500"/>
                  </a:cubicBezTo>
                  <a:cubicBezTo>
                    <a:pt x="21600" y="9217"/>
                    <a:pt x="19235" y="5912"/>
                    <a:pt x="16371" y="5447"/>
                  </a:cubicBezTo>
                  <a:close/>
                  <a:moveTo>
                    <a:pt x="15718" y="18993"/>
                  </a:moveTo>
                  <a:cubicBezTo>
                    <a:pt x="6038" y="18993"/>
                    <a:pt x="6038" y="18993"/>
                    <a:pt x="6038" y="18993"/>
                  </a:cubicBezTo>
                  <a:cubicBezTo>
                    <a:pt x="3828" y="18993"/>
                    <a:pt x="1930" y="16619"/>
                    <a:pt x="1930" y="13500"/>
                  </a:cubicBezTo>
                  <a:cubicBezTo>
                    <a:pt x="1930" y="10660"/>
                    <a:pt x="3517" y="8519"/>
                    <a:pt x="5571" y="8053"/>
                  </a:cubicBezTo>
                  <a:cubicBezTo>
                    <a:pt x="6194" y="8053"/>
                    <a:pt x="6847" y="7355"/>
                    <a:pt x="7003" y="6378"/>
                  </a:cubicBezTo>
                  <a:cubicBezTo>
                    <a:pt x="7470" y="4236"/>
                    <a:pt x="9057" y="2607"/>
                    <a:pt x="10800" y="2607"/>
                  </a:cubicBezTo>
                  <a:cubicBezTo>
                    <a:pt x="12699" y="2607"/>
                    <a:pt x="14130" y="4003"/>
                    <a:pt x="14628" y="6378"/>
                  </a:cubicBezTo>
                  <a:cubicBezTo>
                    <a:pt x="14939" y="7355"/>
                    <a:pt x="15406" y="8053"/>
                    <a:pt x="16060" y="8053"/>
                  </a:cubicBezTo>
                  <a:cubicBezTo>
                    <a:pt x="18114" y="8286"/>
                    <a:pt x="19701" y="10660"/>
                    <a:pt x="19701" y="13500"/>
                  </a:cubicBezTo>
                  <a:cubicBezTo>
                    <a:pt x="19701" y="16340"/>
                    <a:pt x="17959" y="18993"/>
                    <a:pt x="15718" y="18993"/>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5" name="Freeform 194"/>
            <p:cNvSpPr/>
            <p:nvPr/>
          </p:nvSpPr>
          <p:spPr>
            <a:xfrm>
              <a:off x="0" y="72442"/>
              <a:ext cx="549996" cy="725480"/>
            </a:xfrm>
            <a:custGeom>
              <a:avLst/>
              <a:gdLst/>
              <a:ahLst/>
              <a:cxnLst>
                <a:cxn ang="0">
                  <a:pos x="wd2" y="hd2"/>
                </a:cxn>
                <a:cxn ang="5400000">
                  <a:pos x="wd2" y="hd2"/>
                </a:cxn>
                <a:cxn ang="10800000">
                  <a:pos x="wd2" y="hd2"/>
                </a:cxn>
                <a:cxn ang="16200000">
                  <a:pos x="wd2" y="hd2"/>
                </a:cxn>
              </a:cxnLst>
              <a:rect l="0" t="0" r="r" b="b"/>
              <a:pathLst>
                <a:path w="21600" h="21600" extrusionOk="0">
                  <a:moveTo>
                    <a:pt x="17559" y="0"/>
                  </a:moveTo>
                  <a:cubicBezTo>
                    <a:pt x="4055" y="0"/>
                    <a:pt x="4055" y="0"/>
                    <a:pt x="4055" y="0"/>
                  </a:cubicBezTo>
                  <a:cubicBezTo>
                    <a:pt x="1853" y="0"/>
                    <a:pt x="0" y="1341"/>
                    <a:pt x="0" y="2957"/>
                  </a:cubicBezTo>
                  <a:cubicBezTo>
                    <a:pt x="0" y="18643"/>
                    <a:pt x="0" y="18643"/>
                    <a:pt x="0" y="18643"/>
                  </a:cubicBezTo>
                  <a:cubicBezTo>
                    <a:pt x="0" y="20259"/>
                    <a:pt x="1853" y="21600"/>
                    <a:pt x="4055" y="21600"/>
                  </a:cubicBezTo>
                  <a:cubicBezTo>
                    <a:pt x="17559" y="21600"/>
                    <a:pt x="17559" y="21600"/>
                    <a:pt x="17559" y="21600"/>
                  </a:cubicBezTo>
                  <a:cubicBezTo>
                    <a:pt x="19761" y="21600"/>
                    <a:pt x="21600" y="20259"/>
                    <a:pt x="21600" y="18643"/>
                  </a:cubicBezTo>
                  <a:cubicBezTo>
                    <a:pt x="21600" y="2957"/>
                    <a:pt x="21600" y="2957"/>
                    <a:pt x="21600" y="2957"/>
                  </a:cubicBezTo>
                  <a:cubicBezTo>
                    <a:pt x="21600" y="1341"/>
                    <a:pt x="19830" y="0"/>
                    <a:pt x="17559" y="0"/>
                  </a:cubicBezTo>
                  <a:close/>
                  <a:moveTo>
                    <a:pt x="20039" y="18579"/>
                  </a:moveTo>
                  <a:cubicBezTo>
                    <a:pt x="20039" y="19498"/>
                    <a:pt x="18980" y="20311"/>
                    <a:pt x="17559" y="20311"/>
                  </a:cubicBezTo>
                  <a:cubicBezTo>
                    <a:pt x="4055" y="20311"/>
                    <a:pt x="4055" y="20311"/>
                    <a:pt x="4055" y="20311"/>
                  </a:cubicBezTo>
                  <a:cubicBezTo>
                    <a:pt x="2703" y="20311"/>
                    <a:pt x="1561" y="19551"/>
                    <a:pt x="1561" y="18579"/>
                  </a:cubicBezTo>
                  <a:cubicBezTo>
                    <a:pt x="1561" y="2957"/>
                    <a:pt x="1561" y="2957"/>
                    <a:pt x="1561" y="2957"/>
                  </a:cubicBezTo>
                  <a:cubicBezTo>
                    <a:pt x="1561" y="2049"/>
                    <a:pt x="2634" y="1236"/>
                    <a:pt x="4055" y="1236"/>
                  </a:cubicBezTo>
                  <a:cubicBezTo>
                    <a:pt x="17559" y="1236"/>
                    <a:pt x="17559" y="1236"/>
                    <a:pt x="17559" y="1236"/>
                  </a:cubicBezTo>
                  <a:cubicBezTo>
                    <a:pt x="18910" y="1236"/>
                    <a:pt x="20039" y="1996"/>
                    <a:pt x="20039" y="2957"/>
                  </a:cubicBezTo>
                  <a:lnTo>
                    <a:pt x="20039" y="18579"/>
                  </a:ln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6" name="Freeform 195"/>
            <p:cNvSpPr/>
            <p:nvPr/>
          </p:nvSpPr>
          <p:spPr>
            <a:xfrm>
              <a:off x="254403" y="0"/>
              <a:ext cx="467724" cy="725479"/>
            </a:xfrm>
            <a:custGeom>
              <a:avLst/>
              <a:gdLst/>
              <a:ahLst/>
              <a:cxnLst>
                <a:cxn ang="0">
                  <a:pos x="wd2" y="hd2"/>
                </a:cxn>
                <a:cxn ang="5400000">
                  <a:pos x="wd2" y="hd2"/>
                </a:cxn>
                <a:cxn ang="10800000">
                  <a:pos x="wd2" y="hd2"/>
                </a:cxn>
                <a:cxn ang="16200000">
                  <a:pos x="wd2" y="hd2"/>
                </a:cxn>
              </a:cxnLst>
              <a:rect l="0" t="0" r="r" b="b"/>
              <a:pathLst>
                <a:path w="21472" h="21600" extrusionOk="0">
                  <a:moveTo>
                    <a:pt x="17479" y="0"/>
                  </a:moveTo>
                  <a:cubicBezTo>
                    <a:pt x="2769" y="0"/>
                    <a:pt x="2769" y="0"/>
                    <a:pt x="2769" y="0"/>
                  </a:cubicBezTo>
                  <a:cubicBezTo>
                    <a:pt x="1938" y="0"/>
                    <a:pt x="537" y="211"/>
                    <a:pt x="32" y="750"/>
                  </a:cubicBezTo>
                  <a:cubicBezTo>
                    <a:pt x="-49" y="919"/>
                    <a:pt x="32" y="1077"/>
                    <a:pt x="195" y="1183"/>
                  </a:cubicBezTo>
                  <a:cubicBezTo>
                    <a:pt x="456" y="1236"/>
                    <a:pt x="700" y="1183"/>
                    <a:pt x="863" y="1077"/>
                  </a:cubicBezTo>
                  <a:cubicBezTo>
                    <a:pt x="1026" y="866"/>
                    <a:pt x="1938" y="644"/>
                    <a:pt x="2769" y="644"/>
                  </a:cubicBezTo>
                  <a:cubicBezTo>
                    <a:pt x="17397" y="644"/>
                    <a:pt x="17397" y="644"/>
                    <a:pt x="17397" y="644"/>
                  </a:cubicBezTo>
                  <a:cubicBezTo>
                    <a:pt x="19564" y="644"/>
                    <a:pt x="20557" y="1341"/>
                    <a:pt x="20557" y="2852"/>
                  </a:cubicBezTo>
                  <a:cubicBezTo>
                    <a:pt x="20557" y="19012"/>
                    <a:pt x="20557" y="19012"/>
                    <a:pt x="20557" y="19012"/>
                  </a:cubicBezTo>
                  <a:cubicBezTo>
                    <a:pt x="20557" y="20417"/>
                    <a:pt x="19727" y="20956"/>
                    <a:pt x="17397" y="20956"/>
                  </a:cubicBezTo>
                  <a:cubicBezTo>
                    <a:pt x="15573" y="20956"/>
                    <a:pt x="15573" y="20956"/>
                    <a:pt x="15573" y="20956"/>
                  </a:cubicBezTo>
                  <a:cubicBezTo>
                    <a:pt x="15328" y="20956"/>
                    <a:pt x="15068" y="21114"/>
                    <a:pt x="15068" y="21273"/>
                  </a:cubicBezTo>
                  <a:cubicBezTo>
                    <a:pt x="15068" y="21442"/>
                    <a:pt x="15328" y="21600"/>
                    <a:pt x="15573" y="21600"/>
                  </a:cubicBezTo>
                  <a:cubicBezTo>
                    <a:pt x="17397" y="21600"/>
                    <a:pt x="17397" y="21600"/>
                    <a:pt x="17397" y="21600"/>
                  </a:cubicBezTo>
                  <a:cubicBezTo>
                    <a:pt x="20313" y="21600"/>
                    <a:pt x="21470" y="20850"/>
                    <a:pt x="21470" y="19065"/>
                  </a:cubicBezTo>
                  <a:cubicBezTo>
                    <a:pt x="21470" y="2905"/>
                    <a:pt x="21470" y="2905"/>
                    <a:pt x="21470" y="2905"/>
                  </a:cubicBezTo>
                  <a:cubicBezTo>
                    <a:pt x="21551" y="972"/>
                    <a:pt x="20134" y="0"/>
                    <a:pt x="17479" y="0"/>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17" name="Freeform 196"/>
            <p:cNvSpPr/>
            <p:nvPr/>
          </p:nvSpPr>
          <p:spPr>
            <a:xfrm>
              <a:off x="580892" y="312869"/>
              <a:ext cx="61645" cy="123138"/>
            </a:xfrm>
            <a:custGeom>
              <a:avLst/>
              <a:gdLst/>
              <a:ahLst/>
              <a:cxnLst>
                <a:cxn ang="0">
                  <a:pos x="wd2" y="hd2"/>
                </a:cxn>
                <a:cxn ang="5400000">
                  <a:pos x="wd2" y="hd2"/>
                </a:cxn>
                <a:cxn ang="10800000">
                  <a:pos x="wd2" y="hd2"/>
                </a:cxn>
                <a:cxn ang="16200000">
                  <a:pos x="wd2" y="hd2"/>
                </a:cxn>
              </a:cxnLst>
              <a:rect l="0" t="0" r="r" b="b"/>
              <a:pathLst>
                <a:path w="21600" h="21600" extrusionOk="0">
                  <a:moveTo>
                    <a:pt x="3848" y="17803"/>
                  </a:moveTo>
                  <a:cubicBezTo>
                    <a:pt x="1862" y="17803"/>
                    <a:pt x="0" y="18737"/>
                    <a:pt x="0" y="19670"/>
                  </a:cubicBezTo>
                  <a:cubicBezTo>
                    <a:pt x="0" y="20666"/>
                    <a:pt x="1862" y="21600"/>
                    <a:pt x="3848" y="21600"/>
                  </a:cubicBezTo>
                  <a:cubicBezTo>
                    <a:pt x="13903" y="21600"/>
                    <a:pt x="21600" y="16869"/>
                    <a:pt x="21600" y="10831"/>
                  </a:cubicBezTo>
                  <a:cubicBezTo>
                    <a:pt x="21600" y="5416"/>
                    <a:pt x="13903" y="622"/>
                    <a:pt x="4469" y="0"/>
                  </a:cubicBezTo>
                  <a:cubicBezTo>
                    <a:pt x="2607" y="0"/>
                    <a:pt x="621" y="622"/>
                    <a:pt x="621" y="1618"/>
                  </a:cubicBezTo>
                  <a:cubicBezTo>
                    <a:pt x="621" y="2552"/>
                    <a:pt x="1862" y="3486"/>
                    <a:pt x="3848" y="3486"/>
                  </a:cubicBezTo>
                  <a:cubicBezTo>
                    <a:pt x="10179" y="3797"/>
                    <a:pt x="15269" y="7345"/>
                    <a:pt x="15269" y="10831"/>
                  </a:cubicBezTo>
                  <a:cubicBezTo>
                    <a:pt x="14524" y="14628"/>
                    <a:pt x="9559" y="17803"/>
                    <a:pt x="3848" y="17803"/>
                  </a:cubicBezTo>
                  <a:close/>
                </a:path>
              </a:pathLst>
            </a:custGeom>
            <a:solidFill>
              <a:srgbClr val="85E247"/>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718" name="TextBox 102"/>
          <p:cNvSpPr txBox="1"/>
          <p:nvPr/>
        </p:nvSpPr>
        <p:spPr>
          <a:xfrm>
            <a:off x="5124966" y="4211056"/>
            <a:ext cx="622036" cy="369332"/>
          </a:xfrm>
          <a:prstGeom prst="rect">
            <a:avLst/>
          </a:prstGeom>
          <a:noFill/>
        </p:spPr>
        <p:txBody>
          <a:bodyPr wrap="square" lIns="0" tIns="0" rIns="0" bIns="0" rtlCol="0">
            <a:spAutoFit/>
          </a:bodyPr>
          <a:lstStyle/>
          <a:p>
            <a:pPr algn="ctr"/>
            <a:r>
              <a:rPr lang="en-US" altLang="zh-CN" sz="1200" dirty="0">
                <a:latin typeface="+mn-ea"/>
                <a:ea typeface="+mn-ea"/>
                <a:cs typeface="Akkurat Pro"/>
                <a:sym typeface="Akkurat Pro"/>
              </a:rPr>
              <a:t>Web Scan</a:t>
            </a:r>
            <a:endParaRPr lang="en-US" altLang="zh-CN" sz="1200" dirty="0">
              <a:latin typeface="+mn-ea"/>
              <a:ea typeface="+mn-ea"/>
              <a:cs typeface="Akkurat Pro"/>
              <a:sym typeface="Akkurat Pro"/>
            </a:endParaRPr>
          </a:p>
        </p:txBody>
      </p:sp>
      <p:sp>
        <p:nvSpPr>
          <p:cNvPr id="719" name="Freeform 9"/>
          <p:cNvSpPr>
            <a:spLocks noEditPoints="1"/>
          </p:cNvSpPr>
          <p:nvPr/>
        </p:nvSpPr>
        <p:spPr bwMode="auto">
          <a:xfrm>
            <a:off x="5343336" y="3983431"/>
            <a:ext cx="209764" cy="276861"/>
          </a:xfrm>
          <a:custGeom>
            <a:avLst/>
            <a:gdLst>
              <a:gd name="T0" fmla="*/ 118 w 160"/>
              <a:gd name="T1" fmla="*/ 22 h 176"/>
              <a:gd name="T2" fmla="*/ 80 w 160"/>
              <a:gd name="T3" fmla="*/ 0 h 176"/>
              <a:gd name="T4" fmla="*/ 80 w 160"/>
              <a:gd name="T5" fmla="*/ 0 h 176"/>
              <a:gd name="T6" fmla="*/ 42 w 160"/>
              <a:gd name="T7" fmla="*/ 21 h 176"/>
              <a:gd name="T8" fmla="*/ 0 w 160"/>
              <a:gd name="T9" fmla="*/ 46 h 176"/>
              <a:gd name="T10" fmla="*/ 74 w 160"/>
              <a:gd name="T11" fmla="*/ 175 h 176"/>
              <a:gd name="T12" fmla="*/ 86 w 160"/>
              <a:gd name="T13" fmla="*/ 175 h 176"/>
              <a:gd name="T14" fmla="*/ 160 w 160"/>
              <a:gd name="T15" fmla="*/ 47 h 176"/>
              <a:gd name="T16" fmla="*/ 136 w 160"/>
              <a:gd name="T17" fmla="*/ 119 h 176"/>
              <a:gd name="T18" fmla="*/ 80 w 160"/>
              <a:gd name="T19" fmla="*/ 168 h 176"/>
              <a:gd name="T20" fmla="*/ 24 w 160"/>
              <a:gd name="T21" fmla="*/ 119 h 176"/>
              <a:gd name="T22" fmla="*/ 11 w 160"/>
              <a:gd name="T23" fmla="*/ 42 h 176"/>
              <a:gd name="T24" fmla="*/ 46 w 160"/>
              <a:gd name="T25" fmla="*/ 29 h 176"/>
              <a:gd name="T26" fmla="*/ 77 w 160"/>
              <a:gd name="T27" fmla="*/ 9 h 176"/>
              <a:gd name="T28" fmla="*/ 80 w 160"/>
              <a:gd name="T29" fmla="*/ 8 h 176"/>
              <a:gd name="T30" fmla="*/ 80 w 160"/>
              <a:gd name="T31" fmla="*/ 8 h 176"/>
              <a:gd name="T32" fmla="*/ 86 w 160"/>
              <a:gd name="T33" fmla="*/ 11 h 176"/>
              <a:gd name="T34" fmla="*/ 146 w 160"/>
              <a:gd name="T35" fmla="*/ 41 h 176"/>
              <a:gd name="T36" fmla="*/ 152 w 160"/>
              <a:gd name="T37" fmla="*/ 46 h 176"/>
              <a:gd name="T38" fmla="*/ 108 w 160"/>
              <a:gd name="T39" fmla="*/ 113 h 176"/>
              <a:gd name="T40" fmla="*/ 102 w 160"/>
              <a:gd name="T41" fmla="*/ 112 h 176"/>
              <a:gd name="T42" fmla="*/ 55 w 160"/>
              <a:gd name="T43" fmla="*/ 116 h 176"/>
              <a:gd name="T44" fmla="*/ 56 w 160"/>
              <a:gd name="T45" fmla="*/ 109 h 176"/>
              <a:gd name="T46" fmla="*/ 52 w 160"/>
              <a:gd name="T47" fmla="*/ 63 h 176"/>
              <a:gd name="T48" fmla="*/ 59 w 160"/>
              <a:gd name="T49" fmla="*/ 64 h 176"/>
              <a:gd name="T50" fmla="*/ 106 w 160"/>
              <a:gd name="T51" fmla="*/ 60 h 176"/>
              <a:gd name="T52" fmla="*/ 61 w 160"/>
              <a:gd name="T53" fmla="*/ 68 h 176"/>
              <a:gd name="T54" fmla="*/ 80 w 160"/>
              <a:gd name="T55" fmla="*/ 115 h 176"/>
              <a:gd name="T56" fmla="*/ 108 w 160"/>
              <a:gd name="T57" fmla="*/ 88 h 176"/>
              <a:gd name="T58" fmla="*/ 97 w 160"/>
              <a:gd name="T59" fmla="*/ 105 h 176"/>
              <a:gd name="T60" fmla="*/ 64 w 160"/>
              <a:gd name="T61" fmla="*/ 71 h 176"/>
              <a:gd name="T62" fmla="*/ 89 w 160"/>
              <a:gd name="T63" fmla="*/ 76 h 176"/>
              <a:gd name="T64" fmla="*/ 69 w 160"/>
              <a:gd name="T65" fmla="*/ 99 h 176"/>
              <a:gd name="T66" fmla="*/ 91 w 160"/>
              <a:gd name="T67" fmla="*/ 99 h 176"/>
              <a:gd name="T68" fmla="*/ 91 w 160"/>
              <a:gd name="T69" fmla="*/ 88 h 176"/>
              <a:gd name="T70" fmla="*/ 72 w 160"/>
              <a:gd name="T71" fmla="*/ 96 h 176"/>
              <a:gd name="T72" fmla="*/ 86 w 160"/>
              <a:gd name="T73" fmla="*/ 79 h 176"/>
              <a:gd name="T74" fmla="*/ 80 w 160"/>
              <a:gd name="T75" fmla="*/ 83 h 176"/>
              <a:gd name="T76" fmla="*/ 80 w 160"/>
              <a:gd name="T77" fmla="*/ 95 h 176"/>
              <a:gd name="T78" fmla="*/ 86 w 160"/>
              <a:gd name="T79" fmla="*/ 86 h 176"/>
              <a:gd name="T80" fmla="*/ 115 w 160"/>
              <a:gd name="T81" fmla="*/ 51 h 176"/>
              <a:gd name="T82" fmla="*/ 52 w 160"/>
              <a:gd name="T83" fmla="*/ 58 h 176"/>
              <a:gd name="T84" fmla="*/ 42 w 160"/>
              <a:gd name="T85" fmla="*/ 54 h 176"/>
              <a:gd name="T86" fmla="*/ 49 w 160"/>
              <a:gd name="T87" fmla="*/ 117 h 176"/>
              <a:gd name="T88" fmla="*/ 45 w 160"/>
              <a:gd name="T89" fmla="*/ 127 h 176"/>
              <a:gd name="T90" fmla="*/ 80 w 160"/>
              <a:gd name="T91" fmla="*/ 131 h 176"/>
              <a:gd name="T92" fmla="*/ 116 w 160"/>
              <a:gd name="T93" fmla="*/ 127 h 176"/>
              <a:gd name="T94" fmla="*/ 112 w 160"/>
              <a:gd name="T95" fmla="*/ 117 h 176"/>
              <a:gd name="T96" fmla="*/ 118 w 160"/>
              <a:gd name="T97"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176">
                <a:moveTo>
                  <a:pt x="152" y="34"/>
                </a:moveTo>
                <a:cubicBezTo>
                  <a:pt x="143" y="31"/>
                  <a:pt x="126" y="26"/>
                  <a:pt x="118" y="22"/>
                </a:cubicBezTo>
                <a:cubicBezTo>
                  <a:pt x="101" y="13"/>
                  <a:pt x="95" y="8"/>
                  <a:pt x="88"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5"/>
                  <a:pt x="17" y="31"/>
                  <a:pt x="8" y="34"/>
                </a:cubicBezTo>
                <a:cubicBezTo>
                  <a:pt x="3" y="36"/>
                  <a:pt x="0" y="41"/>
                  <a:pt x="0" y="46"/>
                </a:cubicBezTo>
                <a:cubicBezTo>
                  <a:pt x="2" y="65"/>
                  <a:pt x="6" y="100"/>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0"/>
                  <a:pt x="158" y="65"/>
                  <a:pt x="160" y="47"/>
                </a:cubicBezTo>
                <a:cubicBezTo>
                  <a:pt x="160" y="41"/>
                  <a:pt x="157" y="36"/>
                  <a:pt x="152" y="34"/>
                </a:cubicBezTo>
                <a:close/>
                <a:moveTo>
                  <a:pt x="136" y="119"/>
                </a:moveTo>
                <a:cubicBezTo>
                  <a:pt x="128" y="135"/>
                  <a:pt x="110" y="151"/>
                  <a:pt x="82" y="168"/>
                </a:cubicBezTo>
                <a:cubicBezTo>
                  <a:pt x="82" y="168"/>
                  <a:pt x="81" y="168"/>
                  <a:pt x="80" y="168"/>
                </a:cubicBezTo>
                <a:cubicBezTo>
                  <a:pt x="79" y="168"/>
                  <a:pt x="78" y="168"/>
                  <a:pt x="78" y="167"/>
                </a:cubicBezTo>
                <a:cubicBezTo>
                  <a:pt x="50" y="151"/>
                  <a:pt x="32" y="134"/>
                  <a:pt x="24" y="119"/>
                </a:cubicBezTo>
                <a:cubicBezTo>
                  <a:pt x="13" y="96"/>
                  <a:pt x="9" y="57"/>
                  <a:pt x="8" y="46"/>
                </a:cubicBezTo>
                <a:cubicBezTo>
                  <a:pt x="8" y="43"/>
                  <a:pt x="10"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4" y="10"/>
                  <a:pt x="85" y="10"/>
                  <a:pt x="86" y="11"/>
                </a:cubicBezTo>
                <a:cubicBezTo>
                  <a:pt x="92" y="15"/>
                  <a:pt x="99" y="21"/>
                  <a:pt x="114" y="29"/>
                </a:cubicBezTo>
                <a:cubicBezTo>
                  <a:pt x="122" y="33"/>
                  <a:pt x="136" y="37"/>
                  <a:pt x="146" y="41"/>
                </a:cubicBezTo>
                <a:cubicBezTo>
                  <a:pt x="149" y="42"/>
                  <a:pt x="149" y="42"/>
                  <a:pt x="149" y="42"/>
                </a:cubicBezTo>
                <a:cubicBezTo>
                  <a:pt x="150" y="42"/>
                  <a:pt x="152" y="43"/>
                  <a:pt x="152" y="46"/>
                </a:cubicBezTo>
                <a:cubicBezTo>
                  <a:pt x="151" y="57"/>
                  <a:pt x="147" y="96"/>
                  <a:pt x="136" y="119"/>
                </a:cubicBezTo>
                <a:close/>
                <a:moveTo>
                  <a:pt x="108" y="113"/>
                </a:moveTo>
                <a:cubicBezTo>
                  <a:pt x="104" y="109"/>
                  <a:pt x="104" y="109"/>
                  <a:pt x="104" y="109"/>
                </a:cubicBezTo>
                <a:cubicBezTo>
                  <a:pt x="102" y="112"/>
                  <a:pt x="102" y="112"/>
                  <a:pt x="102" y="112"/>
                </a:cubicBezTo>
                <a:cubicBezTo>
                  <a:pt x="106" y="116"/>
                  <a:pt x="106" y="116"/>
                  <a:pt x="106" y="116"/>
                </a:cubicBezTo>
                <a:cubicBezTo>
                  <a:pt x="91" y="129"/>
                  <a:pt x="69" y="129"/>
                  <a:pt x="55" y="116"/>
                </a:cubicBezTo>
                <a:cubicBezTo>
                  <a:pt x="59" y="112"/>
                  <a:pt x="59" y="112"/>
                  <a:pt x="59" y="112"/>
                </a:cubicBezTo>
                <a:cubicBezTo>
                  <a:pt x="56" y="109"/>
                  <a:pt x="56" y="109"/>
                  <a:pt x="56" y="109"/>
                </a:cubicBezTo>
                <a:cubicBezTo>
                  <a:pt x="52" y="113"/>
                  <a:pt x="52" y="113"/>
                  <a:pt x="52" y="113"/>
                </a:cubicBezTo>
                <a:cubicBezTo>
                  <a:pt x="39" y="99"/>
                  <a:pt x="39" y="77"/>
                  <a:pt x="52" y="63"/>
                </a:cubicBezTo>
                <a:cubicBezTo>
                  <a:pt x="56" y="67"/>
                  <a:pt x="56" y="67"/>
                  <a:pt x="56" y="67"/>
                </a:cubicBezTo>
                <a:cubicBezTo>
                  <a:pt x="59" y="64"/>
                  <a:pt x="59" y="64"/>
                  <a:pt x="59" y="64"/>
                </a:cubicBezTo>
                <a:cubicBezTo>
                  <a:pt x="55" y="60"/>
                  <a:pt x="55" y="60"/>
                  <a:pt x="55" y="60"/>
                </a:cubicBezTo>
                <a:cubicBezTo>
                  <a:pt x="69" y="47"/>
                  <a:pt x="91" y="47"/>
                  <a:pt x="106" y="60"/>
                </a:cubicBezTo>
                <a:cubicBezTo>
                  <a:pt x="98" y="67"/>
                  <a:pt x="98" y="67"/>
                  <a:pt x="98" y="67"/>
                </a:cubicBezTo>
                <a:cubicBezTo>
                  <a:pt x="88" y="57"/>
                  <a:pt x="71" y="58"/>
                  <a:pt x="61" y="68"/>
                </a:cubicBezTo>
                <a:cubicBezTo>
                  <a:pt x="50" y="79"/>
                  <a:pt x="50" y="97"/>
                  <a:pt x="61" y="107"/>
                </a:cubicBezTo>
                <a:cubicBezTo>
                  <a:pt x="66" y="113"/>
                  <a:pt x="73" y="115"/>
                  <a:pt x="80" y="115"/>
                </a:cubicBezTo>
                <a:cubicBezTo>
                  <a:pt x="88" y="115"/>
                  <a:pt x="94" y="113"/>
                  <a:pt x="100" y="107"/>
                </a:cubicBezTo>
                <a:cubicBezTo>
                  <a:pt x="105" y="102"/>
                  <a:pt x="108" y="96"/>
                  <a:pt x="108" y="88"/>
                </a:cubicBezTo>
                <a:cubicBezTo>
                  <a:pt x="104" y="88"/>
                  <a:pt x="104" y="88"/>
                  <a:pt x="104" y="88"/>
                </a:cubicBezTo>
                <a:cubicBezTo>
                  <a:pt x="104" y="96"/>
                  <a:pt x="102" y="100"/>
                  <a:pt x="97" y="105"/>
                </a:cubicBezTo>
                <a:cubicBezTo>
                  <a:pt x="88" y="114"/>
                  <a:pt x="73" y="114"/>
                  <a:pt x="64" y="105"/>
                </a:cubicBezTo>
                <a:cubicBezTo>
                  <a:pt x="54" y="95"/>
                  <a:pt x="54" y="80"/>
                  <a:pt x="64" y="71"/>
                </a:cubicBezTo>
                <a:cubicBezTo>
                  <a:pt x="72" y="62"/>
                  <a:pt x="86" y="62"/>
                  <a:pt x="96" y="70"/>
                </a:cubicBezTo>
                <a:cubicBezTo>
                  <a:pt x="89" y="76"/>
                  <a:pt x="89" y="76"/>
                  <a:pt x="89" y="76"/>
                </a:cubicBezTo>
                <a:cubicBezTo>
                  <a:pt x="83" y="71"/>
                  <a:pt x="74" y="72"/>
                  <a:pt x="69" y="77"/>
                </a:cubicBezTo>
                <a:cubicBezTo>
                  <a:pt x="63" y="83"/>
                  <a:pt x="63" y="93"/>
                  <a:pt x="69" y="99"/>
                </a:cubicBezTo>
                <a:cubicBezTo>
                  <a:pt x="72" y="102"/>
                  <a:pt x="76" y="103"/>
                  <a:pt x="80" y="103"/>
                </a:cubicBezTo>
                <a:cubicBezTo>
                  <a:pt x="84" y="103"/>
                  <a:pt x="88" y="102"/>
                  <a:pt x="91" y="99"/>
                </a:cubicBezTo>
                <a:cubicBezTo>
                  <a:pt x="94" y="96"/>
                  <a:pt x="95" y="92"/>
                  <a:pt x="95" y="88"/>
                </a:cubicBezTo>
                <a:cubicBezTo>
                  <a:pt x="91" y="88"/>
                  <a:pt x="91" y="88"/>
                  <a:pt x="91" y="88"/>
                </a:cubicBezTo>
                <a:cubicBezTo>
                  <a:pt x="91" y="92"/>
                  <a:pt x="90" y="94"/>
                  <a:pt x="88" y="96"/>
                </a:cubicBezTo>
                <a:cubicBezTo>
                  <a:pt x="84" y="101"/>
                  <a:pt x="76" y="101"/>
                  <a:pt x="72" y="96"/>
                </a:cubicBezTo>
                <a:cubicBezTo>
                  <a:pt x="68" y="92"/>
                  <a:pt x="68" y="85"/>
                  <a:pt x="72" y="80"/>
                </a:cubicBezTo>
                <a:cubicBezTo>
                  <a:pt x="76" y="76"/>
                  <a:pt x="82" y="76"/>
                  <a:pt x="86" y="79"/>
                </a:cubicBezTo>
                <a:cubicBezTo>
                  <a:pt x="82" y="83"/>
                  <a:pt x="82" y="83"/>
                  <a:pt x="82" y="83"/>
                </a:cubicBezTo>
                <a:cubicBezTo>
                  <a:pt x="82" y="83"/>
                  <a:pt x="81" y="83"/>
                  <a:pt x="80" y="83"/>
                </a:cubicBezTo>
                <a:cubicBezTo>
                  <a:pt x="77" y="83"/>
                  <a:pt x="74" y="85"/>
                  <a:pt x="74" y="89"/>
                </a:cubicBezTo>
                <a:cubicBezTo>
                  <a:pt x="74" y="92"/>
                  <a:pt x="77" y="95"/>
                  <a:pt x="80" y="95"/>
                </a:cubicBezTo>
                <a:cubicBezTo>
                  <a:pt x="83" y="95"/>
                  <a:pt x="86" y="92"/>
                  <a:pt x="86" y="89"/>
                </a:cubicBezTo>
                <a:cubicBezTo>
                  <a:pt x="86" y="88"/>
                  <a:pt x="86" y="87"/>
                  <a:pt x="86" y="86"/>
                </a:cubicBezTo>
                <a:cubicBezTo>
                  <a:pt x="118" y="54"/>
                  <a:pt x="118" y="54"/>
                  <a:pt x="118" y="54"/>
                </a:cubicBezTo>
                <a:cubicBezTo>
                  <a:pt x="115" y="51"/>
                  <a:pt x="115" y="51"/>
                  <a:pt x="115" y="51"/>
                </a:cubicBezTo>
                <a:cubicBezTo>
                  <a:pt x="108" y="58"/>
                  <a:pt x="108" y="58"/>
                  <a:pt x="108" y="58"/>
                </a:cubicBezTo>
                <a:cubicBezTo>
                  <a:pt x="92" y="43"/>
                  <a:pt x="68" y="43"/>
                  <a:pt x="52" y="58"/>
                </a:cubicBezTo>
                <a:cubicBezTo>
                  <a:pt x="45" y="51"/>
                  <a:pt x="45" y="51"/>
                  <a:pt x="45" y="51"/>
                </a:cubicBezTo>
                <a:cubicBezTo>
                  <a:pt x="42" y="54"/>
                  <a:pt x="42" y="54"/>
                  <a:pt x="42" y="54"/>
                </a:cubicBezTo>
                <a:cubicBezTo>
                  <a:pt x="49" y="61"/>
                  <a:pt x="49" y="61"/>
                  <a:pt x="49" y="61"/>
                </a:cubicBezTo>
                <a:cubicBezTo>
                  <a:pt x="35" y="77"/>
                  <a:pt x="35" y="101"/>
                  <a:pt x="49" y="117"/>
                </a:cubicBezTo>
                <a:cubicBezTo>
                  <a:pt x="42" y="124"/>
                  <a:pt x="42" y="124"/>
                  <a:pt x="42" y="124"/>
                </a:cubicBezTo>
                <a:cubicBezTo>
                  <a:pt x="45" y="127"/>
                  <a:pt x="45" y="127"/>
                  <a:pt x="45" y="127"/>
                </a:cubicBezTo>
                <a:cubicBezTo>
                  <a:pt x="52" y="120"/>
                  <a:pt x="52" y="120"/>
                  <a:pt x="52" y="120"/>
                </a:cubicBezTo>
                <a:cubicBezTo>
                  <a:pt x="60" y="127"/>
                  <a:pt x="70" y="131"/>
                  <a:pt x="80" y="131"/>
                </a:cubicBezTo>
                <a:cubicBezTo>
                  <a:pt x="91" y="131"/>
                  <a:pt x="101" y="127"/>
                  <a:pt x="109" y="120"/>
                </a:cubicBezTo>
                <a:cubicBezTo>
                  <a:pt x="116" y="127"/>
                  <a:pt x="116" y="127"/>
                  <a:pt x="116" y="127"/>
                </a:cubicBezTo>
                <a:cubicBezTo>
                  <a:pt x="118" y="124"/>
                  <a:pt x="118" y="124"/>
                  <a:pt x="118" y="124"/>
                </a:cubicBezTo>
                <a:cubicBezTo>
                  <a:pt x="112" y="117"/>
                  <a:pt x="112" y="117"/>
                  <a:pt x="112" y="117"/>
                </a:cubicBezTo>
                <a:cubicBezTo>
                  <a:pt x="119" y="109"/>
                  <a:pt x="122" y="101"/>
                  <a:pt x="122" y="89"/>
                </a:cubicBezTo>
                <a:cubicBezTo>
                  <a:pt x="118" y="89"/>
                  <a:pt x="118" y="89"/>
                  <a:pt x="118" y="89"/>
                </a:cubicBezTo>
                <a:cubicBezTo>
                  <a:pt x="118" y="96"/>
                  <a:pt x="114" y="107"/>
                  <a:pt x="108" y="113"/>
                </a:cubicBezTo>
                <a:close/>
              </a:path>
            </a:pathLst>
          </a:custGeom>
          <a:solidFill>
            <a:srgbClr val="14CDFF"/>
          </a:solidFill>
          <a:ln>
            <a:noFill/>
          </a:ln>
        </p:spPr>
        <p:txBody>
          <a:bodyPr vert="horz" wrap="square" lIns="0" tIns="0" rIns="0" bIns="0" numCol="1" anchor="t" anchorCtr="0" compatLnSpc="1"/>
          <a:lstStyle/>
          <a:p>
            <a:endParaRPr lang="en-US" sz="1200">
              <a:latin typeface="+mn-ea"/>
              <a:ea typeface="+mn-ea"/>
            </a:endParaRPr>
          </a:p>
        </p:txBody>
      </p:sp>
      <p:sp>
        <p:nvSpPr>
          <p:cNvPr id="720" name="矩形 717"/>
          <p:cNvSpPr/>
          <p:nvPr/>
        </p:nvSpPr>
        <p:spPr>
          <a:xfrm>
            <a:off x="1881762" y="3968966"/>
            <a:ext cx="3884973" cy="613776"/>
          </a:xfrm>
          <a:prstGeom prst="rect">
            <a:avLst/>
          </a:prstGeom>
          <a:ln w="12700">
            <a:solidFill>
              <a:srgbClr val="14CDFF"/>
            </a:solidFill>
            <a:miter/>
          </a:ln>
        </p:spPr>
        <p:txBody>
          <a:bodyPr lIns="0" tIns="0" rIns="0" bIns="0" anchor="ctr" anchorCtr="0"/>
          <a:lstStyle/>
          <a:p>
            <a:pPr defTabSz="3564255">
              <a:defRPr sz="8200"/>
            </a:pPr>
            <a:endParaRPr sz="1200" dirty="0">
              <a:latin typeface="+mn-ea"/>
              <a:ea typeface="+mn-ea"/>
            </a:endParaRPr>
          </a:p>
        </p:txBody>
      </p:sp>
      <p:sp>
        <p:nvSpPr>
          <p:cNvPr id="721" name="TextBox 73"/>
          <p:cNvSpPr txBox="1"/>
          <p:nvPr/>
        </p:nvSpPr>
        <p:spPr>
          <a:xfrm>
            <a:off x="3273221" y="4358862"/>
            <a:ext cx="347232" cy="115680"/>
          </a:xfrm>
          <a:prstGeom prst="rect">
            <a:avLst/>
          </a:prstGeom>
          <a:ln w="3175">
            <a:miter lim="400000"/>
          </a:ln>
        </p:spPr>
        <p:txBody>
          <a:bodyPr lIns="0" tIns="0" rIns="0" bIns="0" anchor="ctr" anchorCtr="0"/>
          <a:lstStyle>
            <a:lvl1pPr algn="ctr" defTabSz="3567430">
              <a:defRPr sz="1600">
                <a:solidFill>
                  <a:srgbClr val="14CDFF"/>
                </a:solidFill>
                <a:latin typeface="Akkurat Pro"/>
                <a:ea typeface="Akkurat Pro"/>
                <a:cs typeface="Akkurat Pro"/>
                <a:sym typeface="Akkurat Pro"/>
              </a:defRPr>
            </a:lvl1pPr>
          </a:lstStyle>
          <a:p>
            <a:r>
              <a:rPr sz="1200" dirty="0">
                <a:solidFill>
                  <a:schemeClr val="tx1"/>
                </a:solidFill>
                <a:latin typeface="+mn-ea"/>
                <a:ea typeface="+mn-ea"/>
              </a:rPr>
              <a:t>WAF</a:t>
            </a:r>
            <a:endParaRPr sz="1200" dirty="0">
              <a:solidFill>
                <a:schemeClr val="tx1"/>
              </a:solidFill>
              <a:latin typeface="+mn-ea"/>
              <a:ea typeface="+mn-ea"/>
            </a:endParaRPr>
          </a:p>
        </p:txBody>
      </p:sp>
      <p:sp>
        <p:nvSpPr>
          <p:cNvPr id="723" name="TextBox 102"/>
          <p:cNvSpPr txBox="1"/>
          <p:nvPr/>
        </p:nvSpPr>
        <p:spPr>
          <a:xfrm>
            <a:off x="2928300" y="4362776"/>
            <a:ext cx="221417" cy="115680"/>
          </a:xfrm>
          <a:prstGeom prst="rect">
            <a:avLst/>
          </a:prstGeom>
          <a:ln w="3175">
            <a:miter lim="400000"/>
          </a:ln>
        </p:spPr>
        <p:txBody>
          <a:bodyPr lIns="0" tIns="0" rIns="0" bIns="0" anchor="ctr" anchorCtr="0"/>
          <a:lstStyle>
            <a:lvl1pPr algn="ctr" defTabSz="3567430">
              <a:defRPr sz="1600">
                <a:solidFill>
                  <a:srgbClr val="14CDFF"/>
                </a:solidFill>
                <a:latin typeface="Akkurat Pro"/>
                <a:ea typeface="Akkurat Pro"/>
                <a:cs typeface="Akkurat Pro"/>
                <a:sym typeface="Akkurat Pro"/>
              </a:defRPr>
            </a:lvl1pPr>
          </a:lstStyle>
          <a:p>
            <a:r>
              <a:rPr sz="1200" dirty="0">
                <a:solidFill>
                  <a:schemeClr val="tx1"/>
                </a:solidFill>
                <a:latin typeface="+mn-ea"/>
                <a:ea typeface="+mn-ea"/>
              </a:rPr>
              <a:t>S</a:t>
            </a:r>
            <a:r>
              <a:rPr lang="en-US" sz="1200" dirty="0">
                <a:solidFill>
                  <a:schemeClr val="tx1"/>
                </a:solidFill>
                <a:latin typeface="+mn-ea"/>
                <a:ea typeface="+mn-ea"/>
              </a:rPr>
              <a:t>C</a:t>
            </a:r>
            <a:endParaRPr sz="1200" dirty="0">
              <a:solidFill>
                <a:schemeClr val="tx1"/>
              </a:solidFill>
              <a:latin typeface="+mn-ea"/>
              <a:ea typeface="+mn-ea"/>
            </a:endParaRPr>
          </a:p>
        </p:txBody>
      </p:sp>
      <p:sp>
        <p:nvSpPr>
          <p:cNvPr id="724" name="矩形 1502"/>
          <p:cNvSpPr txBox="1"/>
          <p:nvPr/>
        </p:nvSpPr>
        <p:spPr>
          <a:xfrm>
            <a:off x="1773031" y="4055708"/>
            <a:ext cx="809077" cy="422748"/>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安全</a:t>
            </a:r>
            <a:endParaRPr lang="en-US" altLang="zh-CN" sz="1200" dirty="0">
              <a:solidFill>
                <a:schemeClr val="tx1"/>
              </a:solidFill>
              <a:effectLst/>
              <a:latin typeface="+mn-ea"/>
              <a:ea typeface="+mn-ea"/>
            </a:endParaRPr>
          </a:p>
          <a:p>
            <a:r>
              <a:rPr lang="zh-CN" altLang="en-US" sz="1200" dirty="0">
                <a:solidFill>
                  <a:schemeClr val="tx1"/>
                </a:solidFill>
                <a:effectLst/>
                <a:latin typeface="+mn-ea"/>
                <a:ea typeface="+mn-ea"/>
              </a:rPr>
              <a:t>服务</a:t>
            </a:r>
            <a:endParaRPr sz="1200" dirty="0">
              <a:solidFill>
                <a:schemeClr val="tx1"/>
              </a:solidFill>
              <a:effectLst/>
              <a:latin typeface="+mn-ea"/>
              <a:ea typeface="+mn-ea"/>
            </a:endParaRPr>
          </a:p>
        </p:txBody>
      </p:sp>
      <p:grpSp>
        <p:nvGrpSpPr>
          <p:cNvPr id="728" name="组合 727"/>
          <p:cNvGrpSpPr/>
          <p:nvPr/>
        </p:nvGrpSpPr>
        <p:grpSpPr>
          <a:xfrm>
            <a:off x="2922131" y="4064080"/>
            <a:ext cx="279300" cy="261607"/>
            <a:chOff x="3259145" y="4032894"/>
            <a:chExt cx="412882" cy="387681"/>
          </a:xfrm>
        </p:grpSpPr>
        <p:sp>
          <p:nvSpPr>
            <p:cNvPr id="729" name="Freeform 64"/>
            <p:cNvSpPr/>
            <p:nvPr/>
          </p:nvSpPr>
          <p:spPr>
            <a:xfrm>
              <a:off x="3398592" y="4128679"/>
              <a:ext cx="145773" cy="202697"/>
            </a:xfrm>
            <a:custGeom>
              <a:avLst/>
              <a:gdLst/>
              <a:ahLst/>
              <a:cxnLst>
                <a:cxn ang="0">
                  <a:pos x="wd2" y="hd2"/>
                </a:cxn>
                <a:cxn ang="5400000">
                  <a:pos x="wd2" y="hd2"/>
                </a:cxn>
                <a:cxn ang="10800000">
                  <a:pos x="wd2" y="hd2"/>
                </a:cxn>
                <a:cxn ang="16200000">
                  <a:pos x="wd2" y="hd2"/>
                </a:cxn>
              </a:cxnLst>
              <a:rect l="0" t="0" r="r" b="b"/>
              <a:pathLst>
                <a:path w="21600" h="21600" extrusionOk="0">
                  <a:moveTo>
                    <a:pt x="13091" y="11138"/>
                  </a:moveTo>
                  <a:cubicBezTo>
                    <a:pt x="17673" y="10463"/>
                    <a:pt x="21600" y="8438"/>
                    <a:pt x="21600" y="5737"/>
                  </a:cubicBezTo>
                  <a:cubicBezTo>
                    <a:pt x="21600" y="2700"/>
                    <a:pt x="16364" y="0"/>
                    <a:pt x="10473" y="0"/>
                  </a:cubicBezTo>
                  <a:cubicBezTo>
                    <a:pt x="4582" y="0"/>
                    <a:pt x="0" y="2700"/>
                    <a:pt x="0" y="5737"/>
                  </a:cubicBezTo>
                  <a:cubicBezTo>
                    <a:pt x="0" y="8438"/>
                    <a:pt x="3927" y="10463"/>
                    <a:pt x="8509" y="11138"/>
                  </a:cubicBezTo>
                  <a:cubicBezTo>
                    <a:pt x="8509" y="21600"/>
                    <a:pt x="8509" y="21600"/>
                    <a:pt x="8509" y="21600"/>
                  </a:cubicBezTo>
                  <a:cubicBezTo>
                    <a:pt x="13091" y="21600"/>
                    <a:pt x="13091" y="21600"/>
                    <a:pt x="13091" y="21600"/>
                  </a:cubicBezTo>
                  <a:cubicBezTo>
                    <a:pt x="13091" y="18562"/>
                    <a:pt x="13091" y="18562"/>
                    <a:pt x="13091" y="18562"/>
                  </a:cubicBezTo>
                  <a:cubicBezTo>
                    <a:pt x="17673" y="18562"/>
                    <a:pt x="17673" y="18562"/>
                    <a:pt x="17673" y="18562"/>
                  </a:cubicBezTo>
                  <a:cubicBezTo>
                    <a:pt x="17673" y="16875"/>
                    <a:pt x="17673" y="16875"/>
                    <a:pt x="17673" y="16875"/>
                  </a:cubicBezTo>
                  <a:cubicBezTo>
                    <a:pt x="13091" y="16875"/>
                    <a:pt x="13091" y="16875"/>
                    <a:pt x="13091" y="16875"/>
                  </a:cubicBezTo>
                  <a:cubicBezTo>
                    <a:pt x="13091" y="14850"/>
                    <a:pt x="13091" y="14850"/>
                    <a:pt x="13091" y="14850"/>
                  </a:cubicBezTo>
                  <a:cubicBezTo>
                    <a:pt x="17673" y="14850"/>
                    <a:pt x="17673" y="14850"/>
                    <a:pt x="17673" y="14850"/>
                  </a:cubicBezTo>
                  <a:cubicBezTo>
                    <a:pt x="17673" y="13163"/>
                    <a:pt x="17673" y="13163"/>
                    <a:pt x="17673" y="13163"/>
                  </a:cubicBezTo>
                  <a:cubicBezTo>
                    <a:pt x="13091" y="13163"/>
                    <a:pt x="13091" y="13163"/>
                    <a:pt x="13091" y="13163"/>
                  </a:cubicBezTo>
                  <a:lnTo>
                    <a:pt x="13091" y="11138"/>
                  </a:lnTo>
                  <a:close/>
                  <a:moveTo>
                    <a:pt x="10473" y="9450"/>
                  </a:moveTo>
                  <a:cubicBezTo>
                    <a:pt x="6545" y="9450"/>
                    <a:pt x="3927" y="7763"/>
                    <a:pt x="3927" y="5737"/>
                  </a:cubicBezTo>
                  <a:cubicBezTo>
                    <a:pt x="3927" y="3713"/>
                    <a:pt x="6545" y="2025"/>
                    <a:pt x="10473" y="2025"/>
                  </a:cubicBezTo>
                  <a:cubicBezTo>
                    <a:pt x="14400" y="2025"/>
                    <a:pt x="17673" y="3713"/>
                    <a:pt x="17673" y="5737"/>
                  </a:cubicBezTo>
                  <a:cubicBezTo>
                    <a:pt x="17673" y="7763"/>
                    <a:pt x="14400" y="9450"/>
                    <a:pt x="10473" y="9450"/>
                  </a:cubicBezTo>
                  <a:close/>
                </a:path>
              </a:pathLst>
            </a:custGeom>
            <a:solidFill>
              <a:srgbClr val="14CDFF"/>
            </a:solidFill>
            <a:ln w="3175">
              <a:miter lim="400000"/>
            </a:ln>
          </p:spPr>
          <p:txBody>
            <a:bodyPr lIns="0" tIns="0" rIns="0" bIns="0" anchor="ctr" anchorCtr="0"/>
            <a:lstStyle/>
            <a:p>
              <a:pPr defTabSz="3564255">
                <a:defRPr sz="8200"/>
              </a:pPr>
              <a:endParaRPr sz="1200" dirty="0">
                <a:latin typeface="+mn-ea"/>
                <a:ea typeface="+mn-ea"/>
              </a:endParaRPr>
            </a:p>
          </p:txBody>
        </p:sp>
        <p:sp>
          <p:nvSpPr>
            <p:cNvPr id="730" name="Freeform 10"/>
            <p:cNvSpPr/>
            <p:nvPr/>
          </p:nvSpPr>
          <p:spPr>
            <a:xfrm>
              <a:off x="3259145" y="4032894"/>
              <a:ext cx="412882" cy="387681"/>
            </a:xfrm>
            <a:custGeom>
              <a:avLst/>
              <a:gdLst/>
              <a:ahLst/>
              <a:cxnLst>
                <a:cxn ang="0">
                  <a:pos x="wd2" y="hd2"/>
                </a:cxn>
                <a:cxn ang="5400000">
                  <a:pos x="wd2" y="hd2"/>
                </a:cxn>
                <a:cxn ang="10800000">
                  <a:pos x="wd2" y="hd2"/>
                </a:cxn>
                <a:cxn ang="16200000">
                  <a:pos x="wd2" y="hd2"/>
                </a:cxn>
              </a:cxnLst>
              <a:rect l="0" t="0" r="r" b="b"/>
              <a:pathLst>
                <a:path w="21503" h="21600" extrusionOk="0">
                  <a:moveTo>
                    <a:pt x="20372" y="4168"/>
                  </a:moveTo>
                  <a:cubicBezTo>
                    <a:pt x="19244" y="3831"/>
                    <a:pt x="16990" y="3138"/>
                    <a:pt x="15862" y="2647"/>
                  </a:cubicBezTo>
                  <a:cubicBezTo>
                    <a:pt x="13597" y="1617"/>
                    <a:pt x="12743" y="934"/>
                    <a:pt x="11879" y="347"/>
                  </a:cubicBezTo>
                  <a:cubicBezTo>
                    <a:pt x="11563" y="96"/>
                    <a:pt x="11184" y="0"/>
                    <a:pt x="10752" y="0"/>
                  </a:cubicBezTo>
                  <a:cubicBezTo>
                    <a:pt x="10752" y="0"/>
                    <a:pt x="10752" y="0"/>
                    <a:pt x="10752" y="0"/>
                  </a:cubicBezTo>
                  <a:cubicBezTo>
                    <a:pt x="10752" y="0"/>
                    <a:pt x="10752" y="0"/>
                    <a:pt x="10752" y="0"/>
                  </a:cubicBezTo>
                  <a:cubicBezTo>
                    <a:pt x="10320" y="0"/>
                    <a:pt x="9951" y="96"/>
                    <a:pt x="9625" y="298"/>
                  </a:cubicBezTo>
                  <a:cubicBezTo>
                    <a:pt x="8761" y="886"/>
                    <a:pt x="7907" y="1569"/>
                    <a:pt x="5652" y="2599"/>
                  </a:cubicBezTo>
                  <a:cubicBezTo>
                    <a:pt x="4514" y="3090"/>
                    <a:pt x="2260" y="3783"/>
                    <a:pt x="1132" y="4120"/>
                  </a:cubicBezTo>
                  <a:cubicBezTo>
                    <a:pt x="384" y="4370"/>
                    <a:pt x="-48" y="4957"/>
                    <a:pt x="5" y="5641"/>
                  </a:cubicBezTo>
                  <a:cubicBezTo>
                    <a:pt x="215" y="7903"/>
                    <a:pt x="816" y="12273"/>
                    <a:pt x="2260" y="14968"/>
                  </a:cubicBezTo>
                  <a:cubicBezTo>
                    <a:pt x="3977" y="18067"/>
                    <a:pt x="8223" y="20474"/>
                    <a:pt x="9888" y="21407"/>
                  </a:cubicBezTo>
                  <a:cubicBezTo>
                    <a:pt x="10162" y="21552"/>
                    <a:pt x="10425" y="21600"/>
                    <a:pt x="10752" y="21600"/>
                  </a:cubicBezTo>
                  <a:cubicBezTo>
                    <a:pt x="11079" y="21600"/>
                    <a:pt x="11342" y="21552"/>
                    <a:pt x="11616" y="21407"/>
                  </a:cubicBezTo>
                  <a:cubicBezTo>
                    <a:pt x="13281" y="20474"/>
                    <a:pt x="17527" y="18067"/>
                    <a:pt x="19244" y="14968"/>
                  </a:cubicBezTo>
                  <a:cubicBezTo>
                    <a:pt x="20699" y="12273"/>
                    <a:pt x="21289" y="7903"/>
                    <a:pt x="21499" y="5747"/>
                  </a:cubicBezTo>
                  <a:cubicBezTo>
                    <a:pt x="21552" y="5005"/>
                    <a:pt x="21067" y="4370"/>
                    <a:pt x="20372" y="4168"/>
                  </a:cubicBezTo>
                  <a:close/>
                  <a:moveTo>
                    <a:pt x="18275" y="14535"/>
                  </a:moveTo>
                  <a:cubicBezTo>
                    <a:pt x="17200" y="16498"/>
                    <a:pt x="14788" y="18510"/>
                    <a:pt x="11079" y="20570"/>
                  </a:cubicBezTo>
                  <a:cubicBezTo>
                    <a:pt x="10963" y="20570"/>
                    <a:pt x="10857" y="20618"/>
                    <a:pt x="10752" y="20618"/>
                  </a:cubicBezTo>
                  <a:cubicBezTo>
                    <a:pt x="10647" y="20618"/>
                    <a:pt x="10541" y="20570"/>
                    <a:pt x="10489" y="20522"/>
                  </a:cubicBezTo>
                  <a:cubicBezTo>
                    <a:pt x="6727" y="18510"/>
                    <a:pt x="4304" y="16441"/>
                    <a:pt x="3229" y="14535"/>
                  </a:cubicBezTo>
                  <a:cubicBezTo>
                    <a:pt x="1722" y="11782"/>
                    <a:pt x="1185" y="7017"/>
                    <a:pt x="1079" y="5641"/>
                  </a:cubicBezTo>
                  <a:cubicBezTo>
                    <a:pt x="1027" y="5304"/>
                    <a:pt x="1406" y="5150"/>
                    <a:pt x="1511" y="5102"/>
                  </a:cubicBezTo>
                  <a:cubicBezTo>
                    <a:pt x="1943" y="4957"/>
                    <a:pt x="1943" y="4957"/>
                    <a:pt x="1943" y="4957"/>
                  </a:cubicBezTo>
                  <a:cubicBezTo>
                    <a:pt x="3176" y="4563"/>
                    <a:pt x="5115" y="3975"/>
                    <a:pt x="6190" y="3484"/>
                  </a:cubicBezTo>
                  <a:cubicBezTo>
                    <a:pt x="8223" y="2551"/>
                    <a:pt x="9193" y="1867"/>
                    <a:pt x="10004" y="1328"/>
                  </a:cubicBezTo>
                  <a:cubicBezTo>
                    <a:pt x="10109" y="1222"/>
                    <a:pt x="10215" y="1174"/>
                    <a:pt x="10320" y="1078"/>
                  </a:cubicBezTo>
                  <a:cubicBezTo>
                    <a:pt x="10320" y="1030"/>
                    <a:pt x="10489" y="982"/>
                    <a:pt x="10699" y="982"/>
                  </a:cubicBezTo>
                  <a:cubicBezTo>
                    <a:pt x="10699" y="982"/>
                    <a:pt x="10699" y="982"/>
                    <a:pt x="10699" y="982"/>
                  </a:cubicBezTo>
                  <a:cubicBezTo>
                    <a:pt x="10752" y="982"/>
                    <a:pt x="10752" y="982"/>
                    <a:pt x="10752" y="982"/>
                  </a:cubicBezTo>
                  <a:cubicBezTo>
                    <a:pt x="10805" y="982"/>
                    <a:pt x="10805" y="982"/>
                    <a:pt x="10805" y="982"/>
                  </a:cubicBezTo>
                  <a:cubicBezTo>
                    <a:pt x="11026" y="982"/>
                    <a:pt x="11184" y="1030"/>
                    <a:pt x="11237" y="1078"/>
                  </a:cubicBezTo>
                  <a:cubicBezTo>
                    <a:pt x="11342" y="1174"/>
                    <a:pt x="11447" y="1222"/>
                    <a:pt x="11563" y="1328"/>
                  </a:cubicBezTo>
                  <a:cubicBezTo>
                    <a:pt x="12311" y="1867"/>
                    <a:pt x="13281" y="2551"/>
                    <a:pt x="15378" y="3484"/>
                  </a:cubicBezTo>
                  <a:cubicBezTo>
                    <a:pt x="16452" y="3975"/>
                    <a:pt x="18328" y="4563"/>
                    <a:pt x="19624" y="4957"/>
                  </a:cubicBezTo>
                  <a:cubicBezTo>
                    <a:pt x="20045" y="5102"/>
                    <a:pt x="20045" y="5102"/>
                    <a:pt x="20045" y="5102"/>
                  </a:cubicBezTo>
                  <a:cubicBezTo>
                    <a:pt x="20161" y="5150"/>
                    <a:pt x="20477" y="5256"/>
                    <a:pt x="20477" y="5641"/>
                  </a:cubicBezTo>
                  <a:cubicBezTo>
                    <a:pt x="20319" y="7017"/>
                    <a:pt x="19782" y="11782"/>
                    <a:pt x="18275" y="14535"/>
                  </a:cubicBezTo>
                  <a:close/>
                </a:path>
              </a:pathLst>
            </a:custGeom>
            <a:solidFill>
              <a:srgbClr val="14CDFF"/>
            </a:solidFill>
            <a:ln w="3175">
              <a:miter lim="400000"/>
            </a:ln>
          </p:spPr>
          <p:txBody>
            <a:bodyPr lIns="0" tIns="0" rIns="0" bIns="0" anchor="ctr" anchorCtr="0"/>
            <a:lstStyle/>
            <a:p>
              <a:pPr defTabSz="3564255">
                <a:defRPr sz="7000"/>
              </a:pPr>
              <a:endParaRPr sz="1200" dirty="0">
                <a:latin typeface="+mn-ea"/>
                <a:ea typeface="+mn-ea"/>
              </a:endParaRPr>
            </a:p>
          </p:txBody>
        </p:sp>
      </p:grpSp>
      <p:grpSp>
        <p:nvGrpSpPr>
          <p:cNvPr id="731" name="组合 730"/>
          <p:cNvGrpSpPr/>
          <p:nvPr/>
        </p:nvGrpSpPr>
        <p:grpSpPr>
          <a:xfrm>
            <a:off x="3318423" y="4060168"/>
            <a:ext cx="279300" cy="261607"/>
            <a:chOff x="3808983" y="4028222"/>
            <a:chExt cx="412882" cy="387681"/>
          </a:xfrm>
        </p:grpSpPr>
        <p:grpSp>
          <p:nvGrpSpPr>
            <p:cNvPr id="732" name="组合 777"/>
            <p:cNvGrpSpPr/>
            <p:nvPr/>
          </p:nvGrpSpPr>
          <p:grpSpPr>
            <a:xfrm>
              <a:off x="3893946" y="4112880"/>
              <a:ext cx="242957" cy="211910"/>
              <a:chOff x="0" y="0"/>
              <a:chExt cx="426577" cy="422768"/>
            </a:xfrm>
          </p:grpSpPr>
          <p:sp>
            <p:nvSpPr>
              <p:cNvPr id="734" name="Freeform 47"/>
              <p:cNvSpPr/>
              <p:nvPr/>
            </p:nvSpPr>
            <p:spPr>
              <a:xfrm>
                <a:off x="22968" y="152301"/>
                <a:ext cx="380639" cy="18383"/>
              </a:xfrm>
              <a:custGeom>
                <a:avLst/>
                <a:gdLst/>
                <a:ahLst/>
                <a:cxnLst>
                  <a:cxn ang="0">
                    <a:pos x="wd2" y="hd2"/>
                  </a:cxn>
                  <a:cxn ang="5400000">
                    <a:pos x="wd2" y="hd2"/>
                  </a:cxn>
                  <a:cxn ang="10800000">
                    <a:pos x="wd2" y="hd2"/>
                  </a:cxn>
                  <a:cxn ang="16200000">
                    <a:pos x="wd2" y="hd2"/>
                  </a:cxn>
                </a:cxnLst>
                <a:rect l="0" t="0" r="r" b="b"/>
                <a:pathLst>
                  <a:path w="21600" h="21600" extrusionOk="0">
                    <a:moveTo>
                      <a:pt x="21159" y="21600"/>
                    </a:moveTo>
                    <a:cubicBezTo>
                      <a:pt x="441" y="21600"/>
                      <a:pt x="441" y="21600"/>
                      <a:pt x="441" y="21600"/>
                    </a:cubicBezTo>
                    <a:cubicBezTo>
                      <a:pt x="0" y="21600"/>
                      <a:pt x="0" y="14400"/>
                      <a:pt x="0" y="7200"/>
                    </a:cubicBezTo>
                    <a:cubicBezTo>
                      <a:pt x="0" y="7200"/>
                      <a:pt x="0" y="0"/>
                      <a:pt x="441" y="0"/>
                    </a:cubicBezTo>
                    <a:cubicBezTo>
                      <a:pt x="21159" y="0"/>
                      <a:pt x="21159" y="0"/>
                      <a:pt x="21159" y="0"/>
                    </a:cubicBezTo>
                    <a:cubicBezTo>
                      <a:pt x="21600" y="0"/>
                      <a:pt x="21600" y="7200"/>
                      <a:pt x="21600" y="7200"/>
                    </a:cubicBezTo>
                    <a:cubicBezTo>
                      <a:pt x="21600" y="14400"/>
                      <a:pt x="21600" y="21600"/>
                      <a:pt x="21159" y="2160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35" name="Freeform 48"/>
              <p:cNvSpPr/>
              <p:nvPr/>
            </p:nvSpPr>
            <p:spPr>
              <a:xfrm>
                <a:off x="78752" y="278343"/>
                <a:ext cx="262511" cy="18383"/>
              </a:xfrm>
              <a:custGeom>
                <a:avLst/>
                <a:gdLst/>
                <a:ahLst/>
                <a:cxnLst>
                  <a:cxn ang="0">
                    <a:pos x="wd2" y="hd2"/>
                  </a:cxn>
                  <a:cxn ang="5400000">
                    <a:pos x="wd2" y="hd2"/>
                  </a:cxn>
                  <a:cxn ang="10800000">
                    <a:pos x="wd2" y="hd2"/>
                  </a:cxn>
                  <a:cxn ang="16200000">
                    <a:pos x="wd2" y="hd2"/>
                  </a:cxn>
                </a:cxnLst>
                <a:rect l="0" t="0" r="r" b="b"/>
                <a:pathLst>
                  <a:path w="21600" h="21600" extrusionOk="0">
                    <a:moveTo>
                      <a:pt x="20965" y="21600"/>
                    </a:moveTo>
                    <a:cubicBezTo>
                      <a:pt x="1271" y="21600"/>
                      <a:pt x="1271" y="21600"/>
                      <a:pt x="1271" y="21600"/>
                    </a:cubicBezTo>
                    <a:cubicBezTo>
                      <a:pt x="635" y="21600"/>
                      <a:pt x="0" y="14400"/>
                      <a:pt x="0" y="14400"/>
                    </a:cubicBezTo>
                    <a:cubicBezTo>
                      <a:pt x="0" y="7200"/>
                      <a:pt x="635" y="0"/>
                      <a:pt x="1271" y="0"/>
                    </a:cubicBezTo>
                    <a:cubicBezTo>
                      <a:pt x="20965" y="0"/>
                      <a:pt x="20965" y="0"/>
                      <a:pt x="20965" y="0"/>
                    </a:cubicBezTo>
                    <a:cubicBezTo>
                      <a:pt x="20965" y="0"/>
                      <a:pt x="21600" y="7200"/>
                      <a:pt x="21600" y="14400"/>
                    </a:cubicBezTo>
                    <a:cubicBezTo>
                      <a:pt x="21600" y="14400"/>
                      <a:pt x="20965" y="21600"/>
                      <a:pt x="20965" y="2160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36" name="Freeform 49"/>
              <p:cNvSpPr/>
              <p:nvPr/>
            </p:nvSpPr>
            <p:spPr>
              <a:xfrm>
                <a:off x="278915" y="152301"/>
                <a:ext cx="22969" cy="139174"/>
              </a:xfrm>
              <a:custGeom>
                <a:avLst/>
                <a:gdLst/>
                <a:ahLst/>
                <a:cxnLst>
                  <a:cxn ang="0">
                    <a:pos x="wd2" y="hd2"/>
                  </a:cxn>
                  <a:cxn ang="5400000">
                    <a:pos x="wd2" y="hd2"/>
                  </a:cxn>
                  <a:cxn ang="10800000">
                    <a:pos x="wd2" y="hd2"/>
                  </a:cxn>
                  <a:cxn ang="16200000">
                    <a:pos x="wd2" y="hd2"/>
                  </a:cxn>
                </a:cxnLst>
                <a:rect l="0" t="0" r="r" b="b"/>
                <a:pathLst>
                  <a:path w="21600" h="21600" extrusionOk="0">
                    <a:moveTo>
                      <a:pt x="14400" y="21600"/>
                    </a:moveTo>
                    <a:cubicBezTo>
                      <a:pt x="7200" y="21600"/>
                      <a:pt x="0" y="21600"/>
                      <a:pt x="0" y="20618"/>
                    </a:cubicBezTo>
                    <a:cubicBezTo>
                      <a:pt x="0" y="982"/>
                      <a:pt x="0" y="982"/>
                      <a:pt x="0" y="982"/>
                    </a:cubicBezTo>
                    <a:cubicBezTo>
                      <a:pt x="0" y="982"/>
                      <a:pt x="7200" y="0"/>
                      <a:pt x="14400" y="0"/>
                    </a:cubicBezTo>
                    <a:cubicBezTo>
                      <a:pt x="14400" y="0"/>
                      <a:pt x="21600" y="982"/>
                      <a:pt x="21600" y="982"/>
                    </a:cubicBezTo>
                    <a:cubicBezTo>
                      <a:pt x="21600" y="20618"/>
                      <a:pt x="21600" y="20618"/>
                      <a:pt x="21600" y="20618"/>
                    </a:cubicBezTo>
                    <a:cubicBezTo>
                      <a:pt x="21600" y="21600"/>
                      <a:pt x="14400" y="21600"/>
                      <a:pt x="14400" y="2160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37" name="Freeform 50"/>
              <p:cNvSpPr/>
              <p:nvPr/>
            </p:nvSpPr>
            <p:spPr>
              <a:xfrm>
                <a:off x="170631" y="283595"/>
                <a:ext cx="22969" cy="115540"/>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7200" y="21600"/>
                      <a:pt x="0" y="20400"/>
                      <a:pt x="0" y="19200"/>
                    </a:cubicBezTo>
                    <a:cubicBezTo>
                      <a:pt x="0" y="1200"/>
                      <a:pt x="0" y="1200"/>
                      <a:pt x="0" y="1200"/>
                    </a:cubicBezTo>
                    <a:cubicBezTo>
                      <a:pt x="0" y="0"/>
                      <a:pt x="7200" y="0"/>
                      <a:pt x="7200" y="0"/>
                    </a:cubicBezTo>
                    <a:cubicBezTo>
                      <a:pt x="14400" y="0"/>
                      <a:pt x="21600" y="0"/>
                      <a:pt x="21600" y="1200"/>
                    </a:cubicBezTo>
                    <a:cubicBezTo>
                      <a:pt x="21600" y="19200"/>
                      <a:pt x="21600" y="19200"/>
                      <a:pt x="21600" y="19200"/>
                    </a:cubicBezTo>
                    <a:cubicBezTo>
                      <a:pt x="21600" y="20400"/>
                      <a:pt x="14400" y="21600"/>
                      <a:pt x="7200" y="2160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38" name="Freeform 51"/>
              <p:cNvSpPr/>
              <p:nvPr/>
            </p:nvSpPr>
            <p:spPr>
              <a:xfrm>
                <a:off x="170631" y="49892"/>
                <a:ext cx="22969" cy="120792"/>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7200" y="21600"/>
                      <a:pt x="0" y="20463"/>
                      <a:pt x="0" y="20463"/>
                    </a:cubicBezTo>
                    <a:cubicBezTo>
                      <a:pt x="0" y="1137"/>
                      <a:pt x="0" y="1137"/>
                      <a:pt x="0" y="1137"/>
                    </a:cubicBezTo>
                    <a:cubicBezTo>
                      <a:pt x="0" y="0"/>
                      <a:pt x="7200" y="0"/>
                      <a:pt x="7200" y="0"/>
                    </a:cubicBezTo>
                    <a:cubicBezTo>
                      <a:pt x="14400" y="0"/>
                      <a:pt x="21600" y="0"/>
                      <a:pt x="21600" y="1137"/>
                    </a:cubicBezTo>
                    <a:cubicBezTo>
                      <a:pt x="21600" y="20463"/>
                      <a:pt x="21600" y="20463"/>
                      <a:pt x="21600" y="20463"/>
                    </a:cubicBezTo>
                    <a:cubicBezTo>
                      <a:pt x="21600" y="20463"/>
                      <a:pt x="14400" y="21600"/>
                      <a:pt x="7200" y="2160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39" name="Freeform 52"/>
              <p:cNvSpPr/>
              <p:nvPr/>
            </p:nvSpPr>
            <p:spPr>
              <a:xfrm>
                <a:off x="0" y="0"/>
                <a:ext cx="426578" cy="422769"/>
              </a:xfrm>
              <a:custGeom>
                <a:avLst/>
                <a:gdLst/>
                <a:ahLst/>
                <a:cxnLst>
                  <a:cxn ang="0">
                    <a:pos x="wd2" y="hd2"/>
                  </a:cxn>
                  <a:cxn ang="5400000">
                    <a:pos x="wd2" y="hd2"/>
                  </a:cxn>
                  <a:cxn ang="10800000">
                    <a:pos x="wd2" y="hd2"/>
                  </a:cxn>
                  <a:cxn ang="16200000">
                    <a:pos x="wd2" y="hd2"/>
                  </a:cxn>
                </a:cxnLst>
                <a:rect l="0" t="0" r="r" b="b"/>
                <a:pathLst>
                  <a:path w="21600" h="21600" extrusionOk="0">
                    <a:moveTo>
                      <a:pt x="10604" y="2257"/>
                    </a:moveTo>
                    <a:cubicBezTo>
                      <a:pt x="11782" y="3546"/>
                      <a:pt x="14924" y="5481"/>
                      <a:pt x="19244" y="6125"/>
                    </a:cubicBezTo>
                    <a:cubicBezTo>
                      <a:pt x="18851" y="8704"/>
                      <a:pt x="16887" y="17409"/>
                      <a:pt x="10604" y="19666"/>
                    </a:cubicBezTo>
                    <a:cubicBezTo>
                      <a:pt x="4713" y="17409"/>
                      <a:pt x="2749" y="8704"/>
                      <a:pt x="1964" y="6125"/>
                    </a:cubicBezTo>
                    <a:cubicBezTo>
                      <a:pt x="6676" y="5481"/>
                      <a:pt x="9425" y="3546"/>
                      <a:pt x="10604" y="2257"/>
                    </a:cubicBezTo>
                    <a:moveTo>
                      <a:pt x="10604" y="0"/>
                    </a:moveTo>
                    <a:cubicBezTo>
                      <a:pt x="10604" y="0"/>
                      <a:pt x="7462" y="4513"/>
                      <a:pt x="0" y="5158"/>
                    </a:cubicBezTo>
                    <a:cubicBezTo>
                      <a:pt x="0" y="5158"/>
                      <a:pt x="1964" y="18376"/>
                      <a:pt x="10604" y="21600"/>
                    </a:cubicBezTo>
                    <a:cubicBezTo>
                      <a:pt x="19244" y="18376"/>
                      <a:pt x="21600" y="5158"/>
                      <a:pt x="21600" y="5158"/>
                    </a:cubicBezTo>
                    <a:cubicBezTo>
                      <a:pt x="14138" y="4513"/>
                      <a:pt x="10604" y="0"/>
                      <a:pt x="10604" y="0"/>
                    </a:cubicBezTo>
                    <a:close/>
                  </a:path>
                </a:pathLst>
              </a:custGeom>
              <a:solidFill>
                <a:srgbClr val="14CDFF"/>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733" name="Freeform 10"/>
            <p:cNvSpPr/>
            <p:nvPr/>
          </p:nvSpPr>
          <p:spPr>
            <a:xfrm>
              <a:off x="3808983" y="4028222"/>
              <a:ext cx="412882" cy="387681"/>
            </a:xfrm>
            <a:custGeom>
              <a:avLst/>
              <a:gdLst/>
              <a:ahLst/>
              <a:cxnLst>
                <a:cxn ang="0">
                  <a:pos x="wd2" y="hd2"/>
                </a:cxn>
                <a:cxn ang="5400000">
                  <a:pos x="wd2" y="hd2"/>
                </a:cxn>
                <a:cxn ang="10800000">
                  <a:pos x="wd2" y="hd2"/>
                </a:cxn>
                <a:cxn ang="16200000">
                  <a:pos x="wd2" y="hd2"/>
                </a:cxn>
              </a:cxnLst>
              <a:rect l="0" t="0" r="r" b="b"/>
              <a:pathLst>
                <a:path w="21503" h="21600" extrusionOk="0">
                  <a:moveTo>
                    <a:pt x="20372" y="4168"/>
                  </a:moveTo>
                  <a:cubicBezTo>
                    <a:pt x="19244" y="3831"/>
                    <a:pt x="16990" y="3138"/>
                    <a:pt x="15862" y="2647"/>
                  </a:cubicBezTo>
                  <a:cubicBezTo>
                    <a:pt x="13597" y="1617"/>
                    <a:pt x="12743" y="934"/>
                    <a:pt x="11879" y="347"/>
                  </a:cubicBezTo>
                  <a:cubicBezTo>
                    <a:pt x="11563" y="96"/>
                    <a:pt x="11184" y="0"/>
                    <a:pt x="10752" y="0"/>
                  </a:cubicBezTo>
                  <a:cubicBezTo>
                    <a:pt x="10752" y="0"/>
                    <a:pt x="10752" y="0"/>
                    <a:pt x="10752" y="0"/>
                  </a:cubicBezTo>
                  <a:cubicBezTo>
                    <a:pt x="10752" y="0"/>
                    <a:pt x="10752" y="0"/>
                    <a:pt x="10752" y="0"/>
                  </a:cubicBezTo>
                  <a:cubicBezTo>
                    <a:pt x="10320" y="0"/>
                    <a:pt x="9951" y="96"/>
                    <a:pt x="9625" y="298"/>
                  </a:cubicBezTo>
                  <a:cubicBezTo>
                    <a:pt x="8761" y="886"/>
                    <a:pt x="7907" y="1569"/>
                    <a:pt x="5652" y="2599"/>
                  </a:cubicBezTo>
                  <a:cubicBezTo>
                    <a:pt x="4514" y="3090"/>
                    <a:pt x="2260" y="3783"/>
                    <a:pt x="1132" y="4120"/>
                  </a:cubicBezTo>
                  <a:cubicBezTo>
                    <a:pt x="384" y="4370"/>
                    <a:pt x="-48" y="4957"/>
                    <a:pt x="5" y="5641"/>
                  </a:cubicBezTo>
                  <a:cubicBezTo>
                    <a:pt x="215" y="7903"/>
                    <a:pt x="816" y="12273"/>
                    <a:pt x="2260" y="14968"/>
                  </a:cubicBezTo>
                  <a:cubicBezTo>
                    <a:pt x="3977" y="18067"/>
                    <a:pt x="8223" y="20474"/>
                    <a:pt x="9888" y="21407"/>
                  </a:cubicBezTo>
                  <a:cubicBezTo>
                    <a:pt x="10162" y="21552"/>
                    <a:pt x="10425" y="21600"/>
                    <a:pt x="10752" y="21600"/>
                  </a:cubicBezTo>
                  <a:cubicBezTo>
                    <a:pt x="11079" y="21600"/>
                    <a:pt x="11342" y="21552"/>
                    <a:pt x="11616" y="21407"/>
                  </a:cubicBezTo>
                  <a:cubicBezTo>
                    <a:pt x="13281" y="20474"/>
                    <a:pt x="17527" y="18067"/>
                    <a:pt x="19244" y="14968"/>
                  </a:cubicBezTo>
                  <a:cubicBezTo>
                    <a:pt x="20699" y="12273"/>
                    <a:pt x="21289" y="7903"/>
                    <a:pt x="21499" y="5747"/>
                  </a:cubicBezTo>
                  <a:cubicBezTo>
                    <a:pt x="21552" y="5005"/>
                    <a:pt x="21067" y="4370"/>
                    <a:pt x="20372" y="4168"/>
                  </a:cubicBezTo>
                  <a:close/>
                  <a:moveTo>
                    <a:pt x="18275" y="14535"/>
                  </a:moveTo>
                  <a:cubicBezTo>
                    <a:pt x="17200" y="16498"/>
                    <a:pt x="14788" y="18510"/>
                    <a:pt x="11079" y="20570"/>
                  </a:cubicBezTo>
                  <a:cubicBezTo>
                    <a:pt x="10963" y="20570"/>
                    <a:pt x="10857" y="20618"/>
                    <a:pt x="10752" y="20618"/>
                  </a:cubicBezTo>
                  <a:cubicBezTo>
                    <a:pt x="10647" y="20618"/>
                    <a:pt x="10541" y="20570"/>
                    <a:pt x="10489" y="20522"/>
                  </a:cubicBezTo>
                  <a:cubicBezTo>
                    <a:pt x="6727" y="18510"/>
                    <a:pt x="4304" y="16441"/>
                    <a:pt x="3229" y="14535"/>
                  </a:cubicBezTo>
                  <a:cubicBezTo>
                    <a:pt x="1722" y="11782"/>
                    <a:pt x="1185" y="7017"/>
                    <a:pt x="1079" y="5641"/>
                  </a:cubicBezTo>
                  <a:cubicBezTo>
                    <a:pt x="1027" y="5304"/>
                    <a:pt x="1406" y="5150"/>
                    <a:pt x="1511" y="5102"/>
                  </a:cubicBezTo>
                  <a:cubicBezTo>
                    <a:pt x="1943" y="4957"/>
                    <a:pt x="1943" y="4957"/>
                    <a:pt x="1943" y="4957"/>
                  </a:cubicBezTo>
                  <a:cubicBezTo>
                    <a:pt x="3176" y="4563"/>
                    <a:pt x="5115" y="3975"/>
                    <a:pt x="6190" y="3484"/>
                  </a:cubicBezTo>
                  <a:cubicBezTo>
                    <a:pt x="8223" y="2551"/>
                    <a:pt x="9193" y="1867"/>
                    <a:pt x="10004" y="1328"/>
                  </a:cubicBezTo>
                  <a:cubicBezTo>
                    <a:pt x="10109" y="1222"/>
                    <a:pt x="10215" y="1174"/>
                    <a:pt x="10320" y="1078"/>
                  </a:cubicBezTo>
                  <a:cubicBezTo>
                    <a:pt x="10320" y="1030"/>
                    <a:pt x="10489" y="982"/>
                    <a:pt x="10699" y="982"/>
                  </a:cubicBezTo>
                  <a:cubicBezTo>
                    <a:pt x="10699" y="982"/>
                    <a:pt x="10699" y="982"/>
                    <a:pt x="10699" y="982"/>
                  </a:cubicBezTo>
                  <a:cubicBezTo>
                    <a:pt x="10752" y="982"/>
                    <a:pt x="10752" y="982"/>
                    <a:pt x="10752" y="982"/>
                  </a:cubicBezTo>
                  <a:cubicBezTo>
                    <a:pt x="10805" y="982"/>
                    <a:pt x="10805" y="982"/>
                    <a:pt x="10805" y="982"/>
                  </a:cubicBezTo>
                  <a:cubicBezTo>
                    <a:pt x="11026" y="982"/>
                    <a:pt x="11184" y="1030"/>
                    <a:pt x="11237" y="1078"/>
                  </a:cubicBezTo>
                  <a:cubicBezTo>
                    <a:pt x="11342" y="1174"/>
                    <a:pt x="11447" y="1222"/>
                    <a:pt x="11563" y="1328"/>
                  </a:cubicBezTo>
                  <a:cubicBezTo>
                    <a:pt x="12311" y="1867"/>
                    <a:pt x="13281" y="2551"/>
                    <a:pt x="15378" y="3484"/>
                  </a:cubicBezTo>
                  <a:cubicBezTo>
                    <a:pt x="16452" y="3975"/>
                    <a:pt x="18328" y="4563"/>
                    <a:pt x="19624" y="4957"/>
                  </a:cubicBezTo>
                  <a:cubicBezTo>
                    <a:pt x="20045" y="5102"/>
                    <a:pt x="20045" y="5102"/>
                    <a:pt x="20045" y="5102"/>
                  </a:cubicBezTo>
                  <a:cubicBezTo>
                    <a:pt x="20161" y="5150"/>
                    <a:pt x="20477" y="5256"/>
                    <a:pt x="20477" y="5641"/>
                  </a:cubicBezTo>
                  <a:cubicBezTo>
                    <a:pt x="20319" y="7017"/>
                    <a:pt x="19782" y="11782"/>
                    <a:pt x="18275" y="14535"/>
                  </a:cubicBezTo>
                  <a:close/>
                </a:path>
              </a:pathLst>
            </a:custGeom>
            <a:solidFill>
              <a:srgbClr val="14CDFF"/>
            </a:solidFill>
            <a:ln w="3175">
              <a:miter lim="400000"/>
            </a:ln>
          </p:spPr>
          <p:txBody>
            <a:bodyPr lIns="0" tIns="0" rIns="0" bIns="0" anchor="ctr" anchorCtr="0"/>
            <a:lstStyle/>
            <a:p>
              <a:pPr defTabSz="3564255">
                <a:defRPr sz="7000"/>
              </a:pPr>
              <a:endParaRPr sz="1200" dirty="0">
                <a:latin typeface="+mn-ea"/>
                <a:ea typeface="+mn-ea"/>
              </a:endParaRPr>
            </a:p>
          </p:txBody>
        </p:sp>
      </p:grpSp>
      <p:sp>
        <p:nvSpPr>
          <p:cNvPr id="740" name="Freeform 39"/>
          <p:cNvSpPr>
            <a:spLocks noEditPoints="1"/>
          </p:cNvSpPr>
          <p:nvPr/>
        </p:nvSpPr>
        <p:spPr bwMode="auto">
          <a:xfrm>
            <a:off x="2543070" y="4062194"/>
            <a:ext cx="238833" cy="285968"/>
          </a:xfrm>
          <a:custGeom>
            <a:avLst/>
            <a:gdLst>
              <a:gd name="T0" fmla="*/ 103 w 167"/>
              <a:gd name="T1" fmla="*/ 105 h 184"/>
              <a:gd name="T2" fmla="*/ 103 w 167"/>
              <a:gd name="T3" fmla="*/ 109 h 184"/>
              <a:gd name="T4" fmla="*/ 117 w 167"/>
              <a:gd name="T5" fmla="*/ 107 h 184"/>
              <a:gd name="T6" fmla="*/ 112 w 167"/>
              <a:gd name="T7" fmla="*/ 111 h 184"/>
              <a:gd name="T8" fmla="*/ 110 w 167"/>
              <a:gd name="T9" fmla="*/ 117 h 184"/>
              <a:gd name="T10" fmla="*/ 63 w 167"/>
              <a:gd name="T11" fmla="*/ 123 h 184"/>
              <a:gd name="T12" fmla="*/ 58 w 167"/>
              <a:gd name="T13" fmla="*/ 81 h 184"/>
              <a:gd name="T14" fmla="*/ 105 w 167"/>
              <a:gd name="T15" fmla="*/ 75 h 184"/>
              <a:gd name="T16" fmla="*/ 110 w 167"/>
              <a:gd name="T17" fmla="*/ 81 h 184"/>
              <a:gd name="T18" fmla="*/ 112 w 167"/>
              <a:gd name="T19" fmla="*/ 85 h 184"/>
              <a:gd name="T20" fmla="*/ 115 w 167"/>
              <a:gd name="T21" fmla="*/ 81 h 184"/>
              <a:gd name="T22" fmla="*/ 106 w 167"/>
              <a:gd name="T23" fmla="*/ 70 h 184"/>
              <a:gd name="T24" fmla="*/ 84 w 167"/>
              <a:gd name="T25" fmla="*/ 48 h 184"/>
              <a:gd name="T26" fmla="*/ 62 w 167"/>
              <a:gd name="T27" fmla="*/ 70 h 184"/>
              <a:gd name="T28" fmla="*/ 62 w 167"/>
              <a:gd name="T29" fmla="*/ 70 h 184"/>
              <a:gd name="T30" fmla="*/ 53 w 167"/>
              <a:gd name="T31" fmla="*/ 116 h 184"/>
              <a:gd name="T32" fmla="*/ 63 w 167"/>
              <a:gd name="T33" fmla="*/ 127 h 184"/>
              <a:gd name="T34" fmla="*/ 115 w 167"/>
              <a:gd name="T35" fmla="*/ 117 h 184"/>
              <a:gd name="T36" fmla="*/ 115 w 167"/>
              <a:gd name="T37" fmla="*/ 113 h 184"/>
              <a:gd name="T38" fmla="*/ 84 w 167"/>
              <a:gd name="T39" fmla="*/ 52 h 184"/>
              <a:gd name="T40" fmla="*/ 101 w 167"/>
              <a:gd name="T41" fmla="*/ 70 h 184"/>
              <a:gd name="T42" fmla="*/ 84 w 167"/>
              <a:gd name="T43" fmla="*/ 52 h 184"/>
              <a:gd name="T44" fmla="*/ 115 w 167"/>
              <a:gd name="T45" fmla="*/ 96 h 184"/>
              <a:gd name="T46" fmla="*/ 101 w 167"/>
              <a:gd name="T47" fmla="*/ 99 h 184"/>
              <a:gd name="T48" fmla="*/ 115 w 167"/>
              <a:gd name="T49" fmla="*/ 101 h 184"/>
              <a:gd name="T50" fmla="*/ 115 w 167"/>
              <a:gd name="T51" fmla="*/ 96 h 184"/>
              <a:gd name="T52" fmla="*/ 153 w 167"/>
              <a:gd name="T53" fmla="*/ 33 h 184"/>
              <a:gd name="T54" fmla="*/ 98 w 167"/>
              <a:gd name="T55" fmla="*/ 6 h 184"/>
              <a:gd name="T56" fmla="*/ 84 w 167"/>
              <a:gd name="T57" fmla="*/ 0 h 184"/>
              <a:gd name="T58" fmla="*/ 73 w 167"/>
              <a:gd name="T59" fmla="*/ 4 h 184"/>
              <a:gd name="T60" fmla="*/ 45 w 167"/>
              <a:gd name="T61" fmla="*/ 22 h 184"/>
              <a:gd name="T62" fmla="*/ 12 w 167"/>
              <a:gd name="T63" fmla="*/ 34 h 184"/>
              <a:gd name="T64" fmla="*/ 18 w 167"/>
              <a:gd name="T65" fmla="*/ 128 h 184"/>
              <a:gd name="T66" fmla="*/ 92 w 167"/>
              <a:gd name="T67" fmla="*/ 181 h 184"/>
              <a:gd name="T68" fmla="*/ 167 w 167"/>
              <a:gd name="T69" fmla="*/ 51 h 184"/>
              <a:gd name="T70" fmla="*/ 142 w 167"/>
              <a:gd name="T71" fmla="*/ 124 h 184"/>
              <a:gd name="T72" fmla="*/ 80 w 167"/>
              <a:gd name="T73" fmla="*/ 174 h 184"/>
              <a:gd name="T74" fmla="*/ 10 w 167"/>
              <a:gd name="T75" fmla="*/ 50 h 184"/>
              <a:gd name="T76" fmla="*/ 18 w 167"/>
              <a:gd name="T77" fmla="*/ 41 h 184"/>
              <a:gd name="T78" fmla="*/ 76 w 167"/>
              <a:gd name="T79" fmla="*/ 13 h 184"/>
              <a:gd name="T80" fmla="*/ 84 w 167"/>
              <a:gd name="T81" fmla="*/ 9 h 184"/>
              <a:gd name="T82" fmla="*/ 90 w 167"/>
              <a:gd name="T83" fmla="*/ 11 h 184"/>
              <a:gd name="T84" fmla="*/ 119 w 167"/>
              <a:gd name="T85" fmla="*/ 30 h 184"/>
              <a:gd name="T86" fmla="*/ 153 w 167"/>
              <a:gd name="T87" fmla="*/ 42 h 184"/>
              <a:gd name="T88" fmla="*/ 142 w 167"/>
              <a:gd name="T89" fmla="*/ 124 h 184"/>
              <a:gd name="T90" fmla="*/ 103 w 167"/>
              <a:gd name="T91" fmla="*/ 88 h 184"/>
              <a:gd name="T92" fmla="*/ 103 w 167"/>
              <a:gd name="T93" fmla="*/ 92 h 184"/>
              <a:gd name="T94" fmla="*/ 117 w 167"/>
              <a:gd name="T95" fmla="*/ 9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4">
                <a:moveTo>
                  <a:pt x="115" y="105"/>
                </a:moveTo>
                <a:cubicBezTo>
                  <a:pt x="103" y="105"/>
                  <a:pt x="103" y="105"/>
                  <a:pt x="103" y="105"/>
                </a:cubicBezTo>
                <a:cubicBezTo>
                  <a:pt x="102" y="105"/>
                  <a:pt x="101" y="106"/>
                  <a:pt x="101" y="107"/>
                </a:cubicBezTo>
                <a:cubicBezTo>
                  <a:pt x="101" y="108"/>
                  <a:pt x="102" y="109"/>
                  <a:pt x="103" y="109"/>
                </a:cubicBezTo>
                <a:cubicBezTo>
                  <a:pt x="115" y="109"/>
                  <a:pt x="115" y="109"/>
                  <a:pt x="115" y="109"/>
                </a:cubicBezTo>
                <a:cubicBezTo>
                  <a:pt x="116" y="109"/>
                  <a:pt x="117" y="108"/>
                  <a:pt x="117" y="107"/>
                </a:cubicBezTo>
                <a:cubicBezTo>
                  <a:pt x="117" y="106"/>
                  <a:pt x="116" y="105"/>
                  <a:pt x="115" y="105"/>
                </a:cubicBezTo>
                <a:close/>
                <a:moveTo>
                  <a:pt x="112" y="111"/>
                </a:moveTo>
                <a:cubicBezTo>
                  <a:pt x="111" y="111"/>
                  <a:pt x="110" y="112"/>
                  <a:pt x="110" y="113"/>
                </a:cubicBezTo>
                <a:cubicBezTo>
                  <a:pt x="110" y="117"/>
                  <a:pt x="110" y="117"/>
                  <a:pt x="110" y="117"/>
                </a:cubicBezTo>
                <a:cubicBezTo>
                  <a:pt x="110" y="120"/>
                  <a:pt x="108" y="122"/>
                  <a:pt x="105" y="123"/>
                </a:cubicBezTo>
                <a:cubicBezTo>
                  <a:pt x="63" y="123"/>
                  <a:pt x="63" y="123"/>
                  <a:pt x="63" y="123"/>
                </a:cubicBezTo>
                <a:cubicBezTo>
                  <a:pt x="60" y="122"/>
                  <a:pt x="58" y="120"/>
                  <a:pt x="58" y="117"/>
                </a:cubicBezTo>
                <a:cubicBezTo>
                  <a:pt x="58" y="81"/>
                  <a:pt x="58" y="81"/>
                  <a:pt x="58" y="81"/>
                </a:cubicBezTo>
                <a:cubicBezTo>
                  <a:pt x="58" y="77"/>
                  <a:pt x="60" y="75"/>
                  <a:pt x="63" y="75"/>
                </a:cubicBezTo>
                <a:cubicBezTo>
                  <a:pt x="105" y="75"/>
                  <a:pt x="105" y="75"/>
                  <a:pt x="105" y="75"/>
                </a:cubicBezTo>
                <a:cubicBezTo>
                  <a:pt x="108" y="75"/>
                  <a:pt x="110" y="77"/>
                  <a:pt x="110" y="81"/>
                </a:cubicBezTo>
                <a:cubicBezTo>
                  <a:pt x="110" y="81"/>
                  <a:pt x="110" y="81"/>
                  <a:pt x="110" y="81"/>
                </a:cubicBezTo>
                <a:cubicBezTo>
                  <a:pt x="110" y="83"/>
                  <a:pt x="110" y="83"/>
                  <a:pt x="110" y="83"/>
                </a:cubicBezTo>
                <a:cubicBezTo>
                  <a:pt x="110" y="84"/>
                  <a:pt x="111" y="85"/>
                  <a:pt x="112" y="85"/>
                </a:cubicBezTo>
                <a:cubicBezTo>
                  <a:pt x="114" y="85"/>
                  <a:pt x="115" y="84"/>
                  <a:pt x="115" y="83"/>
                </a:cubicBezTo>
                <a:cubicBezTo>
                  <a:pt x="115" y="81"/>
                  <a:pt x="115" y="81"/>
                  <a:pt x="115" y="81"/>
                </a:cubicBezTo>
                <a:cubicBezTo>
                  <a:pt x="115" y="75"/>
                  <a:pt x="111" y="71"/>
                  <a:pt x="106" y="70"/>
                </a:cubicBezTo>
                <a:cubicBezTo>
                  <a:pt x="106" y="70"/>
                  <a:pt x="106" y="70"/>
                  <a:pt x="106" y="70"/>
                </a:cubicBezTo>
                <a:cubicBezTo>
                  <a:pt x="106" y="58"/>
                  <a:pt x="97" y="48"/>
                  <a:pt x="84" y="48"/>
                </a:cubicBezTo>
                <a:cubicBezTo>
                  <a:pt x="84" y="48"/>
                  <a:pt x="84" y="48"/>
                  <a:pt x="84" y="48"/>
                </a:cubicBezTo>
                <a:cubicBezTo>
                  <a:pt x="84" y="48"/>
                  <a:pt x="84" y="48"/>
                  <a:pt x="84" y="48"/>
                </a:cubicBezTo>
                <a:cubicBezTo>
                  <a:pt x="72" y="48"/>
                  <a:pt x="62" y="58"/>
                  <a:pt x="62" y="70"/>
                </a:cubicBezTo>
                <a:cubicBezTo>
                  <a:pt x="62" y="70"/>
                  <a:pt x="62" y="70"/>
                  <a:pt x="62" y="70"/>
                </a:cubicBezTo>
                <a:cubicBezTo>
                  <a:pt x="62" y="70"/>
                  <a:pt x="62" y="70"/>
                  <a:pt x="62" y="70"/>
                </a:cubicBezTo>
                <a:cubicBezTo>
                  <a:pt x="57" y="71"/>
                  <a:pt x="53" y="75"/>
                  <a:pt x="53" y="80"/>
                </a:cubicBezTo>
                <a:cubicBezTo>
                  <a:pt x="53" y="116"/>
                  <a:pt x="53" y="116"/>
                  <a:pt x="53" y="116"/>
                </a:cubicBezTo>
                <a:cubicBezTo>
                  <a:pt x="53" y="122"/>
                  <a:pt x="58" y="127"/>
                  <a:pt x="63" y="127"/>
                </a:cubicBezTo>
                <a:cubicBezTo>
                  <a:pt x="63" y="127"/>
                  <a:pt x="63" y="127"/>
                  <a:pt x="63" y="127"/>
                </a:cubicBezTo>
                <a:cubicBezTo>
                  <a:pt x="105" y="127"/>
                  <a:pt x="105" y="127"/>
                  <a:pt x="105" y="127"/>
                </a:cubicBezTo>
                <a:cubicBezTo>
                  <a:pt x="110" y="127"/>
                  <a:pt x="115" y="122"/>
                  <a:pt x="115" y="117"/>
                </a:cubicBezTo>
                <a:cubicBezTo>
                  <a:pt x="115" y="117"/>
                  <a:pt x="115" y="117"/>
                  <a:pt x="115" y="117"/>
                </a:cubicBezTo>
                <a:cubicBezTo>
                  <a:pt x="115" y="113"/>
                  <a:pt x="115" y="113"/>
                  <a:pt x="115" y="113"/>
                </a:cubicBezTo>
                <a:cubicBezTo>
                  <a:pt x="115" y="112"/>
                  <a:pt x="114" y="111"/>
                  <a:pt x="112" y="111"/>
                </a:cubicBezTo>
                <a:close/>
                <a:moveTo>
                  <a:pt x="84" y="52"/>
                </a:moveTo>
                <a:cubicBezTo>
                  <a:pt x="84" y="52"/>
                  <a:pt x="84" y="52"/>
                  <a:pt x="84" y="52"/>
                </a:cubicBezTo>
                <a:cubicBezTo>
                  <a:pt x="94" y="53"/>
                  <a:pt x="102" y="61"/>
                  <a:pt x="101" y="70"/>
                </a:cubicBezTo>
                <a:cubicBezTo>
                  <a:pt x="67" y="70"/>
                  <a:pt x="67" y="70"/>
                  <a:pt x="67" y="70"/>
                </a:cubicBezTo>
                <a:cubicBezTo>
                  <a:pt x="66" y="61"/>
                  <a:pt x="74" y="53"/>
                  <a:pt x="84" y="52"/>
                </a:cubicBezTo>
                <a:cubicBezTo>
                  <a:pt x="84" y="52"/>
                  <a:pt x="84" y="52"/>
                  <a:pt x="84" y="52"/>
                </a:cubicBezTo>
                <a:close/>
                <a:moveTo>
                  <a:pt x="115" y="96"/>
                </a:moveTo>
                <a:cubicBezTo>
                  <a:pt x="103" y="96"/>
                  <a:pt x="103" y="96"/>
                  <a:pt x="103" y="96"/>
                </a:cubicBezTo>
                <a:cubicBezTo>
                  <a:pt x="102" y="96"/>
                  <a:pt x="101" y="97"/>
                  <a:pt x="101" y="99"/>
                </a:cubicBezTo>
                <a:cubicBezTo>
                  <a:pt x="101" y="100"/>
                  <a:pt x="102" y="101"/>
                  <a:pt x="103" y="101"/>
                </a:cubicBezTo>
                <a:cubicBezTo>
                  <a:pt x="115" y="101"/>
                  <a:pt x="115" y="101"/>
                  <a:pt x="115" y="101"/>
                </a:cubicBezTo>
                <a:cubicBezTo>
                  <a:pt x="116" y="101"/>
                  <a:pt x="117" y="100"/>
                  <a:pt x="117" y="99"/>
                </a:cubicBezTo>
                <a:cubicBezTo>
                  <a:pt x="117" y="97"/>
                  <a:pt x="116" y="96"/>
                  <a:pt x="115" y="96"/>
                </a:cubicBezTo>
                <a:close/>
                <a:moveTo>
                  <a:pt x="156" y="34"/>
                </a:moveTo>
                <a:cubicBezTo>
                  <a:pt x="153" y="33"/>
                  <a:pt x="153" y="33"/>
                  <a:pt x="153" y="33"/>
                </a:cubicBezTo>
                <a:cubicBezTo>
                  <a:pt x="143" y="30"/>
                  <a:pt x="133" y="26"/>
                  <a:pt x="123" y="22"/>
                </a:cubicBezTo>
                <a:cubicBezTo>
                  <a:pt x="114" y="18"/>
                  <a:pt x="105" y="12"/>
                  <a:pt x="98" y="6"/>
                </a:cubicBezTo>
                <a:cubicBezTo>
                  <a:pt x="95" y="4"/>
                  <a:pt x="95" y="4"/>
                  <a:pt x="95" y="4"/>
                </a:cubicBezTo>
                <a:cubicBezTo>
                  <a:pt x="92" y="2"/>
                  <a:pt x="88" y="0"/>
                  <a:pt x="84" y="0"/>
                </a:cubicBezTo>
                <a:cubicBezTo>
                  <a:pt x="84" y="0"/>
                  <a:pt x="84" y="0"/>
                  <a:pt x="84" y="0"/>
                </a:cubicBezTo>
                <a:cubicBezTo>
                  <a:pt x="80" y="0"/>
                  <a:pt x="76" y="1"/>
                  <a:pt x="73" y="4"/>
                </a:cubicBezTo>
                <a:cubicBezTo>
                  <a:pt x="71" y="6"/>
                  <a:pt x="71" y="6"/>
                  <a:pt x="71" y="6"/>
                </a:cubicBezTo>
                <a:cubicBezTo>
                  <a:pt x="63" y="12"/>
                  <a:pt x="54" y="18"/>
                  <a:pt x="45" y="22"/>
                </a:cubicBezTo>
                <a:cubicBezTo>
                  <a:pt x="35" y="26"/>
                  <a:pt x="25" y="30"/>
                  <a:pt x="15" y="33"/>
                </a:cubicBezTo>
                <a:cubicBezTo>
                  <a:pt x="12" y="34"/>
                  <a:pt x="12" y="34"/>
                  <a:pt x="12" y="34"/>
                </a:cubicBezTo>
                <a:cubicBezTo>
                  <a:pt x="5" y="37"/>
                  <a:pt x="0" y="44"/>
                  <a:pt x="1" y="51"/>
                </a:cubicBezTo>
                <a:cubicBezTo>
                  <a:pt x="2" y="66"/>
                  <a:pt x="6" y="104"/>
                  <a:pt x="18" y="128"/>
                </a:cubicBezTo>
                <a:cubicBezTo>
                  <a:pt x="32" y="154"/>
                  <a:pt x="65" y="175"/>
                  <a:pt x="76" y="181"/>
                </a:cubicBezTo>
                <a:cubicBezTo>
                  <a:pt x="81" y="184"/>
                  <a:pt x="87" y="184"/>
                  <a:pt x="92" y="181"/>
                </a:cubicBezTo>
                <a:cubicBezTo>
                  <a:pt x="103" y="175"/>
                  <a:pt x="136" y="154"/>
                  <a:pt x="150" y="128"/>
                </a:cubicBezTo>
                <a:cubicBezTo>
                  <a:pt x="161" y="104"/>
                  <a:pt x="166" y="66"/>
                  <a:pt x="167" y="51"/>
                </a:cubicBezTo>
                <a:cubicBezTo>
                  <a:pt x="167" y="44"/>
                  <a:pt x="163" y="37"/>
                  <a:pt x="156" y="34"/>
                </a:cubicBezTo>
                <a:close/>
                <a:moveTo>
                  <a:pt x="142" y="124"/>
                </a:moveTo>
                <a:cubicBezTo>
                  <a:pt x="134" y="140"/>
                  <a:pt x="116" y="157"/>
                  <a:pt x="88" y="174"/>
                </a:cubicBezTo>
                <a:cubicBezTo>
                  <a:pt x="86" y="175"/>
                  <a:pt x="82" y="175"/>
                  <a:pt x="80" y="174"/>
                </a:cubicBezTo>
                <a:cubicBezTo>
                  <a:pt x="52" y="157"/>
                  <a:pt x="34" y="140"/>
                  <a:pt x="26" y="124"/>
                </a:cubicBezTo>
                <a:cubicBezTo>
                  <a:pt x="15" y="102"/>
                  <a:pt x="11" y="65"/>
                  <a:pt x="10" y="50"/>
                </a:cubicBezTo>
                <a:cubicBezTo>
                  <a:pt x="10" y="47"/>
                  <a:pt x="12" y="44"/>
                  <a:pt x="15" y="42"/>
                </a:cubicBezTo>
                <a:cubicBezTo>
                  <a:pt x="18" y="41"/>
                  <a:pt x="18" y="41"/>
                  <a:pt x="18" y="41"/>
                </a:cubicBezTo>
                <a:cubicBezTo>
                  <a:pt x="29" y="38"/>
                  <a:pt x="39" y="34"/>
                  <a:pt x="49" y="30"/>
                </a:cubicBezTo>
                <a:cubicBezTo>
                  <a:pt x="59" y="25"/>
                  <a:pt x="68" y="19"/>
                  <a:pt x="76" y="13"/>
                </a:cubicBezTo>
                <a:cubicBezTo>
                  <a:pt x="78" y="11"/>
                  <a:pt x="78" y="11"/>
                  <a:pt x="78" y="11"/>
                </a:cubicBezTo>
                <a:cubicBezTo>
                  <a:pt x="80" y="10"/>
                  <a:pt x="82" y="9"/>
                  <a:pt x="84" y="9"/>
                </a:cubicBezTo>
                <a:cubicBezTo>
                  <a:pt x="84" y="9"/>
                  <a:pt x="84" y="9"/>
                  <a:pt x="84" y="9"/>
                </a:cubicBezTo>
                <a:cubicBezTo>
                  <a:pt x="86" y="9"/>
                  <a:pt x="88" y="10"/>
                  <a:pt x="90" y="11"/>
                </a:cubicBezTo>
                <a:cubicBezTo>
                  <a:pt x="92" y="13"/>
                  <a:pt x="92" y="13"/>
                  <a:pt x="92" y="13"/>
                </a:cubicBezTo>
                <a:cubicBezTo>
                  <a:pt x="100" y="19"/>
                  <a:pt x="110" y="25"/>
                  <a:pt x="119" y="30"/>
                </a:cubicBezTo>
                <a:cubicBezTo>
                  <a:pt x="129" y="34"/>
                  <a:pt x="139" y="38"/>
                  <a:pt x="150" y="41"/>
                </a:cubicBezTo>
                <a:cubicBezTo>
                  <a:pt x="153" y="42"/>
                  <a:pt x="153" y="42"/>
                  <a:pt x="153" y="42"/>
                </a:cubicBezTo>
                <a:cubicBezTo>
                  <a:pt x="156" y="44"/>
                  <a:pt x="158" y="47"/>
                  <a:pt x="158" y="50"/>
                </a:cubicBezTo>
                <a:cubicBezTo>
                  <a:pt x="157" y="65"/>
                  <a:pt x="153" y="102"/>
                  <a:pt x="142" y="124"/>
                </a:cubicBezTo>
                <a:close/>
                <a:moveTo>
                  <a:pt x="115" y="88"/>
                </a:moveTo>
                <a:cubicBezTo>
                  <a:pt x="103" y="88"/>
                  <a:pt x="103" y="88"/>
                  <a:pt x="103" y="88"/>
                </a:cubicBezTo>
                <a:cubicBezTo>
                  <a:pt x="102" y="88"/>
                  <a:pt x="101" y="89"/>
                  <a:pt x="101" y="90"/>
                </a:cubicBezTo>
                <a:cubicBezTo>
                  <a:pt x="101" y="91"/>
                  <a:pt x="102" y="92"/>
                  <a:pt x="103" y="92"/>
                </a:cubicBezTo>
                <a:cubicBezTo>
                  <a:pt x="115" y="92"/>
                  <a:pt x="115" y="92"/>
                  <a:pt x="115" y="92"/>
                </a:cubicBezTo>
                <a:cubicBezTo>
                  <a:pt x="116" y="92"/>
                  <a:pt x="117" y="91"/>
                  <a:pt x="117" y="90"/>
                </a:cubicBezTo>
                <a:cubicBezTo>
                  <a:pt x="117" y="89"/>
                  <a:pt x="116" y="88"/>
                  <a:pt x="115" y="88"/>
                </a:cubicBezTo>
                <a:close/>
              </a:path>
            </a:pathLst>
          </a:custGeom>
          <a:solidFill>
            <a:srgbClr val="14CDFF"/>
          </a:solidFill>
          <a:ln>
            <a:noFill/>
          </a:ln>
        </p:spPr>
        <p:txBody>
          <a:bodyPr vert="horz" wrap="square" lIns="0" tIns="0" rIns="0" bIns="0" numCol="1" anchor="t" anchorCtr="0" compatLnSpc="1"/>
          <a:lstStyle/>
          <a:p>
            <a:endParaRPr lang="en-US" sz="1200">
              <a:latin typeface="+mn-ea"/>
              <a:ea typeface="+mn-ea"/>
            </a:endParaRPr>
          </a:p>
        </p:txBody>
      </p:sp>
      <p:sp>
        <p:nvSpPr>
          <p:cNvPr id="741" name="TextBox 62"/>
          <p:cNvSpPr txBox="1"/>
          <p:nvPr/>
        </p:nvSpPr>
        <p:spPr>
          <a:xfrm>
            <a:off x="2471446" y="4323584"/>
            <a:ext cx="429237" cy="184666"/>
          </a:xfrm>
          <a:prstGeom prst="rect">
            <a:avLst/>
          </a:prstGeom>
          <a:noFill/>
        </p:spPr>
        <p:txBody>
          <a:bodyPr wrap="square" lIns="0" tIns="0" rIns="0" bIns="0" rtlCol="0">
            <a:spAutoFit/>
          </a:bodyPr>
          <a:lstStyle/>
          <a:p>
            <a:pPr algn="ctr" defTabSz="4754880"/>
            <a:r>
              <a:rPr lang="en-US" altLang="zh-CN" sz="1200" dirty="0">
                <a:latin typeface="+mn-ea"/>
                <a:ea typeface="+mn-ea"/>
                <a:cs typeface="Akkurat Pro"/>
                <a:sym typeface="Akkurat Pro"/>
              </a:rPr>
              <a:t>DEW</a:t>
            </a:r>
            <a:endParaRPr lang="en-US" altLang="zh-CN" sz="1200" dirty="0">
              <a:latin typeface="+mn-ea"/>
              <a:ea typeface="+mn-ea"/>
              <a:cs typeface="Akkurat Pro"/>
              <a:sym typeface="Akkurat Pro"/>
            </a:endParaRPr>
          </a:p>
        </p:txBody>
      </p:sp>
      <p:sp>
        <p:nvSpPr>
          <p:cNvPr id="742" name="TextBox 62"/>
          <p:cNvSpPr txBox="1"/>
          <p:nvPr/>
        </p:nvSpPr>
        <p:spPr>
          <a:xfrm>
            <a:off x="3649404" y="4325989"/>
            <a:ext cx="389529" cy="184666"/>
          </a:xfrm>
          <a:prstGeom prst="rect">
            <a:avLst/>
          </a:prstGeom>
          <a:noFill/>
        </p:spPr>
        <p:txBody>
          <a:bodyPr wrap="none" lIns="0" tIns="0" rIns="0" bIns="0" rtlCol="0">
            <a:spAutoFit/>
          </a:bodyPr>
          <a:lstStyle/>
          <a:p>
            <a:pPr algn="ctr">
              <a:buNone/>
            </a:pPr>
            <a:r>
              <a:rPr lang="en-US" altLang="zh-CN" sz="1200" dirty="0">
                <a:latin typeface="+mn-ea"/>
                <a:ea typeface="+mn-ea"/>
                <a:cs typeface="Akkurat Pro"/>
                <a:sym typeface="Akkurat Pro"/>
              </a:rPr>
              <a:t>DBSS</a:t>
            </a:r>
            <a:endParaRPr lang="en-US" altLang="zh-CN" sz="1200" dirty="0">
              <a:latin typeface="+mn-ea"/>
              <a:ea typeface="+mn-ea"/>
              <a:cs typeface="Akkurat Pro"/>
              <a:sym typeface="Akkurat Pro"/>
            </a:endParaRPr>
          </a:p>
        </p:txBody>
      </p:sp>
      <p:sp>
        <p:nvSpPr>
          <p:cNvPr id="743" name="Freeform 18"/>
          <p:cNvSpPr>
            <a:spLocks noEditPoints="1"/>
          </p:cNvSpPr>
          <p:nvPr/>
        </p:nvSpPr>
        <p:spPr bwMode="auto">
          <a:xfrm>
            <a:off x="3675053" y="4060596"/>
            <a:ext cx="301160" cy="283771"/>
          </a:xfrm>
          <a:custGeom>
            <a:avLst/>
            <a:gdLst>
              <a:gd name="T0" fmla="*/ 80 w 152"/>
              <a:gd name="T1" fmla="*/ 37 h 172"/>
              <a:gd name="T2" fmla="*/ 73 w 152"/>
              <a:gd name="T3" fmla="*/ 37 h 172"/>
              <a:gd name="T4" fmla="*/ 31 w 152"/>
              <a:gd name="T5" fmla="*/ 62 h 172"/>
              <a:gd name="T6" fmla="*/ 44 w 152"/>
              <a:gd name="T7" fmla="*/ 110 h 172"/>
              <a:gd name="T8" fmla="*/ 76 w 152"/>
              <a:gd name="T9" fmla="*/ 136 h 172"/>
              <a:gd name="T10" fmla="*/ 108 w 152"/>
              <a:gd name="T11" fmla="*/ 110 h 172"/>
              <a:gd name="T12" fmla="*/ 122 w 152"/>
              <a:gd name="T13" fmla="*/ 62 h 172"/>
              <a:gd name="T14" fmla="*/ 117 w 152"/>
              <a:gd name="T15" fmla="*/ 68 h 172"/>
              <a:gd name="T16" fmla="*/ 76 w 152"/>
              <a:gd name="T17" fmla="*/ 132 h 172"/>
              <a:gd name="T18" fmla="*/ 76 w 152"/>
              <a:gd name="T19" fmla="*/ 132 h 172"/>
              <a:gd name="T20" fmla="*/ 35 w 152"/>
              <a:gd name="T21" fmla="*/ 67 h 172"/>
              <a:gd name="T22" fmla="*/ 35 w 152"/>
              <a:gd name="T23" fmla="*/ 59 h 172"/>
              <a:gd name="T24" fmla="*/ 77 w 152"/>
              <a:gd name="T25" fmla="*/ 40 h 172"/>
              <a:gd name="T26" fmla="*/ 118 w 152"/>
              <a:gd name="T27" fmla="*/ 62 h 172"/>
              <a:gd name="T28" fmla="*/ 103 w 152"/>
              <a:gd name="T29" fmla="*/ 66 h 172"/>
              <a:gd name="T30" fmla="*/ 76 w 152"/>
              <a:gd name="T31" fmla="*/ 54 h 172"/>
              <a:gd name="T32" fmla="*/ 49 w 152"/>
              <a:gd name="T33" fmla="*/ 66 h 172"/>
              <a:gd name="T34" fmla="*/ 46 w 152"/>
              <a:gd name="T35" fmla="*/ 74 h 172"/>
              <a:gd name="T36" fmla="*/ 74 w 152"/>
              <a:gd name="T37" fmla="*/ 118 h 172"/>
              <a:gd name="T38" fmla="*/ 78 w 152"/>
              <a:gd name="T39" fmla="*/ 118 h 172"/>
              <a:gd name="T40" fmla="*/ 105 w 152"/>
              <a:gd name="T41" fmla="*/ 75 h 172"/>
              <a:gd name="T42" fmla="*/ 103 w 152"/>
              <a:gd name="T43" fmla="*/ 66 h 172"/>
              <a:gd name="T44" fmla="*/ 94 w 152"/>
              <a:gd name="T45" fmla="*/ 99 h 172"/>
              <a:gd name="T46" fmla="*/ 76 w 152"/>
              <a:gd name="T47" fmla="*/ 114 h 172"/>
              <a:gd name="T48" fmla="*/ 58 w 152"/>
              <a:gd name="T49" fmla="*/ 99 h 172"/>
              <a:gd name="T50" fmla="*/ 50 w 152"/>
              <a:gd name="T51" fmla="*/ 71 h 172"/>
              <a:gd name="T52" fmla="*/ 76 w 152"/>
              <a:gd name="T53" fmla="*/ 58 h 172"/>
              <a:gd name="T54" fmla="*/ 102 w 152"/>
              <a:gd name="T55" fmla="*/ 70 h 172"/>
              <a:gd name="T56" fmla="*/ 102 w 152"/>
              <a:gd name="T57" fmla="*/ 74 h 172"/>
              <a:gd name="T58" fmla="*/ 85 w 152"/>
              <a:gd name="T59" fmla="*/ 2 h 172"/>
              <a:gd name="T60" fmla="*/ 9 w 152"/>
              <a:gd name="T61" fmla="*/ 36 h 172"/>
              <a:gd name="T62" fmla="*/ 0 w 152"/>
              <a:gd name="T63" fmla="*/ 121 h 172"/>
              <a:gd name="T64" fmla="*/ 67 w 152"/>
              <a:gd name="T65" fmla="*/ 170 h 172"/>
              <a:gd name="T66" fmla="*/ 84 w 152"/>
              <a:gd name="T67" fmla="*/ 170 h 172"/>
              <a:gd name="T68" fmla="*/ 151 w 152"/>
              <a:gd name="T69" fmla="*/ 121 h 172"/>
              <a:gd name="T70" fmla="*/ 143 w 152"/>
              <a:gd name="T71" fmla="*/ 36 h 172"/>
              <a:gd name="T72" fmla="*/ 139 w 152"/>
              <a:gd name="T73" fmla="*/ 129 h 172"/>
              <a:gd name="T74" fmla="*/ 71 w 152"/>
              <a:gd name="T75" fmla="*/ 162 h 172"/>
              <a:gd name="T76" fmla="*/ 8 w 152"/>
              <a:gd name="T77" fmla="*/ 121 h 172"/>
              <a:gd name="T78" fmla="*/ 13 w 152"/>
              <a:gd name="T79" fmla="*/ 42 h 172"/>
              <a:gd name="T80" fmla="*/ 76 w 152"/>
              <a:gd name="T81" fmla="*/ 8 h 172"/>
              <a:gd name="T82" fmla="*/ 138 w 152"/>
              <a:gd name="T83" fmla="*/ 42 h 172"/>
              <a:gd name="T84" fmla="*/ 143 w 152"/>
              <a:gd name="T8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72">
                <a:moveTo>
                  <a:pt x="118" y="55"/>
                </a:moveTo>
                <a:cubicBezTo>
                  <a:pt x="102" y="52"/>
                  <a:pt x="88" y="44"/>
                  <a:pt x="80" y="37"/>
                </a:cubicBezTo>
                <a:cubicBezTo>
                  <a:pt x="79" y="36"/>
                  <a:pt x="77" y="36"/>
                  <a:pt x="76" y="36"/>
                </a:cubicBezTo>
                <a:cubicBezTo>
                  <a:pt x="75" y="36"/>
                  <a:pt x="74" y="36"/>
                  <a:pt x="73" y="37"/>
                </a:cubicBezTo>
                <a:cubicBezTo>
                  <a:pt x="65" y="44"/>
                  <a:pt x="50" y="52"/>
                  <a:pt x="35" y="55"/>
                </a:cubicBezTo>
                <a:cubicBezTo>
                  <a:pt x="33" y="55"/>
                  <a:pt x="30" y="60"/>
                  <a:pt x="31" y="62"/>
                </a:cubicBezTo>
                <a:cubicBezTo>
                  <a:pt x="31" y="64"/>
                  <a:pt x="31" y="65"/>
                  <a:pt x="31" y="67"/>
                </a:cubicBezTo>
                <a:cubicBezTo>
                  <a:pt x="32" y="78"/>
                  <a:pt x="34" y="96"/>
                  <a:pt x="44" y="110"/>
                </a:cubicBezTo>
                <a:cubicBezTo>
                  <a:pt x="52" y="120"/>
                  <a:pt x="64" y="130"/>
                  <a:pt x="74" y="136"/>
                </a:cubicBezTo>
                <a:cubicBezTo>
                  <a:pt x="75" y="136"/>
                  <a:pt x="76" y="136"/>
                  <a:pt x="76" y="136"/>
                </a:cubicBezTo>
                <a:cubicBezTo>
                  <a:pt x="77" y="136"/>
                  <a:pt x="78" y="136"/>
                  <a:pt x="78" y="136"/>
                </a:cubicBezTo>
                <a:cubicBezTo>
                  <a:pt x="88" y="131"/>
                  <a:pt x="100" y="120"/>
                  <a:pt x="108" y="110"/>
                </a:cubicBezTo>
                <a:cubicBezTo>
                  <a:pt x="119" y="96"/>
                  <a:pt x="121" y="79"/>
                  <a:pt x="122" y="68"/>
                </a:cubicBezTo>
                <a:cubicBezTo>
                  <a:pt x="122" y="66"/>
                  <a:pt x="122" y="64"/>
                  <a:pt x="122" y="62"/>
                </a:cubicBezTo>
                <a:cubicBezTo>
                  <a:pt x="122" y="60"/>
                  <a:pt x="120" y="55"/>
                  <a:pt x="118" y="55"/>
                </a:cubicBezTo>
                <a:close/>
                <a:moveTo>
                  <a:pt x="117" y="68"/>
                </a:moveTo>
                <a:cubicBezTo>
                  <a:pt x="116" y="79"/>
                  <a:pt x="115" y="94"/>
                  <a:pt x="105" y="107"/>
                </a:cubicBezTo>
                <a:cubicBezTo>
                  <a:pt x="97" y="117"/>
                  <a:pt x="85" y="127"/>
                  <a:pt x="76" y="132"/>
                </a:cubicBezTo>
                <a:cubicBezTo>
                  <a:pt x="76" y="132"/>
                  <a:pt x="76" y="132"/>
                  <a:pt x="76" y="132"/>
                </a:cubicBezTo>
                <a:cubicBezTo>
                  <a:pt x="76" y="132"/>
                  <a:pt x="76" y="132"/>
                  <a:pt x="76" y="132"/>
                </a:cubicBezTo>
                <a:cubicBezTo>
                  <a:pt x="66" y="127"/>
                  <a:pt x="54" y="117"/>
                  <a:pt x="47" y="107"/>
                </a:cubicBezTo>
                <a:cubicBezTo>
                  <a:pt x="38" y="94"/>
                  <a:pt x="36" y="78"/>
                  <a:pt x="35" y="67"/>
                </a:cubicBezTo>
                <a:cubicBezTo>
                  <a:pt x="34" y="65"/>
                  <a:pt x="34" y="63"/>
                  <a:pt x="34" y="62"/>
                </a:cubicBezTo>
                <a:cubicBezTo>
                  <a:pt x="34" y="61"/>
                  <a:pt x="35" y="60"/>
                  <a:pt x="35" y="59"/>
                </a:cubicBezTo>
                <a:cubicBezTo>
                  <a:pt x="52" y="56"/>
                  <a:pt x="67" y="47"/>
                  <a:pt x="75" y="40"/>
                </a:cubicBezTo>
                <a:cubicBezTo>
                  <a:pt x="75" y="40"/>
                  <a:pt x="77" y="40"/>
                  <a:pt x="77" y="40"/>
                </a:cubicBezTo>
                <a:cubicBezTo>
                  <a:pt x="84" y="47"/>
                  <a:pt x="99" y="55"/>
                  <a:pt x="117" y="59"/>
                </a:cubicBezTo>
                <a:cubicBezTo>
                  <a:pt x="117" y="60"/>
                  <a:pt x="118" y="61"/>
                  <a:pt x="118" y="62"/>
                </a:cubicBezTo>
                <a:cubicBezTo>
                  <a:pt x="118" y="63"/>
                  <a:pt x="118" y="65"/>
                  <a:pt x="117" y="68"/>
                </a:cubicBezTo>
                <a:close/>
                <a:moveTo>
                  <a:pt x="103" y="66"/>
                </a:moveTo>
                <a:cubicBezTo>
                  <a:pt x="93" y="64"/>
                  <a:pt x="84" y="59"/>
                  <a:pt x="79" y="55"/>
                </a:cubicBezTo>
                <a:cubicBezTo>
                  <a:pt x="78" y="54"/>
                  <a:pt x="77" y="54"/>
                  <a:pt x="76" y="54"/>
                </a:cubicBezTo>
                <a:cubicBezTo>
                  <a:pt x="75" y="54"/>
                  <a:pt x="74" y="54"/>
                  <a:pt x="73" y="55"/>
                </a:cubicBezTo>
                <a:cubicBezTo>
                  <a:pt x="68" y="59"/>
                  <a:pt x="59" y="64"/>
                  <a:pt x="49" y="66"/>
                </a:cubicBezTo>
                <a:cubicBezTo>
                  <a:pt x="48" y="66"/>
                  <a:pt x="46" y="69"/>
                  <a:pt x="46" y="71"/>
                </a:cubicBezTo>
                <a:cubicBezTo>
                  <a:pt x="46" y="72"/>
                  <a:pt x="46" y="73"/>
                  <a:pt x="46" y="74"/>
                </a:cubicBezTo>
                <a:cubicBezTo>
                  <a:pt x="47" y="81"/>
                  <a:pt x="48" y="92"/>
                  <a:pt x="55" y="101"/>
                </a:cubicBezTo>
                <a:cubicBezTo>
                  <a:pt x="60" y="107"/>
                  <a:pt x="68" y="114"/>
                  <a:pt x="74" y="118"/>
                </a:cubicBezTo>
                <a:cubicBezTo>
                  <a:pt x="75" y="118"/>
                  <a:pt x="75" y="118"/>
                  <a:pt x="76" y="118"/>
                </a:cubicBezTo>
                <a:cubicBezTo>
                  <a:pt x="77" y="118"/>
                  <a:pt x="78" y="118"/>
                  <a:pt x="78" y="118"/>
                </a:cubicBezTo>
                <a:cubicBezTo>
                  <a:pt x="84" y="114"/>
                  <a:pt x="92" y="108"/>
                  <a:pt x="97" y="101"/>
                </a:cubicBezTo>
                <a:cubicBezTo>
                  <a:pt x="104" y="92"/>
                  <a:pt x="105" y="82"/>
                  <a:pt x="105" y="75"/>
                </a:cubicBezTo>
                <a:cubicBezTo>
                  <a:pt x="105" y="73"/>
                  <a:pt x="106" y="72"/>
                  <a:pt x="106" y="71"/>
                </a:cubicBezTo>
                <a:cubicBezTo>
                  <a:pt x="106" y="69"/>
                  <a:pt x="104" y="66"/>
                  <a:pt x="103" y="66"/>
                </a:cubicBezTo>
                <a:close/>
                <a:moveTo>
                  <a:pt x="102" y="74"/>
                </a:moveTo>
                <a:cubicBezTo>
                  <a:pt x="101" y="81"/>
                  <a:pt x="100" y="91"/>
                  <a:pt x="94" y="99"/>
                </a:cubicBezTo>
                <a:cubicBezTo>
                  <a:pt x="89" y="105"/>
                  <a:pt x="82" y="111"/>
                  <a:pt x="76" y="114"/>
                </a:cubicBezTo>
                <a:cubicBezTo>
                  <a:pt x="76" y="114"/>
                  <a:pt x="76" y="114"/>
                  <a:pt x="76" y="114"/>
                </a:cubicBezTo>
                <a:cubicBezTo>
                  <a:pt x="76" y="114"/>
                  <a:pt x="76" y="114"/>
                  <a:pt x="76" y="114"/>
                </a:cubicBezTo>
                <a:cubicBezTo>
                  <a:pt x="70" y="111"/>
                  <a:pt x="63" y="105"/>
                  <a:pt x="58" y="99"/>
                </a:cubicBezTo>
                <a:cubicBezTo>
                  <a:pt x="52" y="91"/>
                  <a:pt x="51" y="81"/>
                  <a:pt x="51" y="74"/>
                </a:cubicBezTo>
                <a:cubicBezTo>
                  <a:pt x="51" y="73"/>
                  <a:pt x="50" y="72"/>
                  <a:pt x="50" y="71"/>
                </a:cubicBezTo>
                <a:cubicBezTo>
                  <a:pt x="50" y="70"/>
                  <a:pt x="51" y="70"/>
                  <a:pt x="51" y="70"/>
                </a:cubicBezTo>
                <a:cubicBezTo>
                  <a:pt x="62" y="67"/>
                  <a:pt x="71" y="62"/>
                  <a:pt x="76" y="58"/>
                </a:cubicBezTo>
                <a:cubicBezTo>
                  <a:pt x="76" y="58"/>
                  <a:pt x="76" y="58"/>
                  <a:pt x="77" y="58"/>
                </a:cubicBezTo>
                <a:cubicBezTo>
                  <a:pt x="82" y="62"/>
                  <a:pt x="91" y="67"/>
                  <a:pt x="102" y="70"/>
                </a:cubicBezTo>
                <a:cubicBezTo>
                  <a:pt x="102" y="70"/>
                  <a:pt x="102" y="70"/>
                  <a:pt x="102" y="70"/>
                </a:cubicBezTo>
                <a:cubicBezTo>
                  <a:pt x="102" y="72"/>
                  <a:pt x="102" y="73"/>
                  <a:pt x="102" y="74"/>
                </a:cubicBezTo>
                <a:close/>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3"/>
                  <a:pt x="9" y="136"/>
                </a:cubicBezTo>
                <a:cubicBezTo>
                  <a:pt x="67" y="170"/>
                  <a:pt x="67" y="170"/>
                  <a:pt x="67" y="170"/>
                </a:cubicBezTo>
                <a:cubicBezTo>
                  <a:pt x="69" y="171"/>
                  <a:pt x="72" y="172"/>
                  <a:pt x="76" y="172"/>
                </a:cubicBezTo>
                <a:cubicBezTo>
                  <a:pt x="79" y="172"/>
                  <a:pt x="82" y="171"/>
                  <a:pt x="84" y="170"/>
                </a:cubicBezTo>
                <a:cubicBezTo>
                  <a:pt x="142" y="136"/>
                  <a:pt x="142" y="136"/>
                  <a:pt x="142" y="136"/>
                </a:cubicBezTo>
                <a:cubicBezTo>
                  <a:pt x="148" y="134"/>
                  <a:pt x="151" y="127"/>
                  <a:pt x="151" y="121"/>
                </a:cubicBezTo>
                <a:cubicBezTo>
                  <a:pt x="151" y="51"/>
                  <a:pt x="151" y="51"/>
                  <a:pt x="151" y="51"/>
                </a:cubicBezTo>
                <a:cubicBezTo>
                  <a:pt x="152" y="45"/>
                  <a:pt x="148" y="38"/>
                  <a:pt x="143" y="36"/>
                </a:cubicBezTo>
                <a:close/>
                <a:moveTo>
                  <a:pt x="144" y="121"/>
                </a:moveTo>
                <a:cubicBezTo>
                  <a:pt x="144" y="124"/>
                  <a:pt x="142" y="128"/>
                  <a:pt x="139" y="129"/>
                </a:cubicBezTo>
                <a:cubicBezTo>
                  <a:pt x="81" y="162"/>
                  <a:pt x="81" y="162"/>
                  <a:pt x="81" y="162"/>
                </a:cubicBezTo>
                <a:cubicBezTo>
                  <a:pt x="79" y="164"/>
                  <a:pt x="74"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6"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path>
            </a:pathLst>
          </a:custGeom>
          <a:solidFill>
            <a:srgbClr val="14CDFF"/>
          </a:solidFill>
          <a:ln>
            <a:noFill/>
          </a:ln>
        </p:spPr>
        <p:txBody>
          <a:bodyPr vert="horz" wrap="square" lIns="0" tIns="0" rIns="0" bIns="0" numCol="1" anchor="t" anchorCtr="0" compatLnSpc="1"/>
          <a:lstStyle/>
          <a:p>
            <a:endParaRPr lang="zh-CN" altLang="en-US" sz="1200">
              <a:latin typeface="+mn-ea"/>
              <a:ea typeface="+mn-ea"/>
            </a:endParaRPr>
          </a:p>
        </p:txBody>
      </p:sp>
      <p:sp>
        <p:nvSpPr>
          <p:cNvPr id="744" name="TextBox 62"/>
          <p:cNvSpPr txBox="1"/>
          <p:nvPr/>
        </p:nvSpPr>
        <p:spPr>
          <a:xfrm>
            <a:off x="3976559" y="4339673"/>
            <a:ext cx="483463"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HSS</a:t>
            </a:r>
            <a:endParaRPr lang="en-US" altLang="zh-CN" sz="1200" dirty="0">
              <a:latin typeface="+mn-ea"/>
              <a:ea typeface="+mn-ea"/>
              <a:cs typeface="Akkurat Pro"/>
              <a:sym typeface="Akkurat Pro"/>
            </a:endParaRPr>
          </a:p>
        </p:txBody>
      </p:sp>
      <p:sp>
        <p:nvSpPr>
          <p:cNvPr id="745" name="Freeform 7"/>
          <p:cNvSpPr>
            <a:spLocks noEditPoints="1"/>
          </p:cNvSpPr>
          <p:nvPr/>
        </p:nvSpPr>
        <p:spPr bwMode="auto">
          <a:xfrm>
            <a:off x="4091326" y="4068719"/>
            <a:ext cx="285379" cy="305037"/>
          </a:xfrm>
          <a:custGeom>
            <a:avLst/>
            <a:gdLst>
              <a:gd name="T0" fmla="*/ 68 w 161"/>
              <a:gd name="T1" fmla="*/ 108 h 176"/>
              <a:gd name="T2" fmla="*/ 92 w 161"/>
              <a:gd name="T3" fmla="*/ 108 h 176"/>
              <a:gd name="T4" fmla="*/ 80 w 161"/>
              <a:gd name="T5" fmla="*/ 116 h 176"/>
              <a:gd name="T6" fmla="*/ 80 w 161"/>
              <a:gd name="T7" fmla="*/ 100 h 176"/>
              <a:gd name="T8" fmla="*/ 80 w 161"/>
              <a:gd name="T9" fmla="*/ 116 h 176"/>
              <a:gd name="T10" fmla="*/ 104 w 161"/>
              <a:gd name="T11" fmla="*/ 76 h 176"/>
              <a:gd name="T12" fmla="*/ 56 w 161"/>
              <a:gd name="T13" fmla="*/ 72 h 176"/>
              <a:gd name="T14" fmla="*/ 56 w 161"/>
              <a:gd name="T15" fmla="*/ 64 h 176"/>
              <a:gd name="T16" fmla="*/ 104 w 161"/>
              <a:gd name="T17" fmla="*/ 60 h 176"/>
              <a:gd name="T18" fmla="*/ 56 w 161"/>
              <a:gd name="T19" fmla="*/ 64 h 176"/>
              <a:gd name="T20" fmla="*/ 118 w 161"/>
              <a:gd name="T21" fmla="*/ 21 h 176"/>
              <a:gd name="T22" fmla="*/ 80 w 161"/>
              <a:gd name="T23" fmla="*/ 0 h 176"/>
              <a:gd name="T24" fmla="*/ 80 w 161"/>
              <a:gd name="T25" fmla="*/ 0 h 176"/>
              <a:gd name="T26" fmla="*/ 42 w 161"/>
              <a:gd name="T27" fmla="*/ 21 h 176"/>
              <a:gd name="T28" fmla="*/ 0 w 161"/>
              <a:gd name="T29" fmla="*/ 47 h 176"/>
              <a:gd name="T30" fmla="*/ 74 w 161"/>
              <a:gd name="T31" fmla="*/ 174 h 176"/>
              <a:gd name="T32" fmla="*/ 86 w 161"/>
              <a:gd name="T33" fmla="*/ 174 h 176"/>
              <a:gd name="T34" fmla="*/ 160 w 161"/>
              <a:gd name="T35" fmla="*/ 47 h 176"/>
              <a:gd name="T36" fmla="*/ 136 w 161"/>
              <a:gd name="T37" fmla="*/ 118 h 176"/>
              <a:gd name="T38" fmla="*/ 80 w 161"/>
              <a:gd name="T39" fmla="*/ 168 h 176"/>
              <a:gd name="T40" fmla="*/ 24 w 161"/>
              <a:gd name="T41" fmla="*/ 118 h 176"/>
              <a:gd name="T42" fmla="*/ 11 w 161"/>
              <a:gd name="T43" fmla="*/ 42 h 176"/>
              <a:gd name="T44" fmla="*/ 46 w 161"/>
              <a:gd name="T45" fmla="*/ 29 h 176"/>
              <a:gd name="T46" fmla="*/ 77 w 161"/>
              <a:gd name="T47" fmla="*/ 9 h 176"/>
              <a:gd name="T48" fmla="*/ 80 w 161"/>
              <a:gd name="T49" fmla="*/ 8 h 176"/>
              <a:gd name="T50" fmla="*/ 80 w 161"/>
              <a:gd name="T51" fmla="*/ 8 h 176"/>
              <a:gd name="T52" fmla="*/ 86 w 161"/>
              <a:gd name="T53" fmla="*/ 11 h 176"/>
              <a:gd name="T54" fmla="*/ 146 w 161"/>
              <a:gd name="T55" fmla="*/ 41 h 176"/>
              <a:gd name="T56" fmla="*/ 152 w 161"/>
              <a:gd name="T57" fmla="*/ 46 h 176"/>
              <a:gd name="T58" fmla="*/ 108 w 161"/>
              <a:gd name="T59" fmla="*/ 40 h 176"/>
              <a:gd name="T60" fmla="*/ 44 w 161"/>
              <a:gd name="T61" fmla="*/ 48 h 176"/>
              <a:gd name="T62" fmla="*/ 52 w 161"/>
              <a:gd name="T63" fmla="*/ 136 h 176"/>
              <a:gd name="T64" fmla="*/ 116 w 161"/>
              <a:gd name="T65" fmla="*/ 128 h 176"/>
              <a:gd name="T66" fmla="*/ 108 w 161"/>
              <a:gd name="T67" fmla="*/ 40 h 176"/>
              <a:gd name="T68" fmla="*/ 108 w 161"/>
              <a:gd name="T69" fmla="*/ 132 h 176"/>
              <a:gd name="T70" fmla="*/ 48 w 161"/>
              <a:gd name="T71" fmla="*/ 128 h 176"/>
              <a:gd name="T72" fmla="*/ 52 w 161"/>
              <a:gd name="T73" fmla="*/ 44 h 176"/>
              <a:gd name="T74" fmla="*/ 112 w 161"/>
              <a:gd name="T7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76">
                <a:moveTo>
                  <a:pt x="80" y="96"/>
                </a:moveTo>
                <a:cubicBezTo>
                  <a:pt x="74" y="96"/>
                  <a:pt x="68" y="102"/>
                  <a:pt x="68" y="108"/>
                </a:cubicBezTo>
                <a:cubicBezTo>
                  <a:pt x="68" y="115"/>
                  <a:pt x="74" y="120"/>
                  <a:pt x="80" y="120"/>
                </a:cubicBezTo>
                <a:cubicBezTo>
                  <a:pt x="87" y="120"/>
                  <a:pt x="92" y="115"/>
                  <a:pt x="92" y="108"/>
                </a:cubicBezTo>
                <a:cubicBezTo>
                  <a:pt x="92" y="102"/>
                  <a:pt x="87" y="96"/>
                  <a:pt x="80" y="96"/>
                </a:cubicBezTo>
                <a:close/>
                <a:moveTo>
                  <a:pt x="80" y="116"/>
                </a:moveTo>
                <a:cubicBezTo>
                  <a:pt x="76" y="116"/>
                  <a:pt x="72" y="113"/>
                  <a:pt x="72" y="108"/>
                </a:cubicBezTo>
                <a:cubicBezTo>
                  <a:pt x="72" y="104"/>
                  <a:pt x="76" y="100"/>
                  <a:pt x="80" y="100"/>
                </a:cubicBezTo>
                <a:cubicBezTo>
                  <a:pt x="85" y="100"/>
                  <a:pt x="88" y="104"/>
                  <a:pt x="88" y="108"/>
                </a:cubicBezTo>
                <a:cubicBezTo>
                  <a:pt x="88" y="113"/>
                  <a:pt x="85" y="116"/>
                  <a:pt x="80" y="116"/>
                </a:cubicBezTo>
                <a:close/>
                <a:moveTo>
                  <a:pt x="56" y="76"/>
                </a:moveTo>
                <a:cubicBezTo>
                  <a:pt x="104" y="76"/>
                  <a:pt x="104" y="76"/>
                  <a:pt x="104" y="76"/>
                </a:cubicBezTo>
                <a:cubicBezTo>
                  <a:pt x="104" y="72"/>
                  <a:pt x="104" y="72"/>
                  <a:pt x="104" y="72"/>
                </a:cubicBezTo>
                <a:cubicBezTo>
                  <a:pt x="56" y="72"/>
                  <a:pt x="56" y="72"/>
                  <a:pt x="56" y="72"/>
                </a:cubicBezTo>
                <a:lnTo>
                  <a:pt x="56" y="76"/>
                </a:lnTo>
                <a:close/>
                <a:moveTo>
                  <a:pt x="56" y="64"/>
                </a:moveTo>
                <a:cubicBezTo>
                  <a:pt x="104" y="64"/>
                  <a:pt x="104" y="64"/>
                  <a:pt x="104" y="64"/>
                </a:cubicBezTo>
                <a:cubicBezTo>
                  <a:pt x="104" y="60"/>
                  <a:pt x="104" y="60"/>
                  <a:pt x="104" y="60"/>
                </a:cubicBezTo>
                <a:cubicBezTo>
                  <a:pt x="56" y="60"/>
                  <a:pt x="56" y="60"/>
                  <a:pt x="56" y="60"/>
                </a:cubicBezTo>
                <a:lnTo>
                  <a:pt x="56" y="64"/>
                </a:lnTo>
                <a:close/>
                <a:moveTo>
                  <a:pt x="152" y="34"/>
                </a:moveTo>
                <a:cubicBezTo>
                  <a:pt x="143" y="31"/>
                  <a:pt x="126" y="26"/>
                  <a:pt x="118" y="21"/>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6"/>
                  <a:pt x="17" y="31"/>
                  <a:pt x="9" y="34"/>
                </a:cubicBezTo>
                <a:cubicBezTo>
                  <a:pt x="3" y="36"/>
                  <a:pt x="0" y="41"/>
                  <a:pt x="0" y="47"/>
                </a:cubicBezTo>
                <a:cubicBezTo>
                  <a:pt x="2" y="64"/>
                  <a:pt x="6" y="100"/>
                  <a:pt x="17" y="122"/>
                </a:cubicBezTo>
                <a:cubicBezTo>
                  <a:pt x="30" y="147"/>
                  <a:pt x="61" y="167"/>
                  <a:pt x="74" y="174"/>
                </a:cubicBezTo>
                <a:cubicBezTo>
                  <a:pt x="76" y="175"/>
                  <a:pt x="78" y="176"/>
                  <a:pt x="80" y="176"/>
                </a:cubicBezTo>
                <a:cubicBezTo>
                  <a:pt x="82" y="176"/>
                  <a:pt x="84" y="175"/>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moveTo>
                  <a:pt x="108" y="40"/>
                </a:moveTo>
                <a:cubicBezTo>
                  <a:pt x="52" y="40"/>
                  <a:pt x="52" y="40"/>
                  <a:pt x="52" y="40"/>
                </a:cubicBezTo>
                <a:cubicBezTo>
                  <a:pt x="48" y="40"/>
                  <a:pt x="44" y="44"/>
                  <a:pt x="44" y="48"/>
                </a:cubicBezTo>
                <a:cubicBezTo>
                  <a:pt x="44" y="128"/>
                  <a:pt x="44" y="128"/>
                  <a:pt x="44" y="128"/>
                </a:cubicBezTo>
                <a:cubicBezTo>
                  <a:pt x="44" y="132"/>
                  <a:pt x="48" y="136"/>
                  <a:pt x="52" y="136"/>
                </a:cubicBezTo>
                <a:cubicBezTo>
                  <a:pt x="108" y="136"/>
                  <a:pt x="108" y="136"/>
                  <a:pt x="108" y="136"/>
                </a:cubicBezTo>
                <a:cubicBezTo>
                  <a:pt x="113" y="136"/>
                  <a:pt x="116" y="132"/>
                  <a:pt x="116" y="128"/>
                </a:cubicBezTo>
                <a:cubicBezTo>
                  <a:pt x="116" y="48"/>
                  <a:pt x="116" y="48"/>
                  <a:pt x="116" y="48"/>
                </a:cubicBezTo>
                <a:cubicBezTo>
                  <a:pt x="116" y="44"/>
                  <a:pt x="113" y="40"/>
                  <a:pt x="108" y="40"/>
                </a:cubicBezTo>
                <a:close/>
                <a:moveTo>
                  <a:pt x="112" y="128"/>
                </a:moveTo>
                <a:cubicBezTo>
                  <a:pt x="112" y="130"/>
                  <a:pt x="110" y="132"/>
                  <a:pt x="108" y="132"/>
                </a:cubicBezTo>
                <a:cubicBezTo>
                  <a:pt x="52" y="132"/>
                  <a:pt x="52" y="132"/>
                  <a:pt x="52" y="132"/>
                </a:cubicBezTo>
                <a:cubicBezTo>
                  <a:pt x="50" y="132"/>
                  <a:pt x="48" y="130"/>
                  <a:pt x="48" y="128"/>
                </a:cubicBezTo>
                <a:cubicBezTo>
                  <a:pt x="48" y="48"/>
                  <a:pt x="48" y="48"/>
                  <a:pt x="48" y="48"/>
                </a:cubicBezTo>
                <a:cubicBezTo>
                  <a:pt x="48" y="46"/>
                  <a:pt x="50" y="44"/>
                  <a:pt x="52" y="44"/>
                </a:cubicBezTo>
                <a:cubicBezTo>
                  <a:pt x="108" y="44"/>
                  <a:pt x="108" y="44"/>
                  <a:pt x="108" y="44"/>
                </a:cubicBezTo>
                <a:cubicBezTo>
                  <a:pt x="110" y="44"/>
                  <a:pt x="112" y="46"/>
                  <a:pt x="112" y="48"/>
                </a:cubicBezTo>
                <a:lnTo>
                  <a:pt x="112" y="128"/>
                </a:lnTo>
                <a:close/>
              </a:path>
            </a:pathLst>
          </a:custGeom>
          <a:solidFill>
            <a:srgbClr val="14CDFF"/>
          </a:solidFill>
          <a:ln>
            <a:noFill/>
          </a:ln>
        </p:spPr>
        <p:txBody>
          <a:bodyPr vert="horz" wrap="square" lIns="0" tIns="0" rIns="0" bIns="0" numCol="1" anchor="t" anchorCtr="0" compatLnSpc="1"/>
          <a:lstStyle/>
          <a:p>
            <a:endParaRPr lang="en-US" sz="1200">
              <a:latin typeface="+mn-ea"/>
              <a:ea typeface="+mn-ea"/>
            </a:endParaRPr>
          </a:p>
        </p:txBody>
      </p:sp>
      <p:sp>
        <p:nvSpPr>
          <p:cNvPr id="746" name="TextBox 73"/>
          <p:cNvSpPr txBox="1"/>
          <p:nvPr/>
        </p:nvSpPr>
        <p:spPr>
          <a:xfrm>
            <a:off x="4355137" y="4364548"/>
            <a:ext cx="483463" cy="184666"/>
          </a:xfrm>
          <a:prstGeom prst="rect">
            <a:avLst/>
          </a:prstGeom>
          <a:noFill/>
        </p:spPr>
        <p:txBody>
          <a:bodyPr wrap="square" lIns="0" tIns="0" rIns="0" bIns="0" rtlCol="0">
            <a:spAutoFit/>
          </a:bodyPr>
          <a:lstStyle/>
          <a:p>
            <a:pPr algn="ctr"/>
            <a:r>
              <a:rPr lang="en-US" altLang="zh-CN" sz="1200" dirty="0">
                <a:latin typeface="+mn-ea"/>
                <a:ea typeface="+mn-ea"/>
                <a:cs typeface="Akkurat Pro"/>
                <a:sym typeface="Akkurat Pro"/>
              </a:rPr>
              <a:t>SES</a:t>
            </a:r>
            <a:endParaRPr lang="en-US" altLang="zh-CN" sz="1200" dirty="0">
              <a:latin typeface="+mn-ea"/>
              <a:ea typeface="+mn-ea"/>
              <a:cs typeface="Akkurat Pro"/>
              <a:sym typeface="Akkurat Pro"/>
            </a:endParaRPr>
          </a:p>
        </p:txBody>
      </p:sp>
      <p:sp>
        <p:nvSpPr>
          <p:cNvPr id="747" name="Freeform 27"/>
          <p:cNvSpPr>
            <a:spLocks noEditPoints="1"/>
          </p:cNvSpPr>
          <p:nvPr/>
        </p:nvSpPr>
        <p:spPr bwMode="auto">
          <a:xfrm>
            <a:off x="4466119" y="4074528"/>
            <a:ext cx="282575" cy="304857"/>
          </a:xfrm>
          <a:custGeom>
            <a:avLst/>
            <a:gdLst>
              <a:gd name="T0" fmla="*/ 43 w 161"/>
              <a:gd name="T1" fmla="*/ 64 h 176"/>
              <a:gd name="T2" fmla="*/ 42 w 161"/>
              <a:gd name="T3" fmla="*/ 68 h 176"/>
              <a:gd name="T4" fmla="*/ 64 w 161"/>
              <a:gd name="T5" fmla="*/ 79 h 176"/>
              <a:gd name="T6" fmla="*/ 50 w 161"/>
              <a:gd name="T7" fmla="*/ 68 h 176"/>
              <a:gd name="T8" fmla="*/ 125 w 161"/>
              <a:gd name="T9" fmla="*/ 74 h 176"/>
              <a:gd name="T10" fmla="*/ 127 w 161"/>
              <a:gd name="T11" fmla="*/ 96 h 176"/>
              <a:gd name="T12" fmla="*/ 129 w 161"/>
              <a:gd name="T13" fmla="*/ 74 h 176"/>
              <a:gd name="T14" fmla="*/ 120 w 161"/>
              <a:gd name="T15" fmla="*/ 104 h 176"/>
              <a:gd name="T16" fmla="*/ 97 w 161"/>
              <a:gd name="T17" fmla="*/ 93 h 176"/>
              <a:gd name="T18" fmla="*/ 112 w 161"/>
              <a:gd name="T19" fmla="*/ 104 h 176"/>
              <a:gd name="T20" fmla="*/ 37 w 161"/>
              <a:gd name="T21" fmla="*/ 98 h 176"/>
              <a:gd name="T22" fmla="*/ 35 w 161"/>
              <a:gd name="T23" fmla="*/ 76 h 176"/>
              <a:gd name="T24" fmla="*/ 33 w 161"/>
              <a:gd name="T25" fmla="*/ 98 h 176"/>
              <a:gd name="T26" fmla="*/ 119 w 161"/>
              <a:gd name="T27" fmla="*/ 108 h 176"/>
              <a:gd name="T28" fmla="*/ 120 w 161"/>
              <a:gd name="T29" fmla="*/ 104 h 176"/>
              <a:gd name="T30" fmla="*/ 119 w 161"/>
              <a:gd name="T31" fmla="*/ 22 h 176"/>
              <a:gd name="T32" fmla="*/ 81 w 161"/>
              <a:gd name="T33" fmla="*/ 0 h 176"/>
              <a:gd name="T34" fmla="*/ 81 w 161"/>
              <a:gd name="T35" fmla="*/ 0 h 176"/>
              <a:gd name="T36" fmla="*/ 43 w 161"/>
              <a:gd name="T37" fmla="*/ 22 h 176"/>
              <a:gd name="T38" fmla="*/ 1 w 161"/>
              <a:gd name="T39" fmla="*/ 47 h 176"/>
              <a:gd name="T40" fmla="*/ 74 w 161"/>
              <a:gd name="T41" fmla="*/ 174 h 176"/>
              <a:gd name="T42" fmla="*/ 87 w 161"/>
              <a:gd name="T43" fmla="*/ 174 h 176"/>
              <a:gd name="T44" fmla="*/ 161 w 161"/>
              <a:gd name="T45" fmla="*/ 47 h 176"/>
              <a:gd name="T46" fmla="*/ 137 w 161"/>
              <a:gd name="T47" fmla="*/ 118 h 176"/>
              <a:gd name="T48" fmla="*/ 81 w 161"/>
              <a:gd name="T49" fmla="*/ 168 h 176"/>
              <a:gd name="T50" fmla="*/ 25 w 161"/>
              <a:gd name="T51" fmla="*/ 118 h 176"/>
              <a:gd name="T52" fmla="*/ 12 w 161"/>
              <a:gd name="T53" fmla="*/ 42 h 176"/>
              <a:gd name="T54" fmla="*/ 46 w 161"/>
              <a:gd name="T55" fmla="*/ 29 h 176"/>
              <a:gd name="T56" fmla="*/ 77 w 161"/>
              <a:gd name="T57" fmla="*/ 9 h 176"/>
              <a:gd name="T58" fmla="*/ 80 w 161"/>
              <a:gd name="T59" fmla="*/ 8 h 176"/>
              <a:gd name="T60" fmla="*/ 81 w 161"/>
              <a:gd name="T61" fmla="*/ 8 h 176"/>
              <a:gd name="T62" fmla="*/ 87 w 161"/>
              <a:gd name="T63" fmla="*/ 11 h 176"/>
              <a:gd name="T64" fmla="*/ 147 w 161"/>
              <a:gd name="T65" fmla="*/ 41 h 176"/>
              <a:gd name="T66" fmla="*/ 153 w 161"/>
              <a:gd name="T67"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76">
                <a:moveTo>
                  <a:pt x="119" y="64"/>
                </a:moveTo>
                <a:cubicBezTo>
                  <a:pt x="43" y="64"/>
                  <a:pt x="43" y="64"/>
                  <a:pt x="43" y="64"/>
                </a:cubicBezTo>
                <a:cubicBezTo>
                  <a:pt x="42" y="64"/>
                  <a:pt x="41" y="65"/>
                  <a:pt x="41" y="66"/>
                </a:cubicBezTo>
                <a:cubicBezTo>
                  <a:pt x="41" y="66"/>
                  <a:pt x="41" y="67"/>
                  <a:pt x="42" y="68"/>
                </a:cubicBezTo>
                <a:cubicBezTo>
                  <a:pt x="62" y="80"/>
                  <a:pt x="62" y="80"/>
                  <a:pt x="62" y="80"/>
                </a:cubicBezTo>
                <a:cubicBezTo>
                  <a:pt x="63" y="80"/>
                  <a:pt x="64" y="80"/>
                  <a:pt x="64" y="79"/>
                </a:cubicBezTo>
                <a:cubicBezTo>
                  <a:pt x="65" y="78"/>
                  <a:pt x="65" y="77"/>
                  <a:pt x="64" y="76"/>
                </a:cubicBezTo>
                <a:cubicBezTo>
                  <a:pt x="50" y="68"/>
                  <a:pt x="50" y="68"/>
                  <a:pt x="50" y="68"/>
                </a:cubicBezTo>
                <a:cubicBezTo>
                  <a:pt x="119" y="68"/>
                  <a:pt x="119" y="68"/>
                  <a:pt x="119" y="68"/>
                </a:cubicBezTo>
                <a:cubicBezTo>
                  <a:pt x="122" y="68"/>
                  <a:pt x="125" y="71"/>
                  <a:pt x="125" y="74"/>
                </a:cubicBezTo>
                <a:cubicBezTo>
                  <a:pt x="125" y="94"/>
                  <a:pt x="125" y="94"/>
                  <a:pt x="125" y="94"/>
                </a:cubicBezTo>
                <a:cubicBezTo>
                  <a:pt x="125" y="95"/>
                  <a:pt x="126" y="96"/>
                  <a:pt x="127" y="96"/>
                </a:cubicBezTo>
                <a:cubicBezTo>
                  <a:pt x="128" y="96"/>
                  <a:pt x="129" y="95"/>
                  <a:pt x="129" y="94"/>
                </a:cubicBezTo>
                <a:cubicBezTo>
                  <a:pt x="129" y="74"/>
                  <a:pt x="129" y="74"/>
                  <a:pt x="129" y="74"/>
                </a:cubicBezTo>
                <a:cubicBezTo>
                  <a:pt x="129" y="69"/>
                  <a:pt x="124" y="64"/>
                  <a:pt x="119" y="64"/>
                </a:cubicBezTo>
                <a:close/>
                <a:moveTo>
                  <a:pt x="120" y="104"/>
                </a:moveTo>
                <a:cubicBezTo>
                  <a:pt x="100" y="92"/>
                  <a:pt x="100" y="92"/>
                  <a:pt x="100" y="92"/>
                </a:cubicBezTo>
                <a:cubicBezTo>
                  <a:pt x="99" y="92"/>
                  <a:pt x="98" y="92"/>
                  <a:pt x="97" y="93"/>
                </a:cubicBezTo>
                <a:cubicBezTo>
                  <a:pt x="96" y="94"/>
                  <a:pt x="97" y="95"/>
                  <a:pt x="98" y="96"/>
                </a:cubicBezTo>
                <a:cubicBezTo>
                  <a:pt x="112" y="104"/>
                  <a:pt x="112" y="104"/>
                  <a:pt x="112" y="104"/>
                </a:cubicBezTo>
                <a:cubicBezTo>
                  <a:pt x="43" y="104"/>
                  <a:pt x="43" y="104"/>
                  <a:pt x="43" y="104"/>
                </a:cubicBezTo>
                <a:cubicBezTo>
                  <a:pt x="39" y="104"/>
                  <a:pt x="37" y="101"/>
                  <a:pt x="37" y="98"/>
                </a:cubicBezTo>
                <a:cubicBezTo>
                  <a:pt x="37" y="78"/>
                  <a:pt x="37" y="78"/>
                  <a:pt x="37" y="78"/>
                </a:cubicBezTo>
                <a:cubicBezTo>
                  <a:pt x="37" y="77"/>
                  <a:pt x="36" y="76"/>
                  <a:pt x="35" y="76"/>
                </a:cubicBezTo>
                <a:cubicBezTo>
                  <a:pt x="34" y="76"/>
                  <a:pt x="33" y="77"/>
                  <a:pt x="33" y="78"/>
                </a:cubicBezTo>
                <a:cubicBezTo>
                  <a:pt x="33" y="98"/>
                  <a:pt x="33" y="98"/>
                  <a:pt x="33" y="98"/>
                </a:cubicBezTo>
                <a:cubicBezTo>
                  <a:pt x="33" y="104"/>
                  <a:pt x="37" y="108"/>
                  <a:pt x="43" y="108"/>
                </a:cubicBezTo>
                <a:cubicBezTo>
                  <a:pt x="119" y="108"/>
                  <a:pt x="119" y="108"/>
                  <a:pt x="119" y="108"/>
                </a:cubicBezTo>
                <a:cubicBezTo>
                  <a:pt x="120" y="108"/>
                  <a:pt x="120" y="108"/>
                  <a:pt x="121" y="107"/>
                </a:cubicBezTo>
                <a:cubicBezTo>
                  <a:pt x="121" y="106"/>
                  <a:pt x="121" y="105"/>
                  <a:pt x="120" y="104"/>
                </a:cubicBezTo>
                <a:close/>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8"/>
                </a:cubicBezTo>
                <a:cubicBezTo>
                  <a:pt x="82" y="168"/>
                  <a:pt x="81" y="168"/>
                  <a:pt x="81" y="168"/>
                </a:cubicBezTo>
                <a:cubicBezTo>
                  <a:pt x="80" y="168"/>
                  <a:pt x="79" y="168"/>
                  <a:pt x="79" y="168"/>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path>
            </a:pathLst>
          </a:custGeom>
          <a:solidFill>
            <a:srgbClr val="14CDFF"/>
          </a:solidFill>
          <a:ln>
            <a:noFill/>
          </a:ln>
        </p:spPr>
        <p:txBody>
          <a:bodyPr vert="horz" wrap="square" lIns="0" tIns="0" rIns="0" bIns="0" numCol="1" anchor="t" anchorCtr="0" compatLnSpc="1"/>
          <a:lstStyle/>
          <a:p>
            <a:endParaRPr lang="en-US" sz="1200">
              <a:latin typeface="+mn-ea"/>
              <a:ea typeface="+mn-ea"/>
            </a:endParaRPr>
          </a:p>
        </p:txBody>
      </p:sp>
      <p:sp>
        <p:nvSpPr>
          <p:cNvPr id="748" name="Freeform 5"/>
          <p:cNvSpPr>
            <a:spLocks noEditPoints="1"/>
          </p:cNvSpPr>
          <p:nvPr/>
        </p:nvSpPr>
        <p:spPr bwMode="auto">
          <a:xfrm>
            <a:off x="4897856" y="4084176"/>
            <a:ext cx="283471" cy="304857"/>
          </a:xfrm>
          <a:custGeom>
            <a:avLst/>
            <a:gdLst>
              <a:gd name="T0" fmla="*/ 113 w 169"/>
              <a:gd name="T1" fmla="*/ 57 h 184"/>
              <a:gd name="T2" fmla="*/ 111 w 169"/>
              <a:gd name="T3" fmla="*/ 66 h 184"/>
              <a:gd name="T4" fmla="*/ 107 w 169"/>
              <a:gd name="T5" fmla="*/ 59 h 184"/>
              <a:gd name="T6" fmla="*/ 92 w 169"/>
              <a:gd name="T7" fmla="*/ 57 h 184"/>
              <a:gd name="T8" fmla="*/ 89 w 169"/>
              <a:gd name="T9" fmla="*/ 66 h 184"/>
              <a:gd name="T10" fmla="*/ 81 w 169"/>
              <a:gd name="T11" fmla="*/ 59 h 184"/>
              <a:gd name="T12" fmla="*/ 65 w 169"/>
              <a:gd name="T13" fmla="*/ 57 h 184"/>
              <a:gd name="T14" fmla="*/ 63 w 169"/>
              <a:gd name="T15" fmla="*/ 66 h 184"/>
              <a:gd name="T16" fmla="*/ 59 w 169"/>
              <a:gd name="T17" fmla="*/ 59 h 184"/>
              <a:gd name="T18" fmla="*/ 48 w 169"/>
              <a:gd name="T19" fmla="*/ 57 h 184"/>
              <a:gd name="T20" fmla="*/ 46 w 169"/>
              <a:gd name="T21" fmla="*/ 125 h 184"/>
              <a:gd name="T22" fmla="*/ 70 w 169"/>
              <a:gd name="T23" fmla="*/ 127 h 184"/>
              <a:gd name="T24" fmla="*/ 72 w 169"/>
              <a:gd name="T25" fmla="*/ 114 h 184"/>
              <a:gd name="T26" fmla="*/ 98 w 169"/>
              <a:gd name="T27" fmla="*/ 114 h 184"/>
              <a:gd name="T28" fmla="*/ 100 w 169"/>
              <a:gd name="T29" fmla="*/ 127 h 184"/>
              <a:gd name="T30" fmla="*/ 124 w 169"/>
              <a:gd name="T31" fmla="*/ 125 h 184"/>
              <a:gd name="T32" fmla="*/ 122 w 169"/>
              <a:gd name="T33" fmla="*/ 57 h 184"/>
              <a:gd name="T34" fmla="*/ 102 w 169"/>
              <a:gd name="T35" fmla="*/ 123 h 184"/>
              <a:gd name="T36" fmla="*/ 85 w 169"/>
              <a:gd name="T37" fmla="*/ 96 h 184"/>
              <a:gd name="T38" fmla="*/ 68 w 169"/>
              <a:gd name="T39" fmla="*/ 123 h 184"/>
              <a:gd name="T40" fmla="*/ 50 w 169"/>
              <a:gd name="T41" fmla="*/ 88 h 184"/>
              <a:gd name="T42" fmla="*/ 120 w 169"/>
              <a:gd name="T43" fmla="*/ 123 h 184"/>
              <a:gd name="T44" fmla="*/ 50 w 169"/>
              <a:gd name="T45" fmla="*/ 83 h 184"/>
              <a:gd name="T46" fmla="*/ 54 w 169"/>
              <a:gd name="T47" fmla="*/ 61 h 184"/>
              <a:gd name="T48" fmla="*/ 57 w 169"/>
              <a:gd name="T49" fmla="*/ 70 h 184"/>
              <a:gd name="T50" fmla="*/ 68 w 169"/>
              <a:gd name="T51" fmla="*/ 68 h 184"/>
              <a:gd name="T52" fmla="*/ 76 w 169"/>
              <a:gd name="T53" fmla="*/ 61 h 184"/>
              <a:gd name="T54" fmla="*/ 78 w 169"/>
              <a:gd name="T55" fmla="*/ 70 h 184"/>
              <a:gd name="T56" fmla="*/ 94 w 169"/>
              <a:gd name="T57" fmla="*/ 68 h 184"/>
              <a:gd name="T58" fmla="*/ 102 w 169"/>
              <a:gd name="T59" fmla="*/ 61 h 184"/>
              <a:gd name="T60" fmla="*/ 105 w 169"/>
              <a:gd name="T61" fmla="*/ 70 h 184"/>
              <a:gd name="T62" fmla="*/ 116 w 169"/>
              <a:gd name="T63" fmla="*/ 68 h 184"/>
              <a:gd name="T64" fmla="*/ 120 w 169"/>
              <a:gd name="T65" fmla="*/ 61 h 184"/>
              <a:gd name="T66" fmla="*/ 157 w 169"/>
              <a:gd name="T67" fmla="*/ 34 h 184"/>
              <a:gd name="T68" fmla="*/ 124 w 169"/>
              <a:gd name="T69" fmla="*/ 22 h 184"/>
              <a:gd name="T70" fmla="*/ 96 w 169"/>
              <a:gd name="T71" fmla="*/ 4 h 184"/>
              <a:gd name="T72" fmla="*/ 74 w 169"/>
              <a:gd name="T73" fmla="*/ 4 h 184"/>
              <a:gd name="T74" fmla="*/ 46 w 169"/>
              <a:gd name="T75" fmla="*/ 22 h 184"/>
              <a:gd name="T76" fmla="*/ 13 w 169"/>
              <a:gd name="T77" fmla="*/ 34 h 184"/>
              <a:gd name="T78" fmla="*/ 18 w 169"/>
              <a:gd name="T79" fmla="*/ 128 h 184"/>
              <a:gd name="T80" fmla="*/ 85 w 169"/>
              <a:gd name="T81" fmla="*/ 184 h 184"/>
              <a:gd name="T82" fmla="*/ 151 w 169"/>
              <a:gd name="T83" fmla="*/ 127 h 184"/>
              <a:gd name="T84" fmla="*/ 157 w 169"/>
              <a:gd name="T85" fmla="*/ 34 h 184"/>
              <a:gd name="T86" fmla="*/ 89 w 169"/>
              <a:gd name="T87" fmla="*/ 174 h 184"/>
              <a:gd name="T88" fmla="*/ 26 w 169"/>
              <a:gd name="T89" fmla="*/ 123 h 184"/>
              <a:gd name="T90" fmla="*/ 16 w 169"/>
              <a:gd name="T91" fmla="*/ 42 h 184"/>
              <a:gd name="T92" fmla="*/ 50 w 169"/>
              <a:gd name="T93" fmla="*/ 30 h 184"/>
              <a:gd name="T94" fmla="*/ 80 w 169"/>
              <a:gd name="T95" fmla="*/ 11 h 184"/>
              <a:gd name="T96" fmla="*/ 85 w 169"/>
              <a:gd name="T97" fmla="*/ 9 h 184"/>
              <a:gd name="T98" fmla="*/ 93 w 169"/>
              <a:gd name="T99" fmla="*/ 13 h 184"/>
              <a:gd name="T100" fmla="*/ 152 w 169"/>
              <a:gd name="T101" fmla="*/ 41 h 184"/>
              <a:gd name="T102" fmla="*/ 160 w 169"/>
              <a:gd name="T103" fmla="*/ 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84">
                <a:moveTo>
                  <a:pt x="122" y="57"/>
                </a:moveTo>
                <a:cubicBezTo>
                  <a:pt x="113" y="57"/>
                  <a:pt x="113" y="57"/>
                  <a:pt x="113" y="57"/>
                </a:cubicBezTo>
                <a:cubicBezTo>
                  <a:pt x="112" y="57"/>
                  <a:pt x="111" y="58"/>
                  <a:pt x="111" y="59"/>
                </a:cubicBezTo>
                <a:cubicBezTo>
                  <a:pt x="111" y="66"/>
                  <a:pt x="111" y="66"/>
                  <a:pt x="111" y="66"/>
                </a:cubicBezTo>
                <a:cubicBezTo>
                  <a:pt x="107" y="66"/>
                  <a:pt x="107" y="66"/>
                  <a:pt x="107" y="66"/>
                </a:cubicBezTo>
                <a:cubicBezTo>
                  <a:pt x="107" y="59"/>
                  <a:pt x="107" y="59"/>
                  <a:pt x="107" y="59"/>
                </a:cubicBezTo>
                <a:cubicBezTo>
                  <a:pt x="107" y="58"/>
                  <a:pt x="106" y="57"/>
                  <a:pt x="105" y="57"/>
                </a:cubicBezTo>
                <a:cubicBezTo>
                  <a:pt x="92" y="57"/>
                  <a:pt x="92" y="57"/>
                  <a:pt x="92" y="57"/>
                </a:cubicBezTo>
                <a:cubicBezTo>
                  <a:pt x="90" y="57"/>
                  <a:pt x="89" y="58"/>
                  <a:pt x="89" y="59"/>
                </a:cubicBezTo>
                <a:cubicBezTo>
                  <a:pt x="89" y="66"/>
                  <a:pt x="89" y="66"/>
                  <a:pt x="89" y="66"/>
                </a:cubicBezTo>
                <a:cubicBezTo>
                  <a:pt x="81" y="66"/>
                  <a:pt x="81" y="66"/>
                  <a:pt x="81" y="66"/>
                </a:cubicBezTo>
                <a:cubicBezTo>
                  <a:pt x="81" y="59"/>
                  <a:pt x="81" y="59"/>
                  <a:pt x="81" y="59"/>
                </a:cubicBezTo>
                <a:cubicBezTo>
                  <a:pt x="81" y="58"/>
                  <a:pt x="80" y="57"/>
                  <a:pt x="78" y="57"/>
                </a:cubicBezTo>
                <a:cubicBezTo>
                  <a:pt x="65" y="57"/>
                  <a:pt x="65" y="57"/>
                  <a:pt x="65" y="57"/>
                </a:cubicBezTo>
                <a:cubicBezTo>
                  <a:pt x="64" y="57"/>
                  <a:pt x="63" y="58"/>
                  <a:pt x="63" y="59"/>
                </a:cubicBezTo>
                <a:cubicBezTo>
                  <a:pt x="63" y="66"/>
                  <a:pt x="63" y="66"/>
                  <a:pt x="63" y="66"/>
                </a:cubicBezTo>
                <a:cubicBezTo>
                  <a:pt x="59" y="66"/>
                  <a:pt x="59" y="66"/>
                  <a:pt x="59" y="66"/>
                </a:cubicBezTo>
                <a:cubicBezTo>
                  <a:pt x="59" y="59"/>
                  <a:pt x="59" y="59"/>
                  <a:pt x="59" y="59"/>
                </a:cubicBezTo>
                <a:cubicBezTo>
                  <a:pt x="59" y="58"/>
                  <a:pt x="58" y="57"/>
                  <a:pt x="57" y="57"/>
                </a:cubicBezTo>
                <a:cubicBezTo>
                  <a:pt x="48" y="57"/>
                  <a:pt x="48" y="57"/>
                  <a:pt x="48" y="57"/>
                </a:cubicBezTo>
                <a:cubicBezTo>
                  <a:pt x="47" y="57"/>
                  <a:pt x="46" y="58"/>
                  <a:pt x="46" y="59"/>
                </a:cubicBezTo>
                <a:cubicBezTo>
                  <a:pt x="46" y="125"/>
                  <a:pt x="46" y="125"/>
                  <a:pt x="46" y="125"/>
                </a:cubicBezTo>
                <a:cubicBezTo>
                  <a:pt x="46" y="126"/>
                  <a:pt x="47" y="127"/>
                  <a:pt x="48" y="127"/>
                </a:cubicBezTo>
                <a:cubicBezTo>
                  <a:pt x="70" y="127"/>
                  <a:pt x="70" y="127"/>
                  <a:pt x="70" y="127"/>
                </a:cubicBezTo>
                <a:cubicBezTo>
                  <a:pt x="71" y="127"/>
                  <a:pt x="72" y="126"/>
                  <a:pt x="72" y="125"/>
                </a:cubicBezTo>
                <a:cubicBezTo>
                  <a:pt x="72" y="114"/>
                  <a:pt x="72" y="114"/>
                  <a:pt x="72" y="114"/>
                </a:cubicBezTo>
                <a:cubicBezTo>
                  <a:pt x="72" y="106"/>
                  <a:pt x="78" y="101"/>
                  <a:pt x="85" y="101"/>
                </a:cubicBezTo>
                <a:cubicBezTo>
                  <a:pt x="92" y="101"/>
                  <a:pt x="98" y="106"/>
                  <a:pt x="98" y="114"/>
                </a:cubicBezTo>
                <a:cubicBezTo>
                  <a:pt x="98" y="125"/>
                  <a:pt x="98" y="125"/>
                  <a:pt x="98" y="125"/>
                </a:cubicBezTo>
                <a:cubicBezTo>
                  <a:pt x="98" y="126"/>
                  <a:pt x="99" y="127"/>
                  <a:pt x="100" y="127"/>
                </a:cubicBezTo>
                <a:cubicBezTo>
                  <a:pt x="122" y="127"/>
                  <a:pt x="122" y="127"/>
                  <a:pt x="122" y="127"/>
                </a:cubicBezTo>
                <a:cubicBezTo>
                  <a:pt x="123" y="127"/>
                  <a:pt x="124" y="126"/>
                  <a:pt x="124" y="125"/>
                </a:cubicBezTo>
                <a:cubicBezTo>
                  <a:pt x="124" y="59"/>
                  <a:pt x="124" y="59"/>
                  <a:pt x="124" y="59"/>
                </a:cubicBezTo>
                <a:cubicBezTo>
                  <a:pt x="124" y="58"/>
                  <a:pt x="123" y="57"/>
                  <a:pt x="122" y="57"/>
                </a:cubicBezTo>
                <a:close/>
                <a:moveTo>
                  <a:pt x="120" y="123"/>
                </a:moveTo>
                <a:cubicBezTo>
                  <a:pt x="102" y="123"/>
                  <a:pt x="102" y="123"/>
                  <a:pt x="102" y="123"/>
                </a:cubicBezTo>
                <a:cubicBezTo>
                  <a:pt x="102" y="114"/>
                  <a:pt x="102" y="114"/>
                  <a:pt x="102" y="114"/>
                </a:cubicBezTo>
                <a:cubicBezTo>
                  <a:pt x="102" y="104"/>
                  <a:pt x="95" y="96"/>
                  <a:pt x="85" y="96"/>
                </a:cubicBezTo>
                <a:cubicBezTo>
                  <a:pt x="75" y="96"/>
                  <a:pt x="68" y="104"/>
                  <a:pt x="68" y="114"/>
                </a:cubicBezTo>
                <a:cubicBezTo>
                  <a:pt x="68" y="123"/>
                  <a:pt x="68" y="123"/>
                  <a:pt x="68" y="123"/>
                </a:cubicBezTo>
                <a:cubicBezTo>
                  <a:pt x="50" y="123"/>
                  <a:pt x="50" y="123"/>
                  <a:pt x="50" y="123"/>
                </a:cubicBezTo>
                <a:cubicBezTo>
                  <a:pt x="50" y="88"/>
                  <a:pt x="50" y="88"/>
                  <a:pt x="50" y="88"/>
                </a:cubicBezTo>
                <a:cubicBezTo>
                  <a:pt x="120" y="88"/>
                  <a:pt x="120" y="88"/>
                  <a:pt x="120" y="88"/>
                </a:cubicBezTo>
                <a:lnTo>
                  <a:pt x="120" y="123"/>
                </a:lnTo>
                <a:close/>
                <a:moveTo>
                  <a:pt x="120" y="83"/>
                </a:moveTo>
                <a:cubicBezTo>
                  <a:pt x="50" y="83"/>
                  <a:pt x="50" y="83"/>
                  <a:pt x="50" y="83"/>
                </a:cubicBezTo>
                <a:cubicBezTo>
                  <a:pt x="50" y="61"/>
                  <a:pt x="50" y="61"/>
                  <a:pt x="50" y="61"/>
                </a:cubicBezTo>
                <a:cubicBezTo>
                  <a:pt x="54" y="61"/>
                  <a:pt x="54" y="61"/>
                  <a:pt x="54" y="61"/>
                </a:cubicBezTo>
                <a:cubicBezTo>
                  <a:pt x="54" y="68"/>
                  <a:pt x="54" y="68"/>
                  <a:pt x="54" y="68"/>
                </a:cubicBezTo>
                <a:cubicBezTo>
                  <a:pt x="54" y="69"/>
                  <a:pt x="55" y="70"/>
                  <a:pt x="57" y="70"/>
                </a:cubicBezTo>
                <a:cubicBezTo>
                  <a:pt x="65" y="70"/>
                  <a:pt x="65" y="70"/>
                  <a:pt x="65" y="70"/>
                </a:cubicBezTo>
                <a:cubicBezTo>
                  <a:pt x="67" y="70"/>
                  <a:pt x="68" y="69"/>
                  <a:pt x="68" y="68"/>
                </a:cubicBezTo>
                <a:cubicBezTo>
                  <a:pt x="68" y="61"/>
                  <a:pt x="68" y="61"/>
                  <a:pt x="68" y="61"/>
                </a:cubicBezTo>
                <a:cubicBezTo>
                  <a:pt x="76" y="61"/>
                  <a:pt x="76" y="61"/>
                  <a:pt x="76" y="61"/>
                </a:cubicBezTo>
                <a:cubicBezTo>
                  <a:pt x="76" y="68"/>
                  <a:pt x="76" y="68"/>
                  <a:pt x="76" y="68"/>
                </a:cubicBezTo>
                <a:cubicBezTo>
                  <a:pt x="76" y="69"/>
                  <a:pt x="77" y="70"/>
                  <a:pt x="78" y="70"/>
                </a:cubicBezTo>
                <a:cubicBezTo>
                  <a:pt x="92" y="70"/>
                  <a:pt x="92" y="70"/>
                  <a:pt x="92" y="70"/>
                </a:cubicBezTo>
                <a:cubicBezTo>
                  <a:pt x="93" y="70"/>
                  <a:pt x="94" y="69"/>
                  <a:pt x="94" y="68"/>
                </a:cubicBezTo>
                <a:cubicBezTo>
                  <a:pt x="94" y="61"/>
                  <a:pt x="94" y="61"/>
                  <a:pt x="94" y="61"/>
                </a:cubicBezTo>
                <a:cubicBezTo>
                  <a:pt x="102" y="61"/>
                  <a:pt x="102" y="61"/>
                  <a:pt x="102" y="61"/>
                </a:cubicBezTo>
                <a:cubicBezTo>
                  <a:pt x="102" y="68"/>
                  <a:pt x="102" y="68"/>
                  <a:pt x="102" y="68"/>
                </a:cubicBezTo>
                <a:cubicBezTo>
                  <a:pt x="102" y="69"/>
                  <a:pt x="103" y="70"/>
                  <a:pt x="105" y="70"/>
                </a:cubicBezTo>
                <a:cubicBezTo>
                  <a:pt x="113" y="70"/>
                  <a:pt x="113" y="70"/>
                  <a:pt x="113" y="70"/>
                </a:cubicBezTo>
                <a:cubicBezTo>
                  <a:pt x="115" y="70"/>
                  <a:pt x="116" y="69"/>
                  <a:pt x="116" y="68"/>
                </a:cubicBezTo>
                <a:cubicBezTo>
                  <a:pt x="116" y="61"/>
                  <a:pt x="116" y="61"/>
                  <a:pt x="116" y="61"/>
                </a:cubicBezTo>
                <a:cubicBezTo>
                  <a:pt x="120" y="61"/>
                  <a:pt x="120" y="61"/>
                  <a:pt x="120" y="61"/>
                </a:cubicBezTo>
                <a:lnTo>
                  <a:pt x="120" y="83"/>
                </a:lnTo>
                <a:close/>
                <a:moveTo>
                  <a:pt x="157" y="34"/>
                </a:moveTo>
                <a:cubicBezTo>
                  <a:pt x="154" y="34"/>
                  <a:pt x="154" y="34"/>
                  <a:pt x="154" y="34"/>
                </a:cubicBezTo>
                <a:cubicBezTo>
                  <a:pt x="146" y="30"/>
                  <a:pt x="132" y="26"/>
                  <a:pt x="124" y="22"/>
                </a:cubicBezTo>
                <a:cubicBezTo>
                  <a:pt x="110" y="15"/>
                  <a:pt x="104" y="10"/>
                  <a:pt x="99" y="6"/>
                </a:cubicBezTo>
                <a:cubicBezTo>
                  <a:pt x="96" y="4"/>
                  <a:pt x="96" y="4"/>
                  <a:pt x="96" y="4"/>
                </a:cubicBezTo>
                <a:cubicBezTo>
                  <a:pt x="93" y="2"/>
                  <a:pt x="89" y="0"/>
                  <a:pt x="85" y="0"/>
                </a:cubicBezTo>
                <a:cubicBezTo>
                  <a:pt x="81" y="0"/>
                  <a:pt x="77" y="2"/>
                  <a:pt x="74" y="4"/>
                </a:cubicBezTo>
                <a:cubicBezTo>
                  <a:pt x="71" y="6"/>
                  <a:pt x="71" y="6"/>
                  <a:pt x="71" y="6"/>
                </a:cubicBezTo>
                <a:cubicBezTo>
                  <a:pt x="66" y="10"/>
                  <a:pt x="60" y="15"/>
                  <a:pt x="46" y="22"/>
                </a:cubicBezTo>
                <a:cubicBezTo>
                  <a:pt x="39" y="26"/>
                  <a:pt x="24" y="30"/>
                  <a:pt x="16" y="34"/>
                </a:cubicBezTo>
                <a:cubicBezTo>
                  <a:pt x="13" y="34"/>
                  <a:pt x="13" y="34"/>
                  <a:pt x="13" y="34"/>
                </a:cubicBezTo>
                <a:cubicBezTo>
                  <a:pt x="5" y="37"/>
                  <a:pt x="0" y="44"/>
                  <a:pt x="1" y="51"/>
                </a:cubicBezTo>
                <a:cubicBezTo>
                  <a:pt x="3" y="67"/>
                  <a:pt x="6" y="104"/>
                  <a:pt x="18" y="128"/>
                </a:cubicBezTo>
                <a:cubicBezTo>
                  <a:pt x="32" y="154"/>
                  <a:pt x="65" y="174"/>
                  <a:pt x="76" y="181"/>
                </a:cubicBezTo>
                <a:cubicBezTo>
                  <a:pt x="79" y="183"/>
                  <a:pt x="82" y="184"/>
                  <a:pt x="85" y="184"/>
                </a:cubicBezTo>
                <a:cubicBezTo>
                  <a:pt x="88" y="184"/>
                  <a:pt x="91" y="183"/>
                  <a:pt x="93" y="181"/>
                </a:cubicBezTo>
                <a:cubicBezTo>
                  <a:pt x="104" y="174"/>
                  <a:pt x="138" y="154"/>
                  <a:pt x="151" y="127"/>
                </a:cubicBezTo>
                <a:cubicBezTo>
                  <a:pt x="163" y="104"/>
                  <a:pt x="167" y="66"/>
                  <a:pt x="168" y="51"/>
                </a:cubicBezTo>
                <a:cubicBezTo>
                  <a:pt x="169" y="44"/>
                  <a:pt x="165" y="37"/>
                  <a:pt x="157" y="34"/>
                </a:cubicBezTo>
                <a:close/>
                <a:moveTo>
                  <a:pt x="143" y="123"/>
                </a:moveTo>
                <a:cubicBezTo>
                  <a:pt x="135" y="140"/>
                  <a:pt x="117" y="157"/>
                  <a:pt x="89" y="174"/>
                </a:cubicBezTo>
                <a:cubicBezTo>
                  <a:pt x="86" y="175"/>
                  <a:pt x="83" y="175"/>
                  <a:pt x="81" y="174"/>
                </a:cubicBezTo>
                <a:cubicBezTo>
                  <a:pt x="53" y="157"/>
                  <a:pt x="34" y="140"/>
                  <a:pt x="26" y="123"/>
                </a:cubicBezTo>
                <a:cubicBezTo>
                  <a:pt x="15" y="102"/>
                  <a:pt x="11" y="65"/>
                  <a:pt x="10" y="50"/>
                </a:cubicBezTo>
                <a:cubicBezTo>
                  <a:pt x="10" y="47"/>
                  <a:pt x="12" y="44"/>
                  <a:pt x="16" y="42"/>
                </a:cubicBezTo>
                <a:cubicBezTo>
                  <a:pt x="19" y="41"/>
                  <a:pt x="19" y="41"/>
                  <a:pt x="19" y="41"/>
                </a:cubicBezTo>
                <a:cubicBezTo>
                  <a:pt x="28" y="38"/>
                  <a:pt x="42" y="34"/>
                  <a:pt x="50" y="30"/>
                </a:cubicBezTo>
                <a:cubicBezTo>
                  <a:pt x="64" y="22"/>
                  <a:pt x="71" y="17"/>
                  <a:pt x="77" y="13"/>
                </a:cubicBezTo>
                <a:cubicBezTo>
                  <a:pt x="80" y="11"/>
                  <a:pt x="80" y="11"/>
                  <a:pt x="80" y="11"/>
                </a:cubicBezTo>
                <a:cubicBezTo>
                  <a:pt x="81" y="10"/>
                  <a:pt x="83" y="9"/>
                  <a:pt x="85" y="9"/>
                </a:cubicBezTo>
                <a:cubicBezTo>
                  <a:pt x="85" y="9"/>
                  <a:pt x="85" y="9"/>
                  <a:pt x="85" y="9"/>
                </a:cubicBezTo>
                <a:cubicBezTo>
                  <a:pt x="87" y="9"/>
                  <a:pt x="89" y="10"/>
                  <a:pt x="91" y="11"/>
                </a:cubicBezTo>
                <a:cubicBezTo>
                  <a:pt x="93" y="13"/>
                  <a:pt x="93" y="13"/>
                  <a:pt x="93" y="13"/>
                </a:cubicBezTo>
                <a:cubicBezTo>
                  <a:pt x="99" y="17"/>
                  <a:pt x="106" y="22"/>
                  <a:pt x="121" y="30"/>
                </a:cubicBezTo>
                <a:cubicBezTo>
                  <a:pt x="129" y="34"/>
                  <a:pt x="143" y="38"/>
                  <a:pt x="152" y="41"/>
                </a:cubicBezTo>
                <a:cubicBezTo>
                  <a:pt x="155" y="42"/>
                  <a:pt x="155" y="42"/>
                  <a:pt x="155" y="42"/>
                </a:cubicBezTo>
                <a:cubicBezTo>
                  <a:pt x="158" y="44"/>
                  <a:pt x="160" y="47"/>
                  <a:pt x="160" y="50"/>
                </a:cubicBezTo>
                <a:cubicBezTo>
                  <a:pt x="159" y="65"/>
                  <a:pt x="155" y="102"/>
                  <a:pt x="143" y="123"/>
                </a:cubicBezTo>
                <a:close/>
              </a:path>
            </a:pathLst>
          </a:custGeom>
          <a:solidFill>
            <a:srgbClr val="14CDFF"/>
          </a:solidFill>
          <a:ln>
            <a:noFill/>
          </a:ln>
        </p:spPr>
        <p:txBody>
          <a:bodyPr vert="horz" wrap="square" lIns="0" tIns="0" rIns="0" bIns="0" numCol="1" anchor="t" anchorCtr="0" compatLnSpc="1"/>
          <a:lstStyle/>
          <a:p>
            <a:endParaRPr lang="en-US" sz="1200">
              <a:latin typeface="+mn-ea"/>
              <a:ea typeface="+mn-ea"/>
            </a:endParaRPr>
          </a:p>
        </p:txBody>
      </p:sp>
      <p:sp>
        <p:nvSpPr>
          <p:cNvPr id="749" name="TextBox 266"/>
          <p:cNvSpPr txBox="1"/>
          <p:nvPr/>
        </p:nvSpPr>
        <p:spPr>
          <a:xfrm>
            <a:off x="4745799" y="4355319"/>
            <a:ext cx="539716" cy="184666"/>
          </a:xfrm>
          <a:prstGeom prst="rect">
            <a:avLst/>
          </a:prstGeom>
          <a:noFill/>
        </p:spPr>
        <p:txBody>
          <a:bodyPr wrap="square" lIns="0" tIns="0" rIns="0" bIns="0" rtlCol="0">
            <a:spAutoFit/>
          </a:bodyPr>
          <a:lstStyle/>
          <a:p>
            <a:pPr algn="ctr">
              <a:buNone/>
            </a:pPr>
            <a:r>
              <a:rPr lang="en-US" sz="1200" dirty="0">
                <a:latin typeface="+mn-ea"/>
                <a:ea typeface="+mn-ea"/>
                <a:cs typeface="Akkurat Pro"/>
                <a:sym typeface="Akkurat Pro"/>
              </a:rPr>
              <a:t>CBH</a:t>
            </a:r>
            <a:endParaRPr lang="en-US" altLang="zh-CN" sz="1200" dirty="0">
              <a:latin typeface="+mn-ea"/>
              <a:ea typeface="+mn-ea"/>
              <a:cs typeface="Akkurat Pro"/>
              <a:sym typeface="Akkurat Pro"/>
            </a:endParaRPr>
          </a:p>
        </p:txBody>
      </p:sp>
      <p:sp>
        <p:nvSpPr>
          <p:cNvPr id="750" name="矩形 694"/>
          <p:cNvSpPr/>
          <p:nvPr/>
        </p:nvSpPr>
        <p:spPr>
          <a:xfrm>
            <a:off x="5855824" y="3962400"/>
            <a:ext cx="3738313" cy="609316"/>
          </a:xfrm>
          <a:prstGeom prst="rect">
            <a:avLst/>
          </a:prstGeom>
          <a:ln w="12700">
            <a:solidFill>
              <a:srgbClr val="4BEAD0"/>
            </a:solidFill>
            <a:miter/>
          </a:ln>
        </p:spPr>
        <p:txBody>
          <a:bodyPr lIns="0" tIns="0" rIns="0" bIns="0" anchor="ctr" anchorCtr="0"/>
          <a:lstStyle/>
          <a:p>
            <a:pPr defTabSz="3564255">
              <a:defRPr sz="8200"/>
            </a:pPr>
            <a:endParaRPr sz="1200" dirty="0">
              <a:latin typeface="+mn-ea"/>
              <a:ea typeface="+mn-ea"/>
            </a:endParaRPr>
          </a:p>
        </p:txBody>
      </p:sp>
      <p:sp>
        <p:nvSpPr>
          <p:cNvPr id="751" name="TextBox 102"/>
          <p:cNvSpPr txBox="1"/>
          <p:nvPr/>
        </p:nvSpPr>
        <p:spPr>
          <a:xfrm>
            <a:off x="6591519" y="4298831"/>
            <a:ext cx="318231" cy="115680"/>
          </a:xfrm>
          <a:prstGeom prst="rect">
            <a:avLst/>
          </a:prstGeom>
          <a:ln w="3175">
            <a:miter lim="400000"/>
          </a:ln>
        </p:spPr>
        <p:txBody>
          <a:bodyPr lIns="0" tIns="0" rIns="0" bIns="0" anchor="ctr" anchorCtr="0"/>
          <a:lstStyle>
            <a:lvl1pPr algn="ctr" defTabSz="3567430">
              <a:defRPr sz="1600">
                <a:solidFill>
                  <a:srgbClr val="4BEAD0"/>
                </a:solidFill>
                <a:latin typeface="Akkurat Pro"/>
                <a:ea typeface="Akkurat Pro"/>
                <a:cs typeface="Akkurat Pro"/>
                <a:sym typeface="Akkurat Pro"/>
              </a:defRPr>
            </a:lvl1pPr>
          </a:lstStyle>
          <a:p>
            <a:r>
              <a:rPr sz="1200" dirty="0">
                <a:solidFill>
                  <a:schemeClr val="tx1"/>
                </a:solidFill>
                <a:latin typeface="+mn-ea"/>
                <a:ea typeface="+mn-ea"/>
              </a:rPr>
              <a:t>VPC</a:t>
            </a:r>
            <a:endParaRPr sz="1200" dirty="0">
              <a:solidFill>
                <a:schemeClr val="tx1"/>
              </a:solidFill>
              <a:latin typeface="+mn-ea"/>
              <a:ea typeface="+mn-ea"/>
            </a:endParaRPr>
          </a:p>
        </p:txBody>
      </p:sp>
      <p:sp>
        <p:nvSpPr>
          <p:cNvPr id="752" name="TextBox 266"/>
          <p:cNvSpPr txBox="1"/>
          <p:nvPr/>
        </p:nvSpPr>
        <p:spPr>
          <a:xfrm>
            <a:off x="6972077" y="4298831"/>
            <a:ext cx="317815" cy="115680"/>
          </a:xfrm>
          <a:prstGeom prst="rect">
            <a:avLst/>
          </a:prstGeom>
          <a:ln w="3175">
            <a:miter lim="400000"/>
          </a:ln>
        </p:spPr>
        <p:txBody>
          <a:bodyPr lIns="0" tIns="0" rIns="0" bIns="0" anchor="ctr" anchorCtr="0"/>
          <a:lstStyle>
            <a:lvl1pPr algn="ctr" defTabSz="3567430">
              <a:defRPr sz="1600">
                <a:solidFill>
                  <a:srgbClr val="4BEAD0"/>
                </a:solidFill>
                <a:latin typeface="Akkurat Pro"/>
                <a:ea typeface="Akkurat Pro"/>
                <a:cs typeface="Akkurat Pro"/>
                <a:sym typeface="Akkurat Pro"/>
              </a:defRPr>
            </a:lvl1pPr>
          </a:lstStyle>
          <a:p>
            <a:r>
              <a:rPr sz="1200" dirty="0">
                <a:solidFill>
                  <a:schemeClr val="tx1"/>
                </a:solidFill>
                <a:latin typeface="+mn-ea"/>
                <a:ea typeface="+mn-ea"/>
              </a:rPr>
              <a:t>ELB</a:t>
            </a:r>
            <a:endParaRPr sz="1200" dirty="0">
              <a:solidFill>
                <a:schemeClr val="tx1"/>
              </a:solidFill>
              <a:latin typeface="+mn-ea"/>
              <a:ea typeface="+mn-ea"/>
            </a:endParaRPr>
          </a:p>
        </p:txBody>
      </p:sp>
      <p:grpSp>
        <p:nvGrpSpPr>
          <p:cNvPr id="753" name="组合 731"/>
          <p:cNvGrpSpPr/>
          <p:nvPr/>
        </p:nvGrpSpPr>
        <p:grpSpPr>
          <a:xfrm>
            <a:off x="6580222" y="4048985"/>
            <a:ext cx="331996" cy="201620"/>
            <a:chOff x="0" y="0"/>
            <a:chExt cx="879058" cy="595661"/>
          </a:xfrm>
        </p:grpSpPr>
        <p:sp>
          <p:nvSpPr>
            <p:cNvPr id="754" name="Oval 5"/>
            <p:cNvSpPr/>
            <p:nvPr/>
          </p:nvSpPr>
          <p:spPr>
            <a:xfrm>
              <a:off x="396687" y="274193"/>
              <a:ext cx="82512" cy="85096"/>
            </a:xfrm>
            <a:prstGeom prst="ellipse">
              <a:avLst/>
            </a:pr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55" name="Oval 6"/>
            <p:cNvSpPr/>
            <p:nvPr/>
          </p:nvSpPr>
          <p:spPr>
            <a:xfrm>
              <a:off x="253879" y="403410"/>
              <a:ext cx="82512" cy="91400"/>
            </a:xfrm>
            <a:prstGeom prst="ellipse">
              <a:avLst/>
            </a:pr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56" name="Freeform 7"/>
            <p:cNvSpPr/>
            <p:nvPr/>
          </p:nvSpPr>
          <p:spPr>
            <a:xfrm>
              <a:off x="277979" y="291855"/>
              <a:ext cx="179007" cy="180892"/>
            </a:xfrm>
            <a:custGeom>
              <a:avLst/>
              <a:gdLst/>
              <a:ahLst/>
              <a:cxnLst>
                <a:cxn ang="0">
                  <a:pos x="wd2" y="hd2"/>
                </a:cxn>
                <a:cxn ang="5400000">
                  <a:pos x="wd2" y="hd2"/>
                </a:cxn>
                <a:cxn ang="10800000">
                  <a:pos x="wd2" y="hd2"/>
                </a:cxn>
                <a:cxn ang="16200000">
                  <a:pos x="wd2" y="hd2"/>
                </a:cxn>
              </a:cxnLst>
              <a:rect l="0" t="0" r="r" b="b"/>
              <a:pathLst>
                <a:path w="21375" h="21375" extrusionOk="0">
                  <a:moveTo>
                    <a:pt x="2475" y="21375"/>
                  </a:moveTo>
                  <a:cubicBezTo>
                    <a:pt x="1575" y="21375"/>
                    <a:pt x="1575" y="21375"/>
                    <a:pt x="675" y="21375"/>
                  </a:cubicBezTo>
                  <a:cubicBezTo>
                    <a:pt x="-225" y="20475"/>
                    <a:pt x="-225" y="19575"/>
                    <a:pt x="675" y="18675"/>
                  </a:cubicBezTo>
                  <a:cubicBezTo>
                    <a:pt x="17775" y="675"/>
                    <a:pt x="17775" y="675"/>
                    <a:pt x="17775" y="675"/>
                  </a:cubicBezTo>
                  <a:cubicBezTo>
                    <a:pt x="18675" y="-225"/>
                    <a:pt x="20475" y="-225"/>
                    <a:pt x="20475" y="675"/>
                  </a:cubicBezTo>
                  <a:cubicBezTo>
                    <a:pt x="21375" y="1575"/>
                    <a:pt x="21375" y="2475"/>
                    <a:pt x="21375" y="3375"/>
                  </a:cubicBezTo>
                  <a:cubicBezTo>
                    <a:pt x="3375" y="21375"/>
                    <a:pt x="3375" y="21375"/>
                    <a:pt x="3375" y="21375"/>
                  </a:cubicBezTo>
                  <a:cubicBezTo>
                    <a:pt x="3375" y="21375"/>
                    <a:pt x="2475" y="21375"/>
                    <a:pt x="2475" y="21375"/>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57" name="Freeform 8"/>
            <p:cNvSpPr/>
            <p:nvPr/>
          </p:nvSpPr>
          <p:spPr>
            <a:xfrm>
              <a:off x="209450" y="230070"/>
              <a:ext cx="253881" cy="107157"/>
            </a:xfrm>
            <a:custGeom>
              <a:avLst/>
              <a:gdLst/>
              <a:ahLst/>
              <a:cxnLst>
                <a:cxn ang="0">
                  <a:pos x="wd2" y="hd2"/>
                </a:cxn>
                <a:cxn ang="5400000">
                  <a:pos x="wd2" y="hd2"/>
                </a:cxn>
                <a:cxn ang="10800000">
                  <a:pos x="wd2" y="hd2"/>
                </a:cxn>
                <a:cxn ang="16200000">
                  <a:pos x="wd2" y="hd2"/>
                </a:cxn>
              </a:cxnLst>
              <a:rect l="0" t="0" r="r" b="b"/>
              <a:pathLst>
                <a:path w="21600" h="21600" extrusionOk="0">
                  <a:moveTo>
                    <a:pt x="20329" y="21600"/>
                  </a:moveTo>
                  <a:cubicBezTo>
                    <a:pt x="20329" y="21600"/>
                    <a:pt x="19694" y="21600"/>
                    <a:pt x="19694" y="21600"/>
                  </a:cubicBezTo>
                  <a:cubicBezTo>
                    <a:pt x="1271" y="6171"/>
                    <a:pt x="1271" y="6171"/>
                    <a:pt x="1271" y="6171"/>
                  </a:cubicBezTo>
                  <a:cubicBezTo>
                    <a:pt x="0" y="6171"/>
                    <a:pt x="0" y="4629"/>
                    <a:pt x="0" y="1543"/>
                  </a:cubicBezTo>
                  <a:cubicBezTo>
                    <a:pt x="635" y="0"/>
                    <a:pt x="1271" y="0"/>
                    <a:pt x="1906" y="0"/>
                  </a:cubicBezTo>
                  <a:cubicBezTo>
                    <a:pt x="20965" y="15429"/>
                    <a:pt x="20965" y="15429"/>
                    <a:pt x="20965" y="15429"/>
                  </a:cubicBezTo>
                  <a:cubicBezTo>
                    <a:pt x="21600" y="16971"/>
                    <a:pt x="21600" y="18514"/>
                    <a:pt x="21600" y="20057"/>
                  </a:cubicBezTo>
                  <a:cubicBezTo>
                    <a:pt x="21600" y="21600"/>
                    <a:pt x="20965" y="21600"/>
                    <a:pt x="20329" y="21600"/>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58" name="Freeform 9"/>
            <p:cNvSpPr/>
            <p:nvPr/>
          </p:nvSpPr>
          <p:spPr>
            <a:xfrm>
              <a:off x="198045" y="234488"/>
              <a:ext cx="109785" cy="206744"/>
            </a:xfrm>
            <a:custGeom>
              <a:avLst/>
              <a:gdLst/>
              <a:ahLst/>
              <a:cxnLst>
                <a:cxn ang="0">
                  <a:pos x="wd2" y="hd2"/>
                </a:cxn>
                <a:cxn ang="5400000">
                  <a:pos x="wd2" y="hd2"/>
                </a:cxn>
                <a:cxn ang="10800000">
                  <a:pos x="wd2" y="hd2"/>
                </a:cxn>
                <a:cxn ang="16200000">
                  <a:pos x="wd2" y="hd2"/>
                </a:cxn>
              </a:cxnLst>
              <a:rect l="0" t="0" r="r" b="b"/>
              <a:pathLst>
                <a:path w="20756" h="21148" extrusionOk="0">
                  <a:moveTo>
                    <a:pt x="17876" y="21148"/>
                  </a:moveTo>
                  <a:cubicBezTo>
                    <a:pt x="16436" y="21148"/>
                    <a:pt x="14996" y="21148"/>
                    <a:pt x="14996" y="20377"/>
                  </a:cubicBezTo>
                  <a:cubicBezTo>
                    <a:pt x="596" y="2634"/>
                    <a:pt x="596" y="2634"/>
                    <a:pt x="596" y="2634"/>
                  </a:cubicBezTo>
                  <a:cubicBezTo>
                    <a:pt x="-844" y="1862"/>
                    <a:pt x="596" y="319"/>
                    <a:pt x="2036" y="319"/>
                  </a:cubicBezTo>
                  <a:cubicBezTo>
                    <a:pt x="3476" y="-452"/>
                    <a:pt x="4916" y="319"/>
                    <a:pt x="6356" y="1091"/>
                  </a:cubicBezTo>
                  <a:cubicBezTo>
                    <a:pt x="20756" y="18834"/>
                    <a:pt x="20756" y="18834"/>
                    <a:pt x="20756" y="18834"/>
                  </a:cubicBezTo>
                  <a:cubicBezTo>
                    <a:pt x="20756" y="19605"/>
                    <a:pt x="19316" y="21148"/>
                    <a:pt x="17876" y="21148"/>
                  </a:cubicBezTo>
                  <a:cubicBezTo>
                    <a:pt x="17876" y="21148"/>
                    <a:pt x="17876" y="21148"/>
                    <a:pt x="17876" y="21148"/>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59" name="Freeform 10"/>
            <p:cNvSpPr/>
            <p:nvPr/>
          </p:nvSpPr>
          <p:spPr>
            <a:xfrm>
              <a:off x="0" y="-1"/>
              <a:ext cx="879059" cy="595663"/>
            </a:xfrm>
            <a:custGeom>
              <a:avLst/>
              <a:gdLst/>
              <a:ahLst/>
              <a:cxnLst>
                <a:cxn ang="0">
                  <a:pos x="wd2" y="hd2"/>
                </a:cxn>
                <a:cxn ang="5400000">
                  <a:pos x="wd2" y="hd2"/>
                </a:cxn>
                <a:cxn ang="10800000">
                  <a:pos x="wd2" y="hd2"/>
                </a:cxn>
                <a:cxn ang="16200000">
                  <a:pos x="wd2" y="hd2"/>
                </a:cxn>
              </a:cxnLst>
              <a:rect l="0" t="0" r="r" b="b"/>
              <a:pathLst>
                <a:path w="21600" h="21600" extrusionOk="0">
                  <a:moveTo>
                    <a:pt x="10523" y="1385"/>
                  </a:moveTo>
                  <a:cubicBezTo>
                    <a:pt x="12738" y="1385"/>
                    <a:pt x="14585" y="3600"/>
                    <a:pt x="15138" y="6923"/>
                  </a:cubicBezTo>
                  <a:cubicBezTo>
                    <a:pt x="15138" y="7477"/>
                    <a:pt x="15508" y="8031"/>
                    <a:pt x="16062" y="8031"/>
                  </a:cubicBezTo>
                  <a:cubicBezTo>
                    <a:pt x="16062" y="8031"/>
                    <a:pt x="16062" y="8031"/>
                    <a:pt x="16062" y="8031"/>
                  </a:cubicBezTo>
                  <a:cubicBezTo>
                    <a:pt x="16246" y="8031"/>
                    <a:pt x="16431" y="8031"/>
                    <a:pt x="16615" y="8031"/>
                  </a:cubicBezTo>
                  <a:cubicBezTo>
                    <a:pt x="18831" y="8031"/>
                    <a:pt x="20677" y="10800"/>
                    <a:pt x="20677" y="14123"/>
                  </a:cubicBezTo>
                  <a:cubicBezTo>
                    <a:pt x="20677" y="17446"/>
                    <a:pt x="18831" y="20215"/>
                    <a:pt x="16615" y="20215"/>
                  </a:cubicBezTo>
                  <a:cubicBezTo>
                    <a:pt x="16615" y="20215"/>
                    <a:pt x="16615" y="20215"/>
                    <a:pt x="16615" y="20215"/>
                  </a:cubicBezTo>
                  <a:cubicBezTo>
                    <a:pt x="4615" y="20215"/>
                    <a:pt x="4615" y="20215"/>
                    <a:pt x="4615" y="20215"/>
                  </a:cubicBezTo>
                  <a:cubicBezTo>
                    <a:pt x="4615" y="20215"/>
                    <a:pt x="4615" y="20215"/>
                    <a:pt x="4615" y="20215"/>
                  </a:cubicBezTo>
                  <a:cubicBezTo>
                    <a:pt x="4615" y="20215"/>
                    <a:pt x="4615" y="20215"/>
                    <a:pt x="4431" y="20215"/>
                  </a:cubicBezTo>
                  <a:cubicBezTo>
                    <a:pt x="4431" y="20215"/>
                    <a:pt x="4431" y="20215"/>
                    <a:pt x="4431" y="20215"/>
                  </a:cubicBezTo>
                  <a:cubicBezTo>
                    <a:pt x="2585" y="20215"/>
                    <a:pt x="923" y="18000"/>
                    <a:pt x="923" y="14954"/>
                  </a:cubicBezTo>
                  <a:cubicBezTo>
                    <a:pt x="923" y="12185"/>
                    <a:pt x="2585" y="9692"/>
                    <a:pt x="4431" y="9692"/>
                  </a:cubicBezTo>
                  <a:cubicBezTo>
                    <a:pt x="4615" y="9692"/>
                    <a:pt x="4800" y="9692"/>
                    <a:pt x="4800" y="9692"/>
                  </a:cubicBezTo>
                  <a:cubicBezTo>
                    <a:pt x="4985" y="9692"/>
                    <a:pt x="4985" y="9692"/>
                    <a:pt x="4985" y="9692"/>
                  </a:cubicBezTo>
                  <a:cubicBezTo>
                    <a:pt x="5169" y="9692"/>
                    <a:pt x="5354" y="9692"/>
                    <a:pt x="5538" y="9415"/>
                  </a:cubicBezTo>
                  <a:cubicBezTo>
                    <a:pt x="5723" y="9138"/>
                    <a:pt x="5908" y="8862"/>
                    <a:pt x="5908" y="8308"/>
                  </a:cubicBezTo>
                  <a:cubicBezTo>
                    <a:pt x="5908" y="4431"/>
                    <a:pt x="7938" y="1385"/>
                    <a:pt x="10523" y="1385"/>
                  </a:cubicBezTo>
                  <a:moveTo>
                    <a:pt x="10523" y="0"/>
                  </a:moveTo>
                  <a:cubicBezTo>
                    <a:pt x="7385" y="0"/>
                    <a:pt x="4985" y="3877"/>
                    <a:pt x="4985" y="8308"/>
                  </a:cubicBezTo>
                  <a:cubicBezTo>
                    <a:pt x="4800" y="8308"/>
                    <a:pt x="4615" y="8308"/>
                    <a:pt x="4431" y="8308"/>
                  </a:cubicBezTo>
                  <a:cubicBezTo>
                    <a:pt x="2031" y="8308"/>
                    <a:pt x="0" y="11354"/>
                    <a:pt x="0" y="14954"/>
                  </a:cubicBezTo>
                  <a:cubicBezTo>
                    <a:pt x="0" y="18554"/>
                    <a:pt x="2031" y="21600"/>
                    <a:pt x="4431" y="21600"/>
                  </a:cubicBezTo>
                  <a:cubicBezTo>
                    <a:pt x="4615" y="21600"/>
                    <a:pt x="4615" y="21600"/>
                    <a:pt x="4615" y="21600"/>
                  </a:cubicBezTo>
                  <a:cubicBezTo>
                    <a:pt x="16615" y="21600"/>
                    <a:pt x="16615" y="21600"/>
                    <a:pt x="16615" y="21600"/>
                  </a:cubicBezTo>
                  <a:cubicBezTo>
                    <a:pt x="16615" y="21600"/>
                    <a:pt x="16615" y="21600"/>
                    <a:pt x="16615" y="21600"/>
                  </a:cubicBezTo>
                  <a:cubicBezTo>
                    <a:pt x="16615" y="21600"/>
                    <a:pt x="16615" y="21600"/>
                    <a:pt x="16615" y="21600"/>
                  </a:cubicBezTo>
                  <a:cubicBezTo>
                    <a:pt x="19385" y="21600"/>
                    <a:pt x="21600" y="18277"/>
                    <a:pt x="21600" y="14123"/>
                  </a:cubicBezTo>
                  <a:cubicBezTo>
                    <a:pt x="21600" y="9969"/>
                    <a:pt x="19385" y="6646"/>
                    <a:pt x="16615" y="6646"/>
                  </a:cubicBezTo>
                  <a:cubicBezTo>
                    <a:pt x="16431" y="6646"/>
                    <a:pt x="16246" y="6646"/>
                    <a:pt x="16062" y="6646"/>
                  </a:cubicBezTo>
                  <a:cubicBezTo>
                    <a:pt x="15508" y="2769"/>
                    <a:pt x="13292" y="0"/>
                    <a:pt x="10523" y="0"/>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760" name="TextBox 102"/>
          <p:cNvSpPr txBox="1"/>
          <p:nvPr/>
        </p:nvSpPr>
        <p:spPr>
          <a:xfrm>
            <a:off x="8255029" y="4298831"/>
            <a:ext cx="332096" cy="115680"/>
          </a:xfrm>
          <a:prstGeom prst="rect">
            <a:avLst/>
          </a:prstGeom>
          <a:ln w="3175">
            <a:miter lim="400000"/>
          </a:ln>
        </p:spPr>
        <p:txBody>
          <a:bodyPr lIns="0" tIns="0" rIns="0" bIns="0" anchor="ctr" anchorCtr="0"/>
          <a:lstStyle>
            <a:lvl1pPr algn="ctr" defTabSz="3567430">
              <a:defRPr sz="1600">
                <a:solidFill>
                  <a:srgbClr val="4BEAD0"/>
                </a:solidFill>
                <a:latin typeface="Akkurat Pro"/>
                <a:ea typeface="Akkurat Pro"/>
                <a:cs typeface="Akkurat Pro"/>
                <a:sym typeface="Akkurat Pro"/>
              </a:defRPr>
            </a:lvl1pPr>
          </a:lstStyle>
          <a:p>
            <a:r>
              <a:rPr sz="1200" dirty="0">
                <a:solidFill>
                  <a:schemeClr val="tx1"/>
                </a:solidFill>
                <a:latin typeface="+mn-ea"/>
                <a:ea typeface="+mn-ea"/>
              </a:rPr>
              <a:t>VPN</a:t>
            </a:r>
            <a:endParaRPr sz="1200" dirty="0">
              <a:solidFill>
                <a:schemeClr val="tx1"/>
              </a:solidFill>
              <a:latin typeface="+mn-ea"/>
              <a:ea typeface="+mn-ea"/>
            </a:endParaRPr>
          </a:p>
        </p:txBody>
      </p:sp>
      <p:sp>
        <p:nvSpPr>
          <p:cNvPr id="761" name="TextBox 102"/>
          <p:cNvSpPr txBox="1"/>
          <p:nvPr/>
        </p:nvSpPr>
        <p:spPr>
          <a:xfrm>
            <a:off x="7589189" y="4298830"/>
            <a:ext cx="820368" cy="121403"/>
          </a:xfrm>
          <a:prstGeom prst="rect">
            <a:avLst/>
          </a:prstGeom>
          <a:ln w="3175">
            <a:miter lim="400000"/>
          </a:ln>
        </p:spPr>
        <p:txBody>
          <a:bodyPr lIns="0" tIns="0" rIns="0" bIns="0" anchor="ctr" anchorCtr="0"/>
          <a:lstStyle>
            <a:lvl1pPr algn="ctr" defTabSz="3567430">
              <a:defRPr sz="1600">
                <a:solidFill>
                  <a:srgbClr val="4BEAD0"/>
                </a:solidFill>
                <a:latin typeface="Akkurat Pro"/>
                <a:ea typeface="Akkurat Pro"/>
                <a:cs typeface="Akkurat Pro"/>
                <a:sym typeface="Akkurat Pro"/>
              </a:defRPr>
            </a:lvl1pPr>
          </a:lstStyle>
          <a:p>
            <a:r>
              <a:rPr sz="1200" dirty="0">
                <a:solidFill>
                  <a:schemeClr val="tx1"/>
                </a:solidFill>
                <a:latin typeface="+mn-ea"/>
                <a:ea typeface="+mn-ea"/>
              </a:rPr>
              <a:t>Direct</a:t>
            </a:r>
            <a:endParaRPr lang="en-US" sz="1200" dirty="0">
              <a:solidFill>
                <a:schemeClr val="tx1"/>
              </a:solidFill>
              <a:latin typeface="+mn-ea"/>
              <a:ea typeface="+mn-ea"/>
            </a:endParaRPr>
          </a:p>
          <a:p>
            <a:r>
              <a:rPr sz="1200" dirty="0">
                <a:solidFill>
                  <a:schemeClr val="tx1"/>
                </a:solidFill>
                <a:latin typeface="+mn-ea"/>
                <a:ea typeface="+mn-ea"/>
              </a:rPr>
              <a:t>Connect</a:t>
            </a:r>
            <a:endParaRPr sz="1200" dirty="0">
              <a:solidFill>
                <a:schemeClr val="tx1"/>
              </a:solidFill>
              <a:latin typeface="+mn-ea"/>
              <a:ea typeface="+mn-ea"/>
            </a:endParaRPr>
          </a:p>
        </p:txBody>
      </p:sp>
      <p:grpSp>
        <p:nvGrpSpPr>
          <p:cNvPr id="762" name="组合 760"/>
          <p:cNvGrpSpPr/>
          <p:nvPr/>
        </p:nvGrpSpPr>
        <p:grpSpPr>
          <a:xfrm>
            <a:off x="7876867" y="3980980"/>
            <a:ext cx="248916" cy="237251"/>
            <a:chOff x="0" y="0"/>
            <a:chExt cx="659076" cy="700923"/>
          </a:xfrm>
        </p:grpSpPr>
        <p:sp>
          <p:nvSpPr>
            <p:cNvPr id="763" name="Freeform 23"/>
            <p:cNvSpPr/>
            <p:nvPr/>
          </p:nvSpPr>
          <p:spPr>
            <a:xfrm>
              <a:off x="0" y="121899"/>
              <a:ext cx="659077" cy="462204"/>
            </a:xfrm>
            <a:custGeom>
              <a:avLst/>
              <a:gdLst/>
              <a:ahLst/>
              <a:cxnLst>
                <a:cxn ang="0">
                  <a:pos x="wd2" y="hd2"/>
                </a:cxn>
                <a:cxn ang="5400000">
                  <a:pos x="wd2" y="hd2"/>
                </a:cxn>
                <a:cxn ang="10800000">
                  <a:pos x="wd2" y="hd2"/>
                </a:cxn>
                <a:cxn ang="16200000">
                  <a:pos x="wd2" y="hd2"/>
                </a:cxn>
              </a:cxnLst>
              <a:rect l="0" t="0" r="r" b="b"/>
              <a:pathLst>
                <a:path w="21464" h="21600" extrusionOk="0">
                  <a:moveTo>
                    <a:pt x="13009" y="21600"/>
                  </a:moveTo>
                  <a:cubicBezTo>
                    <a:pt x="12027" y="20448"/>
                    <a:pt x="12027" y="20448"/>
                    <a:pt x="12027" y="20448"/>
                  </a:cubicBezTo>
                  <a:cubicBezTo>
                    <a:pt x="19391" y="11232"/>
                    <a:pt x="19391" y="11232"/>
                    <a:pt x="19391" y="11232"/>
                  </a:cubicBezTo>
                  <a:cubicBezTo>
                    <a:pt x="736" y="11232"/>
                    <a:pt x="736" y="11232"/>
                    <a:pt x="736" y="11232"/>
                  </a:cubicBezTo>
                  <a:cubicBezTo>
                    <a:pt x="491" y="11232"/>
                    <a:pt x="245" y="11232"/>
                    <a:pt x="0" y="10944"/>
                  </a:cubicBezTo>
                  <a:cubicBezTo>
                    <a:pt x="0" y="10656"/>
                    <a:pt x="0" y="10368"/>
                    <a:pt x="245" y="10080"/>
                  </a:cubicBezTo>
                  <a:cubicBezTo>
                    <a:pt x="8345" y="0"/>
                    <a:pt x="8345" y="0"/>
                    <a:pt x="8345" y="0"/>
                  </a:cubicBezTo>
                  <a:cubicBezTo>
                    <a:pt x="9082" y="1152"/>
                    <a:pt x="9082" y="1152"/>
                    <a:pt x="9082" y="1152"/>
                  </a:cubicBezTo>
                  <a:cubicBezTo>
                    <a:pt x="1964" y="9792"/>
                    <a:pt x="1964" y="9792"/>
                    <a:pt x="1964" y="9792"/>
                  </a:cubicBezTo>
                  <a:cubicBezTo>
                    <a:pt x="20864" y="9792"/>
                    <a:pt x="20864" y="9792"/>
                    <a:pt x="20864" y="9792"/>
                  </a:cubicBezTo>
                  <a:cubicBezTo>
                    <a:pt x="21109" y="9792"/>
                    <a:pt x="21355" y="10080"/>
                    <a:pt x="21355" y="10368"/>
                  </a:cubicBezTo>
                  <a:cubicBezTo>
                    <a:pt x="21600" y="10656"/>
                    <a:pt x="21355" y="10944"/>
                    <a:pt x="21355" y="11232"/>
                  </a:cubicBezTo>
                  <a:lnTo>
                    <a:pt x="13009" y="21600"/>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64" name="Freeform 24"/>
            <p:cNvSpPr/>
            <p:nvPr/>
          </p:nvSpPr>
          <p:spPr>
            <a:xfrm>
              <a:off x="225317" y="0"/>
              <a:ext cx="203106" cy="172692"/>
            </a:xfrm>
            <a:custGeom>
              <a:avLst/>
              <a:gdLst/>
              <a:ahLst/>
              <a:cxnLst>
                <a:cxn ang="0">
                  <a:pos x="wd2" y="hd2"/>
                </a:cxn>
                <a:cxn ang="5400000">
                  <a:pos x="wd2" y="hd2"/>
                </a:cxn>
                <a:cxn ang="10800000">
                  <a:pos x="wd2" y="hd2"/>
                </a:cxn>
                <a:cxn ang="16200000">
                  <a:pos x="wd2" y="hd2"/>
                </a:cxn>
              </a:cxnLst>
              <a:rect l="0" t="0" r="r" b="b"/>
              <a:pathLst>
                <a:path w="21600" h="21600" extrusionOk="0">
                  <a:moveTo>
                    <a:pt x="11200" y="21600"/>
                  </a:moveTo>
                  <a:cubicBezTo>
                    <a:pt x="4800" y="21600"/>
                    <a:pt x="0" y="16971"/>
                    <a:pt x="0" y="10800"/>
                  </a:cubicBezTo>
                  <a:cubicBezTo>
                    <a:pt x="0" y="4629"/>
                    <a:pt x="4800" y="0"/>
                    <a:pt x="11200" y="0"/>
                  </a:cubicBezTo>
                  <a:cubicBezTo>
                    <a:pt x="16800" y="0"/>
                    <a:pt x="21600" y="4629"/>
                    <a:pt x="21600" y="10800"/>
                  </a:cubicBezTo>
                  <a:cubicBezTo>
                    <a:pt x="21600" y="16971"/>
                    <a:pt x="16800" y="21600"/>
                    <a:pt x="11200" y="21600"/>
                  </a:cubicBezTo>
                  <a:close/>
                  <a:moveTo>
                    <a:pt x="11200" y="3857"/>
                  </a:moveTo>
                  <a:cubicBezTo>
                    <a:pt x="7200" y="3857"/>
                    <a:pt x="4000" y="6943"/>
                    <a:pt x="4000" y="10800"/>
                  </a:cubicBezTo>
                  <a:cubicBezTo>
                    <a:pt x="4000" y="14657"/>
                    <a:pt x="7200" y="17743"/>
                    <a:pt x="11200" y="17743"/>
                  </a:cubicBezTo>
                  <a:cubicBezTo>
                    <a:pt x="15200" y="17743"/>
                    <a:pt x="18400" y="14657"/>
                    <a:pt x="18400" y="10800"/>
                  </a:cubicBezTo>
                  <a:cubicBezTo>
                    <a:pt x="18400" y="6943"/>
                    <a:pt x="15200" y="3857"/>
                    <a:pt x="11200" y="3857"/>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765" name="Freeform 25"/>
            <p:cNvSpPr/>
            <p:nvPr/>
          </p:nvSpPr>
          <p:spPr>
            <a:xfrm>
              <a:off x="225317" y="528232"/>
              <a:ext cx="212627" cy="17269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629" y="21600"/>
                    <a:pt x="0" y="16971"/>
                    <a:pt x="0" y="10800"/>
                  </a:cubicBezTo>
                  <a:cubicBezTo>
                    <a:pt x="0" y="4629"/>
                    <a:pt x="4629" y="0"/>
                    <a:pt x="10800" y="0"/>
                  </a:cubicBezTo>
                  <a:cubicBezTo>
                    <a:pt x="16971" y="0"/>
                    <a:pt x="21600" y="4629"/>
                    <a:pt x="21600" y="10800"/>
                  </a:cubicBezTo>
                  <a:cubicBezTo>
                    <a:pt x="21600" y="16971"/>
                    <a:pt x="16971" y="21600"/>
                    <a:pt x="10800" y="21600"/>
                  </a:cubicBezTo>
                  <a:close/>
                  <a:moveTo>
                    <a:pt x="10800" y="3857"/>
                  </a:moveTo>
                  <a:cubicBezTo>
                    <a:pt x="6943" y="3857"/>
                    <a:pt x="3857" y="6943"/>
                    <a:pt x="3857" y="10800"/>
                  </a:cubicBezTo>
                  <a:cubicBezTo>
                    <a:pt x="3857" y="14657"/>
                    <a:pt x="6943" y="17743"/>
                    <a:pt x="10800" y="17743"/>
                  </a:cubicBezTo>
                  <a:cubicBezTo>
                    <a:pt x="14657" y="17743"/>
                    <a:pt x="17743" y="14657"/>
                    <a:pt x="17743" y="10800"/>
                  </a:cubicBezTo>
                  <a:cubicBezTo>
                    <a:pt x="17743" y="6943"/>
                    <a:pt x="14657" y="3857"/>
                    <a:pt x="10800" y="3857"/>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766" name="TextBox 102"/>
          <p:cNvSpPr txBox="1"/>
          <p:nvPr/>
        </p:nvSpPr>
        <p:spPr>
          <a:xfrm>
            <a:off x="7355062" y="4298831"/>
            <a:ext cx="346785" cy="115680"/>
          </a:xfrm>
          <a:prstGeom prst="rect">
            <a:avLst/>
          </a:prstGeom>
          <a:ln w="3175">
            <a:miter lim="400000"/>
          </a:ln>
        </p:spPr>
        <p:txBody>
          <a:bodyPr lIns="0" tIns="0" rIns="0" bIns="0" anchor="ctr" anchorCtr="0"/>
          <a:lstStyle>
            <a:lvl1pPr algn="ctr" defTabSz="3567430">
              <a:defRPr sz="1600">
                <a:solidFill>
                  <a:srgbClr val="4BEAD0"/>
                </a:solidFill>
                <a:latin typeface="Akkurat Pro"/>
                <a:ea typeface="Akkurat Pro"/>
                <a:cs typeface="Akkurat Pro"/>
                <a:sym typeface="Akkurat Pro"/>
              </a:defRPr>
            </a:lvl1pPr>
          </a:lstStyle>
          <a:p>
            <a:r>
              <a:rPr sz="1200" dirty="0">
                <a:solidFill>
                  <a:schemeClr val="tx1"/>
                </a:solidFill>
                <a:latin typeface="+mn-ea"/>
                <a:ea typeface="+mn-ea"/>
              </a:rPr>
              <a:t>DNS</a:t>
            </a:r>
            <a:endParaRPr sz="1200" dirty="0">
              <a:solidFill>
                <a:schemeClr val="tx1"/>
              </a:solidFill>
              <a:latin typeface="+mn-ea"/>
              <a:ea typeface="+mn-ea"/>
            </a:endParaRPr>
          </a:p>
        </p:txBody>
      </p:sp>
      <p:sp>
        <p:nvSpPr>
          <p:cNvPr id="767" name="矩形 1499"/>
          <p:cNvSpPr txBox="1"/>
          <p:nvPr/>
        </p:nvSpPr>
        <p:spPr>
          <a:xfrm>
            <a:off x="6021871" y="4114096"/>
            <a:ext cx="379082" cy="224322"/>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网络服务</a:t>
            </a:r>
            <a:endParaRPr sz="1200" dirty="0">
              <a:solidFill>
                <a:schemeClr val="tx1"/>
              </a:solidFill>
              <a:effectLst/>
              <a:latin typeface="+mn-ea"/>
              <a:ea typeface="+mn-ea"/>
            </a:endParaRPr>
          </a:p>
        </p:txBody>
      </p:sp>
      <p:grpSp>
        <p:nvGrpSpPr>
          <p:cNvPr id="768" name="组合 571"/>
          <p:cNvGrpSpPr/>
          <p:nvPr/>
        </p:nvGrpSpPr>
        <p:grpSpPr>
          <a:xfrm>
            <a:off x="7368999" y="4021545"/>
            <a:ext cx="337255" cy="256497"/>
            <a:chOff x="0" y="0"/>
            <a:chExt cx="852292" cy="821220"/>
          </a:xfrm>
        </p:grpSpPr>
        <p:sp>
          <p:nvSpPr>
            <p:cNvPr id="769" name="Freeform 148"/>
            <p:cNvSpPr/>
            <p:nvPr/>
          </p:nvSpPr>
          <p:spPr>
            <a:xfrm>
              <a:off x="116250" y="296741"/>
              <a:ext cx="174217" cy="225883"/>
            </a:xfrm>
            <a:custGeom>
              <a:avLst/>
              <a:gdLst/>
              <a:ahLst/>
              <a:cxnLst>
                <a:cxn ang="0">
                  <a:pos x="wd2" y="hd2"/>
                </a:cxn>
                <a:cxn ang="5400000">
                  <a:pos x="wd2" y="hd2"/>
                </a:cxn>
                <a:cxn ang="10800000">
                  <a:pos x="wd2" y="hd2"/>
                </a:cxn>
                <a:cxn ang="16200000">
                  <a:pos x="wd2" y="hd2"/>
                </a:cxn>
              </a:cxnLst>
              <a:rect l="0" t="0" r="r" b="b"/>
              <a:pathLst>
                <a:path w="21600" h="21600" extrusionOk="0">
                  <a:moveTo>
                    <a:pt x="2400" y="21600"/>
                  </a:moveTo>
                  <a:cubicBezTo>
                    <a:pt x="16329" y="21600"/>
                    <a:pt x="16329" y="21600"/>
                    <a:pt x="16329" y="21600"/>
                  </a:cubicBezTo>
                  <a:cubicBezTo>
                    <a:pt x="19200" y="21600"/>
                    <a:pt x="21600" y="19640"/>
                    <a:pt x="21600" y="17329"/>
                  </a:cubicBezTo>
                  <a:cubicBezTo>
                    <a:pt x="21600" y="4271"/>
                    <a:pt x="21600" y="4271"/>
                    <a:pt x="21600" y="4271"/>
                  </a:cubicBezTo>
                  <a:cubicBezTo>
                    <a:pt x="21600" y="1960"/>
                    <a:pt x="19200" y="0"/>
                    <a:pt x="16329" y="0"/>
                  </a:cubicBezTo>
                  <a:cubicBezTo>
                    <a:pt x="2400" y="0"/>
                    <a:pt x="2400" y="0"/>
                    <a:pt x="2400" y="0"/>
                  </a:cubicBezTo>
                  <a:cubicBezTo>
                    <a:pt x="0" y="0"/>
                    <a:pt x="0" y="0"/>
                    <a:pt x="0" y="0"/>
                  </a:cubicBezTo>
                  <a:cubicBezTo>
                    <a:pt x="0" y="1785"/>
                    <a:pt x="0" y="1785"/>
                    <a:pt x="0" y="1785"/>
                  </a:cubicBezTo>
                  <a:cubicBezTo>
                    <a:pt x="0" y="19640"/>
                    <a:pt x="0" y="19640"/>
                    <a:pt x="0" y="19640"/>
                  </a:cubicBezTo>
                  <a:cubicBezTo>
                    <a:pt x="0" y="21425"/>
                    <a:pt x="0" y="21425"/>
                    <a:pt x="0" y="21425"/>
                  </a:cubicBezTo>
                  <a:cubicBezTo>
                    <a:pt x="2400" y="21425"/>
                    <a:pt x="2400" y="21425"/>
                    <a:pt x="2400" y="21425"/>
                  </a:cubicBezTo>
                  <a:lnTo>
                    <a:pt x="2400" y="21600"/>
                  </a:lnTo>
                  <a:close/>
                  <a:moveTo>
                    <a:pt x="2400" y="1960"/>
                  </a:moveTo>
                  <a:cubicBezTo>
                    <a:pt x="16329" y="1960"/>
                    <a:pt x="16329" y="1960"/>
                    <a:pt x="16329" y="1960"/>
                  </a:cubicBezTo>
                  <a:cubicBezTo>
                    <a:pt x="18024" y="1960"/>
                    <a:pt x="19200" y="3046"/>
                    <a:pt x="19200" y="4446"/>
                  </a:cubicBezTo>
                  <a:cubicBezTo>
                    <a:pt x="19200" y="17504"/>
                    <a:pt x="19200" y="17504"/>
                    <a:pt x="19200" y="17504"/>
                  </a:cubicBezTo>
                  <a:cubicBezTo>
                    <a:pt x="19200" y="18904"/>
                    <a:pt x="17741" y="19990"/>
                    <a:pt x="16329" y="19990"/>
                  </a:cubicBezTo>
                  <a:cubicBezTo>
                    <a:pt x="2400" y="19990"/>
                    <a:pt x="2400" y="19990"/>
                    <a:pt x="2400" y="19990"/>
                  </a:cubicBezTo>
                  <a:lnTo>
                    <a:pt x="2400" y="1960"/>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0" name="Freeform 149"/>
            <p:cNvSpPr/>
            <p:nvPr/>
          </p:nvSpPr>
          <p:spPr>
            <a:xfrm>
              <a:off x="0" y="-1"/>
              <a:ext cx="852293" cy="8212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1" y="0"/>
                    <a:pt x="0" y="4861"/>
                    <a:pt x="0" y="10800"/>
                  </a:cubicBezTo>
                  <a:cubicBezTo>
                    <a:pt x="0" y="16739"/>
                    <a:pt x="4861" y="21600"/>
                    <a:pt x="10800" y="21600"/>
                  </a:cubicBezTo>
                  <a:cubicBezTo>
                    <a:pt x="16739" y="21600"/>
                    <a:pt x="21600" y="16739"/>
                    <a:pt x="21600" y="10800"/>
                  </a:cubicBezTo>
                  <a:cubicBezTo>
                    <a:pt x="21600" y="4861"/>
                    <a:pt x="16739" y="0"/>
                    <a:pt x="10800" y="0"/>
                  </a:cubicBezTo>
                  <a:close/>
                  <a:moveTo>
                    <a:pt x="19444" y="6132"/>
                  </a:moveTo>
                  <a:cubicBezTo>
                    <a:pt x="15959" y="6132"/>
                    <a:pt x="15959" y="6132"/>
                    <a:pt x="15959" y="6132"/>
                  </a:cubicBezTo>
                  <a:cubicBezTo>
                    <a:pt x="15363" y="3629"/>
                    <a:pt x="14140" y="1916"/>
                    <a:pt x="12571" y="1174"/>
                  </a:cubicBezTo>
                  <a:cubicBezTo>
                    <a:pt x="15565" y="1713"/>
                    <a:pt x="18067" y="3581"/>
                    <a:pt x="19444" y="6132"/>
                  </a:cubicBezTo>
                  <a:close/>
                  <a:moveTo>
                    <a:pt x="15468" y="6132"/>
                  </a:moveTo>
                  <a:cubicBezTo>
                    <a:pt x="6189" y="6132"/>
                    <a:pt x="6189" y="6132"/>
                    <a:pt x="6189" y="6132"/>
                  </a:cubicBezTo>
                  <a:cubicBezTo>
                    <a:pt x="7017" y="3042"/>
                    <a:pt x="8740" y="1222"/>
                    <a:pt x="10800" y="1222"/>
                  </a:cubicBezTo>
                  <a:cubicBezTo>
                    <a:pt x="12956" y="1222"/>
                    <a:pt x="14679" y="3042"/>
                    <a:pt x="15468" y="6132"/>
                  </a:cubicBezTo>
                  <a:close/>
                  <a:moveTo>
                    <a:pt x="9029" y="1126"/>
                  </a:moveTo>
                  <a:cubicBezTo>
                    <a:pt x="7508" y="1867"/>
                    <a:pt x="6286" y="3629"/>
                    <a:pt x="5650" y="6132"/>
                  </a:cubicBezTo>
                  <a:cubicBezTo>
                    <a:pt x="2156" y="6132"/>
                    <a:pt x="2156" y="6132"/>
                    <a:pt x="2156" y="6132"/>
                  </a:cubicBezTo>
                  <a:cubicBezTo>
                    <a:pt x="3533" y="3581"/>
                    <a:pt x="6083" y="1665"/>
                    <a:pt x="9029" y="1126"/>
                  </a:cubicBezTo>
                  <a:close/>
                  <a:moveTo>
                    <a:pt x="1916" y="6622"/>
                  </a:moveTo>
                  <a:cubicBezTo>
                    <a:pt x="19684" y="6622"/>
                    <a:pt x="19684" y="6622"/>
                    <a:pt x="19684" y="6622"/>
                  </a:cubicBezTo>
                  <a:cubicBezTo>
                    <a:pt x="20272" y="7903"/>
                    <a:pt x="20618" y="9327"/>
                    <a:pt x="20618" y="10800"/>
                  </a:cubicBezTo>
                  <a:cubicBezTo>
                    <a:pt x="20618" y="12273"/>
                    <a:pt x="20272" y="13697"/>
                    <a:pt x="19684" y="14968"/>
                  </a:cubicBezTo>
                  <a:cubicBezTo>
                    <a:pt x="1916" y="14968"/>
                    <a:pt x="1916" y="14968"/>
                    <a:pt x="1916" y="14968"/>
                  </a:cubicBezTo>
                  <a:cubicBezTo>
                    <a:pt x="1328" y="13697"/>
                    <a:pt x="982" y="12273"/>
                    <a:pt x="982" y="10800"/>
                  </a:cubicBezTo>
                  <a:cubicBezTo>
                    <a:pt x="982" y="9327"/>
                    <a:pt x="1328" y="7903"/>
                    <a:pt x="1916" y="6622"/>
                  </a:cubicBezTo>
                  <a:close/>
                  <a:moveTo>
                    <a:pt x="6141" y="15459"/>
                  </a:moveTo>
                  <a:cubicBezTo>
                    <a:pt x="15411" y="15459"/>
                    <a:pt x="15411" y="15459"/>
                    <a:pt x="15411" y="15459"/>
                  </a:cubicBezTo>
                  <a:cubicBezTo>
                    <a:pt x="14583" y="18558"/>
                    <a:pt x="12860" y="20368"/>
                    <a:pt x="10800" y="20368"/>
                  </a:cubicBezTo>
                  <a:cubicBezTo>
                    <a:pt x="8644" y="20368"/>
                    <a:pt x="6921" y="18558"/>
                    <a:pt x="6141" y="15459"/>
                  </a:cubicBezTo>
                  <a:close/>
                  <a:moveTo>
                    <a:pt x="2156" y="15459"/>
                  </a:moveTo>
                  <a:cubicBezTo>
                    <a:pt x="5650" y="15459"/>
                    <a:pt x="5650" y="15459"/>
                    <a:pt x="5650" y="15459"/>
                  </a:cubicBezTo>
                  <a:cubicBezTo>
                    <a:pt x="6237" y="17971"/>
                    <a:pt x="7460" y="19684"/>
                    <a:pt x="8981" y="20426"/>
                  </a:cubicBezTo>
                  <a:cubicBezTo>
                    <a:pt x="6035" y="19877"/>
                    <a:pt x="3533" y="18019"/>
                    <a:pt x="2156" y="15459"/>
                  </a:cubicBezTo>
                  <a:close/>
                  <a:moveTo>
                    <a:pt x="12571" y="20474"/>
                  </a:moveTo>
                  <a:cubicBezTo>
                    <a:pt x="14092" y="19733"/>
                    <a:pt x="15314" y="17971"/>
                    <a:pt x="15959" y="15459"/>
                  </a:cubicBezTo>
                  <a:cubicBezTo>
                    <a:pt x="19444" y="15459"/>
                    <a:pt x="19444" y="15459"/>
                    <a:pt x="19444" y="15459"/>
                  </a:cubicBezTo>
                  <a:cubicBezTo>
                    <a:pt x="18067" y="18019"/>
                    <a:pt x="15517" y="19935"/>
                    <a:pt x="12571" y="20474"/>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1" name="Freeform 150"/>
            <p:cNvSpPr/>
            <p:nvPr/>
          </p:nvSpPr>
          <p:spPr>
            <a:xfrm>
              <a:off x="329324" y="296741"/>
              <a:ext cx="193645" cy="225883"/>
            </a:xfrm>
            <a:custGeom>
              <a:avLst/>
              <a:gdLst/>
              <a:ahLst/>
              <a:cxnLst>
                <a:cxn ang="0">
                  <a:pos x="wd2" y="hd2"/>
                </a:cxn>
                <a:cxn ang="5400000">
                  <a:pos x="wd2" y="hd2"/>
                </a:cxn>
                <a:cxn ang="10800000">
                  <a:pos x="wd2" y="hd2"/>
                </a:cxn>
                <a:cxn ang="16200000">
                  <a:pos x="wd2" y="hd2"/>
                </a:cxn>
              </a:cxnLst>
              <a:rect l="0" t="0" r="r" b="b"/>
              <a:pathLst>
                <a:path w="21600" h="21600" extrusionOk="0">
                  <a:moveTo>
                    <a:pt x="2160" y="1960"/>
                  </a:moveTo>
                  <a:cubicBezTo>
                    <a:pt x="2795" y="1960"/>
                    <a:pt x="2795" y="1960"/>
                    <a:pt x="2795" y="1960"/>
                  </a:cubicBezTo>
                  <a:cubicBezTo>
                    <a:pt x="4744" y="1960"/>
                    <a:pt x="5845" y="2661"/>
                    <a:pt x="6692" y="4621"/>
                  </a:cubicBezTo>
                  <a:cubicBezTo>
                    <a:pt x="12536" y="18379"/>
                    <a:pt x="12536" y="18379"/>
                    <a:pt x="12536" y="18379"/>
                  </a:cubicBezTo>
                  <a:cubicBezTo>
                    <a:pt x="13595" y="18029"/>
                    <a:pt x="13595" y="18029"/>
                    <a:pt x="13595" y="18029"/>
                  </a:cubicBezTo>
                  <a:cubicBezTo>
                    <a:pt x="12536" y="18379"/>
                    <a:pt x="12536" y="18379"/>
                    <a:pt x="12536" y="18379"/>
                  </a:cubicBezTo>
                  <a:cubicBezTo>
                    <a:pt x="13595" y="20690"/>
                    <a:pt x="15544" y="21600"/>
                    <a:pt x="18805" y="21600"/>
                  </a:cubicBezTo>
                  <a:cubicBezTo>
                    <a:pt x="21600" y="21600"/>
                    <a:pt x="21600" y="21600"/>
                    <a:pt x="21600" y="21600"/>
                  </a:cubicBezTo>
                  <a:cubicBezTo>
                    <a:pt x="21600" y="19815"/>
                    <a:pt x="21600" y="19815"/>
                    <a:pt x="21600" y="19815"/>
                  </a:cubicBezTo>
                  <a:cubicBezTo>
                    <a:pt x="21600" y="19815"/>
                    <a:pt x="21600" y="19815"/>
                    <a:pt x="21600" y="19815"/>
                  </a:cubicBezTo>
                  <a:cubicBezTo>
                    <a:pt x="21600" y="175"/>
                    <a:pt x="21600" y="175"/>
                    <a:pt x="21600" y="175"/>
                  </a:cubicBezTo>
                  <a:cubicBezTo>
                    <a:pt x="19440" y="175"/>
                    <a:pt x="19440" y="175"/>
                    <a:pt x="19440" y="175"/>
                  </a:cubicBezTo>
                  <a:cubicBezTo>
                    <a:pt x="19440" y="19815"/>
                    <a:pt x="19440" y="19815"/>
                    <a:pt x="19440" y="19815"/>
                  </a:cubicBezTo>
                  <a:cubicBezTo>
                    <a:pt x="18805" y="19815"/>
                    <a:pt x="18805" y="19815"/>
                    <a:pt x="18805" y="19815"/>
                  </a:cubicBezTo>
                  <a:cubicBezTo>
                    <a:pt x="16433" y="19815"/>
                    <a:pt x="15332" y="19289"/>
                    <a:pt x="14696" y="17679"/>
                  </a:cubicBezTo>
                  <a:cubicBezTo>
                    <a:pt x="14696" y="17679"/>
                    <a:pt x="14696" y="17679"/>
                    <a:pt x="14696" y="17679"/>
                  </a:cubicBezTo>
                  <a:cubicBezTo>
                    <a:pt x="8852" y="3921"/>
                    <a:pt x="8852" y="3921"/>
                    <a:pt x="8852" y="3921"/>
                  </a:cubicBezTo>
                  <a:cubicBezTo>
                    <a:pt x="8428" y="3046"/>
                    <a:pt x="7115" y="0"/>
                    <a:pt x="2795" y="0"/>
                  </a:cubicBezTo>
                  <a:cubicBezTo>
                    <a:pt x="1101" y="0"/>
                    <a:pt x="1101" y="0"/>
                    <a:pt x="1101" y="0"/>
                  </a:cubicBezTo>
                  <a:cubicBezTo>
                    <a:pt x="1101" y="0"/>
                    <a:pt x="1101" y="0"/>
                    <a:pt x="1101" y="0"/>
                  </a:cubicBezTo>
                  <a:cubicBezTo>
                    <a:pt x="0" y="0"/>
                    <a:pt x="0" y="0"/>
                    <a:pt x="0" y="0"/>
                  </a:cubicBezTo>
                  <a:cubicBezTo>
                    <a:pt x="0" y="21425"/>
                    <a:pt x="0" y="21425"/>
                    <a:pt x="0" y="21425"/>
                  </a:cubicBezTo>
                  <a:cubicBezTo>
                    <a:pt x="2160" y="21425"/>
                    <a:pt x="2160" y="21425"/>
                    <a:pt x="2160" y="21425"/>
                  </a:cubicBezTo>
                  <a:lnTo>
                    <a:pt x="2160" y="1960"/>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2" name="Freeform 151"/>
            <p:cNvSpPr/>
            <p:nvPr/>
          </p:nvSpPr>
          <p:spPr>
            <a:xfrm>
              <a:off x="561665" y="296741"/>
              <a:ext cx="174377" cy="227739"/>
            </a:xfrm>
            <a:custGeom>
              <a:avLst/>
              <a:gdLst/>
              <a:ahLst/>
              <a:cxnLst>
                <a:cxn ang="0">
                  <a:pos x="wd2" y="hd2"/>
                </a:cxn>
                <a:cxn ang="5400000">
                  <a:pos x="wd2" y="hd2"/>
                </a:cxn>
                <a:cxn ang="10800000">
                  <a:pos x="wd2" y="hd2"/>
                </a:cxn>
                <a:cxn ang="16200000">
                  <a:pos x="wd2" y="hd2"/>
                </a:cxn>
              </a:cxnLst>
              <a:rect l="0" t="0" r="r" b="b"/>
              <a:pathLst>
                <a:path w="21600" h="21600" extrusionOk="0">
                  <a:moveTo>
                    <a:pt x="5271" y="10800"/>
                  </a:moveTo>
                  <a:cubicBezTo>
                    <a:pt x="7671" y="10800"/>
                    <a:pt x="7671" y="10800"/>
                    <a:pt x="7671" y="10800"/>
                  </a:cubicBezTo>
                  <a:cubicBezTo>
                    <a:pt x="7671" y="10800"/>
                    <a:pt x="7671" y="10800"/>
                    <a:pt x="7671" y="10800"/>
                  </a:cubicBezTo>
                  <a:cubicBezTo>
                    <a:pt x="16565" y="10800"/>
                    <a:pt x="16565" y="10800"/>
                    <a:pt x="16565" y="10800"/>
                  </a:cubicBezTo>
                  <a:cubicBezTo>
                    <a:pt x="18259" y="10800"/>
                    <a:pt x="19435" y="11877"/>
                    <a:pt x="19435" y="13266"/>
                  </a:cubicBezTo>
                  <a:cubicBezTo>
                    <a:pt x="19435" y="17363"/>
                    <a:pt x="19435" y="17363"/>
                    <a:pt x="19435" y="17363"/>
                  </a:cubicBezTo>
                  <a:cubicBezTo>
                    <a:pt x="19435" y="18752"/>
                    <a:pt x="18259" y="19829"/>
                    <a:pt x="16565" y="19829"/>
                  </a:cubicBezTo>
                  <a:cubicBezTo>
                    <a:pt x="0" y="19829"/>
                    <a:pt x="0" y="19829"/>
                    <a:pt x="0" y="19829"/>
                  </a:cubicBezTo>
                  <a:cubicBezTo>
                    <a:pt x="0" y="21600"/>
                    <a:pt x="0" y="21600"/>
                    <a:pt x="0" y="21600"/>
                  </a:cubicBezTo>
                  <a:cubicBezTo>
                    <a:pt x="16329" y="21600"/>
                    <a:pt x="16329" y="21600"/>
                    <a:pt x="16329" y="21600"/>
                  </a:cubicBezTo>
                  <a:cubicBezTo>
                    <a:pt x="19200" y="21600"/>
                    <a:pt x="21600" y="19655"/>
                    <a:pt x="21600" y="17363"/>
                  </a:cubicBezTo>
                  <a:cubicBezTo>
                    <a:pt x="21600" y="13266"/>
                    <a:pt x="21600" y="13266"/>
                    <a:pt x="21600" y="13266"/>
                  </a:cubicBezTo>
                  <a:cubicBezTo>
                    <a:pt x="21600" y="10974"/>
                    <a:pt x="19200" y="9029"/>
                    <a:pt x="16329" y="9029"/>
                  </a:cubicBezTo>
                  <a:cubicBezTo>
                    <a:pt x="13929" y="9029"/>
                    <a:pt x="13929" y="9029"/>
                    <a:pt x="13929" y="9029"/>
                  </a:cubicBezTo>
                  <a:cubicBezTo>
                    <a:pt x="13929" y="9029"/>
                    <a:pt x="13929" y="9029"/>
                    <a:pt x="13929" y="9029"/>
                  </a:cubicBezTo>
                  <a:cubicBezTo>
                    <a:pt x="5035" y="9029"/>
                    <a:pt x="5035" y="9029"/>
                    <a:pt x="5035" y="9029"/>
                  </a:cubicBezTo>
                  <a:cubicBezTo>
                    <a:pt x="3341" y="9029"/>
                    <a:pt x="2165" y="7952"/>
                    <a:pt x="2165" y="6563"/>
                  </a:cubicBezTo>
                  <a:cubicBezTo>
                    <a:pt x="2165" y="4237"/>
                    <a:pt x="2165" y="4237"/>
                    <a:pt x="2165" y="4237"/>
                  </a:cubicBezTo>
                  <a:cubicBezTo>
                    <a:pt x="2165" y="2813"/>
                    <a:pt x="3341" y="1771"/>
                    <a:pt x="5035" y="1771"/>
                  </a:cubicBezTo>
                  <a:cubicBezTo>
                    <a:pt x="21600" y="1771"/>
                    <a:pt x="21600" y="1771"/>
                    <a:pt x="21600" y="1771"/>
                  </a:cubicBezTo>
                  <a:cubicBezTo>
                    <a:pt x="21600" y="0"/>
                    <a:pt x="21600" y="0"/>
                    <a:pt x="21600" y="0"/>
                  </a:cubicBezTo>
                  <a:cubicBezTo>
                    <a:pt x="5271" y="0"/>
                    <a:pt x="5271" y="0"/>
                    <a:pt x="5271" y="0"/>
                  </a:cubicBezTo>
                  <a:cubicBezTo>
                    <a:pt x="2400" y="174"/>
                    <a:pt x="0" y="2118"/>
                    <a:pt x="0" y="4410"/>
                  </a:cubicBezTo>
                  <a:cubicBezTo>
                    <a:pt x="0" y="6737"/>
                    <a:pt x="0" y="6737"/>
                    <a:pt x="0" y="6737"/>
                  </a:cubicBezTo>
                  <a:cubicBezTo>
                    <a:pt x="0" y="8855"/>
                    <a:pt x="2400" y="10800"/>
                    <a:pt x="5271" y="10800"/>
                  </a:cubicBez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773" name="Freeform 155"/>
          <p:cNvSpPr/>
          <p:nvPr/>
        </p:nvSpPr>
        <p:spPr>
          <a:xfrm>
            <a:off x="6972076" y="4019737"/>
            <a:ext cx="316867" cy="260119"/>
          </a:xfrm>
          <a:custGeom>
            <a:avLst/>
            <a:gdLst/>
            <a:ahLst/>
            <a:cxnLst>
              <a:cxn ang="0">
                <a:pos x="wd2" y="hd2"/>
              </a:cxn>
              <a:cxn ang="5400000">
                <a:pos x="wd2" y="hd2"/>
              </a:cxn>
              <a:cxn ang="10800000">
                <a:pos x="wd2" y="hd2"/>
              </a:cxn>
              <a:cxn ang="16200000">
                <a:pos x="wd2" y="hd2"/>
              </a:cxn>
            </a:cxnLst>
            <a:rect l="0" t="0" r="r" b="b"/>
            <a:pathLst>
              <a:path w="21600" h="21600" extrusionOk="0">
                <a:moveTo>
                  <a:pt x="20083" y="13938"/>
                </a:moveTo>
                <a:cubicBezTo>
                  <a:pt x="19938" y="13938"/>
                  <a:pt x="19842" y="13938"/>
                  <a:pt x="19689" y="13986"/>
                </a:cubicBezTo>
                <a:cubicBezTo>
                  <a:pt x="12101" y="2801"/>
                  <a:pt x="12101" y="2801"/>
                  <a:pt x="12101" y="2801"/>
                </a:cubicBezTo>
                <a:cubicBezTo>
                  <a:pt x="12341" y="2503"/>
                  <a:pt x="12543" y="2108"/>
                  <a:pt x="12543" y="1665"/>
                </a:cubicBezTo>
                <a:cubicBezTo>
                  <a:pt x="12543" y="789"/>
                  <a:pt x="11756" y="0"/>
                  <a:pt x="10776" y="0"/>
                </a:cubicBezTo>
                <a:cubicBezTo>
                  <a:pt x="9796" y="0"/>
                  <a:pt x="9009" y="789"/>
                  <a:pt x="9009" y="1713"/>
                </a:cubicBezTo>
                <a:cubicBezTo>
                  <a:pt x="9009" y="2156"/>
                  <a:pt x="9210" y="2551"/>
                  <a:pt x="9451" y="2849"/>
                </a:cubicBezTo>
                <a:cubicBezTo>
                  <a:pt x="1863" y="13986"/>
                  <a:pt x="1863" y="13986"/>
                  <a:pt x="1863" y="13986"/>
                </a:cubicBezTo>
                <a:cubicBezTo>
                  <a:pt x="1719" y="13938"/>
                  <a:pt x="1614" y="13938"/>
                  <a:pt x="1469" y="13938"/>
                </a:cubicBezTo>
                <a:cubicBezTo>
                  <a:pt x="682" y="13938"/>
                  <a:pt x="0" y="14583"/>
                  <a:pt x="0" y="15363"/>
                </a:cubicBezTo>
                <a:cubicBezTo>
                  <a:pt x="0" y="16152"/>
                  <a:pt x="634" y="16787"/>
                  <a:pt x="1469" y="16787"/>
                </a:cubicBezTo>
                <a:cubicBezTo>
                  <a:pt x="1662" y="16787"/>
                  <a:pt x="1863" y="16739"/>
                  <a:pt x="2055" y="16643"/>
                </a:cubicBezTo>
                <a:cubicBezTo>
                  <a:pt x="9066" y="19983"/>
                  <a:pt x="9066" y="19983"/>
                  <a:pt x="9066" y="19983"/>
                </a:cubicBezTo>
                <a:cubicBezTo>
                  <a:pt x="9114" y="20859"/>
                  <a:pt x="9844" y="21600"/>
                  <a:pt x="10776" y="21600"/>
                </a:cubicBezTo>
                <a:cubicBezTo>
                  <a:pt x="11708" y="21600"/>
                  <a:pt x="12495" y="20859"/>
                  <a:pt x="12543" y="19983"/>
                </a:cubicBezTo>
                <a:cubicBezTo>
                  <a:pt x="19545" y="16643"/>
                  <a:pt x="19545" y="16643"/>
                  <a:pt x="19545" y="16643"/>
                </a:cubicBezTo>
                <a:cubicBezTo>
                  <a:pt x="19737" y="16739"/>
                  <a:pt x="19938" y="16739"/>
                  <a:pt x="20131" y="16739"/>
                </a:cubicBezTo>
                <a:cubicBezTo>
                  <a:pt x="20918" y="16739"/>
                  <a:pt x="21600" y="16104"/>
                  <a:pt x="21600" y="15314"/>
                </a:cubicBezTo>
                <a:cubicBezTo>
                  <a:pt x="21552" y="14583"/>
                  <a:pt x="20918" y="13938"/>
                  <a:pt x="20083" y="13938"/>
                </a:cubicBezTo>
                <a:close/>
                <a:moveTo>
                  <a:pt x="18661" y="15363"/>
                </a:moveTo>
                <a:cubicBezTo>
                  <a:pt x="18661" y="15517"/>
                  <a:pt x="18709" y="15661"/>
                  <a:pt x="18709" y="15805"/>
                </a:cubicBezTo>
                <a:cubicBezTo>
                  <a:pt x="12149" y="18895"/>
                  <a:pt x="12149" y="18895"/>
                  <a:pt x="12149" y="18895"/>
                </a:cubicBezTo>
                <a:cubicBezTo>
                  <a:pt x="11948" y="18655"/>
                  <a:pt x="11660" y="18404"/>
                  <a:pt x="11314" y="18308"/>
                </a:cubicBezTo>
                <a:cubicBezTo>
                  <a:pt x="11314" y="3292"/>
                  <a:pt x="11314" y="3292"/>
                  <a:pt x="11314" y="3292"/>
                </a:cubicBezTo>
                <a:cubicBezTo>
                  <a:pt x="11410" y="3244"/>
                  <a:pt x="11506" y="3186"/>
                  <a:pt x="11612" y="3138"/>
                </a:cubicBezTo>
                <a:cubicBezTo>
                  <a:pt x="19199" y="14236"/>
                  <a:pt x="19199" y="14236"/>
                  <a:pt x="19199" y="14236"/>
                </a:cubicBezTo>
                <a:cubicBezTo>
                  <a:pt x="18863" y="14477"/>
                  <a:pt x="18661" y="14872"/>
                  <a:pt x="18661" y="15363"/>
                </a:cubicBezTo>
                <a:close/>
                <a:moveTo>
                  <a:pt x="9940" y="3186"/>
                </a:moveTo>
                <a:cubicBezTo>
                  <a:pt x="10046" y="3244"/>
                  <a:pt x="10094" y="3292"/>
                  <a:pt x="10190" y="3292"/>
                </a:cubicBezTo>
                <a:cubicBezTo>
                  <a:pt x="10190" y="18260"/>
                  <a:pt x="10190" y="18260"/>
                  <a:pt x="10190" y="18260"/>
                </a:cubicBezTo>
                <a:cubicBezTo>
                  <a:pt x="9844" y="18356"/>
                  <a:pt x="9604" y="18606"/>
                  <a:pt x="9355" y="18847"/>
                </a:cubicBezTo>
                <a:cubicBezTo>
                  <a:pt x="2843" y="15757"/>
                  <a:pt x="2843" y="15757"/>
                  <a:pt x="2843" y="15757"/>
                </a:cubicBezTo>
                <a:cubicBezTo>
                  <a:pt x="2891" y="15613"/>
                  <a:pt x="2891" y="15517"/>
                  <a:pt x="2891" y="15363"/>
                </a:cubicBezTo>
                <a:cubicBezTo>
                  <a:pt x="2891" y="14920"/>
                  <a:pt x="2699" y="14535"/>
                  <a:pt x="2353" y="14284"/>
                </a:cubicBezTo>
                <a:lnTo>
                  <a:pt x="9940" y="3186"/>
                </a:lnTo>
                <a:close/>
                <a:moveTo>
                  <a:pt x="586" y="15363"/>
                </a:moveTo>
                <a:cubicBezTo>
                  <a:pt x="586" y="14872"/>
                  <a:pt x="980" y="14535"/>
                  <a:pt x="1469" y="14535"/>
                </a:cubicBezTo>
                <a:cubicBezTo>
                  <a:pt x="1959" y="14535"/>
                  <a:pt x="2353" y="14920"/>
                  <a:pt x="2353" y="15363"/>
                </a:cubicBezTo>
                <a:cubicBezTo>
                  <a:pt x="2353" y="15805"/>
                  <a:pt x="1959" y="16200"/>
                  <a:pt x="1469" y="16200"/>
                </a:cubicBezTo>
                <a:cubicBezTo>
                  <a:pt x="980" y="16200"/>
                  <a:pt x="586" y="15805"/>
                  <a:pt x="586" y="15363"/>
                </a:cubicBezTo>
                <a:close/>
                <a:moveTo>
                  <a:pt x="10776" y="21013"/>
                </a:moveTo>
                <a:cubicBezTo>
                  <a:pt x="10142" y="21013"/>
                  <a:pt x="9604" y="20522"/>
                  <a:pt x="9604" y="19877"/>
                </a:cubicBezTo>
                <a:cubicBezTo>
                  <a:pt x="9604" y="19242"/>
                  <a:pt x="10142" y="18751"/>
                  <a:pt x="10776" y="18751"/>
                </a:cubicBezTo>
                <a:cubicBezTo>
                  <a:pt x="11410" y="18751"/>
                  <a:pt x="11948" y="19242"/>
                  <a:pt x="11948" y="19877"/>
                </a:cubicBezTo>
                <a:cubicBezTo>
                  <a:pt x="11948" y="20522"/>
                  <a:pt x="11410" y="21013"/>
                  <a:pt x="10776" y="21013"/>
                </a:cubicBezTo>
                <a:close/>
                <a:moveTo>
                  <a:pt x="20083" y="16200"/>
                </a:moveTo>
                <a:cubicBezTo>
                  <a:pt x="19593" y="16200"/>
                  <a:pt x="19199" y="15805"/>
                  <a:pt x="19199" y="15363"/>
                </a:cubicBezTo>
                <a:cubicBezTo>
                  <a:pt x="19199" y="14872"/>
                  <a:pt x="19593" y="14535"/>
                  <a:pt x="20083" y="14535"/>
                </a:cubicBezTo>
                <a:cubicBezTo>
                  <a:pt x="20572" y="14535"/>
                  <a:pt x="20966" y="14920"/>
                  <a:pt x="20966" y="15363"/>
                </a:cubicBezTo>
                <a:cubicBezTo>
                  <a:pt x="20966" y="15805"/>
                  <a:pt x="20572" y="16200"/>
                  <a:pt x="20083" y="16200"/>
                </a:cubicBezTo>
                <a:close/>
              </a:path>
            </a:pathLst>
          </a:custGeom>
          <a:solidFill>
            <a:srgbClr val="4BEAD0"/>
          </a:solidFill>
          <a:ln w="3175">
            <a:miter lim="400000"/>
          </a:ln>
        </p:spPr>
        <p:txBody>
          <a:bodyPr lIns="0" tIns="0" rIns="0" bIns="0" anchor="ctr" anchorCtr="0"/>
          <a:lstStyle/>
          <a:p>
            <a:pPr defTabSz="3564255">
              <a:defRPr sz="7000"/>
            </a:pPr>
            <a:endParaRPr sz="1200" dirty="0">
              <a:latin typeface="+mn-ea"/>
              <a:ea typeface="+mn-ea"/>
            </a:endParaRPr>
          </a:p>
        </p:txBody>
      </p:sp>
      <p:grpSp>
        <p:nvGrpSpPr>
          <p:cNvPr id="774" name="组合 647"/>
          <p:cNvGrpSpPr/>
          <p:nvPr/>
        </p:nvGrpSpPr>
        <p:grpSpPr>
          <a:xfrm>
            <a:off x="8230665" y="4023597"/>
            <a:ext cx="324012" cy="252397"/>
            <a:chOff x="0" y="0"/>
            <a:chExt cx="857917" cy="745678"/>
          </a:xfrm>
        </p:grpSpPr>
        <p:sp>
          <p:nvSpPr>
            <p:cNvPr id="775" name="Freeform 159"/>
            <p:cNvSpPr/>
            <p:nvPr/>
          </p:nvSpPr>
          <p:spPr>
            <a:xfrm>
              <a:off x="540158" y="271130"/>
              <a:ext cx="196863" cy="2034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61" y="0"/>
                    <a:pt x="19461" y="0"/>
                    <a:pt x="19461" y="0"/>
                  </a:cubicBezTo>
                  <a:cubicBezTo>
                    <a:pt x="19461" y="19800"/>
                    <a:pt x="19461" y="19800"/>
                    <a:pt x="19461" y="19800"/>
                  </a:cubicBezTo>
                  <a:cubicBezTo>
                    <a:pt x="18832" y="19800"/>
                    <a:pt x="18832" y="19800"/>
                    <a:pt x="18832" y="19800"/>
                  </a:cubicBezTo>
                  <a:cubicBezTo>
                    <a:pt x="16441" y="19800"/>
                    <a:pt x="15393" y="19271"/>
                    <a:pt x="14763" y="17647"/>
                  </a:cubicBezTo>
                  <a:cubicBezTo>
                    <a:pt x="14763" y="17647"/>
                    <a:pt x="14763" y="17647"/>
                    <a:pt x="14763" y="17647"/>
                  </a:cubicBezTo>
                  <a:cubicBezTo>
                    <a:pt x="8976" y="3776"/>
                    <a:pt x="8976" y="3776"/>
                    <a:pt x="8976" y="3776"/>
                  </a:cubicBezTo>
                  <a:cubicBezTo>
                    <a:pt x="8556" y="2894"/>
                    <a:pt x="7256" y="0"/>
                    <a:pt x="2768" y="0"/>
                  </a:cubicBezTo>
                  <a:cubicBezTo>
                    <a:pt x="1049" y="0"/>
                    <a:pt x="1049" y="0"/>
                    <a:pt x="1049" y="0"/>
                  </a:cubicBezTo>
                  <a:cubicBezTo>
                    <a:pt x="1049" y="0"/>
                    <a:pt x="1049" y="0"/>
                    <a:pt x="1049" y="0"/>
                  </a:cubicBezTo>
                  <a:cubicBezTo>
                    <a:pt x="0" y="0"/>
                    <a:pt x="0" y="0"/>
                    <a:pt x="0" y="0"/>
                  </a:cubicBezTo>
                  <a:cubicBezTo>
                    <a:pt x="0" y="21600"/>
                    <a:pt x="0" y="21600"/>
                    <a:pt x="0" y="21600"/>
                  </a:cubicBezTo>
                  <a:cubicBezTo>
                    <a:pt x="2139" y="21600"/>
                    <a:pt x="2139" y="21600"/>
                    <a:pt x="2139" y="21600"/>
                  </a:cubicBezTo>
                  <a:cubicBezTo>
                    <a:pt x="2139" y="1800"/>
                    <a:pt x="2139" y="1800"/>
                    <a:pt x="2139" y="1800"/>
                  </a:cubicBezTo>
                  <a:cubicBezTo>
                    <a:pt x="2768" y="1800"/>
                    <a:pt x="2768" y="1800"/>
                    <a:pt x="2768" y="1800"/>
                  </a:cubicBezTo>
                  <a:cubicBezTo>
                    <a:pt x="4697" y="1800"/>
                    <a:pt x="5746" y="2506"/>
                    <a:pt x="6627" y="4482"/>
                  </a:cubicBezTo>
                  <a:cubicBezTo>
                    <a:pt x="12415" y="18353"/>
                    <a:pt x="12415" y="18353"/>
                    <a:pt x="12415" y="18353"/>
                  </a:cubicBezTo>
                  <a:cubicBezTo>
                    <a:pt x="13463" y="18000"/>
                    <a:pt x="13463" y="18000"/>
                    <a:pt x="13463" y="18000"/>
                  </a:cubicBezTo>
                  <a:cubicBezTo>
                    <a:pt x="12415" y="18353"/>
                    <a:pt x="12415" y="18353"/>
                    <a:pt x="12415" y="18353"/>
                  </a:cubicBezTo>
                  <a:cubicBezTo>
                    <a:pt x="13463" y="20682"/>
                    <a:pt x="15393" y="21600"/>
                    <a:pt x="18580" y="21600"/>
                  </a:cubicBezTo>
                  <a:cubicBezTo>
                    <a:pt x="21390" y="21600"/>
                    <a:pt x="21390" y="21600"/>
                    <a:pt x="21390" y="21600"/>
                  </a:cubicBezTo>
                  <a:cubicBezTo>
                    <a:pt x="21390" y="19800"/>
                    <a:pt x="21390" y="19800"/>
                    <a:pt x="21390" y="19800"/>
                  </a:cubicBezTo>
                  <a:cubicBezTo>
                    <a:pt x="21390" y="19800"/>
                    <a:pt x="21390" y="19800"/>
                    <a:pt x="21390" y="19800"/>
                  </a:cubicBezTo>
                  <a:cubicBezTo>
                    <a:pt x="21390" y="0"/>
                    <a:pt x="21390" y="0"/>
                    <a:pt x="21390" y="0"/>
                  </a:cubicBezTo>
                  <a:lnTo>
                    <a:pt x="21600" y="0"/>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6" name="Freeform 160"/>
            <p:cNvSpPr/>
            <p:nvPr/>
          </p:nvSpPr>
          <p:spPr>
            <a:xfrm>
              <a:off x="0" y="-1"/>
              <a:ext cx="857918" cy="7456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1" y="0"/>
                    <a:pt x="0" y="4861"/>
                    <a:pt x="0" y="10800"/>
                  </a:cubicBezTo>
                  <a:cubicBezTo>
                    <a:pt x="0" y="16739"/>
                    <a:pt x="4861" y="21600"/>
                    <a:pt x="10800" y="21600"/>
                  </a:cubicBezTo>
                  <a:cubicBezTo>
                    <a:pt x="16739" y="21600"/>
                    <a:pt x="21600" y="16739"/>
                    <a:pt x="21600" y="10800"/>
                  </a:cubicBezTo>
                  <a:cubicBezTo>
                    <a:pt x="21600" y="4861"/>
                    <a:pt x="16739" y="0"/>
                    <a:pt x="10800" y="0"/>
                  </a:cubicBezTo>
                  <a:close/>
                  <a:moveTo>
                    <a:pt x="3196" y="15565"/>
                  </a:moveTo>
                  <a:cubicBezTo>
                    <a:pt x="3831" y="16835"/>
                    <a:pt x="4813" y="17913"/>
                    <a:pt x="5987" y="18606"/>
                  </a:cubicBezTo>
                  <a:cubicBezTo>
                    <a:pt x="6237" y="18164"/>
                    <a:pt x="6237" y="18164"/>
                    <a:pt x="6237" y="18164"/>
                  </a:cubicBezTo>
                  <a:cubicBezTo>
                    <a:pt x="5207" y="17576"/>
                    <a:pt x="4370" y="16691"/>
                    <a:pt x="3783" y="15661"/>
                  </a:cubicBezTo>
                  <a:cubicBezTo>
                    <a:pt x="19242" y="15661"/>
                    <a:pt x="19242" y="15661"/>
                    <a:pt x="19242" y="15661"/>
                  </a:cubicBezTo>
                  <a:cubicBezTo>
                    <a:pt x="17528" y="18606"/>
                    <a:pt x="14381" y="20570"/>
                    <a:pt x="10752" y="20570"/>
                  </a:cubicBezTo>
                  <a:cubicBezTo>
                    <a:pt x="5400" y="20618"/>
                    <a:pt x="982" y="16200"/>
                    <a:pt x="982" y="10800"/>
                  </a:cubicBezTo>
                  <a:cubicBezTo>
                    <a:pt x="982" y="9231"/>
                    <a:pt x="1376" y="7710"/>
                    <a:pt x="2060" y="6382"/>
                  </a:cubicBezTo>
                  <a:cubicBezTo>
                    <a:pt x="18356" y="6382"/>
                    <a:pt x="18356" y="6382"/>
                    <a:pt x="18356" y="6382"/>
                  </a:cubicBezTo>
                  <a:cubicBezTo>
                    <a:pt x="18164" y="6035"/>
                    <a:pt x="18164" y="6035"/>
                    <a:pt x="18164" y="6035"/>
                  </a:cubicBezTo>
                  <a:cubicBezTo>
                    <a:pt x="17528" y="4765"/>
                    <a:pt x="16547" y="3677"/>
                    <a:pt x="15363" y="2994"/>
                  </a:cubicBezTo>
                  <a:cubicBezTo>
                    <a:pt x="15122" y="3436"/>
                    <a:pt x="15122" y="3436"/>
                    <a:pt x="15122" y="3436"/>
                  </a:cubicBezTo>
                  <a:cubicBezTo>
                    <a:pt x="16152" y="4024"/>
                    <a:pt x="16989" y="4909"/>
                    <a:pt x="17576" y="5939"/>
                  </a:cubicBezTo>
                  <a:cubicBezTo>
                    <a:pt x="2358" y="5939"/>
                    <a:pt x="2358" y="5939"/>
                    <a:pt x="2358" y="5939"/>
                  </a:cubicBezTo>
                  <a:cubicBezTo>
                    <a:pt x="4024" y="2945"/>
                    <a:pt x="7171" y="982"/>
                    <a:pt x="10800" y="982"/>
                  </a:cubicBezTo>
                  <a:cubicBezTo>
                    <a:pt x="16200" y="982"/>
                    <a:pt x="20618" y="5400"/>
                    <a:pt x="20618" y="10800"/>
                  </a:cubicBezTo>
                  <a:cubicBezTo>
                    <a:pt x="20618" y="12369"/>
                    <a:pt x="20224" y="13890"/>
                    <a:pt x="19540" y="15218"/>
                  </a:cubicBezTo>
                  <a:cubicBezTo>
                    <a:pt x="3042" y="15218"/>
                    <a:pt x="3042" y="15218"/>
                    <a:pt x="3042" y="15218"/>
                  </a:cubicBezTo>
                  <a:lnTo>
                    <a:pt x="3196" y="15565"/>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7" name="Freeform 161"/>
            <p:cNvSpPr/>
            <p:nvPr/>
          </p:nvSpPr>
          <p:spPr>
            <a:xfrm>
              <a:off x="325678" y="271130"/>
              <a:ext cx="175675" cy="203419"/>
            </a:xfrm>
            <a:custGeom>
              <a:avLst/>
              <a:gdLst/>
              <a:ahLst/>
              <a:cxnLst>
                <a:cxn ang="0">
                  <a:pos x="wd2" y="hd2"/>
                </a:cxn>
                <a:cxn ang="5400000">
                  <a:pos x="wd2" y="hd2"/>
                </a:cxn>
                <a:cxn ang="10800000">
                  <a:pos x="wd2" y="hd2"/>
                </a:cxn>
                <a:cxn ang="16200000">
                  <a:pos x="wd2" y="hd2"/>
                </a:cxn>
              </a:cxnLst>
              <a:rect l="0" t="0" r="r" b="b"/>
              <a:pathLst>
                <a:path w="21382" h="21600" extrusionOk="0">
                  <a:moveTo>
                    <a:pt x="16153" y="0"/>
                  </a:moveTo>
                  <a:cubicBezTo>
                    <a:pt x="2374" y="0"/>
                    <a:pt x="2374" y="0"/>
                    <a:pt x="2374" y="0"/>
                  </a:cubicBezTo>
                  <a:cubicBezTo>
                    <a:pt x="1164" y="0"/>
                    <a:pt x="1164" y="0"/>
                    <a:pt x="1164" y="0"/>
                  </a:cubicBezTo>
                  <a:cubicBezTo>
                    <a:pt x="0" y="0"/>
                    <a:pt x="0" y="0"/>
                    <a:pt x="0" y="0"/>
                  </a:cubicBezTo>
                  <a:cubicBezTo>
                    <a:pt x="0" y="21600"/>
                    <a:pt x="0" y="21600"/>
                    <a:pt x="0" y="21600"/>
                  </a:cubicBezTo>
                  <a:cubicBezTo>
                    <a:pt x="2374" y="21600"/>
                    <a:pt x="2374" y="21600"/>
                    <a:pt x="2374" y="21600"/>
                  </a:cubicBezTo>
                  <a:cubicBezTo>
                    <a:pt x="2374" y="10800"/>
                    <a:pt x="2374" y="10800"/>
                    <a:pt x="2374" y="10800"/>
                  </a:cubicBezTo>
                  <a:cubicBezTo>
                    <a:pt x="16153" y="10800"/>
                    <a:pt x="16153" y="10800"/>
                    <a:pt x="16153" y="10800"/>
                  </a:cubicBezTo>
                  <a:cubicBezTo>
                    <a:pt x="18993" y="10800"/>
                    <a:pt x="21367" y="8824"/>
                    <a:pt x="21367" y="6494"/>
                  </a:cubicBezTo>
                  <a:cubicBezTo>
                    <a:pt x="21367" y="4129"/>
                    <a:pt x="21367" y="4129"/>
                    <a:pt x="21367" y="4129"/>
                  </a:cubicBezTo>
                  <a:cubicBezTo>
                    <a:pt x="21600" y="1976"/>
                    <a:pt x="18993" y="0"/>
                    <a:pt x="16153" y="0"/>
                  </a:cubicBezTo>
                  <a:close/>
                  <a:moveTo>
                    <a:pt x="19226" y="6494"/>
                  </a:moveTo>
                  <a:cubicBezTo>
                    <a:pt x="19226" y="7906"/>
                    <a:pt x="17783" y="9000"/>
                    <a:pt x="16386" y="9000"/>
                  </a:cubicBezTo>
                  <a:cubicBezTo>
                    <a:pt x="2607" y="9000"/>
                    <a:pt x="2607" y="9000"/>
                    <a:pt x="2607" y="9000"/>
                  </a:cubicBezTo>
                  <a:cubicBezTo>
                    <a:pt x="2607" y="1800"/>
                    <a:pt x="2607" y="1800"/>
                    <a:pt x="2607" y="1800"/>
                  </a:cubicBezTo>
                  <a:cubicBezTo>
                    <a:pt x="16386" y="1800"/>
                    <a:pt x="16386" y="1800"/>
                    <a:pt x="16386" y="1800"/>
                  </a:cubicBezTo>
                  <a:cubicBezTo>
                    <a:pt x="18016" y="1800"/>
                    <a:pt x="19226" y="2894"/>
                    <a:pt x="19226" y="4306"/>
                  </a:cubicBezTo>
                  <a:lnTo>
                    <a:pt x="19226" y="6494"/>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sp>
          <p:nvSpPr>
            <p:cNvPr id="778" name="Freeform 162"/>
            <p:cNvSpPr/>
            <p:nvPr/>
          </p:nvSpPr>
          <p:spPr>
            <a:xfrm>
              <a:off x="97461" y="267899"/>
              <a:ext cx="193145" cy="196395"/>
            </a:xfrm>
            <a:custGeom>
              <a:avLst/>
              <a:gdLst/>
              <a:ahLst/>
              <a:cxnLst>
                <a:cxn ang="0">
                  <a:pos x="wd2" y="hd2"/>
                </a:cxn>
                <a:cxn ang="5400000">
                  <a:pos x="wd2" y="hd2"/>
                </a:cxn>
                <a:cxn ang="10800000">
                  <a:pos x="wd2" y="hd2"/>
                </a:cxn>
                <a:cxn ang="16200000">
                  <a:pos x="wd2" y="hd2"/>
                </a:cxn>
              </a:cxnLst>
              <a:rect l="0" t="0" r="r" b="b"/>
              <a:pathLst>
                <a:path w="21600" h="21600" extrusionOk="0">
                  <a:moveTo>
                    <a:pt x="15270" y="16958"/>
                  </a:moveTo>
                  <a:cubicBezTo>
                    <a:pt x="14414" y="19005"/>
                    <a:pt x="13302" y="19919"/>
                    <a:pt x="11335" y="19919"/>
                  </a:cubicBezTo>
                  <a:cubicBezTo>
                    <a:pt x="10265" y="19919"/>
                    <a:pt x="10265" y="19919"/>
                    <a:pt x="10265" y="19919"/>
                  </a:cubicBezTo>
                  <a:cubicBezTo>
                    <a:pt x="8298" y="19919"/>
                    <a:pt x="7186" y="19005"/>
                    <a:pt x="6544" y="17141"/>
                  </a:cubicBezTo>
                  <a:cubicBezTo>
                    <a:pt x="2181" y="183"/>
                    <a:pt x="2181" y="183"/>
                    <a:pt x="2181" y="183"/>
                  </a:cubicBezTo>
                  <a:cubicBezTo>
                    <a:pt x="0" y="548"/>
                    <a:pt x="0" y="548"/>
                    <a:pt x="0" y="548"/>
                  </a:cubicBezTo>
                  <a:cubicBezTo>
                    <a:pt x="4363" y="17507"/>
                    <a:pt x="4363" y="17507"/>
                    <a:pt x="4363" y="17507"/>
                  </a:cubicBezTo>
                  <a:cubicBezTo>
                    <a:pt x="4790" y="18457"/>
                    <a:pt x="5903" y="21417"/>
                    <a:pt x="9838" y="21600"/>
                  </a:cubicBezTo>
                  <a:cubicBezTo>
                    <a:pt x="9838" y="21600"/>
                    <a:pt x="9838" y="21600"/>
                    <a:pt x="9838" y="21600"/>
                  </a:cubicBezTo>
                  <a:cubicBezTo>
                    <a:pt x="10265" y="21600"/>
                    <a:pt x="10265" y="21600"/>
                    <a:pt x="10265" y="21600"/>
                  </a:cubicBezTo>
                  <a:cubicBezTo>
                    <a:pt x="11335" y="21600"/>
                    <a:pt x="11335" y="21600"/>
                    <a:pt x="11335" y="21600"/>
                  </a:cubicBezTo>
                  <a:cubicBezTo>
                    <a:pt x="11762" y="21600"/>
                    <a:pt x="11762" y="21600"/>
                    <a:pt x="11762" y="21600"/>
                  </a:cubicBezTo>
                  <a:cubicBezTo>
                    <a:pt x="11762" y="21600"/>
                    <a:pt x="11762" y="21600"/>
                    <a:pt x="11762" y="21600"/>
                  </a:cubicBezTo>
                  <a:cubicBezTo>
                    <a:pt x="15484" y="21417"/>
                    <a:pt x="16810" y="18457"/>
                    <a:pt x="17237" y="17324"/>
                  </a:cubicBezTo>
                  <a:cubicBezTo>
                    <a:pt x="21600" y="365"/>
                    <a:pt x="21600" y="365"/>
                    <a:pt x="21600" y="365"/>
                  </a:cubicBezTo>
                  <a:cubicBezTo>
                    <a:pt x="19419" y="0"/>
                    <a:pt x="19419" y="0"/>
                    <a:pt x="19419" y="0"/>
                  </a:cubicBezTo>
                  <a:lnTo>
                    <a:pt x="15270" y="16958"/>
                  </a:lnTo>
                  <a:close/>
                </a:path>
              </a:pathLst>
            </a:custGeom>
            <a:solidFill>
              <a:srgbClr val="4BEAD0"/>
            </a:solidFill>
            <a:ln w="3175" cap="flat">
              <a:noFill/>
              <a:miter lim="400000"/>
            </a:ln>
            <a:effectLst/>
          </p:spPr>
          <p:txBody>
            <a:bodyPr wrap="square" lIns="0" tIns="0" rIns="0" bIns="0" numCol="1" anchor="ctr" anchorCtr="0">
              <a:noAutofit/>
            </a:bodyPr>
            <a:lstStyle/>
            <a:p>
              <a:pPr defTabSz="3564255">
                <a:defRPr sz="7000"/>
              </a:pPr>
              <a:endParaRPr sz="1200" dirty="0">
                <a:latin typeface="+mn-ea"/>
                <a:ea typeface="+mn-ea"/>
              </a:endParaRPr>
            </a:p>
          </p:txBody>
        </p:sp>
      </p:grpSp>
      <p:sp>
        <p:nvSpPr>
          <p:cNvPr id="779" name="TextBox 266"/>
          <p:cNvSpPr txBox="1"/>
          <p:nvPr/>
        </p:nvSpPr>
        <p:spPr>
          <a:xfrm>
            <a:off x="8513447" y="4203623"/>
            <a:ext cx="670832" cy="369332"/>
          </a:xfrm>
          <a:prstGeom prst="rect">
            <a:avLst/>
          </a:prstGeom>
          <a:noFill/>
        </p:spPr>
        <p:txBody>
          <a:bodyPr wrap="square" lIns="0" tIns="0" rIns="0" bIns="0" rtlCol="0">
            <a:spAutoFit/>
          </a:bodyPr>
          <a:lstStyle/>
          <a:p>
            <a:pPr algn="ctr" defTabSz="4754880"/>
            <a:r>
              <a:rPr lang="en-US" altLang="zh-CN" sz="1200" dirty="0">
                <a:latin typeface="+mn-ea"/>
                <a:ea typeface="+mn-ea"/>
                <a:cs typeface="Akkurat Pro"/>
                <a:sym typeface="Akkurat Pro"/>
              </a:rPr>
              <a:t>NAT Gateway</a:t>
            </a:r>
            <a:endParaRPr lang="en-US" altLang="zh-CN" sz="1200" dirty="0">
              <a:latin typeface="+mn-ea"/>
              <a:ea typeface="+mn-ea"/>
              <a:cs typeface="Akkurat Pro"/>
              <a:sym typeface="Akkurat Pro"/>
            </a:endParaRPr>
          </a:p>
        </p:txBody>
      </p:sp>
      <p:grpSp>
        <p:nvGrpSpPr>
          <p:cNvPr id="780" name="组合 779"/>
          <p:cNvGrpSpPr/>
          <p:nvPr/>
        </p:nvGrpSpPr>
        <p:grpSpPr>
          <a:xfrm>
            <a:off x="8750093" y="4011422"/>
            <a:ext cx="209935" cy="210140"/>
            <a:chOff x="5265738" y="2193925"/>
            <a:chExt cx="639763" cy="630238"/>
          </a:xfrm>
          <a:solidFill>
            <a:srgbClr val="49E0CE"/>
          </a:solidFill>
        </p:grpSpPr>
        <p:sp>
          <p:nvSpPr>
            <p:cNvPr id="781" name="Freeform 13"/>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782" name="Freeform 14"/>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783" name="Freeform 15"/>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sp>
          <p:nvSpPr>
            <p:cNvPr id="784"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endParaRPr lang="en-US" sz="1200">
                <a:latin typeface="+mn-ea"/>
                <a:ea typeface="+mn-ea"/>
              </a:endParaRPr>
            </a:p>
          </p:txBody>
        </p:sp>
      </p:grpSp>
      <p:sp>
        <p:nvSpPr>
          <p:cNvPr id="785" name="Freeform 12"/>
          <p:cNvSpPr>
            <a:spLocks noEditPoints="1"/>
          </p:cNvSpPr>
          <p:nvPr/>
        </p:nvSpPr>
        <p:spPr bwMode="auto">
          <a:xfrm>
            <a:off x="9174293" y="4012648"/>
            <a:ext cx="314961" cy="287815"/>
          </a:xfrm>
          <a:custGeom>
            <a:avLst/>
            <a:gdLst>
              <a:gd name="T0" fmla="*/ 88 w 176"/>
              <a:gd name="T1" fmla="*/ 88 h 176"/>
              <a:gd name="T2" fmla="*/ 114 w 176"/>
              <a:gd name="T3" fmla="*/ 88 h 176"/>
              <a:gd name="T4" fmla="*/ 132 w 176"/>
              <a:gd name="T5" fmla="*/ 70 h 176"/>
              <a:gd name="T6" fmla="*/ 132 w 176"/>
              <a:gd name="T7" fmla="*/ 70 h 176"/>
              <a:gd name="T8" fmla="*/ 114 w 176"/>
              <a:gd name="T9" fmla="*/ 52 h 176"/>
              <a:gd name="T10" fmla="*/ 84 w 176"/>
              <a:gd name="T11" fmla="*/ 52 h 176"/>
              <a:gd name="T12" fmla="*/ 84 w 176"/>
              <a:gd name="T13" fmla="*/ 116 h 176"/>
              <a:gd name="T14" fmla="*/ 88 w 176"/>
              <a:gd name="T15" fmla="*/ 116 h 176"/>
              <a:gd name="T16" fmla="*/ 88 w 176"/>
              <a:gd name="T17" fmla="*/ 88 h 176"/>
              <a:gd name="T18" fmla="*/ 88 w 176"/>
              <a:gd name="T19" fmla="*/ 56 h 176"/>
              <a:gd name="T20" fmla="*/ 114 w 176"/>
              <a:gd name="T21" fmla="*/ 56 h 176"/>
              <a:gd name="T22" fmla="*/ 128 w 176"/>
              <a:gd name="T23" fmla="*/ 70 h 176"/>
              <a:gd name="T24" fmla="*/ 114 w 176"/>
              <a:gd name="T25" fmla="*/ 84 h 176"/>
              <a:gd name="T26" fmla="*/ 88 w 176"/>
              <a:gd name="T27" fmla="*/ 84 h 176"/>
              <a:gd name="T28" fmla="*/ 88 w 176"/>
              <a:gd name="T29" fmla="*/ 56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64 w 176"/>
              <a:gd name="T51" fmla="*/ 52 h 176"/>
              <a:gd name="T52" fmla="*/ 60 w 176"/>
              <a:gd name="T53" fmla="*/ 52 h 176"/>
              <a:gd name="T54" fmla="*/ 60 w 176"/>
              <a:gd name="T55" fmla="*/ 116 h 176"/>
              <a:gd name="T56" fmla="*/ 64 w 176"/>
              <a:gd name="T57" fmla="*/ 116 h 176"/>
              <a:gd name="T58" fmla="*/ 64 w 176"/>
              <a:gd name="T59" fmla="*/ 52 h 176"/>
              <a:gd name="T60" fmla="*/ 88 w 176"/>
              <a:gd name="T61" fmla="*/ 148 h 176"/>
              <a:gd name="T62" fmla="*/ 46 w 176"/>
              <a:gd name="T63" fmla="*/ 131 h 176"/>
              <a:gd name="T64" fmla="*/ 43 w 176"/>
              <a:gd name="T65" fmla="*/ 133 h 176"/>
              <a:gd name="T66" fmla="*/ 88 w 176"/>
              <a:gd name="T67" fmla="*/ 152 h 176"/>
              <a:gd name="T68" fmla="*/ 134 w 176"/>
              <a:gd name="T69" fmla="*/ 133 h 176"/>
              <a:gd name="T70" fmla="*/ 131 w 176"/>
              <a:gd name="T71" fmla="*/ 131 h 176"/>
              <a:gd name="T72" fmla="*/ 88 w 176"/>
              <a:gd name="T73"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8" y="88"/>
                </a:moveTo>
                <a:cubicBezTo>
                  <a:pt x="114" y="88"/>
                  <a:pt x="114" y="88"/>
                  <a:pt x="114" y="88"/>
                </a:cubicBezTo>
                <a:cubicBezTo>
                  <a:pt x="124" y="88"/>
                  <a:pt x="132" y="80"/>
                  <a:pt x="132" y="70"/>
                </a:cubicBezTo>
                <a:cubicBezTo>
                  <a:pt x="132" y="70"/>
                  <a:pt x="132" y="7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40" y="0"/>
                  <a:pt x="0" y="39"/>
                  <a:pt x="0" y="88"/>
                </a:cubicBezTo>
                <a:cubicBezTo>
                  <a:pt x="0" y="137"/>
                  <a:pt x="40"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3" y="8"/>
                  <a:pt x="168" y="44"/>
                  <a:pt x="168" y="88"/>
                </a:cubicBezTo>
                <a:cubicBezTo>
                  <a:pt x="168" y="132"/>
                  <a:pt x="133" y="168"/>
                  <a:pt x="88" y="168"/>
                </a:cubicBezTo>
                <a:close/>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1"/>
                </a:cubicBezTo>
                <a:cubicBezTo>
                  <a:pt x="43" y="133"/>
                  <a:pt x="43" y="133"/>
                  <a:pt x="43" y="133"/>
                </a:cubicBezTo>
                <a:cubicBezTo>
                  <a:pt x="55" y="145"/>
                  <a:pt x="71" y="152"/>
                  <a:pt x="88" y="152"/>
                </a:cubicBezTo>
                <a:cubicBezTo>
                  <a:pt x="106" y="152"/>
                  <a:pt x="122" y="145"/>
                  <a:pt x="134" y="133"/>
                </a:cubicBezTo>
                <a:cubicBezTo>
                  <a:pt x="131" y="131"/>
                  <a:pt x="131" y="131"/>
                  <a:pt x="131" y="131"/>
                </a:cubicBezTo>
                <a:cubicBezTo>
                  <a:pt x="120" y="142"/>
                  <a:pt x="105" y="148"/>
                  <a:pt x="88" y="148"/>
                </a:cubicBezTo>
                <a:close/>
              </a:path>
            </a:pathLst>
          </a:custGeom>
          <a:solidFill>
            <a:srgbClr val="49E0CE"/>
          </a:solidFill>
          <a:ln>
            <a:noFill/>
          </a:ln>
        </p:spPr>
        <p:txBody>
          <a:bodyPr vert="horz" wrap="square" lIns="0" tIns="0" rIns="0" bIns="0" numCol="1" anchor="t" anchorCtr="0" compatLnSpc="1"/>
          <a:lstStyle/>
          <a:p>
            <a:endParaRPr lang="en-US" sz="1200">
              <a:latin typeface="+mn-ea"/>
              <a:ea typeface="+mn-ea"/>
            </a:endParaRPr>
          </a:p>
        </p:txBody>
      </p:sp>
      <p:sp>
        <p:nvSpPr>
          <p:cNvPr id="786" name="TextBox 266"/>
          <p:cNvSpPr txBox="1"/>
          <p:nvPr/>
        </p:nvSpPr>
        <p:spPr>
          <a:xfrm>
            <a:off x="9118450" y="4275996"/>
            <a:ext cx="386465" cy="184666"/>
          </a:xfrm>
          <a:prstGeom prst="rect">
            <a:avLst/>
          </a:prstGeom>
          <a:noFill/>
        </p:spPr>
        <p:txBody>
          <a:bodyPr wrap="square" lIns="0" tIns="0" rIns="0" bIns="0" rtlCol="0">
            <a:spAutoFit/>
          </a:bodyPr>
          <a:lstStyle/>
          <a:p>
            <a:pPr algn="ctr" defTabSz="4754880"/>
            <a:r>
              <a:rPr lang="en-US" sz="1200" dirty="0">
                <a:latin typeface="+mn-ea"/>
                <a:ea typeface="+mn-ea"/>
                <a:cs typeface="Akkurat Pro"/>
              </a:rPr>
              <a:t>EIP</a:t>
            </a:r>
            <a:endParaRPr lang="en-US" altLang="zh-CN" sz="1200" dirty="0">
              <a:latin typeface="+mn-ea"/>
              <a:ea typeface="+mn-ea"/>
              <a:cs typeface="Akkurat Pro"/>
            </a:endParaRPr>
          </a:p>
        </p:txBody>
      </p:sp>
      <p:sp>
        <p:nvSpPr>
          <p:cNvPr id="787" name="Freeform 17"/>
          <p:cNvSpPr>
            <a:spLocks noEditPoints="1"/>
          </p:cNvSpPr>
          <p:nvPr/>
        </p:nvSpPr>
        <p:spPr bwMode="auto">
          <a:xfrm>
            <a:off x="9948305" y="3605731"/>
            <a:ext cx="350128" cy="357881"/>
          </a:xfrm>
          <a:custGeom>
            <a:avLst/>
            <a:gdLst>
              <a:gd name="T0" fmla="*/ 47 w 620"/>
              <a:gd name="T1" fmla="*/ 201 h 589"/>
              <a:gd name="T2" fmla="*/ 8 w 620"/>
              <a:gd name="T3" fmla="*/ 202 h 589"/>
              <a:gd name="T4" fmla="*/ 0 w 620"/>
              <a:gd name="T5" fmla="*/ 248 h 589"/>
              <a:gd name="T6" fmla="*/ 8 w 620"/>
              <a:gd name="T7" fmla="*/ 387 h 589"/>
              <a:gd name="T8" fmla="*/ 47 w 620"/>
              <a:gd name="T9" fmla="*/ 387 h 589"/>
              <a:gd name="T10" fmla="*/ 19 w 620"/>
              <a:gd name="T11" fmla="*/ 376 h 589"/>
              <a:gd name="T12" fmla="*/ 16 w 620"/>
              <a:gd name="T13" fmla="*/ 341 h 589"/>
              <a:gd name="T14" fmla="*/ 19 w 620"/>
              <a:gd name="T15" fmla="*/ 213 h 589"/>
              <a:gd name="T16" fmla="*/ 116 w 620"/>
              <a:gd name="T17" fmla="*/ 116 h 589"/>
              <a:gd name="T18" fmla="*/ 116 w 620"/>
              <a:gd name="T19" fmla="*/ 101 h 589"/>
              <a:gd name="T20" fmla="*/ 62 w 620"/>
              <a:gd name="T21" fmla="*/ 418 h 589"/>
              <a:gd name="T22" fmla="*/ 124 w 620"/>
              <a:gd name="T23" fmla="*/ 480 h 589"/>
              <a:gd name="T24" fmla="*/ 78 w 620"/>
              <a:gd name="T25" fmla="*/ 418 h 589"/>
              <a:gd name="T26" fmla="*/ 116 w 620"/>
              <a:gd name="T27" fmla="*/ 116 h 589"/>
              <a:gd name="T28" fmla="*/ 620 w 620"/>
              <a:gd name="T29" fmla="*/ 325 h 589"/>
              <a:gd name="T30" fmla="*/ 612 w 620"/>
              <a:gd name="T31" fmla="*/ 202 h 589"/>
              <a:gd name="T32" fmla="*/ 573 w 620"/>
              <a:gd name="T33" fmla="*/ 201 h 589"/>
              <a:gd name="T34" fmla="*/ 601 w 620"/>
              <a:gd name="T35" fmla="*/ 213 h 589"/>
              <a:gd name="T36" fmla="*/ 604 w 620"/>
              <a:gd name="T37" fmla="*/ 248 h 589"/>
              <a:gd name="T38" fmla="*/ 598 w 620"/>
              <a:gd name="T39" fmla="*/ 375 h 589"/>
              <a:gd name="T40" fmla="*/ 573 w 620"/>
              <a:gd name="T41" fmla="*/ 387 h 589"/>
              <a:gd name="T42" fmla="*/ 609 w 620"/>
              <a:gd name="T43" fmla="*/ 386 h 589"/>
              <a:gd name="T44" fmla="*/ 387 w 620"/>
              <a:gd name="T45" fmla="*/ 0 h 589"/>
              <a:gd name="T46" fmla="*/ 155 w 620"/>
              <a:gd name="T47" fmla="*/ 62 h 589"/>
              <a:gd name="T48" fmla="*/ 233 w 620"/>
              <a:gd name="T49" fmla="*/ 589 h 589"/>
              <a:gd name="T50" fmla="*/ 465 w 620"/>
              <a:gd name="T51" fmla="*/ 511 h 589"/>
              <a:gd name="T52" fmla="*/ 387 w 620"/>
              <a:gd name="T53" fmla="*/ 0 h 589"/>
              <a:gd name="T54" fmla="*/ 387 w 620"/>
              <a:gd name="T55" fmla="*/ 558 h 589"/>
              <a:gd name="T56" fmla="*/ 186 w 620"/>
              <a:gd name="T57" fmla="*/ 511 h 589"/>
              <a:gd name="T58" fmla="*/ 233 w 620"/>
              <a:gd name="T59" fmla="*/ 31 h 589"/>
              <a:gd name="T60" fmla="*/ 434 w 620"/>
              <a:gd name="T61" fmla="*/ 62 h 589"/>
              <a:gd name="T62" fmla="*/ 504 w 620"/>
              <a:gd name="T63" fmla="*/ 101 h 589"/>
              <a:gd name="T64" fmla="*/ 504 w 620"/>
              <a:gd name="T65" fmla="*/ 116 h 589"/>
              <a:gd name="T66" fmla="*/ 542 w 620"/>
              <a:gd name="T67" fmla="*/ 418 h 589"/>
              <a:gd name="T68" fmla="*/ 496 w 620"/>
              <a:gd name="T69" fmla="*/ 480 h 589"/>
              <a:gd name="T70" fmla="*/ 558 w 620"/>
              <a:gd name="T71" fmla="*/ 418 h 589"/>
              <a:gd name="T72" fmla="*/ 504 w 620"/>
              <a:gd name="T73" fmla="*/ 10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0" h="589">
                <a:moveTo>
                  <a:pt x="39" y="209"/>
                </a:moveTo>
                <a:cubicBezTo>
                  <a:pt x="43" y="209"/>
                  <a:pt x="47" y="206"/>
                  <a:pt x="47" y="201"/>
                </a:cubicBezTo>
                <a:cubicBezTo>
                  <a:pt x="47" y="197"/>
                  <a:pt x="43" y="194"/>
                  <a:pt x="39" y="194"/>
                </a:cubicBezTo>
                <a:cubicBezTo>
                  <a:pt x="23" y="194"/>
                  <a:pt x="14" y="196"/>
                  <a:pt x="8" y="202"/>
                </a:cubicBezTo>
                <a:cubicBezTo>
                  <a:pt x="0" y="210"/>
                  <a:pt x="0" y="222"/>
                  <a:pt x="0" y="240"/>
                </a:cubicBezTo>
                <a:cubicBezTo>
                  <a:pt x="0" y="248"/>
                  <a:pt x="0" y="248"/>
                  <a:pt x="0" y="248"/>
                </a:cubicBezTo>
                <a:cubicBezTo>
                  <a:pt x="0" y="349"/>
                  <a:pt x="0" y="349"/>
                  <a:pt x="0" y="349"/>
                </a:cubicBezTo>
                <a:cubicBezTo>
                  <a:pt x="0" y="367"/>
                  <a:pt x="0" y="378"/>
                  <a:pt x="8" y="387"/>
                </a:cubicBezTo>
                <a:cubicBezTo>
                  <a:pt x="14" y="393"/>
                  <a:pt x="23" y="395"/>
                  <a:pt x="39" y="395"/>
                </a:cubicBezTo>
                <a:cubicBezTo>
                  <a:pt x="43" y="395"/>
                  <a:pt x="47" y="392"/>
                  <a:pt x="47" y="387"/>
                </a:cubicBezTo>
                <a:cubicBezTo>
                  <a:pt x="47" y="383"/>
                  <a:pt x="43" y="380"/>
                  <a:pt x="39" y="380"/>
                </a:cubicBezTo>
                <a:cubicBezTo>
                  <a:pt x="28" y="380"/>
                  <a:pt x="22" y="378"/>
                  <a:pt x="19" y="376"/>
                </a:cubicBezTo>
                <a:cubicBezTo>
                  <a:pt x="15" y="372"/>
                  <a:pt x="15" y="363"/>
                  <a:pt x="16" y="349"/>
                </a:cubicBezTo>
                <a:cubicBezTo>
                  <a:pt x="16" y="341"/>
                  <a:pt x="16" y="341"/>
                  <a:pt x="16" y="341"/>
                </a:cubicBezTo>
                <a:cubicBezTo>
                  <a:pt x="16" y="240"/>
                  <a:pt x="16" y="240"/>
                  <a:pt x="16" y="240"/>
                </a:cubicBezTo>
                <a:cubicBezTo>
                  <a:pt x="15" y="226"/>
                  <a:pt x="15" y="217"/>
                  <a:pt x="19" y="213"/>
                </a:cubicBezTo>
                <a:cubicBezTo>
                  <a:pt x="22" y="211"/>
                  <a:pt x="28" y="209"/>
                  <a:pt x="39" y="209"/>
                </a:cubicBezTo>
                <a:moveTo>
                  <a:pt x="116" y="116"/>
                </a:moveTo>
                <a:cubicBezTo>
                  <a:pt x="121" y="116"/>
                  <a:pt x="124" y="113"/>
                  <a:pt x="124" y="108"/>
                </a:cubicBezTo>
                <a:cubicBezTo>
                  <a:pt x="124" y="104"/>
                  <a:pt x="121" y="101"/>
                  <a:pt x="116" y="101"/>
                </a:cubicBezTo>
                <a:cubicBezTo>
                  <a:pt x="82" y="101"/>
                  <a:pt x="62" y="126"/>
                  <a:pt x="62" y="170"/>
                </a:cubicBezTo>
                <a:cubicBezTo>
                  <a:pt x="62" y="418"/>
                  <a:pt x="62" y="418"/>
                  <a:pt x="62" y="418"/>
                </a:cubicBezTo>
                <a:cubicBezTo>
                  <a:pt x="62" y="463"/>
                  <a:pt x="82" y="488"/>
                  <a:pt x="116" y="488"/>
                </a:cubicBezTo>
                <a:cubicBezTo>
                  <a:pt x="121" y="488"/>
                  <a:pt x="124" y="485"/>
                  <a:pt x="124" y="480"/>
                </a:cubicBezTo>
                <a:cubicBezTo>
                  <a:pt x="124" y="476"/>
                  <a:pt x="121" y="473"/>
                  <a:pt x="116" y="473"/>
                </a:cubicBezTo>
                <a:cubicBezTo>
                  <a:pt x="91" y="473"/>
                  <a:pt x="78" y="454"/>
                  <a:pt x="78" y="418"/>
                </a:cubicBezTo>
                <a:cubicBezTo>
                  <a:pt x="78" y="170"/>
                  <a:pt x="78" y="170"/>
                  <a:pt x="78" y="170"/>
                </a:cubicBezTo>
                <a:cubicBezTo>
                  <a:pt x="78" y="134"/>
                  <a:pt x="91" y="116"/>
                  <a:pt x="116" y="116"/>
                </a:cubicBezTo>
                <a:moveTo>
                  <a:pt x="620" y="334"/>
                </a:moveTo>
                <a:cubicBezTo>
                  <a:pt x="620" y="325"/>
                  <a:pt x="620" y="325"/>
                  <a:pt x="620" y="325"/>
                </a:cubicBezTo>
                <a:cubicBezTo>
                  <a:pt x="620" y="240"/>
                  <a:pt x="620" y="240"/>
                  <a:pt x="620" y="240"/>
                </a:cubicBezTo>
                <a:cubicBezTo>
                  <a:pt x="620" y="222"/>
                  <a:pt x="620" y="210"/>
                  <a:pt x="612" y="202"/>
                </a:cubicBezTo>
                <a:cubicBezTo>
                  <a:pt x="606" y="196"/>
                  <a:pt x="597" y="194"/>
                  <a:pt x="581" y="194"/>
                </a:cubicBezTo>
                <a:cubicBezTo>
                  <a:pt x="577" y="194"/>
                  <a:pt x="573" y="197"/>
                  <a:pt x="573" y="201"/>
                </a:cubicBezTo>
                <a:cubicBezTo>
                  <a:pt x="573" y="206"/>
                  <a:pt x="577" y="209"/>
                  <a:pt x="581" y="209"/>
                </a:cubicBezTo>
                <a:cubicBezTo>
                  <a:pt x="592" y="209"/>
                  <a:pt x="599" y="211"/>
                  <a:pt x="601" y="213"/>
                </a:cubicBezTo>
                <a:cubicBezTo>
                  <a:pt x="605" y="217"/>
                  <a:pt x="605" y="226"/>
                  <a:pt x="604" y="240"/>
                </a:cubicBezTo>
                <a:cubicBezTo>
                  <a:pt x="604" y="248"/>
                  <a:pt x="604" y="248"/>
                  <a:pt x="604" y="248"/>
                </a:cubicBezTo>
                <a:cubicBezTo>
                  <a:pt x="604" y="334"/>
                  <a:pt x="604" y="334"/>
                  <a:pt x="604" y="334"/>
                </a:cubicBezTo>
                <a:cubicBezTo>
                  <a:pt x="605" y="352"/>
                  <a:pt x="605" y="368"/>
                  <a:pt x="598" y="375"/>
                </a:cubicBezTo>
                <a:cubicBezTo>
                  <a:pt x="595" y="378"/>
                  <a:pt x="589" y="380"/>
                  <a:pt x="581" y="380"/>
                </a:cubicBezTo>
                <a:cubicBezTo>
                  <a:pt x="577" y="380"/>
                  <a:pt x="573" y="383"/>
                  <a:pt x="573" y="387"/>
                </a:cubicBezTo>
                <a:cubicBezTo>
                  <a:pt x="573" y="392"/>
                  <a:pt x="577" y="395"/>
                  <a:pt x="581" y="395"/>
                </a:cubicBezTo>
                <a:cubicBezTo>
                  <a:pt x="593" y="395"/>
                  <a:pt x="602" y="392"/>
                  <a:pt x="609" y="386"/>
                </a:cubicBezTo>
                <a:cubicBezTo>
                  <a:pt x="620" y="374"/>
                  <a:pt x="620" y="355"/>
                  <a:pt x="620" y="334"/>
                </a:cubicBezTo>
                <a:moveTo>
                  <a:pt x="387" y="0"/>
                </a:moveTo>
                <a:cubicBezTo>
                  <a:pt x="233" y="0"/>
                  <a:pt x="233" y="0"/>
                  <a:pt x="233" y="0"/>
                </a:cubicBezTo>
                <a:cubicBezTo>
                  <a:pt x="184" y="0"/>
                  <a:pt x="155" y="23"/>
                  <a:pt x="155" y="62"/>
                </a:cubicBezTo>
                <a:cubicBezTo>
                  <a:pt x="155" y="511"/>
                  <a:pt x="155" y="511"/>
                  <a:pt x="155" y="511"/>
                </a:cubicBezTo>
                <a:cubicBezTo>
                  <a:pt x="155" y="554"/>
                  <a:pt x="190" y="589"/>
                  <a:pt x="233" y="589"/>
                </a:cubicBezTo>
                <a:cubicBezTo>
                  <a:pt x="387" y="589"/>
                  <a:pt x="387" y="589"/>
                  <a:pt x="387" y="589"/>
                </a:cubicBezTo>
                <a:cubicBezTo>
                  <a:pt x="430" y="589"/>
                  <a:pt x="465" y="554"/>
                  <a:pt x="465" y="511"/>
                </a:cubicBezTo>
                <a:cubicBezTo>
                  <a:pt x="465" y="62"/>
                  <a:pt x="465" y="62"/>
                  <a:pt x="465" y="62"/>
                </a:cubicBezTo>
                <a:cubicBezTo>
                  <a:pt x="465" y="23"/>
                  <a:pt x="436" y="0"/>
                  <a:pt x="387" y="0"/>
                </a:cubicBezTo>
                <a:moveTo>
                  <a:pt x="434" y="511"/>
                </a:moveTo>
                <a:cubicBezTo>
                  <a:pt x="434" y="537"/>
                  <a:pt x="413" y="558"/>
                  <a:pt x="387" y="558"/>
                </a:cubicBezTo>
                <a:cubicBezTo>
                  <a:pt x="233" y="558"/>
                  <a:pt x="233" y="558"/>
                  <a:pt x="233" y="558"/>
                </a:cubicBezTo>
                <a:cubicBezTo>
                  <a:pt x="207" y="558"/>
                  <a:pt x="186" y="537"/>
                  <a:pt x="186" y="511"/>
                </a:cubicBezTo>
                <a:cubicBezTo>
                  <a:pt x="186" y="62"/>
                  <a:pt x="186" y="62"/>
                  <a:pt x="186" y="62"/>
                </a:cubicBezTo>
                <a:cubicBezTo>
                  <a:pt x="186" y="54"/>
                  <a:pt x="186" y="31"/>
                  <a:pt x="233" y="31"/>
                </a:cubicBezTo>
                <a:cubicBezTo>
                  <a:pt x="387" y="31"/>
                  <a:pt x="387" y="31"/>
                  <a:pt x="387" y="31"/>
                </a:cubicBezTo>
                <a:cubicBezTo>
                  <a:pt x="434" y="31"/>
                  <a:pt x="434" y="54"/>
                  <a:pt x="434" y="62"/>
                </a:cubicBezTo>
                <a:lnTo>
                  <a:pt x="434" y="511"/>
                </a:lnTo>
                <a:close/>
                <a:moveTo>
                  <a:pt x="504" y="101"/>
                </a:moveTo>
                <a:cubicBezTo>
                  <a:pt x="499" y="101"/>
                  <a:pt x="496" y="104"/>
                  <a:pt x="496" y="108"/>
                </a:cubicBezTo>
                <a:cubicBezTo>
                  <a:pt x="496" y="113"/>
                  <a:pt x="499" y="116"/>
                  <a:pt x="504" y="116"/>
                </a:cubicBezTo>
                <a:cubicBezTo>
                  <a:pt x="529" y="116"/>
                  <a:pt x="542" y="134"/>
                  <a:pt x="542" y="170"/>
                </a:cubicBezTo>
                <a:cubicBezTo>
                  <a:pt x="542" y="418"/>
                  <a:pt x="542" y="418"/>
                  <a:pt x="542" y="418"/>
                </a:cubicBezTo>
                <a:cubicBezTo>
                  <a:pt x="542" y="454"/>
                  <a:pt x="529" y="473"/>
                  <a:pt x="504" y="473"/>
                </a:cubicBezTo>
                <a:cubicBezTo>
                  <a:pt x="499" y="473"/>
                  <a:pt x="496" y="476"/>
                  <a:pt x="496" y="480"/>
                </a:cubicBezTo>
                <a:cubicBezTo>
                  <a:pt x="496" y="485"/>
                  <a:pt x="499" y="488"/>
                  <a:pt x="504" y="488"/>
                </a:cubicBezTo>
                <a:cubicBezTo>
                  <a:pt x="538" y="488"/>
                  <a:pt x="558" y="463"/>
                  <a:pt x="558" y="418"/>
                </a:cubicBezTo>
                <a:cubicBezTo>
                  <a:pt x="558" y="170"/>
                  <a:pt x="558" y="170"/>
                  <a:pt x="558" y="170"/>
                </a:cubicBezTo>
                <a:cubicBezTo>
                  <a:pt x="558" y="126"/>
                  <a:pt x="538" y="101"/>
                  <a:pt x="504" y="101"/>
                </a:cubicBezTo>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endParaRPr lang="zh-CN" altLang="en-US" sz="1200">
              <a:latin typeface="+mn-ea"/>
              <a:ea typeface="+mn-ea"/>
            </a:endParaRPr>
          </a:p>
        </p:txBody>
      </p:sp>
      <p:sp>
        <p:nvSpPr>
          <p:cNvPr id="788" name="TextBox 266"/>
          <p:cNvSpPr txBox="1"/>
          <p:nvPr/>
        </p:nvSpPr>
        <p:spPr>
          <a:xfrm>
            <a:off x="9967391" y="4005363"/>
            <a:ext cx="281612" cy="126433"/>
          </a:xfrm>
          <a:prstGeom prst="rect">
            <a:avLst/>
          </a:prstGeom>
          <a:ln w="3175">
            <a:noFill/>
            <a:miter lim="400000"/>
          </a:ln>
        </p:spPr>
        <p:txBody>
          <a:bodyPr lIns="0" tIns="0" rIns="0" bIns="0" anchor="ctr" anchorCtr="0"/>
          <a:lstStyle>
            <a:lvl1pPr algn="ctr" defTabSz="3567430">
              <a:defRPr sz="1600">
                <a:solidFill>
                  <a:srgbClr val="00FF67"/>
                </a:solidFill>
                <a:latin typeface="Akkurat Pro"/>
                <a:ea typeface="Akkurat Pro"/>
                <a:cs typeface="Akkurat Pro"/>
                <a:sym typeface="Akkurat Pro"/>
              </a:defRPr>
            </a:lvl1pPr>
          </a:lstStyle>
          <a:p>
            <a:r>
              <a:rPr lang="en-US" altLang="zh-CN" sz="1200" dirty="0">
                <a:solidFill>
                  <a:schemeClr val="tx1"/>
                </a:solidFill>
                <a:latin typeface="+mn-ea"/>
                <a:ea typeface="+mn-ea"/>
              </a:rPr>
              <a:t>RTS</a:t>
            </a:r>
            <a:endParaRPr sz="1200" dirty="0">
              <a:solidFill>
                <a:schemeClr val="tx1"/>
              </a:solidFill>
              <a:latin typeface="+mn-ea"/>
              <a:ea typeface="+mn-ea"/>
            </a:endParaRPr>
          </a:p>
        </p:txBody>
      </p:sp>
      <p:sp>
        <p:nvSpPr>
          <p:cNvPr id="789" name="Freeform 26"/>
          <p:cNvSpPr>
            <a:spLocks noEditPoints="1"/>
          </p:cNvSpPr>
          <p:nvPr/>
        </p:nvSpPr>
        <p:spPr bwMode="auto">
          <a:xfrm>
            <a:off x="10543487" y="4165395"/>
            <a:ext cx="362635" cy="273339"/>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2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4" y="151"/>
                  <a:pt x="86" y="152"/>
                  <a:pt x="88" y="152"/>
                </a:cubicBezTo>
                <a:cubicBezTo>
                  <a:pt x="90" y="152"/>
                  <a:pt x="93"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close/>
                <a:moveTo>
                  <a:pt x="168" y="115"/>
                </a:moveTo>
                <a:cubicBezTo>
                  <a:pt x="168" y="120"/>
                  <a:pt x="165" y="124"/>
                  <a:pt x="160" y="124"/>
                </a:cubicBezTo>
                <a:cubicBezTo>
                  <a:pt x="108" y="124"/>
                  <a:pt x="108" y="124"/>
                  <a:pt x="108" y="124"/>
                </a:cubicBezTo>
                <a:cubicBezTo>
                  <a:pt x="106" y="124"/>
                  <a:pt x="103" y="125"/>
                  <a:pt x="102" y="127"/>
                </a:cubicBezTo>
                <a:cubicBezTo>
                  <a:pt x="88" y="144"/>
                  <a:pt x="88" y="144"/>
                  <a:pt x="88" y="144"/>
                </a:cubicBezTo>
                <a:cubicBezTo>
                  <a:pt x="74" y="127"/>
                  <a:pt x="74" y="127"/>
                  <a:pt x="74" y="127"/>
                </a:cubicBezTo>
                <a:cubicBezTo>
                  <a:pt x="73" y="125"/>
                  <a:pt x="71" y="124"/>
                  <a:pt x="68" y="124"/>
                </a:cubicBezTo>
                <a:cubicBezTo>
                  <a:pt x="16" y="124"/>
                  <a:pt x="16" y="124"/>
                  <a:pt x="16" y="124"/>
                </a:cubicBezTo>
                <a:cubicBezTo>
                  <a:pt x="12" y="124"/>
                  <a:pt x="8" y="120"/>
                  <a:pt x="8" y="115"/>
                </a:cubicBezTo>
                <a:cubicBezTo>
                  <a:pt x="8" y="16"/>
                  <a:pt x="8" y="16"/>
                  <a:pt x="8" y="16"/>
                </a:cubicBezTo>
                <a:cubicBezTo>
                  <a:pt x="8" y="12"/>
                  <a:pt x="12" y="8"/>
                  <a:pt x="16" y="8"/>
                </a:cubicBezTo>
                <a:cubicBezTo>
                  <a:pt x="160" y="8"/>
                  <a:pt x="160" y="8"/>
                  <a:pt x="160" y="8"/>
                </a:cubicBezTo>
                <a:cubicBezTo>
                  <a:pt x="165"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0FF67"/>
          </a:solidFill>
          <a:ln w="3175" cap="flat">
            <a:solidFill>
              <a:schemeClr val="accent6">
                <a:lumMod val="75000"/>
              </a:schemeClr>
            </a:solid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790" name="Freeform 41"/>
          <p:cNvSpPr>
            <a:spLocks noEditPoints="1"/>
          </p:cNvSpPr>
          <p:nvPr/>
        </p:nvSpPr>
        <p:spPr bwMode="auto">
          <a:xfrm>
            <a:off x="6719525" y="2485885"/>
            <a:ext cx="289137" cy="292781"/>
          </a:xfrm>
          <a:custGeom>
            <a:avLst/>
            <a:gdLst>
              <a:gd name="T0" fmla="*/ 88 w 176"/>
              <a:gd name="T1" fmla="*/ 0 h 172"/>
              <a:gd name="T2" fmla="*/ 0 w 176"/>
              <a:gd name="T3" fmla="*/ 80 h 172"/>
              <a:gd name="T4" fmla="*/ 52 w 176"/>
              <a:gd name="T5" fmla="*/ 128 h 172"/>
              <a:gd name="T6" fmla="*/ 92 w 176"/>
              <a:gd name="T7" fmla="*/ 91 h 172"/>
              <a:gd name="T8" fmla="*/ 100 w 176"/>
              <a:gd name="T9" fmla="*/ 79 h 172"/>
              <a:gd name="T10" fmla="*/ 123 w 176"/>
              <a:gd name="T11" fmla="*/ 70 h 172"/>
              <a:gd name="T12" fmla="*/ 132 w 176"/>
              <a:gd name="T13" fmla="*/ 63 h 172"/>
              <a:gd name="T14" fmla="*/ 119 w 176"/>
              <a:gd name="T15" fmla="*/ 53 h 172"/>
              <a:gd name="T16" fmla="*/ 116 w 176"/>
              <a:gd name="T17" fmla="*/ 65 h 172"/>
              <a:gd name="T18" fmla="*/ 99 w 176"/>
              <a:gd name="T19" fmla="*/ 75 h 172"/>
              <a:gd name="T20" fmla="*/ 77 w 176"/>
              <a:gd name="T21" fmla="*/ 75 h 172"/>
              <a:gd name="T22" fmla="*/ 60 w 176"/>
              <a:gd name="T23" fmla="*/ 65 h 172"/>
              <a:gd name="T24" fmla="*/ 45 w 176"/>
              <a:gd name="T25" fmla="*/ 56 h 172"/>
              <a:gd name="T26" fmla="*/ 53 w 176"/>
              <a:gd name="T27" fmla="*/ 70 h 172"/>
              <a:gd name="T28" fmla="*/ 76 w 176"/>
              <a:gd name="T29" fmla="*/ 79 h 172"/>
              <a:gd name="T30" fmla="*/ 84 w 176"/>
              <a:gd name="T31" fmla="*/ 91 h 172"/>
              <a:gd name="T32" fmla="*/ 84 w 176"/>
              <a:gd name="T33" fmla="*/ 94 h 172"/>
              <a:gd name="T34" fmla="*/ 48 w 176"/>
              <a:gd name="T35" fmla="*/ 120 h 172"/>
              <a:gd name="T36" fmla="*/ 8 w 176"/>
              <a:gd name="T37" fmla="*/ 80 h 172"/>
              <a:gd name="T38" fmla="*/ 50 w 176"/>
              <a:gd name="T39" fmla="*/ 35 h 172"/>
              <a:gd name="T40" fmla="*/ 126 w 176"/>
              <a:gd name="T41" fmla="*/ 35 h 172"/>
              <a:gd name="T42" fmla="*/ 168 w 176"/>
              <a:gd name="T43" fmla="*/ 80 h 172"/>
              <a:gd name="T44" fmla="*/ 120 w 176"/>
              <a:gd name="T45" fmla="*/ 120 h 172"/>
              <a:gd name="T46" fmla="*/ 102 w 176"/>
              <a:gd name="T47" fmla="*/ 120 h 172"/>
              <a:gd name="T48" fmla="*/ 86 w 176"/>
              <a:gd name="T49" fmla="*/ 141 h 172"/>
              <a:gd name="T50" fmla="*/ 90 w 176"/>
              <a:gd name="T51" fmla="*/ 160 h 172"/>
              <a:gd name="T52" fmla="*/ 94 w 176"/>
              <a:gd name="T53" fmla="*/ 141 h 172"/>
              <a:gd name="T54" fmla="*/ 102 w 176"/>
              <a:gd name="T55" fmla="*/ 128 h 172"/>
              <a:gd name="T56" fmla="*/ 128 w 176"/>
              <a:gd name="T57" fmla="*/ 128 h 172"/>
              <a:gd name="T58" fmla="*/ 176 w 176"/>
              <a:gd name="T59" fmla="*/ 80 h 172"/>
              <a:gd name="T60" fmla="*/ 119 w 176"/>
              <a:gd name="T61" fmla="*/ 60 h 172"/>
              <a:gd name="T62" fmla="*/ 124 w 176"/>
              <a:gd name="T63" fmla="*/ 56 h 172"/>
              <a:gd name="T64" fmla="*/ 128 w 176"/>
              <a:gd name="T65" fmla="*/ 62 h 172"/>
              <a:gd name="T66" fmla="*/ 119 w 176"/>
              <a:gd name="T67" fmla="*/ 63 h 172"/>
              <a:gd name="T68" fmla="*/ 57 w 176"/>
              <a:gd name="T69" fmla="*/ 63 h 172"/>
              <a:gd name="T70" fmla="*/ 49 w 176"/>
              <a:gd name="T71" fmla="*/ 58 h 172"/>
              <a:gd name="T72" fmla="*/ 55 w 176"/>
              <a:gd name="T73" fmla="*/ 57 h 172"/>
              <a:gd name="T74" fmla="*/ 80 w 176"/>
              <a:gd name="T75" fmla="*/ 80 h 172"/>
              <a:gd name="T76" fmla="*/ 96 w 176"/>
              <a:gd name="T77" fmla="*/ 80 h 172"/>
              <a:gd name="T78" fmla="*/ 88 w 176"/>
              <a:gd name="T79" fmla="*/ 88 h 172"/>
              <a:gd name="T80" fmla="*/ 80 w 176"/>
              <a:gd name="T81" fmla="*/ 80 h 172"/>
              <a:gd name="T82" fmla="*/ 101 w 176"/>
              <a:gd name="T83" fmla="*/ 134 h 172"/>
              <a:gd name="T84" fmla="*/ 108 w 176"/>
              <a:gd name="T85" fmla="*/ 150 h 172"/>
              <a:gd name="T86" fmla="*/ 72 w 176"/>
              <a:gd name="T87" fmla="*/ 150 h 172"/>
              <a:gd name="T88" fmla="*/ 79 w 176"/>
              <a:gd name="T89" fmla="*/ 134 h 172"/>
              <a:gd name="T90" fmla="*/ 68 w 176"/>
              <a:gd name="T91" fmla="*/ 150 h 172"/>
              <a:gd name="T92" fmla="*/ 112 w 176"/>
              <a:gd name="T93" fmla="*/ 15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2">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1"/>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8" y="52"/>
                  <a:pt x="123" y="51"/>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3" y="51"/>
                  <a:pt x="48" y="52"/>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3" y="66"/>
                  <a:pt x="120" y="65"/>
                  <a:pt x="119" y="63"/>
                </a:cubicBezTo>
                <a:cubicBezTo>
                  <a:pt x="118" y="62"/>
                  <a:pt x="118" y="61"/>
                  <a:pt x="119" y="60"/>
                </a:cubicBezTo>
                <a:close/>
                <a:moveTo>
                  <a:pt x="57" y="63"/>
                </a:moveTo>
                <a:cubicBezTo>
                  <a:pt x="56" y="65"/>
                  <a:pt x="52" y="66"/>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moveTo>
                  <a:pt x="104" y="133"/>
                </a:moveTo>
                <a:cubicBezTo>
                  <a:pt x="103" y="133"/>
                  <a:pt x="102" y="133"/>
                  <a:pt x="101" y="134"/>
                </a:cubicBezTo>
                <a:cubicBezTo>
                  <a:pt x="101" y="134"/>
                  <a:pt x="101" y="136"/>
                  <a:pt x="102" y="136"/>
                </a:cubicBezTo>
                <a:cubicBezTo>
                  <a:pt x="106" y="140"/>
                  <a:pt x="108" y="145"/>
                  <a:pt x="108" y="150"/>
                </a:cubicBezTo>
                <a:cubicBezTo>
                  <a:pt x="108" y="160"/>
                  <a:pt x="100" y="168"/>
                  <a:pt x="90" y="168"/>
                </a:cubicBezTo>
                <a:cubicBezTo>
                  <a:pt x="80" y="168"/>
                  <a:pt x="72" y="160"/>
                  <a:pt x="72" y="150"/>
                </a:cubicBezTo>
                <a:cubicBezTo>
                  <a:pt x="72" y="145"/>
                  <a:pt x="74" y="140"/>
                  <a:pt x="78" y="136"/>
                </a:cubicBezTo>
                <a:cubicBezTo>
                  <a:pt x="79" y="136"/>
                  <a:pt x="80" y="134"/>
                  <a:pt x="79" y="134"/>
                </a:cubicBezTo>
                <a:cubicBezTo>
                  <a:pt x="78" y="133"/>
                  <a:pt x="77" y="132"/>
                  <a:pt x="76" y="133"/>
                </a:cubicBezTo>
                <a:cubicBezTo>
                  <a:pt x="71" y="137"/>
                  <a:pt x="68" y="144"/>
                  <a:pt x="68" y="150"/>
                </a:cubicBezTo>
                <a:cubicBezTo>
                  <a:pt x="68" y="162"/>
                  <a:pt x="78" y="172"/>
                  <a:pt x="90" y="172"/>
                </a:cubicBezTo>
                <a:cubicBezTo>
                  <a:pt x="102" y="172"/>
                  <a:pt x="112" y="162"/>
                  <a:pt x="112" y="150"/>
                </a:cubicBezTo>
                <a:cubicBezTo>
                  <a:pt x="112" y="144"/>
                  <a:pt x="109" y="137"/>
                  <a:pt x="104" y="133"/>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791" name="TextBox 35"/>
          <p:cNvSpPr txBox="1"/>
          <p:nvPr/>
        </p:nvSpPr>
        <p:spPr>
          <a:xfrm>
            <a:off x="6429013" y="2845146"/>
            <a:ext cx="803195"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IEF</a:t>
            </a:r>
            <a:endParaRPr lang="en-US" altLang="zh-CN" sz="1200" dirty="0">
              <a:latin typeface="+mn-ea"/>
              <a:ea typeface="+mn-ea"/>
              <a:cs typeface="Akkurat Pro"/>
              <a:sym typeface="Akkurat Pro"/>
            </a:endParaRPr>
          </a:p>
        </p:txBody>
      </p:sp>
      <p:sp>
        <p:nvSpPr>
          <p:cNvPr id="792" name="Freeform 37"/>
          <p:cNvSpPr>
            <a:spLocks noEditPoints="1"/>
          </p:cNvSpPr>
          <p:nvPr/>
        </p:nvSpPr>
        <p:spPr bwMode="auto">
          <a:xfrm>
            <a:off x="7149501" y="2486650"/>
            <a:ext cx="316465" cy="297813"/>
          </a:xfrm>
          <a:custGeom>
            <a:avLst/>
            <a:gdLst>
              <a:gd name="T0" fmla="*/ 24 w 160"/>
              <a:gd name="T1" fmla="*/ 77 h 160"/>
              <a:gd name="T2" fmla="*/ 138 w 160"/>
              <a:gd name="T3" fmla="*/ 75 h 160"/>
              <a:gd name="T4" fmla="*/ 24 w 160"/>
              <a:gd name="T5" fmla="*/ 73 h 160"/>
              <a:gd name="T6" fmla="*/ 92 w 160"/>
              <a:gd name="T7" fmla="*/ 145 h 160"/>
              <a:gd name="T8" fmla="*/ 8 w 160"/>
              <a:gd name="T9" fmla="*/ 135 h 160"/>
              <a:gd name="T10" fmla="*/ 17 w 160"/>
              <a:gd name="T11" fmla="*/ 17 h 160"/>
              <a:gd name="T12" fmla="*/ 40 w 160"/>
              <a:gd name="T13" fmla="*/ 24 h 160"/>
              <a:gd name="T14" fmla="*/ 40 w 160"/>
              <a:gd name="T15" fmla="*/ 0 h 160"/>
              <a:gd name="T16" fmla="*/ 17 w 160"/>
              <a:gd name="T17" fmla="*/ 9 h 160"/>
              <a:gd name="T18" fmla="*/ 0 w 160"/>
              <a:gd name="T19" fmla="*/ 135 h 160"/>
              <a:gd name="T20" fmla="*/ 92 w 160"/>
              <a:gd name="T21" fmla="*/ 153 h 160"/>
              <a:gd name="T22" fmla="*/ 92 w 160"/>
              <a:gd name="T23" fmla="*/ 145 h 160"/>
              <a:gd name="T24" fmla="*/ 48 w 160"/>
              <a:gd name="T25" fmla="*/ 13 h 160"/>
              <a:gd name="T26" fmla="*/ 32 w 160"/>
              <a:gd name="T27" fmla="*/ 13 h 160"/>
              <a:gd name="T28" fmla="*/ 83 w 160"/>
              <a:gd name="T29" fmla="*/ 65 h 160"/>
              <a:gd name="T30" fmla="*/ 109 w 160"/>
              <a:gd name="T31" fmla="*/ 65 h 160"/>
              <a:gd name="T32" fmla="*/ 112 w 160"/>
              <a:gd name="T33" fmla="*/ 67 h 160"/>
              <a:gd name="T34" fmla="*/ 98 w 160"/>
              <a:gd name="T35" fmla="*/ 41 h 160"/>
              <a:gd name="T36" fmla="*/ 81 w 160"/>
              <a:gd name="T37" fmla="*/ 67 h 160"/>
              <a:gd name="T38" fmla="*/ 145 w 160"/>
              <a:gd name="T39" fmla="*/ 9 h 160"/>
              <a:gd name="T40" fmla="*/ 64 w 160"/>
              <a:gd name="T41" fmla="*/ 13 h 160"/>
              <a:gd name="T42" fmla="*/ 145 w 160"/>
              <a:gd name="T43" fmla="*/ 17 h 160"/>
              <a:gd name="T44" fmla="*/ 152 w 160"/>
              <a:gd name="T45" fmla="*/ 135 h 160"/>
              <a:gd name="T46" fmla="*/ 132 w 160"/>
              <a:gd name="T47" fmla="*/ 145 h 160"/>
              <a:gd name="T48" fmla="*/ 108 w 160"/>
              <a:gd name="T49" fmla="*/ 149 h 160"/>
              <a:gd name="T50" fmla="*/ 131 w 160"/>
              <a:gd name="T51" fmla="*/ 153 h 160"/>
              <a:gd name="T52" fmla="*/ 160 w 160"/>
              <a:gd name="T53" fmla="*/ 135 h 160"/>
              <a:gd name="T54" fmla="*/ 145 w 160"/>
              <a:gd name="T55" fmla="*/ 9 h 160"/>
              <a:gd name="T56" fmla="*/ 112 w 160"/>
              <a:gd name="T57" fmla="*/ 149 h 160"/>
              <a:gd name="T58" fmla="*/ 128 w 160"/>
              <a:gd name="T59" fmla="*/ 149 h 160"/>
              <a:gd name="T60" fmla="*/ 74 w 160"/>
              <a:gd name="T61" fmla="*/ 85 h 160"/>
              <a:gd name="T62" fmla="*/ 34 w 160"/>
              <a:gd name="T63" fmla="*/ 111 h 160"/>
              <a:gd name="T64" fmla="*/ 22 w 160"/>
              <a:gd name="T65" fmla="*/ 122 h 160"/>
              <a:gd name="T66" fmla="*/ 24 w 160"/>
              <a:gd name="T67" fmla="*/ 123 h 160"/>
              <a:gd name="T68" fmla="*/ 51 w 160"/>
              <a:gd name="T69" fmla="*/ 108 h 160"/>
              <a:gd name="T70" fmla="*/ 76 w 160"/>
              <a:gd name="T71" fmla="*/ 83 h 160"/>
              <a:gd name="T72" fmla="*/ 135 w 160"/>
              <a:gd name="T73" fmla="*/ 99 h 160"/>
              <a:gd name="T74" fmla="*/ 117 w 160"/>
              <a:gd name="T75" fmla="*/ 84 h 160"/>
              <a:gd name="T76" fmla="*/ 113 w 160"/>
              <a:gd name="T77" fmla="*/ 85 h 160"/>
              <a:gd name="T78" fmla="*/ 130 w 160"/>
              <a:gd name="T79" fmla="*/ 103 h 160"/>
              <a:gd name="T80" fmla="*/ 137 w 160"/>
              <a:gd name="T81" fmla="*/ 10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60">
                <a:moveTo>
                  <a:pt x="22" y="75"/>
                </a:moveTo>
                <a:cubicBezTo>
                  <a:pt x="22" y="76"/>
                  <a:pt x="23" y="77"/>
                  <a:pt x="24" y="77"/>
                </a:cubicBezTo>
                <a:cubicBezTo>
                  <a:pt x="136" y="77"/>
                  <a:pt x="136" y="77"/>
                  <a:pt x="136" y="77"/>
                </a:cubicBezTo>
                <a:cubicBezTo>
                  <a:pt x="137" y="77"/>
                  <a:pt x="138" y="76"/>
                  <a:pt x="138" y="75"/>
                </a:cubicBezTo>
                <a:cubicBezTo>
                  <a:pt x="138" y="74"/>
                  <a:pt x="137" y="73"/>
                  <a:pt x="136" y="73"/>
                </a:cubicBezTo>
                <a:cubicBezTo>
                  <a:pt x="24" y="73"/>
                  <a:pt x="24" y="73"/>
                  <a:pt x="24" y="73"/>
                </a:cubicBezTo>
                <a:cubicBezTo>
                  <a:pt x="23" y="73"/>
                  <a:pt x="22" y="74"/>
                  <a:pt x="22" y="75"/>
                </a:cubicBezTo>
                <a:close/>
                <a:moveTo>
                  <a:pt x="92" y="145"/>
                </a:moveTo>
                <a:cubicBezTo>
                  <a:pt x="17" y="145"/>
                  <a:pt x="17" y="145"/>
                  <a:pt x="17" y="145"/>
                </a:cubicBezTo>
                <a:cubicBezTo>
                  <a:pt x="12" y="145"/>
                  <a:pt x="8" y="141"/>
                  <a:pt x="8" y="135"/>
                </a:cubicBezTo>
                <a:cubicBezTo>
                  <a:pt x="8" y="25"/>
                  <a:pt x="8" y="25"/>
                  <a:pt x="8" y="25"/>
                </a:cubicBezTo>
                <a:cubicBezTo>
                  <a:pt x="8" y="20"/>
                  <a:pt x="13" y="17"/>
                  <a:pt x="17" y="17"/>
                </a:cubicBezTo>
                <a:cubicBezTo>
                  <a:pt x="29" y="17"/>
                  <a:pt x="29" y="17"/>
                  <a:pt x="29" y="17"/>
                </a:cubicBezTo>
                <a:cubicBezTo>
                  <a:pt x="31" y="21"/>
                  <a:pt x="35" y="24"/>
                  <a:pt x="40" y="24"/>
                </a:cubicBezTo>
                <a:cubicBezTo>
                  <a:pt x="47" y="24"/>
                  <a:pt x="52" y="19"/>
                  <a:pt x="52" y="13"/>
                </a:cubicBezTo>
                <a:cubicBezTo>
                  <a:pt x="52" y="6"/>
                  <a:pt x="47" y="0"/>
                  <a:pt x="40" y="0"/>
                </a:cubicBezTo>
                <a:cubicBezTo>
                  <a:pt x="34" y="0"/>
                  <a:pt x="29" y="5"/>
                  <a:pt x="28" y="9"/>
                </a:cubicBezTo>
                <a:cubicBezTo>
                  <a:pt x="17" y="9"/>
                  <a:pt x="17" y="9"/>
                  <a:pt x="17" y="9"/>
                </a:cubicBezTo>
                <a:cubicBezTo>
                  <a:pt x="7" y="9"/>
                  <a:pt x="0" y="17"/>
                  <a:pt x="0" y="25"/>
                </a:cubicBezTo>
                <a:cubicBezTo>
                  <a:pt x="0" y="135"/>
                  <a:pt x="0" y="135"/>
                  <a:pt x="0" y="135"/>
                </a:cubicBezTo>
                <a:cubicBezTo>
                  <a:pt x="0" y="145"/>
                  <a:pt x="7" y="153"/>
                  <a:pt x="17" y="153"/>
                </a:cubicBezTo>
                <a:cubicBezTo>
                  <a:pt x="92" y="153"/>
                  <a:pt x="92" y="153"/>
                  <a:pt x="92" y="153"/>
                </a:cubicBezTo>
                <a:cubicBezTo>
                  <a:pt x="94" y="153"/>
                  <a:pt x="96" y="151"/>
                  <a:pt x="96" y="149"/>
                </a:cubicBezTo>
                <a:cubicBezTo>
                  <a:pt x="96" y="147"/>
                  <a:pt x="94" y="145"/>
                  <a:pt x="92" y="145"/>
                </a:cubicBezTo>
                <a:close/>
                <a:moveTo>
                  <a:pt x="40" y="5"/>
                </a:moveTo>
                <a:cubicBezTo>
                  <a:pt x="44" y="5"/>
                  <a:pt x="48" y="9"/>
                  <a:pt x="48" y="13"/>
                </a:cubicBezTo>
                <a:cubicBezTo>
                  <a:pt x="48" y="17"/>
                  <a:pt x="44" y="21"/>
                  <a:pt x="40" y="21"/>
                </a:cubicBezTo>
                <a:cubicBezTo>
                  <a:pt x="35" y="21"/>
                  <a:pt x="32" y="17"/>
                  <a:pt x="32" y="13"/>
                </a:cubicBezTo>
                <a:cubicBezTo>
                  <a:pt x="32" y="9"/>
                  <a:pt x="35" y="5"/>
                  <a:pt x="40" y="5"/>
                </a:cubicBezTo>
                <a:close/>
                <a:moveTo>
                  <a:pt x="83" y="65"/>
                </a:moveTo>
                <a:cubicBezTo>
                  <a:pt x="87" y="51"/>
                  <a:pt x="91" y="45"/>
                  <a:pt x="98" y="45"/>
                </a:cubicBezTo>
                <a:cubicBezTo>
                  <a:pt x="103" y="45"/>
                  <a:pt x="107" y="51"/>
                  <a:pt x="109" y="65"/>
                </a:cubicBezTo>
                <a:cubicBezTo>
                  <a:pt x="109" y="66"/>
                  <a:pt x="111" y="67"/>
                  <a:pt x="111" y="67"/>
                </a:cubicBezTo>
                <a:cubicBezTo>
                  <a:pt x="112" y="67"/>
                  <a:pt x="112" y="67"/>
                  <a:pt x="112" y="67"/>
                </a:cubicBezTo>
                <a:cubicBezTo>
                  <a:pt x="113" y="67"/>
                  <a:pt x="114" y="66"/>
                  <a:pt x="113" y="65"/>
                </a:cubicBezTo>
                <a:cubicBezTo>
                  <a:pt x="111" y="52"/>
                  <a:pt x="108" y="41"/>
                  <a:pt x="98" y="41"/>
                </a:cubicBezTo>
                <a:cubicBezTo>
                  <a:pt x="87" y="41"/>
                  <a:pt x="82" y="54"/>
                  <a:pt x="79" y="65"/>
                </a:cubicBezTo>
                <a:cubicBezTo>
                  <a:pt x="79" y="66"/>
                  <a:pt x="80" y="67"/>
                  <a:pt x="81" y="67"/>
                </a:cubicBezTo>
                <a:cubicBezTo>
                  <a:pt x="82" y="67"/>
                  <a:pt x="83" y="67"/>
                  <a:pt x="83" y="65"/>
                </a:cubicBezTo>
                <a:close/>
                <a:moveTo>
                  <a:pt x="145" y="9"/>
                </a:moveTo>
                <a:cubicBezTo>
                  <a:pt x="68" y="9"/>
                  <a:pt x="68" y="9"/>
                  <a:pt x="68" y="9"/>
                </a:cubicBezTo>
                <a:cubicBezTo>
                  <a:pt x="65" y="9"/>
                  <a:pt x="64" y="11"/>
                  <a:pt x="64" y="13"/>
                </a:cubicBezTo>
                <a:cubicBezTo>
                  <a:pt x="64" y="15"/>
                  <a:pt x="65" y="17"/>
                  <a:pt x="68" y="17"/>
                </a:cubicBezTo>
                <a:cubicBezTo>
                  <a:pt x="145" y="17"/>
                  <a:pt x="145" y="17"/>
                  <a:pt x="145" y="17"/>
                </a:cubicBezTo>
                <a:cubicBezTo>
                  <a:pt x="150" y="17"/>
                  <a:pt x="152" y="21"/>
                  <a:pt x="152" y="25"/>
                </a:cubicBezTo>
                <a:cubicBezTo>
                  <a:pt x="152" y="135"/>
                  <a:pt x="152" y="135"/>
                  <a:pt x="152" y="135"/>
                </a:cubicBezTo>
                <a:cubicBezTo>
                  <a:pt x="152" y="140"/>
                  <a:pt x="149" y="145"/>
                  <a:pt x="145" y="145"/>
                </a:cubicBezTo>
                <a:cubicBezTo>
                  <a:pt x="132" y="145"/>
                  <a:pt x="132" y="145"/>
                  <a:pt x="132" y="145"/>
                </a:cubicBezTo>
                <a:cubicBezTo>
                  <a:pt x="131" y="141"/>
                  <a:pt x="126" y="136"/>
                  <a:pt x="120" y="136"/>
                </a:cubicBezTo>
                <a:cubicBezTo>
                  <a:pt x="113" y="136"/>
                  <a:pt x="108" y="142"/>
                  <a:pt x="108" y="149"/>
                </a:cubicBezTo>
                <a:cubicBezTo>
                  <a:pt x="108" y="155"/>
                  <a:pt x="113" y="160"/>
                  <a:pt x="120" y="160"/>
                </a:cubicBezTo>
                <a:cubicBezTo>
                  <a:pt x="125" y="160"/>
                  <a:pt x="129" y="157"/>
                  <a:pt x="131" y="153"/>
                </a:cubicBezTo>
                <a:cubicBezTo>
                  <a:pt x="145" y="153"/>
                  <a:pt x="145" y="153"/>
                  <a:pt x="145" y="153"/>
                </a:cubicBezTo>
                <a:cubicBezTo>
                  <a:pt x="155" y="153"/>
                  <a:pt x="160" y="145"/>
                  <a:pt x="160" y="135"/>
                </a:cubicBezTo>
                <a:cubicBezTo>
                  <a:pt x="160" y="25"/>
                  <a:pt x="160" y="25"/>
                  <a:pt x="160" y="25"/>
                </a:cubicBezTo>
                <a:cubicBezTo>
                  <a:pt x="160" y="16"/>
                  <a:pt x="154" y="9"/>
                  <a:pt x="145" y="9"/>
                </a:cubicBezTo>
                <a:close/>
                <a:moveTo>
                  <a:pt x="120" y="157"/>
                </a:moveTo>
                <a:cubicBezTo>
                  <a:pt x="115" y="157"/>
                  <a:pt x="112" y="153"/>
                  <a:pt x="112" y="149"/>
                </a:cubicBezTo>
                <a:cubicBezTo>
                  <a:pt x="112" y="145"/>
                  <a:pt x="115" y="141"/>
                  <a:pt x="120" y="141"/>
                </a:cubicBezTo>
                <a:cubicBezTo>
                  <a:pt x="124" y="141"/>
                  <a:pt x="128" y="145"/>
                  <a:pt x="128" y="149"/>
                </a:cubicBezTo>
                <a:cubicBezTo>
                  <a:pt x="128" y="153"/>
                  <a:pt x="124" y="157"/>
                  <a:pt x="120" y="157"/>
                </a:cubicBezTo>
                <a:close/>
                <a:moveTo>
                  <a:pt x="74" y="85"/>
                </a:moveTo>
                <a:cubicBezTo>
                  <a:pt x="71" y="99"/>
                  <a:pt x="62" y="106"/>
                  <a:pt x="52" y="104"/>
                </a:cubicBezTo>
                <a:cubicBezTo>
                  <a:pt x="40" y="101"/>
                  <a:pt x="37" y="106"/>
                  <a:pt x="34" y="111"/>
                </a:cubicBezTo>
                <a:cubicBezTo>
                  <a:pt x="32" y="114"/>
                  <a:pt x="29" y="117"/>
                  <a:pt x="23" y="119"/>
                </a:cubicBezTo>
                <a:cubicBezTo>
                  <a:pt x="22" y="120"/>
                  <a:pt x="22" y="121"/>
                  <a:pt x="22" y="122"/>
                </a:cubicBezTo>
                <a:cubicBezTo>
                  <a:pt x="22" y="123"/>
                  <a:pt x="23" y="123"/>
                  <a:pt x="24" y="123"/>
                </a:cubicBezTo>
                <a:cubicBezTo>
                  <a:pt x="24" y="123"/>
                  <a:pt x="24" y="123"/>
                  <a:pt x="24" y="123"/>
                </a:cubicBezTo>
                <a:cubicBezTo>
                  <a:pt x="32" y="121"/>
                  <a:pt x="35" y="117"/>
                  <a:pt x="37" y="113"/>
                </a:cubicBezTo>
                <a:cubicBezTo>
                  <a:pt x="40" y="109"/>
                  <a:pt x="41" y="106"/>
                  <a:pt x="51" y="108"/>
                </a:cubicBezTo>
                <a:cubicBezTo>
                  <a:pt x="63" y="111"/>
                  <a:pt x="74" y="102"/>
                  <a:pt x="77" y="86"/>
                </a:cubicBezTo>
                <a:cubicBezTo>
                  <a:pt x="78" y="85"/>
                  <a:pt x="77" y="84"/>
                  <a:pt x="76" y="83"/>
                </a:cubicBezTo>
                <a:cubicBezTo>
                  <a:pt x="75" y="83"/>
                  <a:pt x="74" y="83"/>
                  <a:pt x="74" y="85"/>
                </a:cubicBezTo>
                <a:close/>
                <a:moveTo>
                  <a:pt x="135" y="99"/>
                </a:moveTo>
                <a:cubicBezTo>
                  <a:pt x="132" y="100"/>
                  <a:pt x="129" y="101"/>
                  <a:pt x="126" y="99"/>
                </a:cubicBezTo>
                <a:cubicBezTo>
                  <a:pt x="123" y="97"/>
                  <a:pt x="119" y="92"/>
                  <a:pt x="117" y="84"/>
                </a:cubicBezTo>
                <a:cubicBezTo>
                  <a:pt x="117" y="83"/>
                  <a:pt x="116" y="83"/>
                  <a:pt x="115" y="83"/>
                </a:cubicBezTo>
                <a:cubicBezTo>
                  <a:pt x="114" y="83"/>
                  <a:pt x="113" y="84"/>
                  <a:pt x="113" y="85"/>
                </a:cubicBezTo>
                <a:cubicBezTo>
                  <a:pt x="116" y="94"/>
                  <a:pt x="119" y="100"/>
                  <a:pt x="124" y="102"/>
                </a:cubicBezTo>
                <a:cubicBezTo>
                  <a:pt x="126" y="103"/>
                  <a:pt x="128" y="103"/>
                  <a:pt x="130" y="103"/>
                </a:cubicBezTo>
                <a:cubicBezTo>
                  <a:pt x="132" y="103"/>
                  <a:pt x="134" y="103"/>
                  <a:pt x="136" y="102"/>
                </a:cubicBezTo>
                <a:cubicBezTo>
                  <a:pt x="137" y="102"/>
                  <a:pt x="138" y="101"/>
                  <a:pt x="137" y="100"/>
                </a:cubicBezTo>
                <a:cubicBezTo>
                  <a:pt x="137" y="99"/>
                  <a:pt x="136" y="99"/>
                  <a:pt x="135" y="99"/>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793" name="TextBox 35"/>
          <p:cNvSpPr txBox="1"/>
          <p:nvPr/>
        </p:nvSpPr>
        <p:spPr>
          <a:xfrm>
            <a:off x="6887881" y="2844389"/>
            <a:ext cx="803195"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CTPS</a:t>
            </a:r>
            <a:endParaRPr lang="en-US" altLang="zh-CN" sz="1200" dirty="0">
              <a:latin typeface="+mn-ea"/>
              <a:ea typeface="+mn-ea"/>
              <a:cs typeface="Akkurat Pro"/>
              <a:sym typeface="Akkurat Pro"/>
            </a:endParaRPr>
          </a:p>
        </p:txBody>
      </p:sp>
      <p:sp>
        <p:nvSpPr>
          <p:cNvPr id="794" name="Freeform 13"/>
          <p:cNvSpPr>
            <a:spLocks noEditPoints="1"/>
          </p:cNvSpPr>
          <p:nvPr/>
        </p:nvSpPr>
        <p:spPr bwMode="auto">
          <a:xfrm>
            <a:off x="7615444" y="2477673"/>
            <a:ext cx="321907" cy="280469"/>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4 w 176"/>
              <a:gd name="T83" fmla="*/ 40 h 128"/>
              <a:gd name="T84" fmla="*/ 50 w 176"/>
              <a:gd name="T85" fmla="*/ 35 h 128"/>
              <a:gd name="T86" fmla="*/ 88 w 176"/>
              <a:gd name="T87" fmla="*/ 8 h 128"/>
              <a:gd name="T88" fmla="*/ 126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8"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close/>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8" y="60"/>
                  <a:pt x="30" y="68"/>
                  <a:pt x="30" y="78"/>
                </a:cubicBezTo>
                <a:cubicBezTo>
                  <a:pt x="30" y="88"/>
                  <a:pt x="38" y="96"/>
                  <a:pt x="47" y="96"/>
                </a:cubicBezTo>
                <a:cubicBezTo>
                  <a:pt x="89" y="96"/>
                  <a:pt x="89" y="96"/>
                  <a:pt x="89" y="96"/>
                </a:cubicBezTo>
                <a:cubicBezTo>
                  <a:pt x="98" y="96"/>
                  <a:pt x="106" y="88"/>
                  <a:pt x="106" y="78"/>
                </a:cubicBezTo>
                <a:cubicBezTo>
                  <a:pt x="106" y="77"/>
                  <a:pt x="105" y="76"/>
                  <a:pt x="104" y="76"/>
                </a:cubicBezTo>
                <a:close/>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128" y="128"/>
                  <a:pt x="128" y="128"/>
                  <a:pt x="128" y="128"/>
                </a:cubicBezTo>
                <a:cubicBezTo>
                  <a:pt x="154"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zh-CN" altLang="en-US" sz="1200">
              <a:latin typeface="+mn-ea"/>
              <a:ea typeface="+mn-ea"/>
            </a:endParaRPr>
          </a:p>
        </p:txBody>
      </p:sp>
      <p:sp>
        <p:nvSpPr>
          <p:cNvPr id="795" name="TextBox 35"/>
          <p:cNvSpPr txBox="1"/>
          <p:nvPr/>
        </p:nvSpPr>
        <p:spPr>
          <a:xfrm>
            <a:off x="7380493" y="2844389"/>
            <a:ext cx="803195"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FGS</a:t>
            </a:r>
            <a:endParaRPr lang="en-US" altLang="zh-CN" sz="1200" dirty="0">
              <a:latin typeface="+mn-ea"/>
              <a:ea typeface="+mn-ea"/>
              <a:cs typeface="Akkurat Pro"/>
              <a:sym typeface="Akkurat Pro"/>
            </a:endParaRPr>
          </a:p>
        </p:txBody>
      </p:sp>
      <p:sp>
        <p:nvSpPr>
          <p:cNvPr id="796" name="矩形 691"/>
          <p:cNvSpPr/>
          <p:nvPr/>
        </p:nvSpPr>
        <p:spPr>
          <a:xfrm>
            <a:off x="1874302" y="3205114"/>
            <a:ext cx="3314660" cy="680680"/>
          </a:xfrm>
          <a:prstGeom prst="rect">
            <a:avLst/>
          </a:prstGeom>
          <a:ln w="12700">
            <a:solidFill>
              <a:srgbClr val="F3982B"/>
            </a:solidFill>
            <a:miter/>
          </a:ln>
        </p:spPr>
        <p:txBody>
          <a:bodyPr lIns="0" tIns="0" rIns="0" bIns="0" anchor="ctr" anchorCtr="0"/>
          <a:lstStyle/>
          <a:p>
            <a:pPr algn="ctr" defTabSz="852170">
              <a:defRPr sz="4400">
                <a:solidFill>
                  <a:srgbClr val="FFFFFF"/>
                </a:solidFill>
              </a:defRPr>
            </a:pPr>
            <a:endParaRPr sz="1200" dirty="0">
              <a:latin typeface="+mn-ea"/>
              <a:ea typeface="+mn-ea"/>
            </a:endParaRPr>
          </a:p>
        </p:txBody>
      </p:sp>
      <p:sp>
        <p:nvSpPr>
          <p:cNvPr id="797" name="TextBox 35"/>
          <p:cNvSpPr txBox="1"/>
          <p:nvPr/>
        </p:nvSpPr>
        <p:spPr>
          <a:xfrm>
            <a:off x="2606507" y="3683678"/>
            <a:ext cx="358928" cy="115680"/>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MRS</a:t>
            </a:r>
            <a:endParaRPr sz="1200" dirty="0">
              <a:solidFill>
                <a:schemeClr val="tx1"/>
              </a:solidFill>
              <a:latin typeface="+mn-ea"/>
              <a:ea typeface="+mn-ea"/>
            </a:endParaRPr>
          </a:p>
        </p:txBody>
      </p:sp>
      <p:grpSp>
        <p:nvGrpSpPr>
          <p:cNvPr id="798" name="组合 567"/>
          <p:cNvGrpSpPr/>
          <p:nvPr/>
        </p:nvGrpSpPr>
        <p:grpSpPr>
          <a:xfrm>
            <a:off x="2660411" y="3354963"/>
            <a:ext cx="254383" cy="209216"/>
            <a:chOff x="0" y="0"/>
            <a:chExt cx="605402" cy="618540"/>
          </a:xfrm>
        </p:grpSpPr>
        <p:sp>
          <p:nvSpPr>
            <p:cNvPr id="799" name="Freeform 89"/>
            <p:cNvSpPr/>
            <p:nvPr/>
          </p:nvSpPr>
          <p:spPr>
            <a:xfrm>
              <a:off x="131124" y="152816"/>
              <a:ext cx="367030" cy="254695"/>
            </a:xfrm>
            <a:custGeom>
              <a:avLst/>
              <a:gdLst/>
              <a:ahLst/>
              <a:cxnLst>
                <a:cxn ang="0">
                  <a:pos x="wd2" y="hd2"/>
                </a:cxn>
                <a:cxn ang="5400000">
                  <a:pos x="wd2" y="hd2"/>
                </a:cxn>
                <a:cxn ang="10800000">
                  <a:pos x="wd2" y="hd2"/>
                </a:cxn>
                <a:cxn ang="16200000">
                  <a:pos x="wd2" y="hd2"/>
                </a:cxn>
              </a:cxnLst>
              <a:rect l="0" t="0" r="r" b="b"/>
              <a:pathLst>
                <a:path w="21049" h="21600" extrusionOk="0">
                  <a:moveTo>
                    <a:pt x="14400" y="21600"/>
                  </a:moveTo>
                  <a:cubicBezTo>
                    <a:pt x="14400" y="20595"/>
                    <a:pt x="14400" y="20595"/>
                    <a:pt x="14400" y="20595"/>
                  </a:cubicBezTo>
                  <a:cubicBezTo>
                    <a:pt x="14400" y="20595"/>
                    <a:pt x="14400" y="20595"/>
                    <a:pt x="14400" y="20595"/>
                  </a:cubicBezTo>
                  <a:cubicBezTo>
                    <a:pt x="15537" y="20595"/>
                    <a:pt x="18189" y="20093"/>
                    <a:pt x="19326" y="17581"/>
                  </a:cubicBezTo>
                  <a:cubicBezTo>
                    <a:pt x="20463" y="15572"/>
                    <a:pt x="20463" y="11553"/>
                    <a:pt x="18947" y="6530"/>
                  </a:cubicBezTo>
                  <a:cubicBezTo>
                    <a:pt x="18568" y="6028"/>
                    <a:pt x="18568" y="6028"/>
                    <a:pt x="18568" y="6028"/>
                  </a:cubicBezTo>
                  <a:cubicBezTo>
                    <a:pt x="15537" y="5526"/>
                    <a:pt x="15537" y="5526"/>
                    <a:pt x="15537" y="5526"/>
                  </a:cubicBezTo>
                  <a:cubicBezTo>
                    <a:pt x="15537" y="5526"/>
                    <a:pt x="15158" y="5526"/>
                    <a:pt x="15158" y="5526"/>
                  </a:cubicBezTo>
                  <a:cubicBezTo>
                    <a:pt x="15158" y="5023"/>
                    <a:pt x="14779" y="4521"/>
                    <a:pt x="14779" y="4019"/>
                  </a:cubicBezTo>
                  <a:cubicBezTo>
                    <a:pt x="13263" y="2512"/>
                    <a:pt x="11368" y="1507"/>
                    <a:pt x="9095" y="1507"/>
                  </a:cubicBezTo>
                  <a:cubicBezTo>
                    <a:pt x="7200" y="1507"/>
                    <a:pt x="4926" y="2512"/>
                    <a:pt x="3789" y="4521"/>
                  </a:cubicBezTo>
                  <a:cubicBezTo>
                    <a:pt x="3789" y="5023"/>
                    <a:pt x="3789" y="5023"/>
                    <a:pt x="3411" y="5023"/>
                  </a:cubicBezTo>
                  <a:cubicBezTo>
                    <a:pt x="2274" y="5526"/>
                    <a:pt x="1516" y="6530"/>
                    <a:pt x="758" y="7535"/>
                  </a:cubicBezTo>
                  <a:cubicBezTo>
                    <a:pt x="0" y="6530"/>
                    <a:pt x="0" y="6530"/>
                    <a:pt x="0" y="6530"/>
                  </a:cubicBezTo>
                  <a:cubicBezTo>
                    <a:pt x="758" y="5526"/>
                    <a:pt x="1895" y="4521"/>
                    <a:pt x="3032" y="4019"/>
                  </a:cubicBezTo>
                  <a:cubicBezTo>
                    <a:pt x="4547" y="1507"/>
                    <a:pt x="6821" y="0"/>
                    <a:pt x="9095" y="0"/>
                  </a:cubicBezTo>
                  <a:cubicBezTo>
                    <a:pt x="11747" y="0"/>
                    <a:pt x="14021" y="1507"/>
                    <a:pt x="15158" y="3516"/>
                  </a:cubicBezTo>
                  <a:cubicBezTo>
                    <a:pt x="15537" y="3516"/>
                    <a:pt x="15916" y="4019"/>
                    <a:pt x="15916" y="4521"/>
                  </a:cubicBezTo>
                  <a:cubicBezTo>
                    <a:pt x="18947" y="5023"/>
                    <a:pt x="18947" y="5023"/>
                    <a:pt x="18947" y="5023"/>
                  </a:cubicBezTo>
                  <a:cubicBezTo>
                    <a:pt x="19326" y="5023"/>
                    <a:pt x="19326" y="5023"/>
                    <a:pt x="19326" y="5023"/>
                  </a:cubicBezTo>
                  <a:cubicBezTo>
                    <a:pt x="19705" y="6028"/>
                    <a:pt x="19705" y="6028"/>
                    <a:pt x="19705" y="6028"/>
                  </a:cubicBezTo>
                  <a:cubicBezTo>
                    <a:pt x="21221" y="11553"/>
                    <a:pt x="21600" y="15572"/>
                    <a:pt x="20084" y="18586"/>
                  </a:cubicBezTo>
                  <a:cubicBezTo>
                    <a:pt x="18568" y="21600"/>
                    <a:pt x="15916" y="21600"/>
                    <a:pt x="14400"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800" name="Freeform 90"/>
            <p:cNvSpPr/>
            <p:nvPr/>
          </p:nvSpPr>
          <p:spPr>
            <a:xfrm>
              <a:off x="83788" y="223159"/>
              <a:ext cx="168770" cy="201330"/>
            </a:xfrm>
            <a:custGeom>
              <a:avLst/>
              <a:gdLst/>
              <a:ahLst/>
              <a:cxnLst>
                <a:cxn ang="0">
                  <a:pos x="wd2" y="hd2"/>
                </a:cxn>
                <a:cxn ang="5400000">
                  <a:pos x="wd2" y="hd2"/>
                </a:cxn>
                <a:cxn ang="10800000">
                  <a:pos x="wd2" y="hd2"/>
                </a:cxn>
                <a:cxn ang="16200000">
                  <a:pos x="wd2" y="hd2"/>
                </a:cxn>
              </a:cxnLst>
              <a:rect l="0" t="0" r="r" b="b"/>
              <a:pathLst>
                <a:path w="19798" h="21600" extrusionOk="0">
                  <a:moveTo>
                    <a:pt x="9480" y="21600"/>
                  </a:moveTo>
                  <a:cubicBezTo>
                    <a:pt x="8709" y="21600"/>
                    <a:pt x="8709" y="20965"/>
                    <a:pt x="7937" y="20965"/>
                  </a:cubicBezTo>
                  <a:cubicBezTo>
                    <a:pt x="7166" y="19694"/>
                    <a:pt x="7166" y="18424"/>
                    <a:pt x="7166" y="17788"/>
                  </a:cubicBezTo>
                  <a:cubicBezTo>
                    <a:pt x="7166" y="16518"/>
                    <a:pt x="7166" y="15882"/>
                    <a:pt x="6394" y="15882"/>
                  </a:cubicBezTo>
                  <a:cubicBezTo>
                    <a:pt x="3309" y="14612"/>
                    <a:pt x="994" y="13341"/>
                    <a:pt x="223" y="10800"/>
                  </a:cubicBezTo>
                  <a:cubicBezTo>
                    <a:pt x="-1320" y="6353"/>
                    <a:pt x="5623" y="635"/>
                    <a:pt x="6394" y="0"/>
                  </a:cubicBezTo>
                  <a:cubicBezTo>
                    <a:pt x="6394" y="0"/>
                    <a:pt x="6394" y="0"/>
                    <a:pt x="7166" y="0"/>
                  </a:cubicBezTo>
                  <a:cubicBezTo>
                    <a:pt x="7166" y="0"/>
                    <a:pt x="7166" y="0"/>
                    <a:pt x="7166" y="0"/>
                  </a:cubicBezTo>
                  <a:cubicBezTo>
                    <a:pt x="7937" y="635"/>
                    <a:pt x="7937" y="635"/>
                    <a:pt x="7937" y="635"/>
                  </a:cubicBezTo>
                  <a:cubicBezTo>
                    <a:pt x="7937" y="1271"/>
                    <a:pt x="7937" y="1271"/>
                    <a:pt x="7166" y="1271"/>
                  </a:cubicBezTo>
                  <a:cubicBezTo>
                    <a:pt x="7166" y="1271"/>
                    <a:pt x="994" y="6353"/>
                    <a:pt x="1766" y="10800"/>
                  </a:cubicBezTo>
                  <a:cubicBezTo>
                    <a:pt x="2537" y="12071"/>
                    <a:pt x="4080" y="13341"/>
                    <a:pt x="7166" y="14612"/>
                  </a:cubicBezTo>
                  <a:cubicBezTo>
                    <a:pt x="8709" y="14612"/>
                    <a:pt x="8709" y="16518"/>
                    <a:pt x="8709" y="17788"/>
                  </a:cubicBezTo>
                  <a:cubicBezTo>
                    <a:pt x="8709" y="18424"/>
                    <a:pt x="8709" y="19059"/>
                    <a:pt x="9480" y="19694"/>
                  </a:cubicBezTo>
                  <a:cubicBezTo>
                    <a:pt x="9480" y="19694"/>
                    <a:pt x="9480" y="19694"/>
                    <a:pt x="10251" y="19694"/>
                  </a:cubicBezTo>
                  <a:cubicBezTo>
                    <a:pt x="10251" y="19694"/>
                    <a:pt x="10251" y="19694"/>
                    <a:pt x="10251" y="19694"/>
                  </a:cubicBezTo>
                  <a:cubicBezTo>
                    <a:pt x="11023" y="19694"/>
                    <a:pt x="14109" y="19694"/>
                    <a:pt x="15651" y="18424"/>
                  </a:cubicBezTo>
                  <a:cubicBezTo>
                    <a:pt x="17966" y="16518"/>
                    <a:pt x="18737" y="12071"/>
                    <a:pt x="17194" y="6988"/>
                  </a:cubicBezTo>
                  <a:cubicBezTo>
                    <a:pt x="17194" y="6353"/>
                    <a:pt x="17966" y="6353"/>
                    <a:pt x="17966" y="6353"/>
                  </a:cubicBezTo>
                  <a:cubicBezTo>
                    <a:pt x="18737" y="6353"/>
                    <a:pt x="18737" y="6353"/>
                    <a:pt x="18737" y="6353"/>
                  </a:cubicBezTo>
                  <a:cubicBezTo>
                    <a:pt x="18737" y="6353"/>
                    <a:pt x="19509" y="6353"/>
                    <a:pt x="19509" y="6988"/>
                  </a:cubicBezTo>
                  <a:cubicBezTo>
                    <a:pt x="20280" y="12706"/>
                    <a:pt x="19509" y="17153"/>
                    <a:pt x="17194" y="19059"/>
                  </a:cubicBezTo>
                  <a:cubicBezTo>
                    <a:pt x="14109" y="21600"/>
                    <a:pt x="11023" y="21600"/>
                    <a:pt x="10251" y="21600"/>
                  </a:cubicBezTo>
                  <a:cubicBezTo>
                    <a:pt x="10251" y="21600"/>
                    <a:pt x="10251" y="21600"/>
                    <a:pt x="9480"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801" name="Freeform 91"/>
            <p:cNvSpPr/>
            <p:nvPr/>
          </p:nvSpPr>
          <p:spPr>
            <a:xfrm>
              <a:off x="329204" y="252267"/>
              <a:ext cx="44639" cy="31535"/>
            </a:xfrm>
            <a:custGeom>
              <a:avLst/>
              <a:gdLst/>
              <a:ahLst/>
              <a:cxnLst>
                <a:cxn ang="0">
                  <a:pos x="wd2" y="hd2"/>
                </a:cxn>
                <a:cxn ang="5400000">
                  <a:pos x="wd2" y="hd2"/>
                </a:cxn>
                <a:cxn ang="10800000">
                  <a:pos x="wd2" y="hd2"/>
                </a:cxn>
                <a:cxn ang="16200000">
                  <a:pos x="wd2" y="hd2"/>
                </a:cxn>
              </a:cxnLst>
              <a:rect l="0" t="0" r="r" b="b"/>
              <a:pathLst>
                <a:path w="21600" h="21600" extrusionOk="0">
                  <a:moveTo>
                    <a:pt x="6171" y="21600"/>
                  </a:moveTo>
                  <a:cubicBezTo>
                    <a:pt x="3086" y="21600"/>
                    <a:pt x="3086" y="21600"/>
                    <a:pt x="3086" y="17280"/>
                  </a:cubicBezTo>
                  <a:cubicBezTo>
                    <a:pt x="3086" y="17280"/>
                    <a:pt x="0" y="17280"/>
                    <a:pt x="0" y="17280"/>
                  </a:cubicBezTo>
                  <a:cubicBezTo>
                    <a:pt x="0" y="12960"/>
                    <a:pt x="0" y="12960"/>
                    <a:pt x="3086" y="12960"/>
                  </a:cubicBezTo>
                  <a:cubicBezTo>
                    <a:pt x="3086" y="8640"/>
                    <a:pt x="9257" y="0"/>
                    <a:pt x="15429" y="0"/>
                  </a:cubicBezTo>
                  <a:cubicBezTo>
                    <a:pt x="18514" y="0"/>
                    <a:pt x="18514" y="0"/>
                    <a:pt x="21600" y="0"/>
                  </a:cubicBezTo>
                  <a:cubicBezTo>
                    <a:pt x="21600" y="4320"/>
                    <a:pt x="21600" y="4320"/>
                    <a:pt x="21600" y="4320"/>
                  </a:cubicBezTo>
                  <a:cubicBezTo>
                    <a:pt x="21600" y="4320"/>
                    <a:pt x="21600" y="8640"/>
                    <a:pt x="21600" y="8640"/>
                  </a:cubicBezTo>
                  <a:cubicBezTo>
                    <a:pt x="21600" y="12960"/>
                    <a:pt x="21600" y="12960"/>
                    <a:pt x="18514" y="12960"/>
                  </a:cubicBezTo>
                  <a:cubicBezTo>
                    <a:pt x="18514" y="12960"/>
                    <a:pt x="18514" y="12960"/>
                    <a:pt x="18514" y="12960"/>
                  </a:cubicBezTo>
                  <a:cubicBezTo>
                    <a:pt x="18514" y="12960"/>
                    <a:pt x="15429" y="12960"/>
                    <a:pt x="15429" y="12960"/>
                  </a:cubicBezTo>
                  <a:cubicBezTo>
                    <a:pt x="9257" y="12960"/>
                    <a:pt x="9257" y="17280"/>
                    <a:pt x="9257" y="17280"/>
                  </a:cubicBezTo>
                  <a:cubicBezTo>
                    <a:pt x="6171" y="17280"/>
                    <a:pt x="6171" y="21600"/>
                    <a:pt x="6171"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802" name="Freeform 92"/>
            <p:cNvSpPr/>
            <p:nvPr/>
          </p:nvSpPr>
          <p:spPr>
            <a:xfrm>
              <a:off x="329204" y="157667"/>
              <a:ext cx="86488" cy="118859"/>
            </a:xfrm>
            <a:custGeom>
              <a:avLst/>
              <a:gdLst/>
              <a:ahLst/>
              <a:cxnLst>
                <a:cxn ang="0">
                  <a:pos x="wd2" y="hd2"/>
                </a:cxn>
                <a:cxn ang="5400000">
                  <a:pos x="wd2" y="hd2"/>
                </a:cxn>
                <a:cxn ang="10800000">
                  <a:pos x="wd2" y="hd2"/>
                </a:cxn>
                <a:cxn ang="16200000">
                  <a:pos x="wd2" y="hd2"/>
                </a:cxn>
              </a:cxnLst>
              <a:rect l="0" t="0" r="r" b="b"/>
              <a:pathLst>
                <a:path w="21600" h="21600" extrusionOk="0">
                  <a:moveTo>
                    <a:pt x="19938" y="21600"/>
                  </a:moveTo>
                  <a:cubicBezTo>
                    <a:pt x="19938" y="21600"/>
                    <a:pt x="19938" y="20520"/>
                    <a:pt x="19938" y="20520"/>
                  </a:cubicBezTo>
                  <a:cubicBezTo>
                    <a:pt x="19938" y="18360"/>
                    <a:pt x="19938" y="16200"/>
                    <a:pt x="18277" y="12960"/>
                  </a:cubicBezTo>
                  <a:cubicBezTo>
                    <a:pt x="16615" y="8640"/>
                    <a:pt x="9969" y="4320"/>
                    <a:pt x="1662" y="3240"/>
                  </a:cubicBezTo>
                  <a:cubicBezTo>
                    <a:pt x="1662" y="3240"/>
                    <a:pt x="0" y="2160"/>
                    <a:pt x="0" y="2160"/>
                  </a:cubicBezTo>
                  <a:cubicBezTo>
                    <a:pt x="0" y="2160"/>
                    <a:pt x="0" y="2160"/>
                    <a:pt x="0" y="1080"/>
                  </a:cubicBezTo>
                  <a:cubicBezTo>
                    <a:pt x="0" y="1080"/>
                    <a:pt x="1662" y="0"/>
                    <a:pt x="1662" y="0"/>
                  </a:cubicBezTo>
                  <a:cubicBezTo>
                    <a:pt x="1662" y="0"/>
                    <a:pt x="1662" y="0"/>
                    <a:pt x="1662" y="0"/>
                  </a:cubicBezTo>
                  <a:cubicBezTo>
                    <a:pt x="1662" y="0"/>
                    <a:pt x="1662" y="0"/>
                    <a:pt x="3323" y="0"/>
                  </a:cubicBezTo>
                  <a:cubicBezTo>
                    <a:pt x="11631" y="2160"/>
                    <a:pt x="18277" y="5400"/>
                    <a:pt x="21600" y="11880"/>
                  </a:cubicBezTo>
                  <a:cubicBezTo>
                    <a:pt x="21600" y="11880"/>
                    <a:pt x="21600" y="12960"/>
                    <a:pt x="21600" y="14040"/>
                  </a:cubicBezTo>
                  <a:cubicBezTo>
                    <a:pt x="21600" y="17280"/>
                    <a:pt x="21600" y="19440"/>
                    <a:pt x="19938"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803" name="Freeform 93"/>
            <p:cNvSpPr/>
            <p:nvPr/>
          </p:nvSpPr>
          <p:spPr>
            <a:xfrm>
              <a:off x="295726" y="395381"/>
              <a:ext cx="100436" cy="46089"/>
            </a:xfrm>
            <a:custGeom>
              <a:avLst/>
              <a:gdLst/>
              <a:ahLst/>
              <a:cxnLst>
                <a:cxn ang="0">
                  <a:pos x="wd2" y="hd2"/>
                </a:cxn>
                <a:cxn ang="5400000">
                  <a:pos x="wd2" y="hd2"/>
                </a:cxn>
                <a:cxn ang="10800000">
                  <a:pos x="wd2" y="hd2"/>
                </a:cxn>
                <a:cxn ang="16200000">
                  <a:pos x="wd2" y="hd2"/>
                </a:cxn>
              </a:cxnLst>
              <a:rect l="0" t="0" r="r" b="b"/>
              <a:pathLst>
                <a:path w="21600" h="21600" extrusionOk="0">
                  <a:moveTo>
                    <a:pt x="8640" y="21600"/>
                  </a:moveTo>
                  <a:cubicBezTo>
                    <a:pt x="5760" y="21600"/>
                    <a:pt x="4320" y="21600"/>
                    <a:pt x="1440" y="18900"/>
                  </a:cubicBezTo>
                  <a:cubicBezTo>
                    <a:pt x="0" y="5400"/>
                    <a:pt x="0" y="5400"/>
                    <a:pt x="0" y="5400"/>
                  </a:cubicBezTo>
                  <a:cubicBezTo>
                    <a:pt x="1440" y="10800"/>
                    <a:pt x="5760" y="13500"/>
                    <a:pt x="8640" y="13500"/>
                  </a:cubicBezTo>
                  <a:cubicBezTo>
                    <a:pt x="10080" y="13500"/>
                    <a:pt x="11520" y="13500"/>
                    <a:pt x="12960" y="13500"/>
                  </a:cubicBezTo>
                  <a:cubicBezTo>
                    <a:pt x="15840" y="10800"/>
                    <a:pt x="17280" y="5400"/>
                    <a:pt x="18720" y="0"/>
                  </a:cubicBezTo>
                  <a:cubicBezTo>
                    <a:pt x="21600" y="0"/>
                    <a:pt x="21600" y="0"/>
                    <a:pt x="21600" y="0"/>
                  </a:cubicBezTo>
                  <a:cubicBezTo>
                    <a:pt x="21600" y="8100"/>
                    <a:pt x="18720" y="16200"/>
                    <a:pt x="14400" y="18900"/>
                  </a:cubicBezTo>
                  <a:cubicBezTo>
                    <a:pt x="12960" y="21600"/>
                    <a:pt x="10080" y="21600"/>
                    <a:pt x="8640" y="2160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sp>
          <p:nvSpPr>
            <p:cNvPr id="804" name="Freeform 94"/>
            <p:cNvSpPr/>
            <p:nvPr/>
          </p:nvSpPr>
          <p:spPr>
            <a:xfrm>
              <a:off x="-1" y="-1"/>
              <a:ext cx="605404" cy="618542"/>
            </a:xfrm>
            <a:custGeom>
              <a:avLst/>
              <a:gdLst/>
              <a:ahLst/>
              <a:cxnLst>
                <a:cxn ang="0">
                  <a:pos x="wd2" y="hd2"/>
                </a:cxn>
                <a:cxn ang="5400000">
                  <a:pos x="wd2" y="hd2"/>
                </a:cxn>
                <a:cxn ang="10800000">
                  <a:pos x="wd2" y="hd2"/>
                </a:cxn>
                <a:cxn ang="16200000">
                  <a:pos x="wd2" y="hd2"/>
                </a:cxn>
              </a:cxnLst>
              <a:rect l="0" t="0" r="r" b="b"/>
              <a:pathLst>
                <a:path w="21600" h="21600" extrusionOk="0">
                  <a:moveTo>
                    <a:pt x="21365" y="5143"/>
                  </a:moveTo>
                  <a:cubicBezTo>
                    <a:pt x="11035" y="0"/>
                    <a:pt x="11035" y="0"/>
                    <a:pt x="11035" y="0"/>
                  </a:cubicBezTo>
                  <a:cubicBezTo>
                    <a:pt x="11035" y="0"/>
                    <a:pt x="10800" y="0"/>
                    <a:pt x="10565" y="0"/>
                  </a:cubicBezTo>
                  <a:cubicBezTo>
                    <a:pt x="235" y="5143"/>
                    <a:pt x="235" y="5143"/>
                    <a:pt x="235" y="5143"/>
                  </a:cubicBezTo>
                  <a:cubicBezTo>
                    <a:pt x="235" y="5349"/>
                    <a:pt x="0" y="5349"/>
                    <a:pt x="0" y="5554"/>
                  </a:cubicBezTo>
                  <a:cubicBezTo>
                    <a:pt x="0" y="16046"/>
                    <a:pt x="0" y="16046"/>
                    <a:pt x="0" y="16046"/>
                  </a:cubicBezTo>
                  <a:cubicBezTo>
                    <a:pt x="0" y="16251"/>
                    <a:pt x="235" y="16251"/>
                    <a:pt x="235" y="16457"/>
                  </a:cubicBezTo>
                  <a:cubicBezTo>
                    <a:pt x="10565" y="21600"/>
                    <a:pt x="10565" y="21600"/>
                    <a:pt x="10565" y="21600"/>
                  </a:cubicBezTo>
                  <a:cubicBezTo>
                    <a:pt x="10565" y="21600"/>
                    <a:pt x="10800" y="21600"/>
                    <a:pt x="10800" y="21600"/>
                  </a:cubicBezTo>
                  <a:cubicBezTo>
                    <a:pt x="11035" y="21600"/>
                    <a:pt x="11035" y="21600"/>
                    <a:pt x="11035" y="21600"/>
                  </a:cubicBezTo>
                  <a:cubicBezTo>
                    <a:pt x="21365" y="16457"/>
                    <a:pt x="21365" y="16457"/>
                    <a:pt x="21365" y="16457"/>
                  </a:cubicBezTo>
                  <a:cubicBezTo>
                    <a:pt x="21600" y="16251"/>
                    <a:pt x="21600" y="16251"/>
                    <a:pt x="21600" y="16046"/>
                  </a:cubicBezTo>
                  <a:cubicBezTo>
                    <a:pt x="21600" y="5554"/>
                    <a:pt x="21600" y="5554"/>
                    <a:pt x="21600" y="5554"/>
                  </a:cubicBezTo>
                  <a:cubicBezTo>
                    <a:pt x="21600" y="5349"/>
                    <a:pt x="21600" y="5349"/>
                    <a:pt x="21365" y="5143"/>
                  </a:cubicBezTo>
                  <a:close/>
                  <a:moveTo>
                    <a:pt x="20426" y="15634"/>
                  </a:moveTo>
                  <a:cubicBezTo>
                    <a:pt x="10800" y="20571"/>
                    <a:pt x="10800" y="20571"/>
                    <a:pt x="10800" y="20571"/>
                  </a:cubicBezTo>
                  <a:cubicBezTo>
                    <a:pt x="1174" y="15634"/>
                    <a:pt x="1174" y="15634"/>
                    <a:pt x="1174" y="15634"/>
                  </a:cubicBezTo>
                  <a:cubicBezTo>
                    <a:pt x="1174" y="5966"/>
                    <a:pt x="1174" y="5966"/>
                    <a:pt x="1174" y="5966"/>
                  </a:cubicBezTo>
                  <a:cubicBezTo>
                    <a:pt x="10800" y="1029"/>
                    <a:pt x="10800" y="1029"/>
                    <a:pt x="10800" y="1029"/>
                  </a:cubicBezTo>
                  <a:cubicBezTo>
                    <a:pt x="20426" y="5966"/>
                    <a:pt x="20426" y="5966"/>
                    <a:pt x="20426" y="5966"/>
                  </a:cubicBezTo>
                  <a:lnTo>
                    <a:pt x="20426" y="15634"/>
                  </a:lnTo>
                  <a:close/>
                </a:path>
              </a:pathLst>
            </a:custGeom>
            <a:solidFill>
              <a:srgbClr val="F3982B"/>
            </a:solidFill>
            <a:ln w="3175" cap="flat">
              <a:noFill/>
              <a:miter lim="400000"/>
            </a:ln>
            <a:effectLst/>
          </p:spPr>
          <p:txBody>
            <a:bodyPr wrap="square" lIns="0" tIns="0" rIns="0" bIns="0" numCol="1" anchor="ctr" anchorCtr="0">
              <a:noAutofit/>
            </a:bodyPr>
            <a:lstStyle/>
            <a:p>
              <a:pPr defTabSz="3564255">
                <a:defRPr sz="8200"/>
              </a:pPr>
              <a:endParaRPr sz="1200" dirty="0">
                <a:latin typeface="+mn-ea"/>
                <a:ea typeface="+mn-ea"/>
              </a:endParaRPr>
            </a:p>
          </p:txBody>
        </p:sp>
      </p:grpSp>
      <p:sp>
        <p:nvSpPr>
          <p:cNvPr id="805" name="TextBox 102"/>
          <p:cNvSpPr txBox="1"/>
          <p:nvPr/>
        </p:nvSpPr>
        <p:spPr>
          <a:xfrm>
            <a:off x="2983088" y="3683678"/>
            <a:ext cx="360482" cy="115680"/>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sz="1200" dirty="0">
                <a:solidFill>
                  <a:schemeClr val="tx1"/>
                </a:solidFill>
                <a:latin typeface="+mn-ea"/>
                <a:ea typeface="+mn-ea"/>
              </a:rPr>
              <a:t>DWS</a:t>
            </a:r>
            <a:endParaRPr sz="1200" dirty="0">
              <a:solidFill>
                <a:schemeClr val="tx1"/>
              </a:solidFill>
              <a:latin typeface="+mn-ea"/>
              <a:ea typeface="+mn-ea"/>
            </a:endParaRPr>
          </a:p>
        </p:txBody>
      </p:sp>
      <p:sp>
        <p:nvSpPr>
          <p:cNvPr id="806" name="矩形 1510"/>
          <p:cNvSpPr txBox="1"/>
          <p:nvPr/>
        </p:nvSpPr>
        <p:spPr>
          <a:xfrm>
            <a:off x="1727960" y="3314782"/>
            <a:ext cx="1177625" cy="464437"/>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en-US" altLang="zh-CN" sz="1200" dirty="0">
                <a:solidFill>
                  <a:schemeClr val="tx1"/>
                </a:solidFill>
                <a:effectLst/>
                <a:latin typeface="+mn-ea"/>
                <a:ea typeface="+mn-ea"/>
              </a:rPr>
              <a:t>EI</a:t>
            </a:r>
            <a:endParaRPr lang="en-US" altLang="zh-CN" sz="1200" dirty="0">
              <a:solidFill>
                <a:schemeClr val="tx1"/>
              </a:solidFill>
              <a:effectLst/>
              <a:latin typeface="+mn-ea"/>
              <a:ea typeface="+mn-ea"/>
            </a:endParaRPr>
          </a:p>
          <a:p>
            <a:r>
              <a:rPr lang="zh-CN" altLang="en-US" sz="1200" dirty="0">
                <a:solidFill>
                  <a:schemeClr val="tx1"/>
                </a:solidFill>
                <a:effectLst/>
                <a:latin typeface="+mn-ea"/>
                <a:ea typeface="+mn-ea"/>
              </a:rPr>
              <a:t>企业智能</a:t>
            </a:r>
            <a:endParaRPr sz="1200" dirty="0">
              <a:solidFill>
                <a:schemeClr val="tx1"/>
              </a:solidFill>
              <a:effectLst/>
              <a:latin typeface="+mn-ea"/>
              <a:ea typeface="+mn-ea"/>
            </a:endParaRPr>
          </a:p>
        </p:txBody>
      </p:sp>
      <p:sp>
        <p:nvSpPr>
          <p:cNvPr id="807" name="Freeform 52"/>
          <p:cNvSpPr/>
          <p:nvPr/>
        </p:nvSpPr>
        <p:spPr>
          <a:xfrm>
            <a:off x="3020322" y="3335612"/>
            <a:ext cx="291229" cy="245543"/>
          </a:xfrm>
          <a:custGeom>
            <a:avLst/>
            <a:gdLst/>
            <a:ahLst/>
            <a:cxnLst>
              <a:cxn ang="0">
                <a:pos x="wd2" y="hd2"/>
              </a:cxn>
              <a:cxn ang="5400000">
                <a:pos x="wd2" y="hd2"/>
              </a:cxn>
              <a:cxn ang="10800000">
                <a:pos x="wd2" y="hd2"/>
              </a:cxn>
              <a:cxn ang="16200000">
                <a:pos x="wd2" y="hd2"/>
              </a:cxn>
            </a:cxnLst>
            <a:rect l="0" t="0" r="r" b="b"/>
            <a:pathLst>
              <a:path w="21600" h="21508" extrusionOk="0">
                <a:moveTo>
                  <a:pt x="3216" y="18821"/>
                </a:moveTo>
                <a:cubicBezTo>
                  <a:pt x="18226" y="18821"/>
                  <a:pt x="18226" y="18821"/>
                  <a:pt x="18226" y="18821"/>
                </a:cubicBezTo>
                <a:cubicBezTo>
                  <a:pt x="18226" y="18284"/>
                  <a:pt x="18226" y="18284"/>
                  <a:pt x="18226" y="18284"/>
                </a:cubicBezTo>
                <a:cubicBezTo>
                  <a:pt x="3216" y="18284"/>
                  <a:pt x="3216" y="18284"/>
                  <a:pt x="3216" y="18284"/>
                </a:cubicBezTo>
                <a:lnTo>
                  <a:pt x="3216" y="18821"/>
                </a:lnTo>
                <a:close/>
                <a:moveTo>
                  <a:pt x="3216" y="13448"/>
                </a:moveTo>
                <a:cubicBezTo>
                  <a:pt x="18226" y="13448"/>
                  <a:pt x="18226" y="13448"/>
                  <a:pt x="18226" y="13448"/>
                </a:cubicBezTo>
                <a:cubicBezTo>
                  <a:pt x="18226" y="12910"/>
                  <a:pt x="18226" y="12910"/>
                  <a:pt x="18226" y="12910"/>
                </a:cubicBezTo>
                <a:cubicBezTo>
                  <a:pt x="3216" y="12910"/>
                  <a:pt x="3216" y="12910"/>
                  <a:pt x="3216" y="12910"/>
                </a:cubicBezTo>
                <a:lnTo>
                  <a:pt x="3216" y="13448"/>
                </a:lnTo>
                <a:close/>
                <a:moveTo>
                  <a:pt x="3216" y="16134"/>
                </a:moveTo>
                <a:cubicBezTo>
                  <a:pt x="18226" y="16134"/>
                  <a:pt x="18226" y="16134"/>
                  <a:pt x="18226" y="16134"/>
                </a:cubicBezTo>
                <a:cubicBezTo>
                  <a:pt x="18226" y="15597"/>
                  <a:pt x="18226" y="15597"/>
                  <a:pt x="18226" y="15597"/>
                </a:cubicBezTo>
                <a:cubicBezTo>
                  <a:pt x="3216" y="15597"/>
                  <a:pt x="3216" y="15597"/>
                  <a:pt x="3216" y="15597"/>
                </a:cubicBezTo>
                <a:lnTo>
                  <a:pt x="3216" y="16134"/>
                </a:lnTo>
                <a:close/>
                <a:moveTo>
                  <a:pt x="20265" y="5060"/>
                </a:moveTo>
                <a:cubicBezTo>
                  <a:pt x="11846" y="277"/>
                  <a:pt x="11846" y="277"/>
                  <a:pt x="11846" y="277"/>
                </a:cubicBezTo>
                <a:cubicBezTo>
                  <a:pt x="11205" y="-92"/>
                  <a:pt x="10238" y="-92"/>
                  <a:pt x="9544" y="277"/>
                </a:cubicBezTo>
                <a:cubicBezTo>
                  <a:pt x="1177" y="5060"/>
                  <a:pt x="1177" y="5060"/>
                  <a:pt x="1177" y="5060"/>
                </a:cubicBezTo>
                <a:cubicBezTo>
                  <a:pt x="536" y="5440"/>
                  <a:pt x="0" y="6356"/>
                  <a:pt x="0" y="7157"/>
                </a:cubicBezTo>
                <a:cubicBezTo>
                  <a:pt x="0" y="20971"/>
                  <a:pt x="0" y="20971"/>
                  <a:pt x="0" y="20971"/>
                </a:cubicBezTo>
                <a:cubicBezTo>
                  <a:pt x="0" y="21297"/>
                  <a:pt x="210" y="21508"/>
                  <a:pt x="536" y="21508"/>
                </a:cubicBezTo>
                <a:cubicBezTo>
                  <a:pt x="862" y="21508"/>
                  <a:pt x="1072" y="21234"/>
                  <a:pt x="1072" y="20971"/>
                </a:cubicBezTo>
                <a:cubicBezTo>
                  <a:pt x="1072" y="7157"/>
                  <a:pt x="1072" y="7157"/>
                  <a:pt x="1072" y="7157"/>
                </a:cubicBezTo>
                <a:cubicBezTo>
                  <a:pt x="1072" y="6788"/>
                  <a:pt x="1398" y="6251"/>
                  <a:pt x="1713" y="6030"/>
                </a:cubicBezTo>
                <a:cubicBezTo>
                  <a:pt x="10133" y="1246"/>
                  <a:pt x="10133" y="1246"/>
                  <a:pt x="10133" y="1246"/>
                </a:cubicBezTo>
                <a:cubicBezTo>
                  <a:pt x="10458" y="1035"/>
                  <a:pt x="11100" y="1035"/>
                  <a:pt x="11467" y="1246"/>
                </a:cubicBezTo>
                <a:cubicBezTo>
                  <a:pt x="19887" y="6030"/>
                  <a:pt x="19887" y="6030"/>
                  <a:pt x="19887" y="6030"/>
                </a:cubicBezTo>
                <a:cubicBezTo>
                  <a:pt x="20213" y="6251"/>
                  <a:pt x="20528" y="6725"/>
                  <a:pt x="20528" y="7157"/>
                </a:cubicBezTo>
                <a:cubicBezTo>
                  <a:pt x="20528" y="20971"/>
                  <a:pt x="20528" y="20971"/>
                  <a:pt x="20528" y="20971"/>
                </a:cubicBezTo>
                <a:cubicBezTo>
                  <a:pt x="20528" y="21297"/>
                  <a:pt x="20749" y="21508"/>
                  <a:pt x="21064" y="21508"/>
                </a:cubicBezTo>
                <a:cubicBezTo>
                  <a:pt x="21390" y="21508"/>
                  <a:pt x="21600" y="21234"/>
                  <a:pt x="21600" y="20971"/>
                </a:cubicBezTo>
                <a:cubicBezTo>
                  <a:pt x="21600" y="7157"/>
                  <a:pt x="21600" y="7157"/>
                  <a:pt x="21600" y="7157"/>
                </a:cubicBezTo>
                <a:cubicBezTo>
                  <a:pt x="21442" y="6356"/>
                  <a:pt x="20906" y="5440"/>
                  <a:pt x="20265" y="5060"/>
                </a:cubicBezTo>
                <a:close/>
                <a:moveTo>
                  <a:pt x="3216" y="8074"/>
                </a:moveTo>
                <a:cubicBezTo>
                  <a:pt x="18226" y="8074"/>
                  <a:pt x="18226" y="8074"/>
                  <a:pt x="18226" y="8074"/>
                </a:cubicBezTo>
                <a:cubicBezTo>
                  <a:pt x="18226" y="7536"/>
                  <a:pt x="18226" y="7536"/>
                  <a:pt x="18226" y="7536"/>
                </a:cubicBezTo>
                <a:cubicBezTo>
                  <a:pt x="3216" y="7536"/>
                  <a:pt x="3216" y="7536"/>
                  <a:pt x="3216" y="7536"/>
                </a:cubicBezTo>
                <a:lnTo>
                  <a:pt x="3216" y="8074"/>
                </a:lnTo>
                <a:close/>
                <a:moveTo>
                  <a:pt x="3216" y="10761"/>
                </a:moveTo>
                <a:cubicBezTo>
                  <a:pt x="18226" y="10761"/>
                  <a:pt x="18226" y="10761"/>
                  <a:pt x="18226" y="10761"/>
                </a:cubicBezTo>
                <a:cubicBezTo>
                  <a:pt x="18226" y="10223"/>
                  <a:pt x="18226" y="10223"/>
                  <a:pt x="18226" y="10223"/>
                </a:cubicBezTo>
                <a:cubicBezTo>
                  <a:pt x="3216" y="10223"/>
                  <a:pt x="3216" y="10223"/>
                  <a:pt x="3216" y="10223"/>
                </a:cubicBezTo>
                <a:lnTo>
                  <a:pt x="3216" y="10761"/>
                </a:lnTo>
                <a:close/>
              </a:path>
            </a:pathLst>
          </a:custGeom>
          <a:solidFill>
            <a:srgbClr val="F3982B"/>
          </a:solidFill>
          <a:ln w="3175">
            <a:miter lim="400000"/>
          </a:ln>
        </p:spPr>
        <p:txBody>
          <a:bodyPr lIns="0" tIns="0" rIns="0" bIns="0" anchor="ctr" anchorCtr="0"/>
          <a:lstStyle/>
          <a:p>
            <a:pPr defTabSz="3564255">
              <a:defRPr sz="7000"/>
            </a:pPr>
            <a:endParaRPr sz="1200" dirty="0">
              <a:latin typeface="+mn-ea"/>
              <a:ea typeface="+mn-ea"/>
            </a:endParaRPr>
          </a:p>
        </p:txBody>
      </p:sp>
      <p:sp>
        <p:nvSpPr>
          <p:cNvPr id="808" name="矩形 1504"/>
          <p:cNvSpPr txBox="1"/>
          <p:nvPr/>
        </p:nvSpPr>
        <p:spPr>
          <a:xfrm>
            <a:off x="5061814" y="3352048"/>
            <a:ext cx="860733" cy="433711"/>
          </a:xfrm>
          <a:prstGeom prst="rect">
            <a:avLst/>
          </a:prstGeom>
          <a:ln w="3175">
            <a:miter lim="400000"/>
          </a:ln>
        </p:spPr>
        <p:txBody>
          <a:bodyPr lIns="0" tIns="0" rIns="0" bIns="0" anchor="ctr" anchorCtr="0"/>
          <a:lstStyle>
            <a:lvl1pPr algn="ctr" defTabSz="3567430">
              <a:defRPr sz="2800">
                <a:solidFill>
                  <a:srgbClr val="FFFFFF"/>
                </a:solidFill>
                <a:effectLst>
                  <a:outerShdw blurRad="50800" dist="38100" dir="2700000" rotWithShape="0">
                    <a:srgbClr val="000000">
                      <a:alpha val="40000"/>
                    </a:srgbClr>
                  </a:outerShdw>
                </a:effectLst>
                <a:latin typeface="Akkurat Pro"/>
                <a:ea typeface="Akkurat Pro"/>
                <a:cs typeface="Akkurat Pro"/>
                <a:sym typeface="Akkurat Pro"/>
              </a:defRPr>
            </a:lvl1pPr>
          </a:lstStyle>
          <a:p>
            <a:r>
              <a:rPr lang="zh-CN" altLang="en-US" sz="1200" dirty="0">
                <a:solidFill>
                  <a:schemeClr val="tx1"/>
                </a:solidFill>
                <a:effectLst/>
                <a:latin typeface="+mn-ea"/>
                <a:ea typeface="+mn-ea"/>
              </a:rPr>
              <a:t>数据库</a:t>
            </a:r>
            <a:endParaRPr lang="en-US" altLang="zh-CN" sz="1200" dirty="0">
              <a:solidFill>
                <a:schemeClr val="tx1"/>
              </a:solidFill>
              <a:effectLst/>
              <a:latin typeface="+mn-ea"/>
              <a:ea typeface="+mn-ea"/>
            </a:endParaRPr>
          </a:p>
          <a:p>
            <a:r>
              <a:rPr lang="zh-CN" altLang="en-US" sz="1200" dirty="0">
                <a:solidFill>
                  <a:schemeClr val="tx1"/>
                </a:solidFill>
                <a:effectLst/>
                <a:latin typeface="+mn-ea"/>
                <a:ea typeface="+mn-ea"/>
              </a:rPr>
              <a:t>服务</a:t>
            </a:r>
            <a:endParaRPr sz="1200" dirty="0">
              <a:solidFill>
                <a:schemeClr val="tx1"/>
              </a:solidFill>
              <a:effectLst/>
              <a:latin typeface="+mn-ea"/>
              <a:ea typeface="+mn-ea"/>
            </a:endParaRPr>
          </a:p>
        </p:txBody>
      </p:sp>
      <p:sp>
        <p:nvSpPr>
          <p:cNvPr id="809" name="矩形 1943"/>
          <p:cNvSpPr/>
          <p:nvPr/>
        </p:nvSpPr>
        <p:spPr>
          <a:xfrm>
            <a:off x="5243243" y="3207031"/>
            <a:ext cx="4345188" cy="672765"/>
          </a:xfrm>
          <a:prstGeom prst="rect">
            <a:avLst/>
          </a:prstGeom>
          <a:ln w="12700">
            <a:solidFill>
              <a:schemeClr val="accent2">
                <a:lumMod val="75000"/>
              </a:schemeClr>
            </a:solidFill>
            <a:miter/>
          </a:ln>
        </p:spPr>
        <p:txBody>
          <a:bodyPr lIns="0" tIns="0" rIns="0" bIns="0" anchor="ctr" anchorCtr="0"/>
          <a:lstStyle/>
          <a:p>
            <a:pPr defTabSz="3564255">
              <a:defRPr sz="8200"/>
            </a:pPr>
            <a:endParaRPr sz="1200" dirty="0">
              <a:latin typeface="+mn-ea"/>
              <a:ea typeface="+mn-ea"/>
            </a:endParaRPr>
          </a:p>
        </p:txBody>
      </p:sp>
      <p:sp>
        <p:nvSpPr>
          <p:cNvPr id="810" name="Freeform 7"/>
          <p:cNvSpPr>
            <a:spLocks noEditPoints="1"/>
          </p:cNvSpPr>
          <p:nvPr/>
        </p:nvSpPr>
        <p:spPr bwMode="auto">
          <a:xfrm>
            <a:off x="6534734" y="3228246"/>
            <a:ext cx="305407" cy="403892"/>
          </a:xfrm>
          <a:custGeom>
            <a:avLst/>
            <a:gdLst>
              <a:gd name="T0" fmla="*/ 110 w 160"/>
              <a:gd name="T1" fmla="*/ 84 h 176"/>
              <a:gd name="T2" fmla="*/ 114 w 160"/>
              <a:gd name="T3" fmla="*/ 82 h 176"/>
              <a:gd name="T4" fmla="*/ 140 w 160"/>
              <a:gd name="T5" fmla="*/ 116 h 176"/>
              <a:gd name="T6" fmla="*/ 128 w 160"/>
              <a:gd name="T7" fmla="*/ 95 h 176"/>
              <a:gd name="T8" fmla="*/ 96 w 160"/>
              <a:gd name="T9" fmla="*/ 47 h 176"/>
              <a:gd name="T10" fmla="*/ 64 w 160"/>
              <a:gd name="T11" fmla="*/ 57 h 176"/>
              <a:gd name="T12" fmla="*/ 26 w 160"/>
              <a:gd name="T13" fmla="*/ 87 h 176"/>
              <a:gd name="T14" fmla="*/ 17 w 160"/>
              <a:gd name="T15" fmla="*/ 117 h 176"/>
              <a:gd name="T16" fmla="*/ 29 w 160"/>
              <a:gd name="T17" fmla="*/ 102 h 176"/>
              <a:gd name="T18" fmla="*/ 34 w 160"/>
              <a:gd name="T19" fmla="*/ 134 h 176"/>
              <a:gd name="T20" fmla="*/ 54 w 160"/>
              <a:gd name="T21" fmla="*/ 119 h 176"/>
              <a:gd name="T22" fmla="*/ 66 w 160"/>
              <a:gd name="T23" fmla="*/ 117 h 176"/>
              <a:gd name="T24" fmla="*/ 83 w 160"/>
              <a:gd name="T25" fmla="*/ 135 h 176"/>
              <a:gd name="T26" fmla="*/ 99 w 160"/>
              <a:gd name="T27" fmla="*/ 135 h 176"/>
              <a:gd name="T28" fmla="*/ 106 w 160"/>
              <a:gd name="T29" fmla="*/ 104 h 176"/>
              <a:gd name="T30" fmla="*/ 107 w 160"/>
              <a:gd name="T31" fmla="*/ 123 h 176"/>
              <a:gd name="T32" fmla="*/ 109 w 160"/>
              <a:gd name="T33" fmla="*/ 135 h 176"/>
              <a:gd name="T34" fmla="*/ 131 w 160"/>
              <a:gd name="T35" fmla="*/ 123 h 176"/>
              <a:gd name="T36" fmla="*/ 140 w 160"/>
              <a:gd name="T37" fmla="*/ 116 h 176"/>
              <a:gd name="T38" fmla="*/ 108 w 160"/>
              <a:gd name="T39" fmla="*/ 126 h 176"/>
              <a:gd name="T40" fmla="*/ 122 w 160"/>
              <a:gd name="T41" fmla="*/ 120 h 176"/>
              <a:gd name="T42" fmla="*/ 125 w 160"/>
              <a:gd name="T43" fmla="*/ 93 h 176"/>
              <a:gd name="T44" fmla="*/ 124 w 160"/>
              <a:gd name="T45" fmla="*/ 116 h 176"/>
              <a:gd name="T46" fmla="*/ 110 w 160"/>
              <a:gd name="T47" fmla="*/ 100 h 176"/>
              <a:gd name="T48" fmla="*/ 110 w 160"/>
              <a:gd name="T49" fmla="*/ 99 h 176"/>
              <a:gd name="T50" fmla="*/ 110 w 160"/>
              <a:gd name="T51" fmla="*/ 99 h 176"/>
              <a:gd name="T52" fmla="*/ 100 w 160"/>
              <a:gd name="T53" fmla="*/ 106 h 176"/>
              <a:gd name="T54" fmla="*/ 87 w 160"/>
              <a:gd name="T55" fmla="*/ 130 h 176"/>
              <a:gd name="T56" fmla="*/ 85 w 160"/>
              <a:gd name="T57" fmla="*/ 110 h 176"/>
              <a:gd name="T58" fmla="*/ 54 w 160"/>
              <a:gd name="T59" fmla="*/ 109 h 176"/>
              <a:gd name="T60" fmla="*/ 51 w 160"/>
              <a:gd name="T61" fmla="*/ 131 h 176"/>
              <a:gd name="T62" fmla="*/ 36 w 160"/>
              <a:gd name="T63" fmla="*/ 107 h 176"/>
              <a:gd name="T64" fmla="*/ 66 w 160"/>
              <a:gd name="T65" fmla="*/ 61 h 176"/>
              <a:gd name="T66" fmla="*/ 90 w 160"/>
              <a:gd name="T67" fmla="*/ 84 h 176"/>
              <a:gd name="T68" fmla="*/ 72 w 160"/>
              <a:gd name="T69" fmla="*/ 66 h 176"/>
              <a:gd name="T70" fmla="*/ 100 w 160"/>
              <a:gd name="T71" fmla="*/ 53 h 176"/>
              <a:gd name="T72" fmla="*/ 147 w 160"/>
              <a:gd name="T73" fmla="*/ 35 h 176"/>
              <a:gd name="T74" fmla="*/ 67 w 160"/>
              <a:gd name="T75" fmla="*/ 3 h 176"/>
              <a:gd name="T76" fmla="*/ 0 w 160"/>
              <a:gd name="T77" fmla="*/ 119 h 176"/>
              <a:gd name="T78" fmla="*/ 80 w 160"/>
              <a:gd name="T79" fmla="*/ 176 h 176"/>
              <a:gd name="T80" fmla="*/ 160 w 160"/>
              <a:gd name="T81" fmla="*/ 119 h 176"/>
              <a:gd name="T82" fmla="*/ 152 w 160"/>
              <a:gd name="T83" fmla="*/ 119 h 176"/>
              <a:gd name="T84" fmla="*/ 80 w 160"/>
              <a:gd name="T85" fmla="*/ 168 h 176"/>
              <a:gd name="T86" fmla="*/ 8 w 160"/>
              <a:gd name="T87" fmla="*/ 119 h 176"/>
              <a:gd name="T88" fmla="*/ 71 w 160"/>
              <a:gd name="T89" fmla="*/ 10 h 176"/>
              <a:gd name="T90" fmla="*/ 143 w 160"/>
              <a:gd name="T91"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76">
                <a:moveTo>
                  <a:pt x="110" y="81"/>
                </a:moveTo>
                <a:cubicBezTo>
                  <a:pt x="110" y="81"/>
                  <a:pt x="110" y="81"/>
                  <a:pt x="110" y="82"/>
                </a:cubicBezTo>
                <a:cubicBezTo>
                  <a:pt x="110" y="83"/>
                  <a:pt x="110" y="83"/>
                  <a:pt x="110" y="84"/>
                </a:cubicBezTo>
                <a:cubicBezTo>
                  <a:pt x="111" y="84"/>
                  <a:pt x="111" y="84"/>
                  <a:pt x="112" y="84"/>
                </a:cubicBezTo>
                <a:cubicBezTo>
                  <a:pt x="112" y="84"/>
                  <a:pt x="113" y="84"/>
                  <a:pt x="113" y="83"/>
                </a:cubicBezTo>
                <a:cubicBezTo>
                  <a:pt x="114" y="83"/>
                  <a:pt x="114" y="83"/>
                  <a:pt x="114" y="82"/>
                </a:cubicBezTo>
                <a:cubicBezTo>
                  <a:pt x="114" y="82"/>
                  <a:pt x="114" y="81"/>
                  <a:pt x="113" y="81"/>
                </a:cubicBezTo>
                <a:cubicBezTo>
                  <a:pt x="113" y="80"/>
                  <a:pt x="111" y="80"/>
                  <a:pt x="110" y="81"/>
                </a:cubicBezTo>
                <a:close/>
                <a:moveTo>
                  <a:pt x="140" y="116"/>
                </a:moveTo>
                <a:cubicBezTo>
                  <a:pt x="140" y="116"/>
                  <a:pt x="134" y="118"/>
                  <a:pt x="128" y="117"/>
                </a:cubicBezTo>
                <a:cubicBezTo>
                  <a:pt x="129" y="111"/>
                  <a:pt x="128" y="105"/>
                  <a:pt x="128" y="100"/>
                </a:cubicBezTo>
                <a:cubicBezTo>
                  <a:pt x="128" y="98"/>
                  <a:pt x="128" y="96"/>
                  <a:pt x="128" y="95"/>
                </a:cubicBezTo>
                <a:cubicBezTo>
                  <a:pt x="132" y="90"/>
                  <a:pt x="134" y="74"/>
                  <a:pt x="128" y="62"/>
                </a:cubicBezTo>
                <a:cubicBezTo>
                  <a:pt x="124" y="55"/>
                  <a:pt x="116" y="47"/>
                  <a:pt x="99" y="48"/>
                </a:cubicBezTo>
                <a:cubicBezTo>
                  <a:pt x="98" y="48"/>
                  <a:pt x="97" y="47"/>
                  <a:pt x="96" y="47"/>
                </a:cubicBezTo>
                <a:cubicBezTo>
                  <a:pt x="89" y="43"/>
                  <a:pt x="77" y="37"/>
                  <a:pt x="69" y="45"/>
                </a:cubicBezTo>
                <a:cubicBezTo>
                  <a:pt x="67" y="47"/>
                  <a:pt x="66" y="51"/>
                  <a:pt x="66" y="57"/>
                </a:cubicBezTo>
                <a:cubicBezTo>
                  <a:pt x="64" y="57"/>
                  <a:pt x="64" y="57"/>
                  <a:pt x="64" y="57"/>
                </a:cubicBezTo>
                <a:cubicBezTo>
                  <a:pt x="64" y="57"/>
                  <a:pt x="64" y="57"/>
                  <a:pt x="62" y="57"/>
                </a:cubicBezTo>
                <a:cubicBezTo>
                  <a:pt x="43" y="57"/>
                  <a:pt x="26" y="69"/>
                  <a:pt x="26" y="87"/>
                </a:cubicBezTo>
                <a:cubicBezTo>
                  <a:pt x="26" y="87"/>
                  <a:pt x="26" y="87"/>
                  <a:pt x="26" y="87"/>
                </a:cubicBezTo>
                <a:cubicBezTo>
                  <a:pt x="26" y="89"/>
                  <a:pt x="26" y="91"/>
                  <a:pt x="26" y="94"/>
                </a:cubicBezTo>
                <a:cubicBezTo>
                  <a:pt x="25" y="102"/>
                  <a:pt x="25" y="110"/>
                  <a:pt x="18" y="115"/>
                </a:cubicBezTo>
                <a:cubicBezTo>
                  <a:pt x="17" y="115"/>
                  <a:pt x="16" y="116"/>
                  <a:pt x="17" y="117"/>
                </a:cubicBezTo>
                <a:cubicBezTo>
                  <a:pt x="17" y="118"/>
                  <a:pt x="18" y="119"/>
                  <a:pt x="18" y="119"/>
                </a:cubicBezTo>
                <a:cubicBezTo>
                  <a:pt x="19" y="119"/>
                  <a:pt x="19" y="119"/>
                  <a:pt x="19" y="118"/>
                </a:cubicBezTo>
                <a:cubicBezTo>
                  <a:pt x="26" y="115"/>
                  <a:pt x="28" y="109"/>
                  <a:pt x="29" y="102"/>
                </a:cubicBezTo>
                <a:cubicBezTo>
                  <a:pt x="30" y="105"/>
                  <a:pt x="31" y="108"/>
                  <a:pt x="32" y="110"/>
                </a:cubicBezTo>
                <a:cubicBezTo>
                  <a:pt x="34" y="111"/>
                  <a:pt x="33" y="120"/>
                  <a:pt x="33" y="125"/>
                </a:cubicBezTo>
                <a:cubicBezTo>
                  <a:pt x="34" y="131"/>
                  <a:pt x="34" y="133"/>
                  <a:pt x="34" y="134"/>
                </a:cubicBezTo>
                <a:cubicBezTo>
                  <a:pt x="36" y="135"/>
                  <a:pt x="40" y="136"/>
                  <a:pt x="44" y="136"/>
                </a:cubicBezTo>
                <a:cubicBezTo>
                  <a:pt x="48" y="136"/>
                  <a:pt x="51" y="136"/>
                  <a:pt x="52" y="135"/>
                </a:cubicBezTo>
                <a:cubicBezTo>
                  <a:pt x="54" y="134"/>
                  <a:pt x="54" y="129"/>
                  <a:pt x="54" y="119"/>
                </a:cubicBezTo>
                <a:cubicBezTo>
                  <a:pt x="54" y="118"/>
                  <a:pt x="54" y="115"/>
                  <a:pt x="54" y="114"/>
                </a:cubicBezTo>
                <a:cubicBezTo>
                  <a:pt x="54" y="115"/>
                  <a:pt x="56" y="115"/>
                  <a:pt x="56" y="115"/>
                </a:cubicBezTo>
                <a:cubicBezTo>
                  <a:pt x="59" y="116"/>
                  <a:pt x="62" y="117"/>
                  <a:pt x="66" y="117"/>
                </a:cubicBezTo>
                <a:cubicBezTo>
                  <a:pt x="71" y="117"/>
                  <a:pt x="78" y="117"/>
                  <a:pt x="82" y="115"/>
                </a:cubicBezTo>
                <a:cubicBezTo>
                  <a:pt x="82" y="117"/>
                  <a:pt x="82" y="118"/>
                  <a:pt x="82" y="119"/>
                </a:cubicBezTo>
                <a:cubicBezTo>
                  <a:pt x="81" y="127"/>
                  <a:pt x="81" y="132"/>
                  <a:pt x="83" y="135"/>
                </a:cubicBezTo>
                <a:cubicBezTo>
                  <a:pt x="84" y="136"/>
                  <a:pt x="87" y="137"/>
                  <a:pt x="91" y="137"/>
                </a:cubicBezTo>
                <a:cubicBezTo>
                  <a:pt x="91" y="137"/>
                  <a:pt x="91" y="137"/>
                  <a:pt x="91" y="137"/>
                </a:cubicBezTo>
                <a:cubicBezTo>
                  <a:pt x="93" y="137"/>
                  <a:pt x="97" y="136"/>
                  <a:pt x="99" y="135"/>
                </a:cubicBezTo>
                <a:cubicBezTo>
                  <a:pt x="100" y="134"/>
                  <a:pt x="100" y="131"/>
                  <a:pt x="102" y="114"/>
                </a:cubicBezTo>
                <a:cubicBezTo>
                  <a:pt x="102" y="111"/>
                  <a:pt x="102" y="109"/>
                  <a:pt x="103" y="108"/>
                </a:cubicBezTo>
                <a:cubicBezTo>
                  <a:pt x="104" y="104"/>
                  <a:pt x="104" y="104"/>
                  <a:pt x="106" y="104"/>
                </a:cubicBezTo>
                <a:cubicBezTo>
                  <a:pt x="107" y="106"/>
                  <a:pt x="108" y="108"/>
                  <a:pt x="109" y="110"/>
                </a:cubicBezTo>
                <a:cubicBezTo>
                  <a:pt x="111" y="114"/>
                  <a:pt x="113" y="119"/>
                  <a:pt x="111" y="122"/>
                </a:cubicBezTo>
                <a:cubicBezTo>
                  <a:pt x="110" y="123"/>
                  <a:pt x="109" y="123"/>
                  <a:pt x="107" y="123"/>
                </a:cubicBezTo>
                <a:cubicBezTo>
                  <a:pt x="104" y="123"/>
                  <a:pt x="103" y="125"/>
                  <a:pt x="103" y="128"/>
                </a:cubicBezTo>
                <a:cubicBezTo>
                  <a:pt x="103" y="131"/>
                  <a:pt x="104" y="134"/>
                  <a:pt x="106" y="135"/>
                </a:cubicBezTo>
                <a:cubicBezTo>
                  <a:pt x="107" y="135"/>
                  <a:pt x="108" y="135"/>
                  <a:pt x="109" y="135"/>
                </a:cubicBezTo>
                <a:cubicBezTo>
                  <a:pt x="114" y="135"/>
                  <a:pt x="118" y="133"/>
                  <a:pt x="121" y="130"/>
                </a:cubicBezTo>
                <a:cubicBezTo>
                  <a:pt x="124" y="128"/>
                  <a:pt x="125" y="125"/>
                  <a:pt x="126" y="122"/>
                </a:cubicBezTo>
                <a:cubicBezTo>
                  <a:pt x="128" y="123"/>
                  <a:pt x="130" y="123"/>
                  <a:pt x="131" y="123"/>
                </a:cubicBezTo>
                <a:cubicBezTo>
                  <a:pt x="136" y="123"/>
                  <a:pt x="141" y="121"/>
                  <a:pt x="141" y="121"/>
                </a:cubicBezTo>
                <a:cubicBezTo>
                  <a:pt x="142" y="120"/>
                  <a:pt x="143" y="119"/>
                  <a:pt x="142" y="118"/>
                </a:cubicBezTo>
                <a:cubicBezTo>
                  <a:pt x="142" y="117"/>
                  <a:pt x="142" y="115"/>
                  <a:pt x="140" y="116"/>
                </a:cubicBezTo>
                <a:close/>
                <a:moveTo>
                  <a:pt x="119" y="126"/>
                </a:moveTo>
                <a:cubicBezTo>
                  <a:pt x="116" y="129"/>
                  <a:pt x="113" y="130"/>
                  <a:pt x="108" y="129"/>
                </a:cubicBezTo>
                <a:cubicBezTo>
                  <a:pt x="108" y="129"/>
                  <a:pt x="108" y="127"/>
                  <a:pt x="108" y="126"/>
                </a:cubicBezTo>
                <a:cubicBezTo>
                  <a:pt x="111" y="126"/>
                  <a:pt x="114" y="125"/>
                  <a:pt x="116" y="123"/>
                </a:cubicBezTo>
                <a:cubicBezTo>
                  <a:pt x="117" y="121"/>
                  <a:pt x="117" y="118"/>
                  <a:pt x="116" y="116"/>
                </a:cubicBezTo>
                <a:cubicBezTo>
                  <a:pt x="118" y="117"/>
                  <a:pt x="120" y="119"/>
                  <a:pt x="122" y="120"/>
                </a:cubicBezTo>
                <a:cubicBezTo>
                  <a:pt x="123" y="120"/>
                  <a:pt x="123" y="120"/>
                  <a:pt x="123" y="120"/>
                </a:cubicBezTo>
                <a:cubicBezTo>
                  <a:pt x="122" y="122"/>
                  <a:pt x="121" y="125"/>
                  <a:pt x="119" y="126"/>
                </a:cubicBezTo>
                <a:close/>
                <a:moveTo>
                  <a:pt x="125" y="93"/>
                </a:moveTo>
                <a:cubicBezTo>
                  <a:pt x="124" y="95"/>
                  <a:pt x="124" y="96"/>
                  <a:pt x="125" y="100"/>
                </a:cubicBezTo>
                <a:cubicBezTo>
                  <a:pt x="125" y="105"/>
                  <a:pt x="125" y="111"/>
                  <a:pt x="124" y="116"/>
                </a:cubicBezTo>
                <a:cubicBezTo>
                  <a:pt x="124" y="116"/>
                  <a:pt x="124" y="116"/>
                  <a:pt x="124" y="116"/>
                </a:cubicBezTo>
                <a:cubicBezTo>
                  <a:pt x="119" y="114"/>
                  <a:pt x="115" y="109"/>
                  <a:pt x="112" y="103"/>
                </a:cubicBezTo>
                <a:cubicBezTo>
                  <a:pt x="112" y="102"/>
                  <a:pt x="111" y="102"/>
                  <a:pt x="111" y="101"/>
                </a:cubicBezTo>
                <a:cubicBezTo>
                  <a:pt x="111" y="101"/>
                  <a:pt x="110" y="100"/>
                  <a:pt x="110" y="100"/>
                </a:cubicBezTo>
                <a:cubicBezTo>
                  <a:pt x="110" y="100"/>
                  <a:pt x="110" y="100"/>
                  <a:pt x="110" y="100"/>
                </a:cubicBezTo>
                <a:cubicBezTo>
                  <a:pt x="110" y="100"/>
                  <a:pt x="110" y="100"/>
                  <a:pt x="110" y="99"/>
                </a:cubicBezTo>
                <a:cubicBezTo>
                  <a:pt x="110" y="99"/>
                  <a:pt x="110" y="99"/>
                  <a:pt x="110" y="99"/>
                </a:cubicBezTo>
                <a:cubicBezTo>
                  <a:pt x="110" y="99"/>
                  <a:pt x="110" y="99"/>
                  <a:pt x="110" y="99"/>
                </a:cubicBezTo>
                <a:cubicBezTo>
                  <a:pt x="110" y="99"/>
                  <a:pt x="110" y="99"/>
                  <a:pt x="110" y="99"/>
                </a:cubicBezTo>
                <a:cubicBezTo>
                  <a:pt x="110" y="99"/>
                  <a:pt x="110" y="99"/>
                  <a:pt x="110" y="99"/>
                </a:cubicBezTo>
                <a:cubicBezTo>
                  <a:pt x="110" y="99"/>
                  <a:pt x="109" y="99"/>
                  <a:pt x="109" y="99"/>
                </a:cubicBezTo>
                <a:cubicBezTo>
                  <a:pt x="109" y="99"/>
                  <a:pt x="109" y="99"/>
                  <a:pt x="109" y="99"/>
                </a:cubicBezTo>
                <a:cubicBezTo>
                  <a:pt x="109" y="99"/>
                  <a:pt x="101" y="99"/>
                  <a:pt x="100" y="106"/>
                </a:cubicBezTo>
                <a:cubicBezTo>
                  <a:pt x="100" y="107"/>
                  <a:pt x="99" y="109"/>
                  <a:pt x="99" y="113"/>
                </a:cubicBezTo>
                <a:cubicBezTo>
                  <a:pt x="98" y="118"/>
                  <a:pt x="97" y="128"/>
                  <a:pt x="97" y="130"/>
                </a:cubicBezTo>
                <a:cubicBezTo>
                  <a:pt x="95" y="131"/>
                  <a:pt x="88" y="131"/>
                  <a:pt x="87" y="130"/>
                </a:cubicBezTo>
                <a:cubicBezTo>
                  <a:pt x="86" y="129"/>
                  <a:pt x="87" y="121"/>
                  <a:pt x="87" y="118"/>
                </a:cubicBezTo>
                <a:cubicBezTo>
                  <a:pt x="88" y="113"/>
                  <a:pt x="88" y="111"/>
                  <a:pt x="87" y="110"/>
                </a:cubicBezTo>
                <a:cubicBezTo>
                  <a:pt x="86" y="110"/>
                  <a:pt x="86" y="109"/>
                  <a:pt x="85" y="110"/>
                </a:cubicBezTo>
                <a:cubicBezTo>
                  <a:pt x="81" y="111"/>
                  <a:pt x="72" y="112"/>
                  <a:pt x="67" y="112"/>
                </a:cubicBezTo>
                <a:cubicBezTo>
                  <a:pt x="64" y="112"/>
                  <a:pt x="61" y="111"/>
                  <a:pt x="59" y="110"/>
                </a:cubicBezTo>
                <a:cubicBezTo>
                  <a:pt x="57" y="110"/>
                  <a:pt x="55" y="109"/>
                  <a:pt x="54" y="109"/>
                </a:cubicBezTo>
                <a:cubicBezTo>
                  <a:pt x="53" y="109"/>
                  <a:pt x="52" y="109"/>
                  <a:pt x="52" y="109"/>
                </a:cubicBezTo>
                <a:cubicBezTo>
                  <a:pt x="50" y="111"/>
                  <a:pt x="50" y="112"/>
                  <a:pt x="51" y="119"/>
                </a:cubicBezTo>
                <a:cubicBezTo>
                  <a:pt x="51" y="122"/>
                  <a:pt x="52" y="129"/>
                  <a:pt x="51" y="131"/>
                </a:cubicBezTo>
                <a:cubicBezTo>
                  <a:pt x="48" y="131"/>
                  <a:pt x="40" y="131"/>
                  <a:pt x="38" y="130"/>
                </a:cubicBezTo>
                <a:cubicBezTo>
                  <a:pt x="38" y="129"/>
                  <a:pt x="38" y="126"/>
                  <a:pt x="38" y="124"/>
                </a:cubicBezTo>
                <a:cubicBezTo>
                  <a:pt x="38" y="115"/>
                  <a:pt x="38" y="109"/>
                  <a:pt x="36" y="107"/>
                </a:cubicBezTo>
                <a:cubicBezTo>
                  <a:pt x="32" y="101"/>
                  <a:pt x="30" y="87"/>
                  <a:pt x="30" y="87"/>
                </a:cubicBezTo>
                <a:cubicBezTo>
                  <a:pt x="30" y="69"/>
                  <a:pt x="48" y="61"/>
                  <a:pt x="63" y="61"/>
                </a:cubicBezTo>
                <a:cubicBezTo>
                  <a:pt x="64" y="61"/>
                  <a:pt x="66" y="61"/>
                  <a:pt x="66" y="61"/>
                </a:cubicBezTo>
                <a:cubicBezTo>
                  <a:pt x="67" y="61"/>
                  <a:pt x="65" y="61"/>
                  <a:pt x="66" y="61"/>
                </a:cubicBezTo>
                <a:cubicBezTo>
                  <a:pt x="66" y="61"/>
                  <a:pt x="67" y="65"/>
                  <a:pt x="68" y="67"/>
                </a:cubicBezTo>
                <a:cubicBezTo>
                  <a:pt x="71" y="77"/>
                  <a:pt x="79" y="83"/>
                  <a:pt x="90" y="84"/>
                </a:cubicBezTo>
                <a:cubicBezTo>
                  <a:pt x="92" y="84"/>
                  <a:pt x="92" y="83"/>
                  <a:pt x="92" y="82"/>
                </a:cubicBezTo>
                <a:cubicBezTo>
                  <a:pt x="92" y="81"/>
                  <a:pt x="92" y="80"/>
                  <a:pt x="91" y="80"/>
                </a:cubicBezTo>
                <a:cubicBezTo>
                  <a:pt x="78" y="79"/>
                  <a:pt x="74" y="71"/>
                  <a:pt x="72" y="66"/>
                </a:cubicBezTo>
                <a:cubicBezTo>
                  <a:pt x="69" y="58"/>
                  <a:pt x="70" y="50"/>
                  <a:pt x="72" y="49"/>
                </a:cubicBezTo>
                <a:cubicBezTo>
                  <a:pt x="78" y="43"/>
                  <a:pt x="88" y="47"/>
                  <a:pt x="94" y="51"/>
                </a:cubicBezTo>
                <a:cubicBezTo>
                  <a:pt x="97" y="52"/>
                  <a:pt x="98" y="53"/>
                  <a:pt x="100" y="53"/>
                </a:cubicBezTo>
                <a:cubicBezTo>
                  <a:pt x="112" y="52"/>
                  <a:pt x="120" y="56"/>
                  <a:pt x="125" y="64"/>
                </a:cubicBezTo>
                <a:cubicBezTo>
                  <a:pt x="130" y="75"/>
                  <a:pt x="128" y="90"/>
                  <a:pt x="125" y="93"/>
                </a:cubicBezTo>
                <a:close/>
                <a:moveTo>
                  <a:pt x="147" y="35"/>
                </a:moveTo>
                <a:cubicBezTo>
                  <a:pt x="93" y="3"/>
                  <a:pt x="93" y="3"/>
                  <a:pt x="93" y="3"/>
                </a:cubicBezTo>
                <a:cubicBezTo>
                  <a:pt x="89" y="1"/>
                  <a:pt x="85" y="0"/>
                  <a:pt x="80" y="0"/>
                </a:cubicBezTo>
                <a:cubicBezTo>
                  <a:pt x="75" y="0"/>
                  <a:pt x="71" y="1"/>
                  <a:pt x="67" y="3"/>
                </a:cubicBezTo>
                <a:cubicBezTo>
                  <a:pt x="13" y="35"/>
                  <a:pt x="13" y="35"/>
                  <a:pt x="13" y="35"/>
                </a:cubicBezTo>
                <a:cubicBezTo>
                  <a:pt x="6" y="39"/>
                  <a:pt x="0" y="49"/>
                  <a:pt x="0" y="57"/>
                </a:cubicBezTo>
                <a:cubicBezTo>
                  <a:pt x="0" y="119"/>
                  <a:pt x="0" y="119"/>
                  <a:pt x="0" y="119"/>
                </a:cubicBezTo>
                <a:cubicBezTo>
                  <a:pt x="0" y="128"/>
                  <a:pt x="6" y="137"/>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7"/>
                  <a:pt x="160" y="128"/>
                  <a:pt x="160" y="119"/>
                </a:cubicBezTo>
                <a:cubicBezTo>
                  <a:pt x="160" y="57"/>
                  <a:pt x="160" y="57"/>
                  <a:pt x="160" y="57"/>
                </a:cubicBezTo>
                <a:cubicBezTo>
                  <a:pt x="160" y="49"/>
                  <a:pt x="154" y="39"/>
                  <a:pt x="147" y="35"/>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rgbClr val="B4ED8F"/>
          </a:solid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sp>
        <p:nvSpPr>
          <p:cNvPr id="811" name="TextBox 102"/>
          <p:cNvSpPr txBox="1"/>
          <p:nvPr/>
        </p:nvSpPr>
        <p:spPr>
          <a:xfrm>
            <a:off x="6281036" y="3662197"/>
            <a:ext cx="847078" cy="184666"/>
          </a:xfrm>
          <a:prstGeom prst="rect">
            <a:avLst/>
          </a:prstGeom>
          <a:noFill/>
        </p:spPr>
        <p:txBody>
          <a:bodyPr wrap="square" lIns="0" tIns="0" rIns="0" bIns="0" rtlCol="0">
            <a:spAutoFit/>
          </a:bodyPr>
          <a:lstStyle/>
          <a:p>
            <a:pPr algn="ctr">
              <a:buNone/>
            </a:pPr>
            <a:r>
              <a:rPr lang="en-US" altLang="zh-CN" sz="1200" dirty="0" smtClean="0">
                <a:latin typeface="+mn-ea"/>
                <a:ea typeface="+mn-ea"/>
                <a:cs typeface="Akkurat Pro"/>
                <a:sym typeface="Akkurat Pro"/>
              </a:rPr>
              <a:t>PostgreSQL</a:t>
            </a:r>
            <a:endParaRPr lang="zh-CN" altLang="en-US" sz="1200" dirty="0">
              <a:latin typeface="+mn-ea"/>
              <a:ea typeface="+mn-ea"/>
              <a:cs typeface="Akkurat Pro"/>
              <a:sym typeface="Akkurat Pro"/>
            </a:endParaRPr>
          </a:p>
        </p:txBody>
      </p:sp>
      <p:sp>
        <p:nvSpPr>
          <p:cNvPr id="814" name="TextBox 102"/>
          <p:cNvSpPr txBox="1"/>
          <p:nvPr/>
        </p:nvSpPr>
        <p:spPr>
          <a:xfrm>
            <a:off x="7208169" y="3687630"/>
            <a:ext cx="322204" cy="184666"/>
          </a:xfrm>
          <a:prstGeom prst="rect">
            <a:avLst/>
          </a:prstGeom>
          <a:noFill/>
        </p:spPr>
        <p:txBody>
          <a:bodyPr wrap="none" lIns="0" tIns="0" rIns="0" bIns="0" rtlCol="0">
            <a:spAutoFit/>
          </a:bodyPr>
          <a:lstStyle/>
          <a:p>
            <a:pPr algn="ctr">
              <a:buNone/>
            </a:pPr>
            <a:r>
              <a:rPr lang="en-US" altLang="zh-CN" sz="1200" dirty="0">
                <a:latin typeface="+mn-ea"/>
                <a:ea typeface="+mn-ea"/>
                <a:cs typeface="Akkurat Pro"/>
                <a:sym typeface="Akkurat Pro"/>
              </a:rPr>
              <a:t>DDS</a:t>
            </a:r>
            <a:endParaRPr lang="zh-CN" altLang="en-US" sz="1200" dirty="0">
              <a:latin typeface="+mn-ea"/>
              <a:ea typeface="+mn-ea"/>
              <a:cs typeface="Akkurat Pro"/>
              <a:sym typeface="Akkurat Pro"/>
            </a:endParaRPr>
          </a:p>
        </p:txBody>
      </p:sp>
      <p:grpSp>
        <p:nvGrpSpPr>
          <p:cNvPr id="815" name="组合 814"/>
          <p:cNvGrpSpPr/>
          <p:nvPr/>
        </p:nvGrpSpPr>
        <p:grpSpPr>
          <a:xfrm>
            <a:off x="7218641" y="3228243"/>
            <a:ext cx="330015" cy="397363"/>
            <a:chOff x="12492038" y="4083051"/>
            <a:chExt cx="427037" cy="465138"/>
          </a:xfrm>
          <a:solidFill>
            <a:srgbClr val="B4ED8F"/>
          </a:solidFill>
        </p:grpSpPr>
        <p:sp>
          <p:nvSpPr>
            <p:cNvPr id="816" name="Freeform 7"/>
            <p:cNvSpPr>
              <a:spLocks noEditPoints="1"/>
            </p:cNvSpPr>
            <p:nvPr/>
          </p:nvSpPr>
          <p:spPr bwMode="auto">
            <a:xfrm>
              <a:off x="12492038" y="4083051"/>
              <a:ext cx="427037" cy="465138"/>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sp>
          <p:nvSpPr>
            <p:cNvPr id="817" name="Freeform 8"/>
            <p:cNvSpPr>
              <a:spLocks noEditPoints="1"/>
            </p:cNvSpPr>
            <p:nvPr/>
          </p:nvSpPr>
          <p:spPr bwMode="auto">
            <a:xfrm>
              <a:off x="12617450" y="4152901"/>
              <a:ext cx="179387" cy="342900"/>
            </a:xfrm>
            <a:custGeom>
              <a:avLst/>
              <a:gdLst>
                <a:gd name="T0" fmla="*/ 33 w 67"/>
                <a:gd name="T1" fmla="*/ 0 h 130"/>
                <a:gd name="T2" fmla="*/ 0 w 67"/>
                <a:gd name="T3" fmla="*/ 58 h 130"/>
                <a:gd name="T4" fmla="*/ 31 w 67"/>
                <a:gd name="T5" fmla="*/ 107 h 130"/>
                <a:gd name="T6" fmla="*/ 31 w 67"/>
                <a:gd name="T7" fmla="*/ 128 h 130"/>
                <a:gd name="T8" fmla="*/ 33 w 67"/>
                <a:gd name="T9" fmla="*/ 130 h 130"/>
                <a:gd name="T10" fmla="*/ 35 w 67"/>
                <a:gd name="T11" fmla="*/ 128 h 130"/>
                <a:gd name="T12" fmla="*/ 35 w 67"/>
                <a:gd name="T13" fmla="*/ 107 h 130"/>
                <a:gd name="T14" fmla="*/ 67 w 67"/>
                <a:gd name="T15" fmla="*/ 58 h 130"/>
                <a:gd name="T16" fmla="*/ 33 w 67"/>
                <a:gd name="T17" fmla="*/ 0 h 130"/>
                <a:gd name="T18" fmla="*/ 4 w 67"/>
                <a:gd name="T19" fmla="*/ 58 h 130"/>
                <a:gd name="T20" fmla="*/ 31 w 67"/>
                <a:gd name="T21" fmla="*/ 8 h 130"/>
                <a:gd name="T22" fmla="*/ 31 w 67"/>
                <a:gd name="T23" fmla="*/ 103 h 130"/>
                <a:gd name="T24" fmla="*/ 4 w 67"/>
                <a:gd name="T25" fmla="*/ 58 h 130"/>
                <a:gd name="T26" fmla="*/ 35 w 67"/>
                <a:gd name="T27" fmla="*/ 103 h 130"/>
                <a:gd name="T28" fmla="*/ 35 w 67"/>
                <a:gd name="T29" fmla="*/ 8 h 130"/>
                <a:gd name="T30" fmla="*/ 63 w 67"/>
                <a:gd name="T31" fmla="*/ 58 h 130"/>
                <a:gd name="T32" fmla="*/ 35 w 67"/>
                <a:gd name="T33" fmla="*/ 10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30">
                  <a:moveTo>
                    <a:pt x="33" y="0"/>
                  </a:moveTo>
                  <a:cubicBezTo>
                    <a:pt x="33" y="0"/>
                    <a:pt x="0" y="29"/>
                    <a:pt x="0" y="58"/>
                  </a:cubicBezTo>
                  <a:cubicBezTo>
                    <a:pt x="0" y="87"/>
                    <a:pt x="14" y="106"/>
                    <a:pt x="31" y="107"/>
                  </a:cubicBezTo>
                  <a:cubicBezTo>
                    <a:pt x="31" y="128"/>
                    <a:pt x="31" y="128"/>
                    <a:pt x="31" y="128"/>
                  </a:cubicBezTo>
                  <a:cubicBezTo>
                    <a:pt x="31" y="129"/>
                    <a:pt x="32" y="130"/>
                    <a:pt x="33" y="130"/>
                  </a:cubicBezTo>
                  <a:cubicBezTo>
                    <a:pt x="34" y="130"/>
                    <a:pt x="35" y="129"/>
                    <a:pt x="35" y="128"/>
                  </a:cubicBezTo>
                  <a:cubicBezTo>
                    <a:pt x="35" y="107"/>
                    <a:pt x="35" y="107"/>
                    <a:pt x="35" y="107"/>
                  </a:cubicBezTo>
                  <a:cubicBezTo>
                    <a:pt x="53" y="106"/>
                    <a:pt x="67" y="87"/>
                    <a:pt x="67" y="58"/>
                  </a:cubicBezTo>
                  <a:cubicBezTo>
                    <a:pt x="67" y="29"/>
                    <a:pt x="33" y="0"/>
                    <a:pt x="33" y="0"/>
                  </a:cubicBezTo>
                  <a:close/>
                  <a:moveTo>
                    <a:pt x="4" y="58"/>
                  </a:moveTo>
                  <a:cubicBezTo>
                    <a:pt x="4" y="37"/>
                    <a:pt x="22" y="17"/>
                    <a:pt x="31" y="8"/>
                  </a:cubicBezTo>
                  <a:cubicBezTo>
                    <a:pt x="31" y="103"/>
                    <a:pt x="31" y="103"/>
                    <a:pt x="31" y="103"/>
                  </a:cubicBezTo>
                  <a:cubicBezTo>
                    <a:pt x="15" y="102"/>
                    <a:pt x="4" y="83"/>
                    <a:pt x="4" y="58"/>
                  </a:cubicBezTo>
                  <a:close/>
                  <a:moveTo>
                    <a:pt x="35" y="103"/>
                  </a:moveTo>
                  <a:cubicBezTo>
                    <a:pt x="35" y="8"/>
                    <a:pt x="35" y="8"/>
                    <a:pt x="35" y="8"/>
                  </a:cubicBezTo>
                  <a:cubicBezTo>
                    <a:pt x="44" y="17"/>
                    <a:pt x="63" y="37"/>
                    <a:pt x="63" y="58"/>
                  </a:cubicBezTo>
                  <a:cubicBezTo>
                    <a:pt x="63" y="83"/>
                    <a:pt x="51" y="102"/>
                    <a:pt x="35" y="103"/>
                  </a:cubicBezTo>
                  <a:close/>
                </a:path>
              </a:pathLst>
            </a:custGeom>
            <a:grp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grpSp>
      <p:sp>
        <p:nvSpPr>
          <p:cNvPr id="818" name="TextBox 102"/>
          <p:cNvSpPr txBox="1"/>
          <p:nvPr/>
        </p:nvSpPr>
        <p:spPr>
          <a:xfrm>
            <a:off x="7755267" y="3678732"/>
            <a:ext cx="392864" cy="184666"/>
          </a:xfrm>
          <a:prstGeom prst="rect">
            <a:avLst/>
          </a:prstGeom>
          <a:noFill/>
        </p:spPr>
        <p:txBody>
          <a:bodyPr wrap="none" lIns="0" tIns="0" rIns="0" bIns="0" rtlCol="0">
            <a:spAutoFit/>
          </a:bodyPr>
          <a:lstStyle/>
          <a:p>
            <a:pPr algn="ctr">
              <a:buNone/>
            </a:pPr>
            <a:r>
              <a:rPr lang="en-US" sz="1200" dirty="0" err="1">
                <a:latin typeface="+mn-ea"/>
                <a:ea typeface="+mn-ea"/>
                <a:cs typeface="Akkurat Pro"/>
                <a:sym typeface="Akkurat Pro"/>
              </a:rPr>
              <a:t>Redis</a:t>
            </a:r>
            <a:endParaRPr lang="zh-CN" altLang="en-US" sz="1200" dirty="0">
              <a:latin typeface="+mn-ea"/>
              <a:ea typeface="+mn-ea"/>
              <a:cs typeface="Akkurat Pro"/>
              <a:sym typeface="Akkurat Pro"/>
            </a:endParaRPr>
          </a:p>
        </p:txBody>
      </p:sp>
      <p:sp>
        <p:nvSpPr>
          <p:cNvPr id="819" name="Freeform 6"/>
          <p:cNvSpPr>
            <a:spLocks noEditPoints="1"/>
          </p:cNvSpPr>
          <p:nvPr/>
        </p:nvSpPr>
        <p:spPr bwMode="auto">
          <a:xfrm>
            <a:off x="7795527" y="3228243"/>
            <a:ext cx="301267" cy="397363"/>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5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6 w 160"/>
              <a:gd name="T49" fmla="*/ 145 h 177"/>
              <a:gd name="T50" fmla="*/ 74 w 160"/>
              <a:gd name="T51" fmla="*/ 145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5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9" y="53"/>
                </a:move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cubicBezTo>
                  <a:pt x="152" y="73"/>
                  <a:pt x="152" y="73"/>
                  <a:pt x="152" y="73"/>
                </a:cubicBezTo>
                <a:cubicBezTo>
                  <a:pt x="152" y="100"/>
                  <a:pt x="152" y="100"/>
                  <a:pt x="152" y="100"/>
                </a:cubicBezTo>
                <a:cubicBezTo>
                  <a:pt x="152" y="104"/>
                  <a:pt x="149" y="109"/>
                  <a:pt x="146" y="111"/>
                </a:cubicBezTo>
                <a:cubicBezTo>
                  <a:pt x="86" y="145"/>
                  <a:pt x="86" y="145"/>
                  <a:pt x="86" y="145"/>
                </a:cubicBezTo>
                <a:cubicBezTo>
                  <a:pt x="83" y="146"/>
                  <a:pt x="77" y="146"/>
                  <a:pt x="74" y="145"/>
                </a:cubicBezTo>
                <a:cubicBezTo>
                  <a:pt x="15" y="111"/>
                  <a:pt x="15" y="111"/>
                  <a:pt x="15" y="111"/>
                </a:cubicBezTo>
                <a:cubicBezTo>
                  <a:pt x="12" y="109"/>
                  <a:pt x="9" y="104"/>
                  <a:pt x="9" y="100"/>
                </a:cubicBezTo>
                <a:cubicBezTo>
                  <a:pt x="9" y="73"/>
                  <a:pt x="9" y="73"/>
                  <a:pt x="9" y="73"/>
                </a:cubicBezTo>
                <a:lnTo>
                  <a:pt x="9" y="53"/>
                </a:lnTo>
                <a:close/>
                <a:moveTo>
                  <a:pt x="147" y="133"/>
                </a:moveTo>
                <a:cubicBezTo>
                  <a:pt x="85" y="167"/>
                  <a:pt x="85" y="167"/>
                  <a:pt x="85"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49" y="132"/>
                  <a:pt x="147" y="133"/>
                </a:cubicBezTo>
                <a:close/>
              </a:path>
            </a:pathLst>
          </a:custGeom>
          <a:solidFill>
            <a:srgbClr val="B4ED8F"/>
          </a:solid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sp>
        <p:nvSpPr>
          <p:cNvPr id="820" name="TextBox 102"/>
          <p:cNvSpPr txBox="1"/>
          <p:nvPr/>
        </p:nvSpPr>
        <p:spPr>
          <a:xfrm>
            <a:off x="8183688" y="3678732"/>
            <a:ext cx="899285" cy="184666"/>
          </a:xfrm>
          <a:prstGeom prst="rect">
            <a:avLst/>
          </a:prstGeom>
          <a:noFill/>
        </p:spPr>
        <p:txBody>
          <a:bodyPr wrap="none" lIns="0" tIns="0" rIns="0" bIns="0" rtlCol="0">
            <a:spAutoFit/>
          </a:bodyPr>
          <a:lstStyle/>
          <a:p>
            <a:pPr algn="ctr">
              <a:buNone/>
            </a:pPr>
            <a:r>
              <a:rPr lang="en-US" sz="1200" dirty="0" err="1">
                <a:latin typeface="+mn-ea"/>
                <a:ea typeface="+mn-ea"/>
                <a:cs typeface="Akkurat Pro"/>
                <a:sym typeface="Akkurat Pro"/>
              </a:rPr>
              <a:t>Memcached</a:t>
            </a:r>
            <a:endParaRPr lang="zh-CN" altLang="en-US" sz="1200" dirty="0">
              <a:latin typeface="+mn-ea"/>
              <a:ea typeface="+mn-ea"/>
              <a:cs typeface="Akkurat Pro"/>
              <a:sym typeface="Akkurat Pro"/>
            </a:endParaRPr>
          </a:p>
        </p:txBody>
      </p:sp>
      <p:sp>
        <p:nvSpPr>
          <p:cNvPr id="821" name="Freeform 5"/>
          <p:cNvSpPr>
            <a:spLocks noEditPoints="1"/>
          </p:cNvSpPr>
          <p:nvPr/>
        </p:nvSpPr>
        <p:spPr bwMode="auto">
          <a:xfrm>
            <a:off x="8425777" y="3255221"/>
            <a:ext cx="296353" cy="395311"/>
          </a:xfrm>
          <a:custGeom>
            <a:avLst/>
            <a:gdLst>
              <a:gd name="T0" fmla="*/ 86 w 160"/>
              <a:gd name="T1" fmla="*/ 124 h 176"/>
              <a:gd name="T2" fmla="*/ 94 w 160"/>
              <a:gd name="T3" fmla="*/ 124 h 176"/>
              <a:gd name="T4" fmla="*/ 70 w 160"/>
              <a:gd name="T5" fmla="*/ 120 h 176"/>
              <a:gd name="T6" fmla="*/ 70 w 160"/>
              <a:gd name="T7" fmla="*/ 128 h 176"/>
              <a:gd name="T8" fmla="*/ 70 w 160"/>
              <a:gd name="T9" fmla="*/ 120 h 176"/>
              <a:gd name="T10" fmla="*/ 93 w 160"/>
              <a:gd name="T11" fmla="*/ 3 h 176"/>
              <a:gd name="T12" fmla="*/ 67 w 160"/>
              <a:gd name="T13" fmla="*/ 3 h 176"/>
              <a:gd name="T14" fmla="*/ 0 w 160"/>
              <a:gd name="T15" fmla="*/ 57 h 176"/>
              <a:gd name="T16" fmla="*/ 13 w 160"/>
              <a:gd name="T17" fmla="*/ 142 h 176"/>
              <a:gd name="T18" fmla="*/ 80 w 160"/>
              <a:gd name="T19" fmla="*/ 176 h 176"/>
              <a:gd name="T20" fmla="*/ 93 w 160"/>
              <a:gd name="T21" fmla="*/ 173 h 176"/>
              <a:gd name="T22" fmla="*/ 160 w 160"/>
              <a:gd name="T23" fmla="*/ 119 h 176"/>
              <a:gd name="T24" fmla="*/ 147 w 160"/>
              <a:gd name="T25" fmla="*/ 34 h 176"/>
              <a:gd name="T26" fmla="*/ 143 w 160"/>
              <a:gd name="T27" fmla="*/ 135 h 176"/>
              <a:gd name="T28" fmla="*/ 80 w 160"/>
              <a:gd name="T29" fmla="*/ 168 h 176"/>
              <a:gd name="T30" fmla="*/ 17 w 160"/>
              <a:gd name="T31" fmla="*/ 135 h 176"/>
              <a:gd name="T32" fmla="*/ 8 w 160"/>
              <a:gd name="T33" fmla="*/ 57 h 176"/>
              <a:gd name="T34" fmla="*/ 71 w 160"/>
              <a:gd name="T35" fmla="*/ 10 h 176"/>
              <a:gd name="T36" fmla="*/ 89 w 160"/>
              <a:gd name="T37" fmla="*/ 10 h 176"/>
              <a:gd name="T38" fmla="*/ 152 w 160"/>
              <a:gd name="T39" fmla="*/ 57 h 176"/>
              <a:gd name="T40" fmla="*/ 118 w 160"/>
              <a:gd name="T41" fmla="*/ 44 h 176"/>
              <a:gd name="T42" fmla="*/ 94 w 160"/>
              <a:gd name="T43" fmla="*/ 48 h 176"/>
              <a:gd name="T44" fmla="*/ 66 w 160"/>
              <a:gd name="T45" fmla="*/ 48 h 176"/>
              <a:gd name="T46" fmla="*/ 42 w 160"/>
              <a:gd name="T47" fmla="*/ 44 h 176"/>
              <a:gd name="T48" fmla="*/ 32 w 160"/>
              <a:gd name="T49" fmla="*/ 122 h 176"/>
              <a:gd name="T50" fmla="*/ 56 w 160"/>
              <a:gd name="T51" fmla="*/ 132 h 176"/>
              <a:gd name="T52" fmla="*/ 62 w 160"/>
              <a:gd name="T53" fmla="*/ 124 h 176"/>
              <a:gd name="T54" fmla="*/ 57 w 160"/>
              <a:gd name="T55" fmla="*/ 71 h 176"/>
              <a:gd name="T56" fmla="*/ 71 w 160"/>
              <a:gd name="T57" fmla="*/ 108 h 176"/>
              <a:gd name="T58" fmla="*/ 90 w 160"/>
              <a:gd name="T59" fmla="*/ 106 h 176"/>
              <a:gd name="T60" fmla="*/ 102 w 160"/>
              <a:gd name="T61" fmla="*/ 108 h 176"/>
              <a:gd name="T62" fmla="*/ 98 w 160"/>
              <a:gd name="T63" fmla="*/ 130 h 176"/>
              <a:gd name="T64" fmla="*/ 118 w 160"/>
              <a:gd name="T65" fmla="*/ 132 h 176"/>
              <a:gd name="T66" fmla="*/ 128 w 160"/>
              <a:gd name="T67" fmla="*/ 54 h 176"/>
              <a:gd name="T68" fmla="*/ 124 w 160"/>
              <a:gd name="T69" fmla="*/ 122 h 176"/>
              <a:gd name="T70" fmla="*/ 104 w 160"/>
              <a:gd name="T71" fmla="*/ 128 h 176"/>
              <a:gd name="T72" fmla="*/ 102 w 160"/>
              <a:gd name="T73" fmla="*/ 126 h 176"/>
              <a:gd name="T74" fmla="*/ 106 w 160"/>
              <a:gd name="T75" fmla="*/ 69 h 176"/>
              <a:gd name="T76" fmla="*/ 103 w 160"/>
              <a:gd name="T77" fmla="*/ 67 h 176"/>
              <a:gd name="T78" fmla="*/ 73 w 160"/>
              <a:gd name="T79" fmla="*/ 104 h 176"/>
              <a:gd name="T80" fmla="*/ 53 w 160"/>
              <a:gd name="T81" fmla="*/ 69 h 176"/>
              <a:gd name="T82" fmla="*/ 58 w 160"/>
              <a:gd name="T83" fmla="*/ 126 h 176"/>
              <a:gd name="T84" fmla="*/ 56 w 160"/>
              <a:gd name="T85" fmla="*/ 128 h 176"/>
              <a:gd name="T86" fmla="*/ 35 w 160"/>
              <a:gd name="T87" fmla="*/ 122 h 176"/>
              <a:gd name="T88" fmla="*/ 41 w 160"/>
              <a:gd name="T89" fmla="*/ 48 h 176"/>
              <a:gd name="T90" fmla="*/ 63 w 160"/>
              <a:gd name="T91" fmla="*/ 51 h 176"/>
              <a:gd name="T92" fmla="*/ 80 w 160"/>
              <a:gd name="T93" fmla="*/ 72 h 176"/>
              <a:gd name="T94" fmla="*/ 97 w 160"/>
              <a:gd name="T95" fmla="*/ 51 h 176"/>
              <a:gd name="T96" fmla="*/ 118 w 160"/>
              <a:gd name="T97" fmla="*/ 48 h 176"/>
              <a:gd name="T98" fmla="*/ 124 w 160"/>
              <a:gd name="T99" fmla="*/ 1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90" y="120"/>
                </a:moveTo>
                <a:cubicBezTo>
                  <a:pt x="88" y="120"/>
                  <a:pt x="86" y="122"/>
                  <a:pt x="86" y="124"/>
                </a:cubicBezTo>
                <a:cubicBezTo>
                  <a:pt x="86" y="126"/>
                  <a:pt x="88" y="128"/>
                  <a:pt x="90" y="128"/>
                </a:cubicBezTo>
                <a:cubicBezTo>
                  <a:pt x="92" y="128"/>
                  <a:pt x="94" y="126"/>
                  <a:pt x="94" y="124"/>
                </a:cubicBezTo>
                <a:cubicBezTo>
                  <a:pt x="94" y="122"/>
                  <a:pt x="92" y="120"/>
                  <a:pt x="90" y="120"/>
                </a:cubicBezTo>
                <a:close/>
                <a:moveTo>
                  <a:pt x="70" y="120"/>
                </a:moveTo>
                <a:cubicBezTo>
                  <a:pt x="68" y="120"/>
                  <a:pt x="66" y="122"/>
                  <a:pt x="66" y="124"/>
                </a:cubicBezTo>
                <a:cubicBezTo>
                  <a:pt x="66" y="126"/>
                  <a:pt x="68" y="128"/>
                  <a:pt x="70" y="128"/>
                </a:cubicBezTo>
                <a:cubicBezTo>
                  <a:pt x="72" y="128"/>
                  <a:pt x="74" y="126"/>
                  <a:pt x="74" y="124"/>
                </a:cubicBezTo>
                <a:cubicBezTo>
                  <a:pt x="74" y="122"/>
                  <a:pt x="72" y="120"/>
                  <a:pt x="70" y="120"/>
                </a:cubicBezTo>
                <a:close/>
                <a:moveTo>
                  <a:pt x="147" y="34"/>
                </a:moveTo>
                <a:cubicBezTo>
                  <a:pt x="93" y="3"/>
                  <a:pt x="93" y="3"/>
                  <a:pt x="93" y="3"/>
                </a:cubicBezTo>
                <a:cubicBezTo>
                  <a:pt x="90"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8"/>
                  <a:pt x="6" y="137"/>
                  <a:pt x="13" y="142"/>
                </a:cubicBezTo>
                <a:cubicBezTo>
                  <a:pt x="67" y="173"/>
                  <a:pt x="67" y="173"/>
                  <a:pt x="67" y="173"/>
                </a:cubicBezTo>
                <a:cubicBezTo>
                  <a:pt x="70" y="175"/>
                  <a:pt x="75" y="176"/>
                  <a:pt x="80" y="176"/>
                </a:cubicBezTo>
                <a:cubicBezTo>
                  <a:pt x="80" y="176"/>
                  <a:pt x="80" y="176"/>
                  <a:pt x="80" y="176"/>
                </a:cubicBezTo>
                <a:cubicBezTo>
                  <a:pt x="85" y="176"/>
                  <a:pt x="89" y="175"/>
                  <a:pt x="93" y="173"/>
                </a:cubicBezTo>
                <a:cubicBezTo>
                  <a:pt x="147" y="142"/>
                  <a:pt x="147" y="142"/>
                  <a:pt x="147" y="142"/>
                </a:cubicBezTo>
                <a:cubicBezTo>
                  <a:pt x="154" y="137"/>
                  <a:pt x="160" y="128"/>
                  <a:pt x="160" y="119"/>
                </a:cubicBezTo>
                <a:cubicBezTo>
                  <a:pt x="160" y="57"/>
                  <a:pt x="160" y="57"/>
                  <a:pt x="160" y="57"/>
                </a:cubicBezTo>
                <a:cubicBezTo>
                  <a:pt x="160" y="48"/>
                  <a:pt x="154" y="38"/>
                  <a:pt x="147" y="34"/>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lnTo>
                  <a:pt x="152" y="119"/>
                </a:lnTo>
                <a:close/>
                <a:moveTo>
                  <a:pt x="118" y="44"/>
                </a:moveTo>
                <a:cubicBezTo>
                  <a:pt x="104" y="44"/>
                  <a:pt x="104" y="44"/>
                  <a:pt x="104" y="44"/>
                </a:cubicBezTo>
                <a:cubicBezTo>
                  <a:pt x="100" y="44"/>
                  <a:pt x="97" y="46"/>
                  <a:pt x="94" y="48"/>
                </a:cubicBezTo>
                <a:cubicBezTo>
                  <a:pt x="88" y="54"/>
                  <a:pt x="83" y="62"/>
                  <a:pt x="80" y="67"/>
                </a:cubicBezTo>
                <a:cubicBezTo>
                  <a:pt x="77" y="62"/>
                  <a:pt x="72" y="54"/>
                  <a:pt x="66" y="48"/>
                </a:cubicBezTo>
                <a:cubicBezTo>
                  <a:pt x="63" y="45"/>
                  <a:pt x="60" y="44"/>
                  <a:pt x="56" y="44"/>
                </a:cubicBezTo>
                <a:cubicBezTo>
                  <a:pt x="42" y="44"/>
                  <a:pt x="42" y="44"/>
                  <a:pt x="42" y="44"/>
                </a:cubicBezTo>
                <a:cubicBezTo>
                  <a:pt x="36" y="44"/>
                  <a:pt x="32" y="48"/>
                  <a:pt x="32" y="54"/>
                </a:cubicBezTo>
                <a:cubicBezTo>
                  <a:pt x="32" y="122"/>
                  <a:pt x="32" y="122"/>
                  <a:pt x="32" y="122"/>
                </a:cubicBezTo>
                <a:cubicBezTo>
                  <a:pt x="32" y="128"/>
                  <a:pt x="36" y="132"/>
                  <a:pt x="42" y="132"/>
                </a:cubicBezTo>
                <a:cubicBezTo>
                  <a:pt x="56" y="132"/>
                  <a:pt x="56" y="132"/>
                  <a:pt x="56" y="132"/>
                </a:cubicBezTo>
                <a:cubicBezTo>
                  <a:pt x="58" y="132"/>
                  <a:pt x="60" y="131"/>
                  <a:pt x="61" y="130"/>
                </a:cubicBezTo>
                <a:cubicBezTo>
                  <a:pt x="62" y="128"/>
                  <a:pt x="63" y="126"/>
                  <a:pt x="62" y="124"/>
                </a:cubicBezTo>
                <a:cubicBezTo>
                  <a:pt x="60" y="119"/>
                  <a:pt x="59" y="114"/>
                  <a:pt x="58" y="108"/>
                </a:cubicBezTo>
                <a:cubicBezTo>
                  <a:pt x="54" y="86"/>
                  <a:pt x="55" y="72"/>
                  <a:pt x="57" y="71"/>
                </a:cubicBezTo>
                <a:cubicBezTo>
                  <a:pt x="59" y="71"/>
                  <a:pt x="66" y="83"/>
                  <a:pt x="70" y="106"/>
                </a:cubicBezTo>
                <a:cubicBezTo>
                  <a:pt x="70" y="107"/>
                  <a:pt x="70" y="107"/>
                  <a:pt x="71" y="108"/>
                </a:cubicBezTo>
                <a:cubicBezTo>
                  <a:pt x="77" y="110"/>
                  <a:pt x="84" y="110"/>
                  <a:pt x="89" y="108"/>
                </a:cubicBezTo>
                <a:cubicBezTo>
                  <a:pt x="90" y="107"/>
                  <a:pt x="90" y="107"/>
                  <a:pt x="90" y="106"/>
                </a:cubicBezTo>
                <a:cubicBezTo>
                  <a:pt x="94" y="83"/>
                  <a:pt x="101" y="71"/>
                  <a:pt x="103" y="71"/>
                </a:cubicBezTo>
                <a:cubicBezTo>
                  <a:pt x="105" y="72"/>
                  <a:pt x="106" y="86"/>
                  <a:pt x="102" y="108"/>
                </a:cubicBezTo>
                <a:cubicBezTo>
                  <a:pt x="100" y="114"/>
                  <a:pt x="99" y="119"/>
                  <a:pt x="98" y="124"/>
                </a:cubicBezTo>
                <a:cubicBezTo>
                  <a:pt x="97" y="126"/>
                  <a:pt x="97" y="128"/>
                  <a:pt x="98" y="130"/>
                </a:cubicBezTo>
                <a:cubicBezTo>
                  <a:pt x="100" y="131"/>
                  <a:pt x="101" y="132"/>
                  <a:pt x="103" y="132"/>
                </a:cubicBezTo>
                <a:cubicBezTo>
                  <a:pt x="118" y="132"/>
                  <a:pt x="118" y="132"/>
                  <a:pt x="118" y="132"/>
                </a:cubicBezTo>
                <a:cubicBezTo>
                  <a:pt x="123" y="132"/>
                  <a:pt x="128" y="128"/>
                  <a:pt x="128" y="122"/>
                </a:cubicBezTo>
                <a:cubicBezTo>
                  <a:pt x="128" y="54"/>
                  <a:pt x="128" y="54"/>
                  <a:pt x="128" y="54"/>
                </a:cubicBezTo>
                <a:cubicBezTo>
                  <a:pt x="128" y="48"/>
                  <a:pt x="124" y="44"/>
                  <a:pt x="118" y="44"/>
                </a:cubicBezTo>
                <a:close/>
                <a:moveTo>
                  <a:pt x="124" y="122"/>
                </a:moveTo>
                <a:cubicBezTo>
                  <a:pt x="124" y="126"/>
                  <a:pt x="122" y="128"/>
                  <a:pt x="118" y="128"/>
                </a:cubicBezTo>
                <a:cubicBezTo>
                  <a:pt x="104" y="128"/>
                  <a:pt x="104" y="128"/>
                  <a:pt x="104" y="128"/>
                </a:cubicBezTo>
                <a:cubicBezTo>
                  <a:pt x="103" y="128"/>
                  <a:pt x="102" y="128"/>
                  <a:pt x="102" y="127"/>
                </a:cubicBezTo>
                <a:cubicBezTo>
                  <a:pt x="102" y="127"/>
                  <a:pt x="102" y="126"/>
                  <a:pt x="102" y="126"/>
                </a:cubicBezTo>
                <a:cubicBezTo>
                  <a:pt x="103" y="120"/>
                  <a:pt x="104" y="115"/>
                  <a:pt x="106" y="109"/>
                </a:cubicBezTo>
                <a:cubicBezTo>
                  <a:pt x="109" y="93"/>
                  <a:pt x="110" y="74"/>
                  <a:pt x="106" y="69"/>
                </a:cubicBezTo>
                <a:cubicBezTo>
                  <a:pt x="106" y="68"/>
                  <a:pt x="104" y="67"/>
                  <a:pt x="104" y="67"/>
                </a:cubicBezTo>
                <a:cubicBezTo>
                  <a:pt x="103" y="67"/>
                  <a:pt x="103" y="67"/>
                  <a:pt x="103" y="67"/>
                </a:cubicBezTo>
                <a:cubicBezTo>
                  <a:pt x="94" y="67"/>
                  <a:pt x="87" y="98"/>
                  <a:pt x="86" y="104"/>
                </a:cubicBezTo>
                <a:cubicBezTo>
                  <a:pt x="82" y="105"/>
                  <a:pt x="77" y="105"/>
                  <a:pt x="73" y="104"/>
                </a:cubicBezTo>
                <a:cubicBezTo>
                  <a:pt x="72" y="98"/>
                  <a:pt x="64" y="65"/>
                  <a:pt x="56" y="67"/>
                </a:cubicBezTo>
                <a:cubicBezTo>
                  <a:pt x="55" y="67"/>
                  <a:pt x="54" y="67"/>
                  <a:pt x="53" y="69"/>
                </a:cubicBezTo>
                <a:cubicBezTo>
                  <a:pt x="49" y="74"/>
                  <a:pt x="50" y="93"/>
                  <a:pt x="54" y="109"/>
                </a:cubicBezTo>
                <a:cubicBezTo>
                  <a:pt x="55" y="115"/>
                  <a:pt x="56" y="120"/>
                  <a:pt x="58" y="126"/>
                </a:cubicBezTo>
                <a:cubicBezTo>
                  <a:pt x="58" y="126"/>
                  <a:pt x="58" y="127"/>
                  <a:pt x="57" y="127"/>
                </a:cubicBezTo>
                <a:cubicBezTo>
                  <a:pt x="57" y="128"/>
                  <a:pt x="56" y="128"/>
                  <a:pt x="56" y="128"/>
                </a:cubicBezTo>
                <a:cubicBezTo>
                  <a:pt x="41" y="128"/>
                  <a:pt x="41" y="128"/>
                  <a:pt x="41" y="128"/>
                </a:cubicBezTo>
                <a:cubicBezTo>
                  <a:pt x="38" y="128"/>
                  <a:pt x="35" y="126"/>
                  <a:pt x="35" y="122"/>
                </a:cubicBezTo>
                <a:cubicBezTo>
                  <a:pt x="35" y="54"/>
                  <a:pt x="35" y="54"/>
                  <a:pt x="35" y="54"/>
                </a:cubicBezTo>
                <a:cubicBezTo>
                  <a:pt x="35" y="50"/>
                  <a:pt x="38" y="48"/>
                  <a:pt x="41" y="48"/>
                </a:cubicBezTo>
                <a:cubicBezTo>
                  <a:pt x="56" y="48"/>
                  <a:pt x="56" y="48"/>
                  <a:pt x="56" y="48"/>
                </a:cubicBezTo>
                <a:cubicBezTo>
                  <a:pt x="58" y="48"/>
                  <a:pt x="61" y="49"/>
                  <a:pt x="63" y="51"/>
                </a:cubicBezTo>
                <a:cubicBezTo>
                  <a:pt x="70" y="58"/>
                  <a:pt x="78" y="72"/>
                  <a:pt x="78" y="72"/>
                </a:cubicBezTo>
                <a:cubicBezTo>
                  <a:pt x="79" y="72"/>
                  <a:pt x="80" y="72"/>
                  <a:pt x="80" y="72"/>
                </a:cubicBezTo>
                <a:cubicBezTo>
                  <a:pt x="81" y="72"/>
                  <a:pt x="81" y="72"/>
                  <a:pt x="82" y="72"/>
                </a:cubicBezTo>
                <a:cubicBezTo>
                  <a:pt x="82" y="72"/>
                  <a:pt x="90" y="58"/>
                  <a:pt x="97" y="51"/>
                </a:cubicBezTo>
                <a:cubicBezTo>
                  <a:pt x="99" y="49"/>
                  <a:pt x="102" y="48"/>
                  <a:pt x="104" y="48"/>
                </a:cubicBezTo>
                <a:cubicBezTo>
                  <a:pt x="118" y="48"/>
                  <a:pt x="118" y="48"/>
                  <a:pt x="118" y="48"/>
                </a:cubicBezTo>
                <a:cubicBezTo>
                  <a:pt x="122" y="48"/>
                  <a:pt x="124" y="50"/>
                  <a:pt x="124" y="54"/>
                </a:cubicBezTo>
                <a:lnTo>
                  <a:pt x="124" y="122"/>
                </a:lnTo>
                <a:close/>
              </a:path>
            </a:pathLst>
          </a:custGeom>
          <a:solidFill>
            <a:srgbClr val="B4ED8F"/>
          </a:solid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sp>
        <p:nvSpPr>
          <p:cNvPr id="824" name="TextBox 102"/>
          <p:cNvSpPr txBox="1"/>
          <p:nvPr/>
        </p:nvSpPr>
        <p:spPr>
          <a:xfrm>
            <a:off x="9061179" y="3678732"/>
            <a:ext cx="482536" cy="184666"/>
          </a:xfrm>
          <a:prstGeom prst="rect">
            <a:avLst/>
          </a:prstGeom>
          <a:noFill/>
        </p:spPr>
        <p:txBody>
          <a:bodyPr wrap="square" lIns="0" tIns="0" rIns="0" bIns="0" rtlCol="0">
            <a:spAutoFit/>
          </a:bodyPr>
          <a:lstStyle/>
          <a:p>
            <a:pPr algn="ctr">
              <a:buNone/>
            </a:pPr>
            <a:r>
              <a:rPr lang="en-US" altLang="zh-CN" sz="1200" dirty="0">
                <a:latin typeface="+mn-ea"/>
                <a:ea typeface="+mn-ea"/>
                <a:cs typeface="Akkurat Pro"/>
                <a:sym typeface="Akkurat Pro"/>
              </a:rPr>
              <a:t>DRS</a:t>
            </a:r>
            <a:endParaRPr lang="zh-CN" altLang="en-US" sz="1200" dirty="0">
              <a:latin typeface="+mn-ea"/>
              <a:ea typeface="+mn-ea"/>
              <a:cs typeface="Akkurat Pro"/>
              <a:sym typeface="Akkurat Pro"/>
            </a:endParaRPr>
          </a:p>
        </p:txBody>
      </p:sp>
      <p:sp>
        <p:nvSpPr>
          <p:cNvPr id="825" name="Freeform 13"/>
          <p:cNvSpPr>
            <a:spLocks noEditPoints="1"/>
          </p:cNvSpPr>
          <p:nvPr/>
        </p:nvSpPr>
        <p:spPr bwMode="auto">
          <a:xfrm>
            <a:off x="9113268" y="3285334"/>
            <a:ext cx="337888" cy="317751"/>
          </a:xfrm>
          <a:custGeom>
            <a:avLst/>
            <a:gdLst>
              <a:gd name="T0" fmla="*/ 552 w 585"/>
              <a:gd name="T1" fmla="*/ 324 h 451"/>
              <a:gd name="T2" fmla="*/ 401 w 585"/>
              <a:gd name="T3" fmla="*/ 420 h 451"/>
              <a:gd name="T4" fmla="*/ 229 w 585"/>
              <a:gd name="T5" fmla="*/ 337 h 451"/>
              <a:gd name="T6" fmla="*/ 212 w 585"/>
              <a:gd name="T7" fmla="*/ 144 h 451"/>
              <a:gd name="T8" fmla="*/ 200 w 585"/>
              <a:gd name="T9" fmla="*/ 140 h 451"/>
              <a:gd name="T10" fmla="*/ 141 w 585"/>
              <a:gd name="T11" fmla="*/ 229 h 451"/>
              <a:gd name="T12" fmla="*/ 198 w 585"/>
              <a:gd name="T13" fmla="*/ 164 h 451"/>
              <a:gd name="T14" fmla="*/ 222 w 585"/>
              <a:gd name="T15" fmla="*/ 348 h 451"/>
              <a:gd name="T16" fmla="*/ 216 w 585"/>
              <a:gd name="T17" fmla="*/ 419 h 451"/>
              <a:gd name="T18" fmla="*/ 42 w 585"/>
              <a:gd name="T19" fmla="*/ 337 h 451"/>
              <a:gd name="T20" fmla="*/ 26 w 585"/>
              <a:gd name="T21" fmla="*/ 304 h 451"/>
              <a:gd name="T22" fmla="*/ 26 w 585"/>
              <a:gd name="T23" fmla="*/ 143 h 451"/>
              <a:gd name="T24" fmla="*/ 44 w 585"/>
              <a:gd name="T25" fmla="*/ 109 h 451"/>
              <a:gd name="T26" fmla="*/ 216 w 585"/>
              <a:gd name="T27" fmla="*/ 27 h 451"/>
              <a:gd name="T28" fmla="*/ 372 w 585"/>
              <a:gd name="T29" fmla="*/ 141 h 451"/>
              <a:gd name="T30" fmla="*/ 376 w 585"/>
              <a:gd name="T31" fmla="*/ 311 h 451"/>
              <a:gd name="T32" fmla="*/ 444 w 585"/>
              <a:gd name="T33" fmla="*/ 228 h 451"/>
              <a:gd name="T34" fmla="*/ 433 w 585"/>
              <a:gd name="T35" fmla="*/ 220 h 451"/>
              <a:gd name="T36" fmla="*/ 385 w 585"/>
              <a:gd name="T37" fmla="*/ 141 h 451"/>
              <a:gd name="T38" fmla="*/ 305 w 585"/>
              <a:gd name="T39" fmla="*/ 67 h 451"/>
              <a:gd name="T40" fmla="*/ 401 w 585"/>
              <a:gd name="T41" fmla="*/ 29 h 451"/>
              <a:gd name="T42" fmla="*/ 558 w 585"/>
              <a:gd name="T43" fmla="*/ 144 h 451"/>
              <a:gd name="T44" fmla="*/ 552 w 585"/>
              <a:gd name="T45" fmla="*/ 324 h 451"/>
              <a:gd name="T46" fmla="*/ 585 w 585"/>
              <a:gd name="T47" fmla="*/ 144 h 451"/>
              <a:gd name="T48" fmla="*/ 417 w 585"/>
              <a:gd name="T49" fmla="*/ 7 h 451"/>
              <a:gd name="T50" fmla="*/ 353 w 585"/>
              <a:gd name="T51" fmla="*/ 7 h 451"/>
              <a:gd name="T52" fmla="*/ 230 w 585"/>
              <a:gd name="T53" fmla="*/ 7 h 451"/>
              <a:gd name="T54" fmla="*/ 166 w 585"/>
              <a:gd name="T55" fmla="*/ 7 h 451"/>
              <a:gd name="T56" fmla="*/ 0 w 585"/>
              <a:gd name="T57" fmla="*/ 145 h 451"/>
              <a:gd name="T58" fmla="*/ 32 w 585"/>
              <a:gd name="T59" fmla="*/ 363 h 451"/>
              <a:gd name="T60" fmla="*/ 200 w 585"/>
              <a:gd name="T61" fmla="*/ 451 h 451"/>
              <a:gd name="T62" fmla="*/ 293 w 585"/>
              <a:gd name="T63" fmla="*/ 407 h 451"/>
              <a:gd name="T64" fmla="*/ 386 w 585"/>
              <a:gd name="T65" fmla="*/ 451 h 451"/>
              <a:gd name="T66" fmla="*/ 553 w 585"/>
              <a:gd name="T67" fmla="*/ 363 h 451"/>
              <a:gd name="T68" fmla="*/ 585 w 585"/>
              <a:gd name="T69" fmla="*/ 30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451">
                <a:moveTo>
                  <a:pt x="552" y="324"/>
                </a:moveTo>
                <a:lnTo>
                  <a:pt x="552" y="324"/>
                </a:lnTo>
                <a:cubicBezTo>
                  <a:pt x="549" y="329"/>
                  <a:pt x="545" y="335"/>
                  <a:pt x="541" y="337"/>
                </a:cubicBezTo>
                <a:lnTo>
                  <a:pt x="401" y="420"/>
                </a:lnTo>
                <a:cubicBezTo>
                  <a:pt x="393" y="424"/>
                  <a:pt x="376" y="424"/>
                  <a:pt x="369" y="420"/>
                </a:cubicBezTo>
                <a:lnTo>
                  <a:pt x="229" y="337"/>
                </a:lnTo>
                <a:cubicBezTo>
                  <a:pt x="221" y="332"/>
                  <a:pt x="212" y="317"/>
                  <a:pt x="212" y="307"/>
                </a:cubicBezTo>
                <a:lnTo>
                  <a:pt x="212" y="144"/>
                </a:lnTo>
                <a:cubicBezTo>
                  <a:pt x="212" y="141"/>
                  <a:pt x="210" y="139"/>
                  <a:pt x="208" y="137"/>
                </a:cubicBezTo>
                <a:cubicBezTo>
                  <a:pt x="205" y="136"/>
                  <a:pt x="202" y="137"/>
                  <a:pt x="200" y="140"/>
                </a:cubicBezTo>
                <a:lnTo>
                  <a:pt x="140" y="220"/>
                </a:lnTo>
                <a:cubicBezTo>
                  <a:pt x="137" y="223"/>
                  <a:pt x="138" y="227"/>
                  <a:pt x="141" y="229"/>
                </a:cubicBezTo>
                <a:cubicBezTo>
                  <a:pt x="144" y="232"/>
                  <a:pt x="148" y="231"/>
                  <a:pt x="150" y="228"/>
                </a:cubicBezTo>
                <a:lnTo>
                  <a:pt x="198" y="164"/>
                </a:lnTo>
                <a:lnTo>
                  <a:pt x="198" y="307"/>
                </a:lnTo>
                <a:cubicBezTo>
                  <a:pt x="198" y="321"/>
                  <a:pt x="209" y="341"/>
                  <a:pt x="222" y="348"/>
                </a:cubicBezTo>
                <a:lnTo>
                  <a:pt x="280" y="381"/>
                </a:lnTo>
                <a:lnTo>
                  <a:pt x="216" y="419"/>
                </a:lnTo>
                <a:cubicBezTo>
                  <a:pt x="208" y="423"/>
                  <a:pt x="190" y="423"/>
                  <a:pt x="184" y="419"/>
                </a:cubicBezTo>
                <a:lnTo>
                  <a:pt x="42" y="337"/>
                </a:lnTo>
                <a:lnTo>
                  <a:pt x="41" y="336"/>
                </a:lnTo>
                <a:cubicBezTo>
                  <a:pt x="33" y="328"/>
                  <a:pt x="26" y="315"/>
                  <a:pt x="26" y="304"/>
                </a:cubicBezTo>
                <a:lnTo>
                  <a:pt x="26" y="171"/>
                </a:lnTo>
                <a:lnTo>
                  <a:pt x="26" y="143"/>
                </a:lnTo>
                <a:cubicBezTo>
                  <a:pt x="26" y="132"/>
                  <a:pt x="33" y="117"/>
                  <a:pt x="42" y="111"/>
                </a:cubicBezTo>
                <a:lnTo>
                  <a:pt x="44" y="109"/>
                </a:lnTo>
                <a:lnTo>
                  <a:pt x="184" y="27"/>
                </a:lnTo>
                <a:cubicBezTo>
                  <a:pt x="192" y="23"/>
                  <a:pt x="209" y="23"/>
                  <a:pt x="216" y="27"/>
                </a:cubicBezTo>
                <a:lnTo>
                  <a:pt x="354" y="111"/>
                </a:lnTo>
                <a:cubicBezTo>
                  <a:pt x="362" y="116"/>
                  <a:pt x="372" y="131"/>
                  <a:pt x="372" y="141"/>
                </a:cubicBezTo>
                <a:lnTo>
                  <a:pt x="372" y="304"/>
                </a:lnTo>
                <a:cubicBezTo>
                  <a:pt x="372" y="307"/>
                  <a:pt x="373" y="309"/>
                  <a:pt x="376" y="311"/>
                </a:cubicBezTo>
                <a:cubicBezTo>
                  <a:pt x="378" y="312"/>
                  <a:pt x="381" y="311"/>
                  <a:pt x="384" y="308"/>
                </a:cubicBezTo>
                <a:lnTo>
                  <a:pt x="444" y="228"/>
                </a:lnTo>
                <a:cubicBezTo>
                  <a:pt x="446" y="225"/>
                  <a:pt x="445" y="221"/>
                  <a:pt x="442" y="219"/>
                </a:cubicBezTo>
                <a:cubicBezTo>
                  <a:pt x="440" y="216"/>
                  <a:pt x="436" y="217"/>
                  <a:pt x="433" y="220"/>
                </a:cubicBezTo>
                <a:lnTo>
                  <a:pt x="385" y="284"/>
                </a:lnTo>
                <a:lnTo>
                  <a:pt x="385" y="141"/>
                </a:lnTo>
                <a:cubicBezTo>
                  <a:pt x="385" y="127"/>
                  <a:pt x="374" y="107"/>
                  <a:pt x="362" y="100"/>
                </a:cubicBezTo>
                <a:lnTo>
                  <a:pt x="305" y="67"/>
                </a:lnTo>
                <a:lnTo>
                  <a:pt x="369" y="29"/>
                </a:lnTo>
                <a:cubicBezTo>
                  <a:pt x="377" y="25"/>
                  <a:pt x="394" y="25"/>
                  <a:pt x="401" y="29"/>
                </a:cubicBezTo>
                <a:lnTo>
                  <a:pt x="541" y="111"/>
                </a:lnTo>
                <a:cubicBezTo>
                  <a:pt x="550" y="117"/>
                  <a:pt x="558" y="132"/>
                  <a:pt x="558" y="144"/>
                </a:cubicBezTo>
                <a:lnTo>
                  <a:pt x="558" y="304"/>
                </a:lnTo>
                <a:cubicBezTo>
                  <a:pt x="558" y="311"/>
                  <a:pt x="556" y="317"/>
                  <a:pt x="552" y="324"/>
                </a:cubicBezTo>
                <a:close/>
                <a:moveTo>
                  <a:pt x="585" y="144"/>
                </a:moveTo>
                <a:lnTo>
                  <a:pt x="585" y="144"/>
                </a:lnTo>
                <a:cubicBezTo>
                  <a:pt x="585" y="123"/>
                  <a:pt x="570" y="97"/>
                  <a:pt x="553" y="87"/>
                </a:cubicBezTo>
                <a:lnTo>
                  <a:pt x="417" y="7"/>
                </a:lnTo>
                <a:cubicBezTo>
                  <a:pt x="408" y="1"/>
                  <a:pt x="397" y="0"/>
                  <a:pt x="385" y="0"/>
                </a:cubicBezTo>
                <a:cubicBezTo>
                  <a:pt x="373" y="0"/>
                  <a:pt x="361" y="1"/>
                  <a:pt x="353" y="7"/>
                </a:cubicBezTo>
                <a:lnTo>
                  <a:pt x="292" y="43"/>
                </a:lnTo>
                <a:lnTo>
                  <a:pt x="230" y="7"/>
                </a:lnTo>
                <a:cubicBezTo>
                  <a:pt x="221" y="1"/>
                  <a:pt x="210" y="0"/>
                  <a:pt x="198" y="0"/>
                </a:cubicBezTo>
                <a:cubicBezTo>
                  <a:pt x="186" y="0"/>
                  <a:pt x="174" y="1"/>
                  <a:pt x="166" y="7"/>
                </a:cubicBezTo>
                <a:lnTo>
                  <a:pt x="32" y="87"/>
                </a:lnTo>
                <a:cubicBezTo>
                  <a:pt x="13" y="97"/>
                  <a:pt x="0" y="123"/>
                  <a:pt x="0" y="145"/>
                </a:cubicBezTo>
                <a:lnTo>
                  <a:pt x="0" y="305"/>
                </a:lnTo>
                <a:cubicBezTo>
                  <a:pt x="0" y="327"/>
                  <a:pt x="14" y="352"/>
                  <a:pt x="32" y="363"/>
                </a:cubicBezTo>
                <a:lnTo>
                  <a:pt x="168" y="443"/>
                </a:lnTo>
                <a:cubicBezTo>
                  <a:pt x="177" y="448"/>
                  <a:pt x="188" y="451"/>
                  <a:pt x="200" y="451"/>
                </a:cubicBezTo>
                <a:cubicBezTo>
                  <a:pt x="212" y="451"/>
                  <a:pt x="224" y="448"/>
                  <a:pt x="232" y="443"/>
                </a:cubicBezTo>
                <a:lnTo>
                  <a:pt x="293" y="407"/>
                </a:lnTo>
                <a:lnTo>
                  <a:pt x="354" y="443"/>
                </a:lnTo>
                <a:cubicBezTo>
                  <a:pt x="364" y="448"/>
                  <a:pt x="374" y="451"/>
                  <a:pt x="386" y="451"/>
                </a:cubicBezTo>
                <a:cubicBezTo>
                  <a:pt x="398" y="451"/>
                  <a:pt x="410" y="448"/>
                  <a:pt x="418" y="443"/>
                </a:cubicBezTo>
                <a:lnTo>
                  <a:pt x="553" y="363"/>
                </a:lnTo>
                <a:cubicBezTo>
                  <a:pt x="562" y="357"/>
                  <a:pt x="570" y="348"/>
                  <a:pt x="576" y="337"/>
                </a:cubicBezTo>
                <a:cubicBezTo>
                  <a:pt x="581" y="327"/>
                  <a:pt x="585" y="315"/>
                  <a:pt x="585" y="304"/>
                </a:cubicBezTo>
                <a:lnTo>
                  <a:pt x="585" y="144"/>
                </a:lnTo>
                <a:close/>
              </a:path>
            </a:pathLst>
          </a:custGeom>
          <a:solidFill>
            <a:srgbClr val="B4ED8F"/>
          </a:solidFill>
          <a:ln w="0">
            <a:solidFill>
              <a:schemeClr val="accent2">
                <a:lumMod val="75000"/>
              </a:schemeClr>
            </a:solidFill>
            <a:prstDash val="solid"/>
            <a:round/>
          </a:ln>
        </p:spPr>
        <p:txBody>
          <a:bodyPr vert="horz" wrap="square" lIns="0" tIns="0" rIns="0" bIns="0" numCol="1" anchor="t" anchorCtr="0" compatLnSpc="1"/>
          <a:lstStyle/>
          <a:p>
            <a:endParaRPr lang="en-US" sz="1200">
              <a:latin typeface="+mn-ea"/>
              <a:ea typeface="+mn-ea"/>
            </a:endParaRPr>
          </a:p>
        </p:txBody>
      </p:sp>
      <p:sp>
        <p:nvSpPr>
          <p:cNvPr id="826" name="Freeform 6"/>
          <p:cNvSpPr>
            <a:spLocks noEditPoints="1"/>
          </p:cNvSpPr>
          <p:nvPr/>
        </p:nvSpPr>
        <p:spPr bwMode="auto">
          <a:xfrm>
            <a:off x="5851036" y="3243396"/>
            <a:ext cx="313443" cy="398423"/>
          </a:xfrm>
          <a:custGeom>
            <a:avLst/>
            <a:gdLst>
              <a:gd name="T0" fmla="*/ 41 w 160"/>
              <a:gd name="T1" fmla="*/ 85 h 176"/>
              <a:gd name="T2" fmla="*/ 133 w 160"/>
              <a:gd name="T3" fmla="*/ 111 h 176"/>
              <a:gd name="T4" fmla="*/ 108 w 160"/>
              <a:gd name="T5" fmla="*/ 76 h 176"/>
              <a:gd name="T6" fmla="*/ 90 w 160"/>
              <a:gd name="T7" fmla="*/ 55 h 176"/>
              <a:gd name="T8" fmla="*/ 85 w 160"/>
              <a:gd name="T9" fmla="*/ 44 h 176"/>
              <a:gd name="T10" fmla="*/ 70 w 160"/>
              <a:gd name="T11" fmla="*/ 54 h 176"/>
              <a:gd name="T12" fmla="*/ 29 w 160"/>
              <a:gd name="T13" fmla="*/ 88 h 176"/>
              <a:gd name="T14" fmla="*/ 26 w 160"/>
              <a:gd name="T15" fmla="*/ 97 h 176"/>
              <a:gd name="T16" fmla="*/ 53 w 160"/>
              <a:gd name="T17" fmla="*/ 90 h 176"/>
              <a:gd name="T18" fmla="*/ 66 w 160"/>
              <a:gd name="T19" fmla="*/ 97 h 176"/>
              <a:gd name="T20" fmla="*/ 82 w 160"/>
              <a:gd name="T21" fmla="*/ 89 h 176"/>
              <a:gd name="T22" fmla="*/ 109 w 160"/>
              <a:gd name="T23" fmla="*/ 109 h 176"/>
              <a:gd name="T24" fmla="*/ 103 w 160"/>
              <a:gd name="T25" fmla="*/ 125 h 176"/>
              <a:gd name="T26" fmla="*/ 112 w 160"/>
              <a:gd name="T27" fmla="*/ 124 h 176"/>
              <a:gd name="T28" fmla="*/ 125 w 160"/>
              <a:gd name="T29" fmla="*/ 119 h 176"/>
              <a:gd name="T30" fmla="*/ 137 w 160"/>
              <a:gd name="T31" fmla="*/ 118 h 176"/>
              <a:gd name="T32" fmla="*/ 128 w 160"/>
              <a:gd name="T33" fmla="*/ 117 h 176"/>
              <a:gd name="T34" fmla="*/ 108 w 160"/>
              <a:gd name="T35" fmla="*/ 123 h 176"/>
              <a:gd name="T36" fmla="*/ 106 w 160"/>
              <a:gd name="T37" fmla="*/ 120 h 176"/>
              <a:gd name="T38" fmla="*/ 113 w 160"/>
              <a:gd name="T39" fmla="*/ 108 h 176"/>
              <a:gd name="T40" fmla="*/ 102 w 160"/>
              <a:gd name="T41" fmla="*/ 95 h 176"/>
              <a:gd name="T42" fmla="*/ 64 w 160"/>
              <a:gd name="T43" fmla="*/ 83 h 176"/>
              <a:gd name="T44" fmla="*/ 65 w 160"/>
              <a:gd name="T45" fmla="*/ 90 h 176"/>
              <a:gd name="T46" fmla="*/ 65 w 160"/>
              <a:gd name="T47" fmla="*/ 93 h 176"/>
              <a:gd name="T48" fmla="*/ 54 w 160"/>
              <a:gd name="T49" fmla="*/ 86 h 176"/>
              <a:gd name="T50" fmla="*/ 30 w 160"/>
              <a:gd name="T51" fmla="*/ 96 h 176"/>
              <a:gd name="T52" fmla="*/ 30 w 160"/>
              <a:gd name="T53" fmla="*/ 93 h 176"/>
              <a:gd name="T54" fmla="*/ 62 w 160"/>
              <a:gd name="T55" fmla="*/ 61 h 176"/>
              <a:gd name="T56" fmla="*/ 75 w 160"/>
              <a:gd name="T57" fmla="*/ 55 h 176"/>
              <a:gd name="T58" fmla="*/ 88 w 160"/>
              <a:gd name="T59" fmla="*/ 49 h 176"/>
              <a:gd name="T60" fmla="*/ 89 w 160"/>
              <a:gd name="T61" fmla="*/ 64 h 176"/>
              <a:gd name="T62" fmla="*/ 116 w 160"/>
              <a:gd name="T63" fmla="*/ 106 h 176"/>
              <a:gd name="T64" fmla="*/ 130 w 160"/>
              <a:gd name="T65" fmla="*/ 113 h 176"/>
              <a:gd name="T66" fmla="*/ 147 w 160"/>
              <a:gd name="T67" fmla="*/ 34 h 176"/>
              <a:gd name="T68" fmla="*/ 67 w 160"/>
              <a:gd name="T69" fmla="*/ 3 h 176"/>
              <a:gd name="T70" fmla="*/ 0 w 160"/>
              <a:gd name="T71" fmla="*/ 119 h 176"/>
              <a:gd name="T72" fmla="*/ 80 w 160"/>
              <a:gd name="T73" fmla="*/ 176 h 176"/>
              <a:gd name="T74" fmla="*/ 160 w 160"/>
              <a:gd name="T75" fmla="*/ 119 h 176"/>
              <a:gd name="T76" fmla="*/ 152 w 160"/>
              <a:gd name="T77" fmla="*/ 119 h 176"/>
              <a:gd name="T78" fmla="*/ 80 w 160"/>
              <a:gd name="T79" fmla="*/ 168 h 176"/>
              <a:gd name="T80" fmla="*/ 8 w 160"/>
              <a:gd name="T81" fmla="*/ 119 h 176"/>
              <a:gd name="T82" fmla="*/ 71 w 160"/>
              <a:gd name="T83" fmla="*/ 10 h 176"/>
              <a:gd name="T84" fmla="*/ 143 w 160"/>
              <a:gd name="T8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76">
                <a:moveTo>
                  <a:pt x="41" y="81"/>
                </a:moveTo>
                <a:cubicBezTo>
                  <a:pt x="40" y="81"/>
                  <a:pt x="39" y="81"/>
                  <a:pt x="39" y="83"/>
                </a:cubicBezTo>
                <a:cubicBezTo>
                  <a:pt x="39" y="84"/>
                  <a:pt x="40" y="85"/>
                  <a:pt x="41" y="85"/>
                </a:cubicBezTo>
                <a:cubicBezTo>
                  <a:pt x="42" y="85"/>
                  <a:pt x="43" y="84"/>
                  <a:pt x="43" y="83"/>
                </a:cubicBezTo>
                <a:cubicBezTo>
                  <a:pt x="43" y="81"/>
                  <a:pt x="42" y="81"/>
                  <a:pt x="41" y="81"/>
                </a:cubicBezTo>
                <a:close/>
                <a:moveTo>
                  <a:pt x="133" y="111"/>
                </a:moveTo>
                <a:cubicBezTo>
                  <a:pt x="128" y="107"/>
                  <a:pt x="123" y="105"/>
                  <a:pt x="120" y="104"/>
                </a:cubicBezTo>
                <a:cubicBezTo>
                  <a:pt x="119" y="101"/>
                  <a:pt x="118" y="97"/>
                  <a:pt x="116" y="91"/>
                </a:cubicBezTo>
                <a:cubicBezTo>
                  <a:pt x="114" y="86"/>
                  <a:pt x="112" y="81"/>
                  <a:pt x="108" y="76"/>
                </a:cubicBezTo>
                <a:cubicBezTo>
                  <a:pt x="104" y="70"/>
                  <a:pt x="98" y="65"/>
                  <a:pt x="91" y="61"/>
                </a:cubicBezTo>
                <a:cubicBezTo>
                  <a:pt x="89" y="60"/>
                  <a:pt x="89" y="59"/>
                  <a:pt x="89" y="58"/>
                </a:cubicBezTo>
                <a:cubicBezTo>
                  <a:pt x="89" y="57"/>
                  <a:pt x="89" y="56"/>
                  <a:pt x="90" y="55"/>
                </a:cubicBezTo>
                <a:cubicBezTo>
                  <a:pt x="90" y="55"/>
                  <a:pt x="93" y="51"/>
                  <a:pt x="92" y="48"/>
                </a:cubicBezTo>
                <a:cubicBezTo>
                  <a:pt x="92" y="46"/>
                  <a:pt x="90" y="44"/>
                  <a:pt x="86" y="44"/>
                </a:cubicBezTo>
                <a:cubicBezTo>
                  <a:pt x="85" y="44"/>
                  <a:pt x="85" y="44"/>
                  <a:pt x="85" y="44"/>
                </a:cubicBezTo>
                <a:cubicBezTo>
                  <a:pt x="82" y="44"/>
                  <a:pt x="76" y="46"/>
                  <a:pt x="71" y="53"/>
                </a:cubicBezTo>
                <a:cubicBezTo>
                  <a:pt x="71" y="53"/>
                  <a:pt x="71" y="54"/>
                  <a:pt x="71" y="54"/>
                </a:cubicBezTo>
                <a:cubicBezTo>
                  <a:pt x="71" y="54"/>
                  <a:pt x="70" y="54"/>
                  <a:pt x="70" y="54"/>
                </a:cubicBezTo>
                <a:cubicBezTo>
                  <a:pt x="68" y="55"/>
                  <a:pt x="65" y="55"/>
                  <a:pt x="60" y="57"/>
                </a:cubicBezTo>
                <a:cubicBezTo>
                  <a:pt x="49" y="60"/>
                  <a:pt x="38" y="67"/>
                  <a:pt x="33" y="74"/>
                </a:cubicBezTo>
                <a:cubicBezTo>
                  <a:pt x="28" y="81"/>
                  <a:pt x="28" y="86"/>
                  <a:pt x="29" y="88"/>
                </a:cubicBezTo>
                <a:cubicBezTo>
                  <a:pt x="29" y="88"/>
                  <a:pt x="28" y="89"/>
                  <a:pt x="28" y="89"/>
                </a:cubicBezTo>
                <a:cubicBezTo>
                  <a:pt x="27" y="90"/>
                  <a:pt x="27" y="90"/>
                  <a:pt x="26" y="90"/>
                </a:cubicBezTo>
                <a:cubicBezTo>
                  <a:pt x="26" y="91"/>
                  <a:pt x="24" y="95"/>
                  <a:pt x="26" y="97"/>
                </a:cubicBezTo>
                <a:cubicBezTo>
                  <a:pt x="26" y="99"/>
                  <a:pt x="28" y="99"/>
                  <a:pt x="30" y="99"/>
                </a:cubicBezTo>
                <a:cubicBezTo>
                  <a:pt x="31" y="99"/>
                  <a:pt x="33" y="99"/>
                  <a:pt x="34" y="98"/>
                </a:cubicBezTo>
                <a:cubicBezTo>
                  <a:pt x="42" y="94"/>
                  <a:pt x="49" y="91"/>
                  <a:pt x="53" y="90"/>
                </a:cubicBezTo>
                <a:cubicBezTo>
                  <a:pt x="54" y="91"/>
                  <a:pt x="56" y="93"/>
                  <a:pt x="57" y="94"/>
                </a:cubicBezTo>
                <a:cubicBezTo>
                  <a:pt x="60" y="95"/>
                  <a:pt x="63" y="97"/>
                  <a:pt x="65" y="97"/>
                </a:cubicBezTo>
                <a:cubicBezTo>
                  <a:pt x="66" y="97"/>
                  <a:pt x="66" y="97"/>
                  <a:pt x="66" y="97"/>
                </a:cubicBezTo>
                <a:cubicBezTo>
                  <a:pt x="70" y="96"/>
                  <a:pt x="71" y="94"/>
                  <a:pt x="72" y="93"/>
                </a:cubicBezTo>
                <a:cubicBezTo>
                  <a:pt x="72" y="91"/>
                  <a:pt x="71" y="89"/>
                  <a:pt x="69" y="87"/>
                </a:cubicBezTo>
                <a:cubicBezTo>
                  <a:pt x="72" y="87"/>
                  <a:pt x="77" y="88"/>
                  <a:pt x="82" y="89"/>
                </a:cubicBezTo>
                <a:cubicBezTo>
                  <a:pt x="88" y="89"/>
                  <a:pt x="95" y="93"/>
                  <a:pt x="100" y="98"/>
                </a:cubicBezTo>
                <a:cubicBezTo>
                  <a:pt x="105" y="102"/>
                  <a:pt x="108" y="106"/>
                  <a:pt x="110" y="108"/>
                </a:cubicBezTo>
                <a:cubicBezTo>
                  <a:pt x="110" y="108"/>
                  <a:pt x="109" y="109"/>
                  <a:pt x="109" y="109"/>
                </a:cubicBezTo>
                <a:cubicBezTo>
                  <a:pt x="108" y="110"/>
                  <a:pt x="108" y="111"/>
                  <a:pt x="106" y="113"/>
                </a:cubicBezTo>
                <a:cubicBezTo>
                  <a:pt x="105" y="115"/>
                  <a:pt x="104" y="116"/>
                  <a:pt x="103" y="117"/>
                </a:cubicBezTo>
                <a:cubicBezTo>
                  <a:pt x="103" y="118"/>
                  <a:pt x="101" y="123"/>
                  <a:pt x="103" y="125"/>
                </a:cubicBezTo>
                <a:cubicBezTo>
                  <a:pt x="104" y="127"/>
                  <a:pt x="105" y="127"/>
                  <a:pt x="107" y="127"/>
                </a:cubicBezTo>
                <a:cubicBezTo>
                  <a:pt x="107" y="127"/>
                  <a:pt x="107" y="127"/>
                  <a:pt x="107" y="127"/>
                </a:cubicBezTo>
                <a:cubicBezTo>
                  <a:pt x="109" y="127"/>
                  <a:pt x="111" y="125"/>
                  <a:pt x="112" y="124"/>
                </a:cubicBezTo>
                <a:cubicBezTo>
                  <a:pt x="113" y="123"/>
                  <a:pt x="115" y="121"/>
                  <a:pt x="118" y="121"/>
                </a:cubicBezTo>
                <a:cubicBezTo>
                  <a:pt x="120" y="120"/>
                  <a:pt x="122" y="119"/>
                  <a:pt x="125" y="119"/>
                </a:cubicBezTo>
                <a:cubicBezTo>
                  <a:pt x="125" y="119"/>
                  <a:pt x="125" y="119"/>
                  <a:pt x="125" y="119"/>
                </a:cubicBezTo>
                <a:cubicBezTo>
                  <a:pt x="126" y="119"/>
                  <a:pt x="127" y="119"/>
                  <a:pt x="127" y="120"/>
                </a:cubicBezTo>
                <a:cubicBezTo>
                  <a:pt x="128" y="120"/>
                  <a:pt x="130" y="121"/>
                  <a:pt x="132" y="121"/>
                </a:cubicBezTo>
                <a:cubicBezTo>
                  <a:pt x="134" y="121"/>
                  <a:pt x="136" y="120"/>
                  <a:pt x="137" y="118"/>
                </a:cubicBezTo>
                <a:cubicBezTo>
                  <a:pt x="138" y="115"/>
                  <a:pt x="134" y="112"/>
                  <a:pt x="133" y="111"/>
                </a:cubicBezTo>
                <a:close/>
                <a:moveTo>
                  <a:pt x="132" y="117"/>
                </a:moveTo>
                <a:cubicBezTo>
                  <a:pt x="130" y="117"/>
                  <a:pt x="129" y="117"/>
                  <a:pt x="128" y="117"/>
                </a:cubicBezTo>
                <a:cubicBezTo>
                  <a:pt x="127" y="116"/>
                  <a:pt x="126" y="116"/>
                  <a:pt x="124" y="116"/>
                </a:cubicBezTo>
                <a:cubicBezTo>
                  <a:pt x="122" y="116"/>
                  <a:pt x="118" y="117"/>
                  <a:pt x="116" y="118"/>
                </a:cubicBezTo>
                <a:cubicBezTo>
                  <a:pt x="112" y="119"/>
                  <a:pt x="110" y="121"/>
                  <a:pt x="108" y="123"/>
                </a:cubicBezTo>
                <a:cubicBezTo>
                  <a:pt x="107" y="125"/>
                  <a:pt x="106" y="125"/>
                  <a:pt x="106" y="125"/>
                </a:cubicBezTo>
                <a:cubicBezTo>
                  <a:pt x="106" y="125"/>
                  <a:pt x="106" y="125"/>
                  <a:pt x="106" y="125"/>
                </a:cubicBezTo>
                <a:cubicBezTo>
                  <a:pt x="105" y="124"/>
                  <a:pt x="106" y="121"/>
                  <a:pt x="106" y="120"/>
                </a:cubicBezTo>
                <a:cubicBezTo>
                  <a:pt x="106" y="119"/>
                  <a:pt x="108" y="117"/>
                  <a:pt x="109" y="116"/>
                </a:cubicBezTo>
                <a:cubicBezTo>
                  <a:pt x="110" y="115"/>
                  <a:pt x="111" y="113"/>
                  <a:pt x="112" y="111"/>
                </a:cubicBezTo>
                <a:cubicBezTo>
                  <a:pt x="113" y="110"/>
                  <a:pt x="113" y="109"/>
                  <a:pt x="113" y="108"/>
                </a:cubicBezTo>
                <a:cubicBezTo>
                  <a:pt x="113" y="108"/>
                  <a:pt x="113" y="108"/>
                  <a:pt x="113" y="108"/>
                </a:cubicBezTo>
                <a:cubicBezTo>
                  <a:pt x="112" y="107"/>
                  <a:pt x="112" y="107"/>
                  <a:pt x="112" y="107"/>
                </a:cubicBezTo>
                <a:cubicBezTo>
                  <a:pt x="111" y="105"/>
                  <a:pt x="108" y="100"/>
                  <a:pt x="102" y="95"/>
                </a:cubicBezTo>
                <a:cubicBezTo>
                  <a:pt x="96" y="90"/>
                  <a:pt x="89" y="86"/>
                  <a:pt x="82" y="85"/>
                </a:cubicBezTo>
                <a:cubicBezTo>
                  <a:pt x="74" y="84"/>
                  <a:pt x="68" y="83"/>
                  <a:pt x="65" y="83"/>
                </a:cubicBezTo>
                <a:cubicBezTo>
                  <a:pt x="64" y="83"/>
                  <a:pt x="64" y="83"/>
                  <a:pt x="64" y="83"/>
                </a:cubicBezTo>
                <a:cubicBezTo>
                  <a:pt x="62" y="84"/>
                  <a:pt x="62" y="84"/>
                  <a:pt x="62" y="84"/>
                </a:cubicBezTo>
                <a:cubicBezTo>
                  <a:pt x="63" y="86"/>
                  <a:pt x="63" y="86"/>
                  <a:pt x="63" y="86"/>
                </a:cubicBezTo>
                <a:cubicBezTo>
                  <a:pt x="63" y="86"/>
                  <a:pt x="63" y="89"/>
                  <a:pt x="65" y="90"/>
                </a:cubicBezTo>
                <a:cubicBezTo>
                  <a:pt x="66" y="91"/>
                  <a:pt x="67" y="91"/>
                  <a:pt x="67" y="92"/>
                </a:cubicBezTo>
                <a:cubicBezTo>
                  <a:pt x="67" y="93"/>
                  <a:pt x="66" y="93"/>
                  <a:pt x="65" y="93"/>
                </a:cubicBezTo>
                <a:cubicBezTo>
                  <a:pt x="65" y="93"/>
                  <a:pt x="65" y="93"/>
                  <a:pt x="65" y="93"/>
                </a:cubicBezTo>
                <a:cubicBezTo>
                  <a:pt x="63" y="93"/>
                  <a:pt x="61" y="92"/>
                  <a:pt x="59" y="91"/>
                </a:cubicBezTo>
                <a:cubicBezTo>
                  <a:pt x="57" y="90"/>
                  <a:pt x="56" y="89"/>
                  <a:pt x="55" y="87"/>
                </a:cubicBezTo>
                <a:cubicBezTo>
                  <a:pt x="54" y="86"/>
                  <a:pt x="54" y="86"/>
                  <a:pt x="54" y="86"/>
                </a:cubicBezTo>
                <a:cubicBezTo>
                  <a:pt x="52" y="86"/>
                  <a:pt x="52" y="86"/>
                  <a:pt x="52" y="86"/>
                </a:cubicBezTo>
                <a:cubicBezTo>
                  <a:pt x="49" y="87"/>
                  <a:pt x="42" y="90"/>
                  <a:pt x="32" y="95"/>
                </a:cubicBezTo>
                <a:cubicBezTo>
                  <a:pt x="31" y="96"/>
                  <a:pt x="30" y="96"/>
                  <a:pt x="30" y="96"/>
                </a:cubicBezTo>
                <a:cubicBezTo>
                  <a:pt x="29" y="96"/>
                  <a:pt x="29" y="96"/>
                  <a:pt x="29" y="96"/>
                </a:cubicBezTo>
                <a:cubicBezTo>
                  <a:pt x="28" y="95"/>
                  <a:pt x="29" y="94"/>
                  <a:pt x="29" y="93"/>
                </a:cubicBezTo>
                <a:cubicBezTo>
                  <a:pt x="29" y="93"/>
                  <a:pt x="30" y="93"/>
                  <a:pt x="30" y="93"/>
                </a:cubicBezTo>
                <a:cubicBezTo>
                  <a:pt x="31" y="91"/>
                  <a:pt x="32" y="90"/>
                  <a:pt x="32" y="88"/>
                </a:cubicBezTo>
                <a:cubicBezTo>
                  <a:pt x="32" y="86"/>
                  <a:pt x="32" y="83"/>
                  <a:pt x="36" y="77"/>
                </a:cubicBezTo>
                <a:cubicBezTo>
                  <a:pt x="41" y="70"/>
                  <a:pt x="51" y="64"/>
                  <a:pt x="62" y="61"/>
                </a:cubicBezTo>
                <a:cubicBezTo>
                  <a:pt x="66" y="59"/>
                  <a:pt x="69" y="59"/>
                  <a:pt x="71" y="58"/>
                </a:cubicBezTo>
                <a:cubicBezTo>
                  <a:pt x="72" y="58"/>
                  <a:pt x="73" y="58"/>
                  <a:pt x="73" y="57"/>
                </a:cubicBezTo>
                <a:cubicBezTo>
                  <a:pt x="74" y="57"/>
                  <a:pt x="74" y="56"/>
                  <a:pt x="75" y="55"/>
                </a:cubicBezTo>
                <a:cubicBezTo>
                  <a:pt x="79" y="49"/>
                  <a:pt x="83" y="47"/>
                  <a:pt x="86" y="47"/>
                </a:cubicBezTo>
                <a:cubicBezTo>
                  <a:pt x="86" y="47"/>
                  <a:pt x="86" y="47"/>
                  <a:pt x="86" y="47"/>
                </a:cubicBezTo>
                <a:cubicBezTo>
                  <a:pt x="87" y="47"/>
                  <a:pt x="88" y="49"/>
                  <a:pt x="88" y="49"/>
                </a:cubicBezTo>
                <a:cubicBezTo>
                  <a:pt x="89" y="49"/>
                  <a:pt x="88" y="51"/>
                  <a:pt x="87" y="52"/>
                </a:cubicBezTo>
                <a:cubicBezTo>
                  <a:pt x="86" y="53"/>
                  <a:pt x="85" y="56"/>
                  <a:pt x="85" y="58"/>
                </a:cubicBezTo>
                <a:cubicBezTo>
                  <a:pt x="86" y="61"/>
                  <a:pt x="87" y="63"/>
                  <a:pt x="89" y="64"/>
                </a:cubicBezTo>
                <a:cubicBezTo>
                  <a:pt x="95" y="68"/>
                  <a:pt x="101" y="73"/>
                  <a:pt x="105" y="78"/>
                </a:cubicBezTo>
                <a:cubicBezTo>
                  <a:pt x="108" y="83"/>
                  <a:pt x="111" y="87"/>
                  <a:pt x="113" y="92"/>
                </a:cubicBezTo>
                <a:cubicBezTo>
                  <a:pt x="115" y="98"/>
                  <a:pt x="116" y="103"/>
                  <a:pt x="116" y="106"/>
                </a:cubicBezTo>
                <a:cubicBezTo>
                  <a:pt x="116" y="107"/>
                  <a:pt x="116" y="107"/>
                  <a:pt x="116" y="107"/>
                </a:cubicBezTo>
                <a:cubicBezTo>
                  <a:pt x="117" y="107"/>
                  <a:pt x="117" y="107"/>
                  <a:pt x="117" y="107"/>
                </a:cubicBezTo>
                <a:cubicBezTo>
                  <a:pt x="120" y="108"/>
                  <a:pt x="125" y="109"/>
                  <a:pt x="130" y="113"/>
                </a:cubicBezTo>
                <a:cubicBezTo>
                  <a:pt x="132" y="115"/>
                  <a:pt x="132" y="116"/>
                  <a:pt x="132" y="116"/>
                </a:cubicBezTo>
                <a:cubicBezTo>
                  <a:pt x="132" y="117"/>
                  <a:pt x="132" y="117"/>
                  <a:pt x="132" y="117"/>
                </a:cubicBezTo>
                <a:close/>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0" y="175"/>
                  <a:pt x="75" y="176"/>
                  <a:pt x="80" y="176"/>
                </a:cubicBezTo>
                <a:cubicBezTo>
                  <a:pt x="85" y="176"/>
                  <a:pt x="89" y="175"/>
                  <a:pt x="93" y="173"/>
                </a:cubicBezTo>
                <a:cubicBezTo>
                  <a:pt x="147" y="141"/>
                  <a:pt x="147" y="141"/>
                  <a:pt x="147" y="141"/>
                </a:cubicBezTo>
                <a:cubicBezTo>
                  <a:pt x="154" y="137"/>
                  <a:pt x="160" y="127"/>
                  <a:pt x="160" y="119"/>
                </a:cubicBezTo>
                <a:cubicBezTo>
                  <a:pt x="160" y="57"/>
                  <a:pt x="160" y="57"/>
                  <a:pt x="160" y="57"/>
                </a:cubicBezTo>
                <a:cubicBezTo>
                  <a:pt x="160" y="48"/>
                  <a:pt x="154" y="38"/>
                  <a:pt x="147" y="34"/>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rgbClr val="B4ED8F"/>
          </a:solidFill>
          <a:ln>
            <a:solidFill>
              <a:schemeClr val="accent2">
                <a:lumMod val="75000"/>
              </a:schemeClr>
            </a:solidFill>
          </a:ln>
        </p:spPr>
        <p:txBody>
          <a:bodyPr vert="horz" wrap="square" lIns="0" tIns="0" rIns="0" bIns="0" numCol="1" anchor="t" anchorCtr="0" compatLnSpc="1"/>
          <a:lstStyle/>
          <a:p>
            <a:endParaRPr lang="en-US" sz="1200">
              <a:latin typeface="+mn-ea"/>
              <a:ea typeface="+mn-ea"/>
            </a:endParaRPr>
          </a:p>
        </p:txBody>
      </p:sp>
      <p:sp>
        <p:nvSpPr>
          <p:cNvPr id="827" name="TextBox 102"/>
          <p:cNvSpPr txBox="1"/>
          <p:nvPr/>
        </p:nvSpPr>
        <p:spPr>
          <a:xfrm>
            <a:off x="5651885" y="3630806"/>
            <a:ext cx="660083" cy="184666"/>
          </a:xfrm>
          <a:prstGeom prst="rect">
            <a:avLst/>
          </a:prstGeom>
          <a:noFill/>
        </p:spPr>
        <p:txBody>
          <a:bodyPr wrap="square" lIns="0" tIns="0" rIns="0" bIns="0" rtlCol="0">
            <a:spAutoFit/>
          </a:bodyPr>
          <a:lstStyle/>
          <a:p>
            <a:pPr algn="ctr">
              <a:buNone/>
            </a:pPr>
            <a:r>
              <a:rPr lang="en-US" altLang="zh-CN" sz="1200" dirty="0" err="1">
                <a:latin typeface="+mn-ea"/>
                <a:ea typeface="+mn-ea"/>
                <a:cs typeface="Akkurat Pro"/>
                <a:sym typeface="Akkurat Pro"/>
              </a:rPr>
              <a:t>mysql</a:t>
            </a:r>
            <a:endParaRPr lang="zh-CN" altLang="en-US" sz="1200" dirty="0">
              <a:latin typeface="+mn-ea"/>
              <a:ea typeface="+mn-ea"/>
              <a:cs typeface="Akkurat Pro"/>
              <a:sym typeface="Akkurat Pro"/>
            </a:endParaRPr>
          </a:p>
        </p:txBody>
      </p:sp>
      <p:sp>
        <p:nvSpPr>
          <p:cNvPr id="828" name="Freeform 38"/>
          <p:cNvSpPr>
            <a:spLocks noEditPoints="1"/>
          </p:cNvSpPr>
          <p:nvPr/>
        </p:nvSpPr>
        <p:spPr bwMode="auto">
          <a:xfrm>
            <a:off x="3432398" y="3345840"/>
            <a:ext cx="281607" cy="258287"/>
          </a:xfrm>
          <a:custGeom>
            <a:avLst/>
            <a:gdLst>
              <a:gd name="T0" fmla="*/ 2360 w 3620"/>
              <a:gd name="T1" fmla="*/ 1268 h 3612"/>
              <a:gd name="T2" fmla="*/ 1764 w 3620"/>
              <a:gd name="T3" fmla="*/ 840 h 3612"/>
              <a:gd name="T4" fmla="*/ 1168 w 3620"/>
              <a:gd name="T5" fmla="*/ 1268 h 3612"/>
              <a:gd name="T6" fmla="*/ 672 w 3620"/>
              <a:gd name="T7" fmla="*/ 1848 h 3612"/>
              <a:gd name="T8" fmla="*/ 1260 w 3620"/>
              <a:gd name="T9" fmla="*/ 2436 h 3612"/>
              <a:gd name="T10" fmla="*/ 2268 w 3620"/>
              <a:gd name="T11" fmla="*/ 2436 h 3612"/>
              <a:gd name="T12" fmla="*/ 2856 w 3620"/>
              <a:gd name="T13" fmla="*/ 1848 h 3612"/>
              <a:gd name="T14" fmla="*/ 2360 w 3620"/>
              <a:gd name="T15" fmla="*/ 1268 h 3612"/>
              <a:gd name="T16" fmla="*/ 2268 w 3620"/>
              <a:gd name="T17" fmla="*/ 2352 h 3612"/>
              <a:gd name="T18" fmla="*/ 1260 w 3620"/>
              <a:gd name="T19" fmla="*/ 2352 h 3612"/>
              <a:gd name="T20" fmla="*/ 756 w 3620"/>
              <a:gd name="T21" fmla="*/ 1848 h 3612"/>
              <a:gd name="T22" fmla="*/ 1184 w 3620"/>
              <a:gd name="T23" fmla="*/ 1352 h 3612"/>
              <a:gd name="T24" fmla="*/ 1252 w 3620"/>
              <a:gd name="T25" fmla="*/ 1294 h 3612"/>
              <a:gd name="T26" fmla="*/ 1772 w 3620"/>
              <a:gd name="T27" fmla="*/ 924 h 3612"/>
              <a:gd name="T28" fmla="*/ 2293 w 3620"/>
              <a:gd name="T29" fmla="*/ 1294 h 3612"/>
              <a:gd name="T30" fmla="*/ 2360 w 3620"/>
              <a:gd name="T31" fmla="*/ 1352 h 3612"/>
              <a:gd name="T32" fmla="*/ 2789 w 3620"/>
              <a:gd name="T33" fmla="*/ 1848 h 3612"/>
              <a:gd name="T34" fmla="*/ 2268 w 3620"/>
              <a:gd name="T35" fmla="*/ 2352 h 3612"/>
              <a:gd name="T36" fmla="*/ 3587 w 3620"/>
              <a:gd name="T37" fmla="*/ 3469 h 3612"/>
              <a:gd name="T38" fmla="*/ 3066 w 3620"/>
              <a:gd name="T39" fmla="*/ 2948 h 3612"/>
              <a:gd name="T40" fmla="*/ 3528 w 3620"/>
              <a:gd name="T41" fmla="*/ 1764 h 3612"/>
              <a:gd name="T42" fmla="*/ 1764 w 3620"/>
              <a:gd name="T43" fmla="*/ 0 h 3612"/>
              <a:gd name="T44" fmla="*/ 0 w 3620"/>
              <a:gd name="T45" fmla="*/ 1764 h 3612"/>
              <a:gd name="T46" fmla="*/ 1764 w 3620"/>
              <a:gd name="T47" fmla="*/ 3528 h 3612"/>
              <a:gd name="T48" fmla="*/ 2948 w 3620"/>
              <a:gd name="T49" fmla="*/ 3066 h 3612"/>
              <a:gd name="T50" fmla="*/ 3469 w 3620"/>
              <a:gd name="T51" fmla="*/ 3587 h 3612"/>
              <a:gd name="T52" fmla="*/ 3528 w 3620"/>
              <a:gd name="T53" fmla="*/ 3612 h 3612"/>
              <a:gd name="T54" fmla="*/ 3587 w 3620"/>
              <a:gd name="T55" fmla="*/ 3587 h 3612"/>
              <a:gd name="T56" fmla="*/ 3587 w 3620"/>
              <a:gd name="T57" fmla="*/ 3469 h 3612"/>
              <a:gd name="T58" fmla="*/ 1764 w 3620"/>
              <a:gd name="T59" fmla="*/ 3360 h 3612"/>
              <a:gd name="T60" fmla="*/ 168 w 3620"/>
              <a:gd name="T61" fmla="*/ 1764 h 3612"/>
              <a:gd name="T62" fmla="*/ 1764 w 3620"/>
              <a:gd name="T63" fmla="*/ 168 h 3612"/>
              <a:gd name="T64" fmla="*/ 3360 w 3620"/>
              <a:gd name="T65" fmla="*/ 1764 h 3612"/>
              <a:gd name="T66" fmla="*/ 1764 w 3620"/>
              <a:gd name="T67" fmla="*/ 336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0" h="3612">
                <a:moveTo>
                  <a:pt x="2360" y="1268"/>
                </a:moveTo>
                <a:cubicBezTo>
                  <a:pt x="2276" y="1016"/>
                  <a:pt x="2041" y="840"/>
                  <a:pt x="1764" y="840"/>
                </a:cubicBezTo>
                <a:cubicBezTo>
                  <a:pt x="1487" y="840"/>
                  <a:pt x="1252" y="1016"/>
                  <a:pt x="1168" y="1268"/>
                </a:cubicBezTo>
                <a:cubicBezTo>
                  <a:pt x="890" y="1310"/>
                  <a:pt x="672" y="1554"/>
                  <a:pt x="672" y="1848"/>
                </a:cubicBezTo>
                <a:cubicBezTo>
                  <a:pt x="672" y="2167"/>
                  <a:pt x="941" y="2436"/>
                  <a:pt x="1260" y="2436"/>
                </a:cubicBezTo>
                <a:cubicBezTo>
                  <a:pt x="2268" y="2436"/>
                  <a:pt x="2268" y="2436"/>
                  <a:pt x="2268" y="2436"/>
                </a:cubicBezTo>
                <a:cubicBezTo>
                  <a:pt x="2587" y="2436"/>
                  <a:pt x="2856" y="2167"/>
                  <a:pt x="2856" y="1848"/>
                </a:cubicBezTo>
                <a:cubicBezTo>
                  <a:pt x="2856" y="1554"/>
                  <a:pt x="2638" y="1310"/>
                  <a:pt x="2360" y="1268"/>
                </a:cubicBezTo>
                <a:close/>
                <a:moveTo>
                  <a:pt x="2268" y="2352"/>
                </a:moveTo>
                <a:cubicBezTo>
                  <a:pt x="1260" y="2352"/>
                  <a:pt x="1260" y="2352"/>
                  <a:pt x="1260" y="2352"/>
                </a:cubicBezTo>
                <a:cubicBezTo>
                  <a:pt x="983" y="2352"/>
                  <a:pt x="756" y="2125"/>
                  <a:pt x="756" y="1848"/>
                </a:cubicBezTo>
                <a:cubicBezTo>
                  <a:pt x="756" y="1604"/>
                  <a:pt x="941" y="1386"/>
                  <a:pt x="1184" y="1352"/>
                </a:cubicBezTo>
                <a:cubicBezTo>
                  <a:pt x="1218" y="1344"/>
                  <a:pt x="1243" y="1327"/>
                  <a:pt x="1252" y="1294"/>
                </a:cubicBezTo>
                <a:cubicBezTo>
                  <a:pt x="1327" y="1075"/>
                  <a:pt x="1537" y="924"/>
                  <a:pt x="1772" y="924"/>
                </a:cubicBezTo>
                <a:cubicBezTo>
                  <a:pt x="2008" y="924"/>
                  <a:pt x="2218" y="1075"/>
                  <a:pt x="2293" y="1294"/>
                </a:cubicBezTo>
                <a:cubicBezTo>
                  <a:pt x="2302" y="1327"/>
                  <a:pt x="2327" y="1344"/>
                  <a:pt x="2360" y="1352"/>
                </a:cubicBezTo>
                <a:cubicBezTo>
                  <a:pt x="2604" y="1394"/>
                  <a:pt x="2789" y="1604"/>
                  <a:pt x="2789" y="1848"/>
                </a:cubicBezTo>
                <a:cubicBezTo>
                  <a:pt x="2772" y="2125"/>
                  <a:pt x="2545" y="2352"/>
                  <a:pt x="2268" y="2352"/>
                </a:cubicBezTo>
                <a:close/>
                <a:moveTo>
                  <a:pt x="3587" y="3469"/>
                </a:moveTo>
                <a:cubicBezTo>
                  <a:pt x="3066" y="2948"/>
                  <a:pt x="3066" y="2948"/>
                  <a:pt x="3066" y="2948"/>
                </a:cubicBezTo>
                <a:cubicBezTo>
                  <a:pt x="3352" y="2638"/>
                  <a:pt x="3528" y="2218"/>
                  <a:pt x="3528" y="1764"/>
                </a:cubicBezTo>
                <a:cubicBezTo>
                  <a:pt x="3528" y="790"/>
                  <a:pt x="2738" y="0"/>
                  <a:pt x="1764" y="0"/>
                </a:cubicBezTo>
                <a:cubicBezTo>
                  <a:pt x="790" y="0"/>
                  <a:pt x="0" y="790"/>
                  <a:pt x="0" y="1764"/>
                </a:cubicBezTo>
                <a:cubicBezTo>
                  <a:pt x="0" y="2738"/>
                  <a:pt x="790" y="3528"/>
                  <a:pt x="1764" y="3528"/>
                </a:cubicBezTo>
                <a:cubicBezTo>
                  <a:pt x="2218" y="3528"/>
                  <a:pt x="2638" y="3352"/>
                  <a:pt x="2948" y="3066"/>
                </a:cubicBezTo>
                <a:cubicBezTo>
                  <a:pt x="3469" y="3587"/>
                  <a:pt x="3469" y="3587"/>
                  <a:pt x="3469" y="3587"/>
                </a:cubicBezTo>
                <a:cubicBezTo>
                  <a:pt x="3486" y="3604"/>
                  <a:pt x="3511" y="3612"/>
                  <a:pt x="3528" y="3612"/>
                </a:cubicBezTo>
                <a:cubicBezTo>
                  <a:pt x="3545" y="3612"/>
                  <a:pt x="3570" y="3604"/>
                  <a:pt x="3587" y="3587"/>
                </a:cubicBezTo>
                <a:cubicBezTo>
                  <a:pt x="3620" y="3553"/>
                  <a:pt x="3620" y="3503"/>
                  <a:pt x="3587" y="3469"/>
                </a:cubicBezTo>
                <a:close/>
                <a:moveTo>
                  <a:pt x="1764" y="3360"/>
                </a:moveTo>
                <a:cubicBezTo>
                  <a:pt x="882" y="3360"/>
                  <a:pt x="168" y="2646"/>
                  <a:pt x="168" y="1764"/>
                </a:cubicBezTo>
                <a:cubicBezTo>
                  <a:pt x="168" y="882"/>
                  <a:pt x="882" y="168"/>
                  <a:pt x="1764" y="168"/>
                </a:cubicBezTo>
                <a:cubicBezTo>
                  <a:pt x="2646" y="168"/>
                  <a:pt x="3360" y="882"/>
                  <a:pt x="3360" y="1764"/>
                </a:cubicBezTo>
                <a:cubicBezTo>
                  <a:pt x="3360" y="2646"/>
                  <a:pt x="2646" y="3360"/>
                  <a:pt x="1764" y="3360"/>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zh-CN" altLang="en-US" sz="1200">
              <a:latin typeface="+mn-ea"/>
              <a:ea typeface="+mn-ea"/>
            </a:endParaRPr>
          </a:p>
        </p:txBody>
      </p:sp>
      <p:grpSp>
        <p:nvGrpSpPr>
          <p:cNvPr id="829" name="组合 828"/>
          <p:cNvGrpSpPr/>
          <p:nvPr/>
        </p:nvGrpSpPr>
        <p:grpSpPr>
          <a:xfrm>
            <a:off x="3864334" y="3332012"/>
            <a:ext cx="311309" cy="293595"/>
            <a:chOff x="12361863" y="4486275"/>
            <a:chExt cx="436562" cy="476250"/>
          </a:xfrm>
          <a:solidFill>
            <a:srgbClr val="484848"/>
          </a:solidFill>
        </p:grpSpPr>
        <p:sp>
          <p:nvSpPr>
            <p:cNvPr id="830" name="Freeform 20"/>
            <p:cNvSpPr>
              <a:spLocks noEditPoints="1"/>
            </p:cNvSpPr>
            <p:nvPr/>
          </p:nvSpPr>
          <p:spPr bwMode="auto">
            <a:xfrm>
              <a:off x="12361863" y="4486275"/>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831" name="Freeform 21"/>
            <p:cNvSpPr/>
            <p:nvPr/>
          </p:nvSpPr>
          <p:spPr bwMode="auto">
            <a:xfrm>
              <a:off x="12453938" y="4632325"/>
              <a:ext cx="254000" cy="125412"/>
            </a:xfrm>
            <a:custGeom>
              <a:avLst/>
              <a:gdLst>
                <a:gd name="T0" fmla="*/ 11 w 93"/>
                <a:gd name="T1" fmla="*/ 24 h 47"/>
                <a:gd name="T2" fmla="*/ 12 w 93"/>
                <a:gd name="T3" fmla="*/ 25 h 47"/>
                <a:gd name="T4" fmla="*/ 14 w 93"/>
                <a:gd name="T5" fmla="*/ 24 h 47"/>
                <a:gd name="T6" fmla="*/ 14 w 93"/>
                <a:gd name="T7" fmla="*/ 21 h 47"/>
                <a:gd name="T8" fmla="*/ 7 w 93"/>
                <a:gd name="T9" fmla="*/ 15 h 47"/>
                <a:gd name="T10" fmla="*/ 74 w 93"/>
                <a:gd name="T11" fmla="*/ 15 h 47"/>
                <a:gd name="T12" fmla="*/ 88 w 93"/>
                <a:gd name="T13" fmla="*/ 29 h 47"/>
                <a:gd name="T14" fmla="*/ 74 w 93"/>
                <a:gd name="T15" fmla="*/ 43 h 47"/>
                <a:gd name="T16" fmla="*/ 23 w 93"/>
                <a:gd name="T17" fmla="*/ 43 h 47"/>
                <a:gd name="T18" fmla="*/ 21 w 93"/>
                <a:gd name="T19" fmla="*/ 45 h 47"/>
                <a:gd name="T20" fmla="*/ 23 w 93"/>
                <a:gd name="T21" fmla="*/ 47 h 47"/>
                <a:gd name="T22" fmla="*/ 74 w 93"/>
                <a:gd name="T23" fmla="*/ 47 h 47"/>
                <a:gd name="T24" fmla="*/ 93 w 93"/>
                <a:gd name="T25" fmla="*/ 29 h 47"/>
                <a:gd name="T26" fmla="*/ 74 w 93"/>
                <a:gd name="T27" fmla="*/ 10 h 47"/>
                <a:gd name="T28" fmla="*/ 7 w 93"/>
                <a:gd name="T29" fmla="*/ 10 h 47"/>
                <a:gd name="T30" fmla="*/ 14 w 93"/>
                <a:gd name="T31" fmla="*/ 4 h 47"/>
                <a:gd name="T32" fmla="*/ 14 w 93"/>
                <a:gd name="T33" fmla="*/ 1 h 47"/>
                <a:gd name="T34" fmla="*/ 11 w 93"/>
                <a:gd name="T35" fmla="*/ 1 h 47"/>
                <a:gd name="T36" fmla="*/ 0 w 93"/>
                <a:gd name="T37" fmla="*/ 11 h 47"/>
                <a:gd name="T38" fmla="*/ 0 w 93"/>
                <a:gd name="T39" fmla="*/ 14 h 47"/>
                <a:gd name="T40" fmla="*/ 11 w 93"/>
                <a:gd name="T4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47">
                  <a:moveTo>
                    <a:pt x="11" y="24"/>
                  </a:moveTo>
                  <a:cubicBezTo>
                    <a:pt x="11" y="25"/>
                    <a:pt x="12" y="25"/>
                    <a:pt x="12" y="25"/>
                  </a:cubicBezTo>
                  <a:cubicBezTo>
                    <a:pt x="13" y="25"/>
                    <a:pt x="13" y="25"/>
                    <a:pt x="14" y="24"/>
                  </a:cubicBezTo>
                  <a:cubicBezTo>
                    <a:pt x="14" y="23"/>
                    <a:pt x="14" y="22"/>
                    <a:pt x="14" y="21"/>
                  </a:cubicBezTo>
                  <a:cubicBezTo>
                    <a:pt x="7" y="15"/>
                    <a:pt x="7" y="15"/>
                    <a:pt x="7" y="15"/>
                  </a:cubicBezTo>
                  <a:cubicBezTo>
                    <a:pt x="74" y="15"/>
                    <a:pt x="74" y="15"/>
                    <a:pt x="74" y="15"/>
                  </a:cubicBezTo>
                  <a:cubicBezTo>
                    <a:pt x="82" y="15"/>
                    <a:pt x="88" y="21"/>
                    <a:pt x="88" y="29"/>
                  </a:cubicBezTo>
                  <a:cubicBezTo>
                    <a:pt x="88" y="37"/>
                    <a:pt x="82" y="43"/>
                    <a:pt x="74" y="43"/>
                  </a:cubicBezTo>
                  <a:cubicBezTo>
                    <a:pt x="23" y="43"/>
                    <a:pt x="23" y="43"/>
                    <a:pt x="23" y="43"/>
                  </a:cubicBezTo>
                  <a:cubicBezTo>
                    <a:pt x="22" y="43"/>
                    <a:pt x="21" y="44"/>
                    <a:pt x="21" y="45"/>
                  </a:cubicBezTo>
                  <a:cubicBezTo>
                    <a:pt x="21" y="47"/>
                    <a:pt x="22" y="47"/>
                    <a:pt x="23" y="47"/>
                  </a:cubicBezTo>
                  <a:cubicBezTo>
                    <a:pt x="74" y="47"/>
                    <a:pt x="74" y="47"/>
                    <a:pt x="74" y="47"/>
                  </a:cubicBezTo>
                  <a:cubicBezTo>
                    <a:pt x="84" y="47"/>
                    <a:pt x="93" y="39"/>
                    <a:pt x="93" y="29"/>
                  </a:cubicBezTo>
                  <a:cubicBezTo>
                    <a:pt x="93" y="19"/>
                    <a:pt x="84" y="10"/>
                    <a:pt x="74" y="10"/>
                  </a:cubicBezTo>
                  <a:cubicBezTo>
                    <a:pt x="7" y="10"/>
                    <a:pt x="7" y="10"/>
                    <a:pt x="7" y="10"/>
                  </a:cubicBezTo>
                  <a:cubicBezTo>
                    <a:pt x="14" y="4"/>
                    <a:pt x="14" y="4"/>
                    <a:pt x="14" y="4"/>
                  </a:cubicBezTo>
                  <a:cubicBezTo>
                    <a:pt x="14" y="3"/>
                    <a:pt x="14" y="2"/>
                    <a:pt x="14" y="1"/>
                  </a:cubicBezTo>
                  <a:cubicBezTo>
                    <a:pt x="13" y="0"/>
                    <a:pt x="11" y="0"/>
                    <a:pt x="11" y="1"/>
                  </a:cubicBezTo>
                  <a:cubicBezTo>
                    <a:pt x="0" y="11"/>
                    <a:pt x="0" y="11"/>
                    <a:pt x="0" y="11"/>
                  </a:cubicBezTo>
                  <a:cubicBezTo>
                    <a:pt x="0" y="12"/>
                    <a:pt x="0" y="13"/>
                    <a:pt x="0" y="14"/>
                  </a:cubicBezTo>
                  <a:lnTo>
                    <a:pt x="11" y="24"/>
                  </a:ln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832" name="Freeform 22"/>
            <p:cNvSpPr/>
            <p:nvPr/>
          </p:nvSpPr>
          <p:spPr bwMode="auto">
            <a:xfrm>
              <a:off x="12453938" y="4705350"/>
              <a:ext cx="254000" cy="125412"/>
            </a:xfrm>
            <a:custGeom>
              <a:avLst/>
              <a:gdLst>
                <a:gd name="T0" fmla="*/ 82 w 93"/>
                <a:gd name="T1" fmla="*/ 23 h 47"/>
                <a:gd name="T2" fmla="*/ 79 w 93"/>
                <a:gd name="T3" fmla="*/ 23 h 47"/>
                <a:gd name="T4" fmla="*/ 79 w 93"/>
                <a:gd name="T5" fmla="*/ 26 h 47"/>
                <a:gd name="T6" fmla="*/ 85 w 93"/>
                <a:gd name="T7" fmla="*/ 33 h 47"/>
                <a:gd name="T8" fmla="*/ 19 w 93"/>
                <a:gd name="T9" fmla="*/ 33 h 47"/>
                <a:gd name="T10" fmla="*/ 4 w 93"/>
                <a:gd name="T11" fmla="*/ 18 h 47"/>
                <a:gd name="T12" fmla="*/ 19 w 93"/>
                <a:gd name="T13" fmla="*/ 4 h 47"/>
                <a:gd name="T14" fmla="*/ 69 w 93"/>
                <a:gd name="T15" fmla="*/ 4 h 47"/>
                <a:gd name="T16" fmla="*/ 71 w 93"/>
                <a:gd name="T17" fmla="*/ 2 h 47"/>
                <a:gd name="T18" fmla="*/ 69 w 93"/>
                <a:gd name="T19" fmla="*/ 0 h 47"/>
                <a:gd name="T20" fmla="*/ 19 w 93"/>
                <a:gd name="T21" fmla="*/ 0 h 47"/>
                <a:gd name="T22" fmla="*/ 0 w 93"/>
                <a:gd name="T23" fmla="*/ 18 h 47"/>
                <a:gd name="T24" fmla="*/ 19 w 93"/>
                <a:gd name="T25" fmla="*/ 37 h 47"/>
                <a:gd name="T26" fmla="*/ 85 w 93"/>
                <a:gd name="T27" fmla="*/ 37 h 47"/>
                <a:gd name="T28" fmla="*/ 79 w 93"/>
                <a:gd name="T29" fmla="*/ 44 h 47"/>
                <a:gd name="T30" fmla="*/ 79 w 93"/>
                <a:gd name="T31" fmla="*/ 47 h 47"/>
                <a:gd name="T32" fmla="*/ 80 w 93"/>
                <a:gd name="T33" fmla="*/ 47 h 47"/>
                <a:gd name="T34" fmla="*/ 82 w 93"/>
                <a:gd name="T35" fmla="*/ 47 h 47"/>
                <a:gd name="T36" fmla="*/ 92 w 93"/>
                <a:gd name="T37" fmla="*/ 36 h 47"/>
                <a:gd name="T38" fmla="*/ 92 w 93"/>
                <a:gd name="T39" fmla="*/ 33 h 47"/>
                <a:gd name="T40" fmla="*/ 82 w 93"/>
                <a:gd name="T41"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47">
                  <a:moveTo>
                    <a:pt x="82" y="23"/>
                  </a:moveTo>
                  <a:cubicBezTo>
                    <a:pt x="81" y="22"/>
                    <a:pt x="80" y="22"/>
                    <a:pt x="79" y="23"/>
                  </a:cubicBezTo>
                  <a:cubicBezTo>
                    <a:pt x="78" y="24"/>
                    <a:pt x="78" y="25"/>
                    <a:pt x="79" y="26"/>
                  </a:cubicBezTo>
                  <a:cubicBezTo>
                    <a:pt x="85" y="33"/>
                    <a:pt x="85" y="33"/>
                    <a:pt x="85" y="33"/>
                  </a:cubicBezTo>
                  <a:cubicBezTo>
                    <a:pt x="19" y="33"/>
                    <a:pt x="19" y="33"/>
                    <a:pt x="19" y="33"/>
                  </a:cubicBezTo>
                  <a:cubicBezTo>
                    <a:pt x="11" y="33"/>
                    <a:pt x="4" y="26"/>
                    <a:pt x="4" y="18"/>
                  </a:cubicBezTo>
                  <a:cubicBezTo>
                    <a:pt x="4" y="10"/>
                    <a:pt x="11" y="4"/>
                    <a:pt x="19" y="4"/>
                  </a:cubicBezTo>
                  <a:cubicBezTo>
                    <a:pt x="69" y="4"/>
                    <a:pt x="69" y="4"/>
                    <a:pt x="69" y="4"/>
                  </a:cubicBezTo>
                  <a:cubicBezTo>
                    <a:pt x="71" y="4"/>
                    <a:pt x="71" y="3"/>
                    <a:pt x="71" y="2"/>
                  </a:cubicBezTo>
                  <a:cubicBezTo>
                    <a:pt x="71" y="1"/>
                    <a:pt x="71" y="0"/>
                    <a:pt x="69" y="0"/>
                  </a:cubicBezTo>
                  <a:cubicBezTo>
                    <a:pt x="19" y="0"/>
                    <a:pt x="19" y="0"/>
                    <a:pt x="19" y="0"/>
                  </a:cubicBezTo>
                  <a:cubicBezTo>
                    <a:pt x="8" y="0"/>
                    <a:pt x="0" y="8"/>
                    <a:pt x="0" y="18"/>
                  </a:cubicBezTo>
                  <a:cubicBezTo>
                    <a:pt x="0" y="29"/>
                    <a:pt x="8" y="37"/>
                    <a:pt x="19" y="37"/>
                  </a:cubicBezTo>
                  <a:cubicBezTo>
                    <a:pt x="85" y="37"/>
                    <a:pt x="85" y="37"/>
                    <a:pt x="85" y="37"/>
                  </a:cubicBezTo>
                  <a:cubicBezTo>
                    <a:pt x="79" y="44"/>
                    <a:pt x="79" y="44"/>
                    <a:pt x="79" y="44"/>
                  </a:cubicBezTo>
                  <a:cubicBezTo>
                    <a:pt x="78" y="44"/>
                    <a:pt x="78" y="46"/>
                    <a:pt x="79" y="47"/>
                  </a:cubicBezTo>
                  <a:cubicBezTo>
                    <a:pt x="79" y="47"/>
                    <a:pt x="80" y="47"/>
                    <a:pt x="80" y="47"/>
                  </a:cubicBezTo>
                  <a:cubicBezTo>
                    <a:pt x="81" y="47"/>
                    <a:pt x="81" y="47"/>
                    <a:pt x="82" y="47"/>
                  </a:cubicBezTo>
                  <a:cubicBezTo>
                    <a:pt x="92" y="36"/>
                    <a:pt x="92" y="36"/>
                    <a:pt x="92" y="36"/>
                  </a:cubicBezTo>
                  <a:cubicBezTo>
                    <a:pt x="93" y="35"/>
                    <a:pt x="93" y="34"/>
                    <a:pt x="92" y="33"/>
                  </a:cubicBezTo>
                  <a:lnTo>
                    <a:pt x="82" y="23"/>
                  </a:ln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grpSp>
      <p:sp>
        <p:nvSpPr>
          <p:cNvPr id="833" name="TextBox 102"/>
          <p:cNvSpPr txBox="1"/>
          <p:nvPr/>
        </p:nvSpPr>
        <p:spPr>
          <a:xfrm>
            <a:off x="3427086" y="3680121"/>
            <a:ext cx="305700" cy="107463"/>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lang="en-US" sz="1200" dirty="0" smtClean="0">
                <a:solidFill>
                  <a:schemeClr val="tx1"/>
                </a:solidFill>
                <a:latin typeface="+mn-ea"/>
                <a:ea typeface="+mn-ea"/>
              </a:rPr>
              <a:t>ES</a:t>
            </a:r>
            <a:endParaRPr sz="1200" dirty="0">
              <a:solidFill>
                <a:schemeClr val="tx1"/>
              </a:solidFill>
              <a:latin typeface="+mn-ea"/>
              <a:ea typeface="+mn-ea"/>
            </a:endParaRPr>
          </a:p>
        </p:txBody>
      </p:sp>
      <p:sp>
        <p:nvSpPr>
          <p:cNvPr id="834" name="TextBox 102"/>
          <p:cNvSpPr txBox="1"/>
          <p:nvPr/>
        </p:nvSpPr>
        <p:spPr>
          <a:xfrm>
            <a:off x="3850431" y="3705174"/>
            <a:ext cx="301860" cy="115208"/>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lang="en-US" sz="1200" dirty="0">
                <a:solidFill>
                  <a:schemeClr val="tx1"/>
                </a:solidFill>
                <a:latin typeface="+mn-ea"/>
                <a:ea typeface="+mn-ea"/>
              </a:rPr>
              <a:t>DLF</a:t>
            </a:r>
            <a:endParaRPr sz="1200" dirty="0">
              <a:solidFill>
                <a:schemeClr val="tx1"/>
              </a:solidFill>
              <a:latin typeface="+mn-ea"/>
              <a:ea typeface="+mn-ea"/>
            </a:endParaRPr>
          </a:p>
        </p:txBody>
      </p:sp>
      <p:grpSp>
        <p:nvGrpSpPr>
          <p:cNvPr id="835" name="组合 834"/>
          <p:cNvGrpSpPr/>
          <p:nvPr/>
        </p:nvGrpSpPr>
        <p:grpSpPr>
          <a:xfrm>
            <a:off x="4287068" y="3316073"/>
            <a:ext cx="323553" cy="309533"/>
            <a:chOff x="5461000" y="2892425"/>
            <a:chExt cx="3265488" cy="3708400"/>
          </a:xfrm>
          <a:solidFill>
            <a:srgbClr val="454545"/>
          </a:solidFill>
        </p:grpSpPr>
        <p:sp>
          <p:nvSpPr>
            <p:cNvPr id="836" name="Freeform 9"/>
            <p:cNvSpPr>
              <a:spLocks noEditPoints="1"/>
            </p:cNvSpPr>
            <p:nvPr/>
          </p:nvSpPr>
          <p:spPr bwMode="auto">
            <a:xfrm>
              <a:off x="6186488" y="4059238"/>
              <a:ext cx="1814513" cy="1382713"/>
            </a:xfrm>
            <a:custGeom>
              <a:avLst/>
              <a:gdLst>
                <a:gd name="T0" fmla="*/ 469 w 482"/>
                <a:gd name="T1" fmla="*/ 254 h 368"/>
                <a:gd name="T2" fmla="*/ 12 w 482"/>
                <a:gd name="T3" fmla="*/ 254 h 368"/>
                <a:gd name="T4" fmla="*/ 1 w 482"/>
                <a:gd name="T5" fmla="*/ 265 h 368"/>
                <a:gd name="T6" fmla="*/ 12 w 482"/>
                <a:gd name="T7" fmla="*/ 277 h 368"/>
                <a:gd name="T8" fmla="*/ 437 w 482"/>
                <a:gd name="T9" fmla="*/ 277 h 368"/>
                <a:gd name="T10" fmla="*/ 348 w 482"/>
                <a:gd name="T11" fmla="*/ 348 h 368"/>
                <a:gd name="T12" fmla="*/ 346 w 482"/>
                <a:gd name="T13" fmla="*/ 364 h 368"/>
                <a:gd name="T14" fmla="*/ 355 w 482"/>
                <a:gd name="T15" fmla="*/ 368 h 368"/>
                <a:gd name="T16" fmla="*/ 362 w 482"/>
                <a:gd name="T17" fmla="*/ 366 h 368"/>
                <a:gd name="T18" fmla="*/ 476 w 482"/>
                <a:gd name="T19" fmla="*/ 274 h 368"/>
                <a:gd name="T20" fmla="*/ 480 w 482"/>
                <a:gd name="T21" fmla="*/ 261 h 368"/>
                <a:gd name="T22" fmla="*/ 469 w 482"/>
                <a:gd name="T23" fmla="*/ 254 h 368"/>
                <a:gd name="T24" fmla="*/ 12 w 482"/>
                <a:gd name="T25" fmla="*/ 116 h 368"/>
                <a:gd name="T26" fmla="*/ 469 w 482"/>
                <a:gd name="T27" fmla="*/ 116 h 368"/>
                <a:gd name="T28" fmla="*/ 481 w 482"/>
                <a:gd name="T29" fmla="*/ 105 h 368"/>
                <a:gd name="T30" fmla="*/ 469 w 482"/>
                <a:gd name="T31" fmla="*/ 93 h 368"/>
                <a:gd name="T32" fmla="*/ 45 w 482"/>
                <a:gd name="T33" fmla="*/ 93 h 368"/>
                <a:gd name="T34" fmla="*/ 134 w 482"/>
                <a:gd name="T35" fmla="*/ 22 h 368"/>
                <a:gd name="T36" fmla="*/ 136 w 482"/>
                <a:gd name="T37" fmla="*/ 6 h 368"/>
                <a:gd name="T38" fmla="*/ 120 w 482"/>
                <a:gd name="T39" fmla="*/ 4 h 368"/>
                <a:gd name="T40" fmla="*/ 5 w 482"/>
                <a:gd name="T41" fmla="*/ 96 h 368"/>
                <a:gd name="T42" fmla="*/ 2 w 482"/>
                <a:gd name="T43" fmla="*/ 108 h 368"/>
                <a:gd name="T44" fmla="*/ 12 w 482"/>
                <a:gd name="T45" fmla="*/ 11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2" h="368">
                  <a:moveTo>
                    <a:pt x="469" y="254"/>
                  </a:moveTo>
                  <a:cubicBezTo>
                    <a:pt x="12" y="254"/>
                    <a:pt x="12" y="254"/>
                    <a:pt x="12" y="254"/>
                  </a:cubicBezTo>
                  <a:cubicBezTo>
                    <a:pt x="6" y="254"/>
                    <a:pt x="1" y="259"/>
                    <a:pt x="1" y="265"/>
                  </a:cubicBezTo>
                  <a:cubicBezTo>
                    <a:pt x="1" y="271"/>
                    <a:pt x="6" y="277"/>
                    <a:pt x="12" y="277"/>
                  </a:cubicBezTo>
                  <a:cubicBezTo>
                    <a:pt x="437" y="277"/>
                    <a:pt x="437" y="277"/>
                    <a:pt x="437" y="277"/>
                  </a:cubicBezTo>
                  <a:cubicBezTo>
                    <a:pt x="348" y="348"/>
                    <a:pt x="348" y="348"/>
                    <a:pt x="348" y="348"/>
                  </a:cubicBezTo>
                  <a:cubicBezTo>
                    <a:pt x="343" y="352"/>
                    <a:pt x="342" y="359"/>
                    <a:pt x="346" y="364"/>
                  </a:cubicBezTo>
                  <a:cubicBezTo>
                    <a:pt x="348" y="367"/>
                    <a:pt x="352" y="368"/>
                    <a:pt x="355" y="368"/>
                  </a:cubicBezTo>
                  <a:cubicBezTo>
                    <a:pt x="357" y="368"/>
                    <a:pt x="360" y="367"/>
                    <a:pt x="362" y="366"/>
                  </a:cubicBezTo>
                  <a:cubicBezTo>
                    <a:pt x="476" y="274"/>
                    <a:pt x="476" y="274"/>
                    <a:pt x="476" y="274"/>
                  </a:cubicBezTo>
                  <a:cubicBezTo>
                    <a:pt x="480" y="271"/>
                    <a:pt x="482" y="266"/>
                    <a:pt x="480" y="261"/>
                  </a:cubicBezTo>
                  <a:cubicBezTo>
                    <a:pt x="478" y="257"/>
                    <a:pt x="474" y="254"/>
                    <a:pt x="469" y="254"/>
                  </a:cubicBezTo>
                  <a:close/>
                  <a:moveTo>
                    <a:pt x="12" y="116"/>
                  </a:moveTo>
                  <a:cubicBezTo>
                    <a:pt x="469" y="116"/>
                    <a:pt x="469" y="116"/>
                    <a:pt x="469" y="116"/>
                  </a:cubicBezTo>
                  <a:cubicBezTo>
                    <a:pt x="476" y="116"/>
                    <a:pt x="481" y="111"/>
                    <a:pt x="481" y="105"/>
                  </a:cubicBezTo>
                  <a:cubicBezTo>
                    <a:pt x="481" y="98"/>
                    <a:pt x="475" y="93"/>
                    <a:pt x="469" y="93"/>
                  </a:cubicBezTo>
                  <a:cubicBezTo>
                    <a:pt x="45" y="93"/>
                    <a:pt x="45" y="93"/>
                    <a:pt x="45" y="93"/>
                  </a:cubicBezTo>
                  <a:cubicBezTo>
                    <a:pt x="134" y="22"/>
                    <a:pt x="134" y="22"/>
                    <a:pt x="134" y="22"/>
                  </a:cubicBezTo>
                  <a:cubicBezTo>
                    <a:pt x="139" y="18"/>
                    <a:pt x="140" y="11"/>
                    <a:pt x="136" y="6"/>
                  </a:cubicBezTo>
                  <a:cubicBezTo>
                    <a:pt x="132" y="1"/>
                    <a:pt x="125" y="0"/>
                    <a:pt x="120" y="4"/>
                  </a:cubicBezTo>
                  <a:cubicBezTo>
                    <a:pt x="5" y="96"/>
                    <a:pt x="5" y="96"/>
                    <a:pt x="5" y="96"/>
                  </a:cubicBezTo>
                  <a:cubicBezTo>
                    <a:pt x="2" y="99"/>
                    <a:pt x="0" y="104"/>
                    <a:pt x="2" y="108"/>
                  </a:cubicBezTo>
                  <a:cubicBezTo>
                    <a:pt x="3" y="113"/>
                    <a:pt x="8" y="116"/>
                    <a:pt x="12" y="116"/>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zh-CN" altLang="en-US" sz="1200">
                <a:latin typeface="+mn-ea"/>
                <a:ea typeface="+mn-ea"/>
              </a:endParaRPr>
            </a:p>
          </p:txBody>
        </p:sp>
        <p:sp>
          <p:nvSpPr>
            <p:cNvPr id="837" name="Freeform 10"/>
            <p:cNvSpPr>
              <a:spLocks noEditPoints="1"/>
            </p:cNvSpPr>
            <p:nvPr/>
          </p:nvSpPr>
          <p:spPr bwMode="auto">
            <a:xfrm>
              <a:off x="5461000" y="2892425"/>
              <a:ext cx="3265488" cy="3708400"/>
            </a:xfrm>
            <a:custGeom>
              <a:avLst/>
              <a:gdLst>
                <a:gd name="T0" fmla="*/ 817 w 868"/>
                <a:gd name="T1" fmla="*/ 206 h 986"/>
                <a:gd name="T2" fmla="*/ 485 w 868"/>
                <a:gd name="T3" fmla="*/ 16 h 986"/>
                <a:gd name="T4" fmla="*/ 383 w 868"/>
                <a:gd name="T5" fmla="*/ 16 h 986"/>
                <a:gd name="T6" fmla="*/ 51 w 868"/>
                <a:gd name="T7" fmla="*/ 206 h 986"/>
                <a:gd name="T8" fmla="*/ 0 w 868"/>
                <a:gd name="T9" fmla="*/ 294 h 986"/>
                <a:gd name="T10" fmla="*/ 0 w 868"/>
                <a:gd name="T11" fmla="*/ 695 h 986"/>
                <a:gd name="T12" fmla="*/ 51 w 868"/>
                <a:gd name="T13" fmla="*/ 784 h 986"/>
                <a:gd name="T14" fmla="*/ 383 w 868"/>
                <a:gd name="T15" fmla="*/ 974 h 986"/>
                <a:gd name="T16" fmla="*/ 434 w 868"/>
                <a:gd name="T17" fmla="*/ 986 h 986"/>
                <a:gd name="T18" fmla="*/ 485 w 868"/>
                <a:gd name="T19" fmla="*/ 974 h 986"/>
                <a:gd name="T20" fmla="*/ 817 w 868"/>
                <a:gd name="T21" fmla="*/ 784 h 986"/>
                <a:gd name="T22" fmla="*/ 868 w 868"/>
                <a:gd name="T23" fmla="*/ 695 h 986"/>
                <a:gd name="T24" fmla="*/ 868 w 868"/>
                <a:gd name="T25" fmla="*/ 294 h 986"/>
                <a:gd name="T26" fmla="*/ 817 w 868"/>
                <a:gd name="T27" fmla="*/ 206 h 986"/>
                <a:gd name="T28" fmla="*/ 822 w 868"/>
                <a:gd name="T29" fmla="*/ 695 h 986"/>
                <a:gd name="T30" fmla="*/ 794 w 868"/>
                <a:gd name="T31" fmla="*/ 744 h 986"/>
                <a:gd name="T32" fmla="*/ 462 w 868"/>
                <a:gd name="T33" fmla="*/ 934 h 986"/>
                <a:gd name="T34" fmla="*/ 406 w 868"/>
                <a:gd name="T35" fmla="*/ 934 h 986"/>
                <a:gd name="T36" fmla="*/ 74 w 868"/>
                <a:gd name="T37" fmla="*/ 744 h 986"/>
                <a:gd name="T38" fmla="*/ 46 w 868"/>
                <a:gd name="T39" fmla="*/ 695 h 986"/>
                <a:gd name="T40" fmla="*/ 46 w 868"/>
                <a:gd name="T41" fmla="*/ 294 h 986"/>
                <a:gd name="T42" fmla="*/ 74 w 868"/>
                <a:gd name="T43" fmla="*/ 246 h 986"/>
                <a:gd name="T44" fmla="*/ 406 w 868"/>
                <a:gd name="T45" fmla="*/ 56 h 986"/>
                <a:gd name="T46" fmla="*/ 434 w 868"/>
                <a:gd name="T47" fmla="*/ 49 h 986"/>
                <a:gd name="T48" fmla="*/ 462 w 868"/>
                <a:gd name="T49" fmla="*/ 56 h 986"/>
                <a:gd name="T50" fmla="*/ 794 w 868"/>
                <a:gd name="T51" fmla="*/ 246 h 986"/>
                <a:gd name="T52" fmla="*/ 822 w 868"/>
                <a:gd name="T53" fmla="*/ 294 h 986"/>
                <a:gd name="T54" fmla="*/ 822 w 868"/>
                <a:gd name="T55" fmla="*/ 69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86">
                  <a:moveTo>
                    <a:pt x="817" y="206"/>
                  </a:moveTo>
                  <a:cubicBezTo>
                    <a:pt x="485" y="16"/>
                    <a:pt x="485" y="16"/>
                    <a:pt x="485" y="16"/>
                  </a:cubicBezTo>
                  <a:cubicBezTo>
                    <a:pt x="457" y="0"/>
                    <a:pt x="411" y="0"/>
                    <a:pt x="383" y="16"/>
                  </a:cubicBezTo>
                  <a:cubicBezTo>
                    <a:pt x="51" y="206"/>
                    <a:pt x="51" y="206"/>
                    <a:pt x="51" y="206"/>
                  </a:cubicBezTo>
                  <a:cubicBezTo>
                    <a:pt x="22" y="222"/>
                    <a:pt x="0" y="261"/>
                    <a:pt x="0" y="294"/>
                  </a:cubicBezTo>
                  <a:cubicBezTo>
                    <a:pt x="0" y="695"/>
                    <a:pt x="0" y="695"/>
                    <a:pt x="0" y="695"/>
                  </a:cubicBezTo>
                  <a:cubicBezTo>
                    <a:pt x="0" y="729"/>
                    <a:pt x="22" y="767"/>
                    <a:pt x="51" y="784"/>
                  </a:cubicBezTo>
                  <a:cubicBezTo>
                    <a:pt x="383" y="974"/>
                    <a:pt x="383" y="974"/>
                    <a:pt x="383" y="974"/>
                  </a:cubicBezTo>
                  <a:cubicBezTo>
                    <a:pt x="397" y="982"/>
                    <a:pt x="415" y="986"/>
                    <a:pt x="434" y="986"/>
                  </a:cubicBezTo>
                  <a:cubicBezTo>
                    <a:pt x="453" y="986"/>
                    <a:pt x="471" y="982"/>
                    <a:pt x="485" y="974"/>
                  </a:cubicBezTo>
                  <a:cubicBezTo>
                    <a:pt x="817" y="784"/>
                    <a:pt x="817" y="784"/>
                    <a:pt x="817" y="784"/>
                  </a:cubicBezTo>
                  <a:cubicBezTo>
                    <a:pt x="845" y="767"/>
                    <a:pt x="868" y="729"/>
                    <a:pt x="868" y="695"/>
                  </a:cubicBezTo>
                  <a:cubicBezTo>
                    <a:pt x="868" y="294"/>
                    <a:pt x="868" y="294"/>
                    <a:pt x="868" y="294"/>
                  </a:cubicBezTo>
                  <a:cubicBezTo>
                    <a:pt x="868" y="261"/>
                    <a:pt x="845" y="222"/>
                    <a:pt x="817" y="206"/>
                  </a:cubicBezTo>
                  <a:close/>
                  <a:moveTo>
                    <a:pt x="822" y="695"/>
                  </a:moveTo>
                  <a:cubicBezTo>
                    <a:pt x="822" y="712"/>
                    <a:pt x="809" y="736"/>
                    <a:pt x="794" y="744"/>
                  </a:cubicBezTo>
                  <a:cubicBezTo>
                    <a:pt x="462" y="934"/>
                    <a:pt x="462" y="934"/>
                    <a:pt x="462" y="934"/>
                  </a:cubicBezTo>
                  <a:cubicBezTo>
                    <a:pt x="448" y="942"/>
                    <a:pt x="420" y="942"/>
                    <a:pt x="406" y="934"/>
                  </a:cubicBezTo>
                  <a:cubicBezTo>
                    <a:pt x="74" y="744"/>
                    <a:pt x="74" y="744"/>
                    <a:pt x="74" y="744"/>
                  </a:cubicBezTo>
                  <a:cubicBezTo>
                    <a:pt x="59" y="736"/>
                    <a:pt x="46" y="712"/>
                    <a:pt x="46" y="695"/>
                  </a:cubicBezTo>
                  <a:cubicBezTo>
                    <a:pt x="46" y="294"/>
                    <a:pt x="46" y="294"/>
                    <a:pt x="46" y="294"/>
                  </a:cubicBezTo>
                  <a:cubicBezTo>
                    <a:pt x="46" y="277"/>
                    <a:pt x="59" y="254"/>
                    <a:pt x="74" y="246"/>
                  </a:cubicBezTo>
                  <a:cubicBezTo>
                    <a:pt x="406" y="56"/>
                    <a:pt x="406" y="56"/>
                    <a:pt x="406" y="56"/>
                  </a:cubicBezTo>
                  <a:cubicBezTo>
                    <a:pt x="413" y="52"/>
                    <a:pt x="423" y="49"/>
                    <a:pt x="434" y="49"/>
                  </a:cubicBezTo>
                  <a:cubicBezTo>
                    <a:pt x="445" y="49"/>
                    <a:pt x="455" y="52"/>
                    <a:pt x="462" y="56"/>
                  </a:cubicBezTo>
                  <a:cubicBezTo>
                    <a:pt x="794" y="246"/>
                    <a:pt x="794" y="246"/>
                    <a:pt x="794" y="246"/>
                  </a:cubicBezTo>
                  <a:cubicBezTo>
                    <a:pt x="809" y="254"/>
                    <a:pt x="822" y="277"/>
                    <a:pt x="822" y="294"/>
                  </a:cubicBezTo>
                  <a:lnTo>
                    <a:pt x="822" y="695"/>
                  </a:ln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zh-CN" altLang="en-US" sz="1200">
                <a:latin typeface="+mn-ea"/>
                <a:ea typeface="+mn-ea"/>
              </a:endParaRPr>
            </a:p>
          </p:txBody>
        </p:sp>
      </p:grpSp>
      <p:sp>
        <p:nvSpPr>
          <p:cNvPr id="838" name="TextBox 102"/>
          <p:cNvSpPr txBox="1"/>
          <p:nvPr/>
        </p:nvSpPr>
        <p:spPr>
          <a:xfrm>
            <a:off x="4248449" y="3705174"/>
            <a:ext cx="369694" cy="115208"/>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lang="en-US" sz="1200" dirty="0">
                <a:solidFill>
                  <a:schemeClr val="tx1"/>
                </a:solidFill>
                <a:latin typeface="+mn-ea"/>
                <a:ea typeface="+mn-ea"/>
              </a:rPr>
              <a:t>CDM</a:t>
            </a:r>
            <a:endParaRPr sz="1200" dirty="0">
              <a:solidFill>
                <a:schemeClr val="tx1"/>
              </a:solidFill>
              <a:latin typeface="+mn-ea"/>
              <a:ea typeface="+mn-ea"/>
            </a:endParaRPr>
          </a:p>
        </p:txBody>
      </p:sp>
      <p:sp>
        <p:nvSpPr>
          <p:cNvPr id="839" name="Freeform 5"/>
          <p:cNvSpPr>
            <a:spLocks noEditPoints="1"/>
          </p:cNvSpPr>
          <p:nvPr/>
        </p:nvSpPr>
        <p:spPr bwMode="auto">
          <a:xfrm>
            <a:off x="4718784" y="3345840"/>
            <a:ext cx="322037" cy="269091"/>
          </a:xfrm>
          <a:custGeom>
            <a:avLst/>
            <a:gdLst>
              <a:gd name="T0" fmla="*/ 146 w 176"/>
              <a:gd name="T1" fmla="*/ 68 h 168"/>
              <a:gd name="T2" fmla="*/ 108 w 176"/>
              <a:gd name="T3" fmla="*/ 20 h 168"/>
              <a:gd name="T4" fmla="*/ 68 w 176"/>
              <a:gd name="T5" fmla="*/ 20 h 168"/>
              <a:gd name="T6" fmla="*/ 29 w 176"/>
              <a:gd name="T7" fmla="*/ 67 h 168"/>
              <a:gd name="T8" fmla="*/ 0 w 176"/>
              <a:gd name="T9" fmla="*/ 140 h 168"/>
              <a:gd name="T10" fmla="*/ 32 w 176"/>
              <a:gd name="T11" fmla="*/ 156 h 168"/>
              <a:gd name="T12" fmla="*/ 144 w 176"/>
              <a:gd name="T13" fmla="*/ 156 h 168"/>
              <a:gd name="T14" fmla="*/ 176 w 176"/>
              <a:gd name="T15" fmla="*/ 140 h 168"/>
              <a:gd name="T16" fmla="*/ 139 w 176"/>
              <a:gd name="T17" fmla="*/ 72 h 168"/>
              <a:gd name="T18" fmla="*/ 148 w 176"/>
              <a:gd name="T19" fmla="*/ 122 h 168"/>
              <a:gd name="T20" fmla="*/ 99 w 176"/>
              <a:gd name="T21" fmla="*/ 37 h 168"/>
              <a:gd name="T22" fmla="*/ 139 w 176"/>
              <a:gd name="T23" fmla="*/ 72 h 168"/>
              <a:gd name="T24" fmla="*/ 91 w 176"/>
              <a:gd name="T25" fmla="*/ 118 h 168"/>
              <a:gd name="T26" fmla="*/ 106 w 176"/>
              <a:gd name="T27" fmla="*/ 93 h 168"/>
              <a:gd name="T28" fmla="*/ 136 w 176"/>
              <a:gd name="T29" fmla="*/ 138 h 168"/>
              <a:gd name="T30" fmla="*/ 31 w 176"/>
              <a:gd name="T31" fmla="*/ 124 h 168"/>
              <a:gd name="T32" fmla="*/ 77 w 176"/>
              <a:gd name="T33" fmla="*/ 108 h 168"/>
              <a:gd name="T34" fmla="*/ 40 w 176"/>
              <a:gd name="T35" fmla="*/ 138 h 168"/>
              <a:gd name="T36" fmla="*/ 75 w 176"/>
              <a:gd name="T37" fmla="*/ 92 h 168"/>
              <a:gd name="T38" fmla="*/ 102 w 176"/>
              <a:gd name="T39" fmla="*/ 92 h 168"/>
              <a:gd name="T40" fmla="*/ 88 w 176"/>
              <a:gd name="T41" fmla="*/ 116 h 168"/>
              <a:gd name="T42" fmla="*/ 81 w 176"/>
              <a:gd name="T43" fmla="*/ 39 h 168"/>
              <a:gd name="T44" fmla="*/ 96 w 176"/>
              <a:gd name="T45" fmla="*/ 38 h 168"/>
              <a:gd name="T46" fmla="*/ 88 w 176"/>
              <a:gd name="T47" fmla="*/ 86 h 168"/>
              <a:gd name="T48" fmla="*/ 81 w 176"/>
              <a:gd name="T49" fmla="*/ 39 h 168"/>
              <a:gd name="T50" fmla="*/ 100 w 176"/>
              <a:gd name="T51" fmla="*/ 20 h 168"/>
              <a:gd name="T52" fmla="*/ 76 w 176"/>
              <a:gd name="T53" fmla="*/ 20 h 168"/>
              <a:gd name="T54" fmla="*/ 36 w 176"/>
              <a:gd name="T55" fmla="*/ 72 h 168"/>
              <a:gd name="T56" fmla="*/ 77 w 176"/>
              <a:gd name="T57" fmla="*/ 37 h 168"/>
              <a:gd name="T58" fmla="*/ 27 w 176"/>
              <a:gd name="T59" fmla="*/ 122 h 168"/>
              <a:gd name="T60" fmla="*/ 19 w 176"/>
              <a:gd name="T61" fmla="*/ 120 h 168"/>
              <a:gd name="T62" fmla="*/ 8 w 176"/>
              <a:gd name="T63" fmla="*/ 140 h 168"/>
              <a:gd name="T64" fmla="*/ 32 w 176"/>
              <a:gd name="T65" fmla="*/ 140 h 168"/>
              <a:gd name="T66" fmla="*/ 8 w 176"/>
              <a:gd name="T67" fmla="*/ 140 h 168"/>
              <a:gd name="T68" fmla="*/ 40 w 176"/>
              <a:gd name="T69" fmla="*/ 142 h 168"/>
              <a:gd name="T70" fmla="*/ 136 w 176"/>
              <a:gd name="T71" fmla="*/ 142 h 168"/>
              <a:gd name="T72" fmla="*/ 88 w 176"/>
              <a:gd name="T73" fmla="*/ 160 h 168"/>
              <a:gd name="T74" fmla="*/ 156 w 176"/>
              <a:gd name="T75" fmla="*/ 152 h 168"/>
              <a:gd name="T76" fmla="*/ 156 w 176"/>
              <a:gd name="T77" fmla="*/ 128 h 168"/>
              <a:gd name="T78" fmla="*/ 156 w 176"/>
              <a:gd name="T7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64" y="122"/>
                </a:moveTo>
                <a:cubicBezTo>
                  <a:pt x="162" y="103"/>
                  <a:pt x="152" y="79"/>
                  <a:pt x="146" y="68"/>
                </a:cubicBezTo>
                <a:cubicBezTo>
                  <a:pt x="139" y="56"/>
                  <a:pt x="123" y="35"/>
                  <a:pt x="108" y="24"/>
                </a:cubicBezTo>
                <a:cubicBezTo>
                  <a:pt x="108" y="23"/>
                  <a:pt x="108" y="22"/>
                  <a:pt x="108" y="20"/>
                </a:cubicBezTo>
                <a:cubicBezTo>
                  <a:pt x="108" y="9"/>
                  <a:pt x="99" y="0"/>
                  <a:pt x="88" y="0"/>
                </a:cubicBezTo>
                <a:cubicBezTo>
                  <a:pt x="77" y="0"/>
                  <a:pt x="68" y="9"/>
                  <a:pt x="68" y="20"/>
                </a:cubicBezTo>
                <a:cubicBezTo>
                  <a:pt x="68" y="21"/>
                  <a:pt x="68" y="22"/>
                  <a:pt x="68" y="24"/>
                </a:cubicBezTo>
                <a:cubicBezTo>
                  <a:pt x="53" y="34"/>
                  <a:pt x="36" y="56"/>
                  <a:pt x="29" y="67"/>
                </a:cubicBezTo>
                <a:cubicBezTo>
                  <a:pt x="22" y="79"/>
                  <a:pt x="13" y="103"/>
                  <a:pt x="11" y="122"/>
                </a:cubicBezTo>
                <a:cubicBezTo>
                  <a:pt x="4" y="126"/>
                  <a:pt x="0" y="132"/>
                  <a:pt x="0" y="140"/>
                </a:cubicBezTo>
                <a:cubicBezTo>
                  <a:pt x="0" y="151"/>
                  <a:pt x="9" y="160"/>
                  <a:pt x="20" y="160"/>
                </a:cubicBezTo>
                <a:cubicBezTo>
                  <a:pt x="24" y="160"/>
                  <a:pt x="28" y="159"/>
                  <a:pt x="32" y="156"/>
                </a:cubicBezTo>
                <a:cubicBezTo>
                  <a:pt x="49" y="164"/>
                  <a:pt x="75" y="168"/>
                  <a:pt x="88" y="168"/>
                </a:cubicBezTo>
                <a:cubicBezTo>
                  <a:pt x="101" y="168"/>
                  <a:pt x="127" y="164"/>
                  <a:pt x="144" y="156"/>
                </a:cubicBezTo>
                <a:cubicBezTo>
                  <a:pt x="148" y="159"/>
                  <a:pt x="152" y="160"/>
                  <a:pt x="156" y="160"/>
                </a:cubicBezTo>
                <a:cubicBezTo>
                  <a:pt x="167" y="160"/>
                  <a:pt x="176" y="151"/>
                  <a:pt x="176" y="140"/>
                </a:cubicBezTo>
                <a:cubicBezTo>
                  <a:pt x="176" y="132"/>
                  <a:pt x="171" y="125"/>
                  <a:pt x="164" y="122"/>
                </a:cubicBezTo>
                <a:close/>
                <a:moveTo>
                  <a:pt x="139" y="72"/>
                </a:moveTo>
                <a:cubicBezTo>
                  <a:pt x="144" y="80"/>
                  <a:pt x="154" y="102"/>
                  <a:pt x="156" y="120"/>
                </a:cubicBezTo>
                <a:cubicBezTo>
                  <a:pt x="153" y="120"/>
                  <a:pt x="151" y="120"/>
                  <a:pt x="148" y="122"/>
                </a:cubicBezTo>
                <a:cubicBezTo>
                  <a:pt x="138" y="108"/>
                  <a:pt x="123" y="96"/>
                  <a:pt x="106" y="90"/>
                </a:cubicBezTo>
                <a:cubicBezTo>
                  <a:pt x="110" y="72"/>
                  <a:pt x="106" y="52"/>
                  <a:pt x="99" y="37"/>
                </a:cubicBezTo>
                <a:cubicBezTo>
                  <a:pt x="101" y="36"/>
                  <a:pt x="103" y="34"/>
                  <a:pt x="104" y="32"/>
                </a:cubicBezTo>
                <a:cubicBezTo>
                  <a:pt x="119" y="42"/>
                  <a:pt x="134" y="62"/>
                  <a:pt x="139" y="72"/>
                </a:cubicBezTo>
                <a:close/>
                <a:moveTo>
                  <a:pt x="136" y="138"/>
                </a:moveTo>
                <a:cubicBezTo>
                  <a:pt x="120" y="136"/>
                  <a:pt x="103" y="129"/>
                  <a:pt x="91" y="118"/>
                </a:cubicBezTo>
                <a:cubicBezTo>
                  <a:pt x="95" y="115"/>
                  <a:pt x="98" y="111"/>
                  <a:pt x="100" y="108"/>
                </a:cubicBezTo>
                <a:cubicBezTo>
                  <a:pt x="102" y="103"/>
                  <a:pt x="104" y="98"/>
                  <a:pt x="106" y="93"/>
                </a:cubicBezTo>
                <a:cubicBezTo>
                  <a:pt x="121" y="99"/>
                  <a:pt x="135" y="111"/>
                  <a:pt x="145" y="123"/>
                </a:cubicBezTo>
                <a:cubicBezTo>
                  <a:pt x="140" y="126"/>
                  <a:pt x="137" y="132"/>
                  <a:pt x="136" y="138"/>
                </a:cubicBezTo>
                <a:close/>
                <a:moveTo>
                  <a:pt x="40" y="138"/>
                </a:moveTo>
                <a:cubicBezTo>
                  <a:pt x="40" y="132"/>
                  <a:pt x="36" y="127"/>
                  <a:pt x="31" y="124"/>
                </a:cubicBezTo>
                <a:cubicBezTo>
                  <a:pt x="41" y="111"/>
                  <a:pt x="56" y="99"/>
                  <a:pt x="71" y="93"/>
                </a:cubicBezTo>
                <a:cubicBezTo>
                  <a:pt x="72" y="98"/>
                  <a:pt x="74" y="104"/>
                  <a:pt x="77" y="108"/>
                </a:cubicBezTo>
                <a:cubicBezTo>
                  <a:pt x="79" y="112"/>
                  <a:pt x="82" y="116"/>
                  <a:pt x="86" y="119"/>
                </a:cubicBezTo>
                <a:cubicBezTo>
                  <a:pt x="73" y="129"/>
                  <a:pt x="56" y="136"/>
                  <a:pt x="40" y="138"/>
                </a:cubicBezTo>
                <a:close/>
                <a:moveTo>
                  <a:pt x="80" y="106"/>
                </a:moveTo>
                <a:cubicBezTo>
                  <a:pt x="78" y="101"/>
                  <a:pt x="76" y="97"/>
                  <a:pt x="75" y="92"/>
                </a:cubicBezTo>
                <a:cubicBezTo>
                  <a:pt x="80" y="90"/>
                  <a:pt x="84" y="90"/>
                  <a:pt x="88" y="90"/>
                </a:cubicBezTo>
                <a:cubicBezTo>
                  <a:pt x="92" y="90"/>
                  <a:pt x="97" y="90"/>
                  <a:pt x="102" y="92"/>
                </a:cubicBezTo>
                <a:cubicBezTo>
                  <a:pt x="100" y="96"/>
                  <a:pt x="99" y="101"/>
                  <a:pt x="96" y="105"/>
                </a:cubicBezTo>
                <a:cubicBezTo>
                  <a:pt x="94" y="109"/>
                  <a:pt x="92" y="112"/>
                  <a:pt x="88" y="116"/>
                </a:cubicBezTo>
                <a:cubicBezTo>
                  <a:pt x="85" y="113"/>
                  <a:pt x="82" y="110"/>
                  <a:pt x="80" y="106"/>
                </a:cubicBezTo>
                <a:close/>
                <a:moveTo>
                  <a:pt x="81" y="39"/>
                </a:moveTo>
                <a:cubicBezTo>
                  <a:pt x="83" y="40"/>
                  <a:pt x="86" y="40"/>
                  <a:pt x="88" y="40"/>
                </a:cubicBezTo>
                <a:cubicBezTo>
                  <a:pt x="91" y="40"/>
                  <a:pt x="93" y="40"/>
                  <a:pt x="96" y="38"/>
                </a:cubicBezTo>
                <a:cubicBezTo>
                  <a:pt x="102" y="53"/>
                  <a:pt x="105" y="72"/>
                  <a:pt x="102" y="88"/>
                </a:cubicBezTo>
                <a:cubicBezTo>
                  <a:pt x="98" y="86"/>
                  <a:pt x="93" y="86"/>
                  <a:pt x="88" y="86"/>
                </a:cubicBezTo>
                <a:cubicBezTo>
                  <a:pt x="84" y="86"/>
                  <a:pt x="79" y="86"/>
                  <a:pt x="74" y="88"/>
                </a:cubicBezTo>
                <a:cubicBezTo>
                  <a:pt x="72" y="71"/>
                  <a:pt x="75" y="53"/>
                  <a:pt x="81" y="39"/>
                </a:cubicBezTo>
                <a:close/>
                <a:moveTo>
                  <a:pt x="88" y="8"/>
                </a:moveTo>
                <a:cubicBezTo>
                  <a:pt x="95" y="8"/>
                  <a:pt x="100" y="13"/>
                  <a:pt x="100" y="20"/>
                </a:cubicBezTo>
                <a:cubicBezTo>
                  <a:pt x="100" y="27"/>
                  <a:pt x="95" y="32"/>
                  <a:pt x="88" y="32"/>
                </a:cubicBezTo>
                <a:cubicBezTo>
                  <a:pt x="81" y="32"/>
                  <a:pt x="76" y="27"/>
                  <a:pt x="76" y="20"/>
                </a:cubicBezTo>
                <a:cubicBezTo>
                  <a:pt x="76" y="13"/>
                  <a:pt x="81" y="8"/>
                  <a:pt x="88" y="8"/>
                </a:cubicBezTo>
                <a:close/>
                <a:moveTo>
                  <a:pt x="36" y="72"/>
                </a:moveTo>
                <a:cubicBezTo>
                  <a:pt x="42" y="62"/>
                  <a:pt x="57" y="42"/>
                  <a:pt x="71" y="32"/>
                </a:cubicBezTo>
                <a:cubicBezTo>
                  <a:pt x="73" y="34"/>
                  <a:pt x="75" y="36"/>
                  <a:pt x="77" y="37"/>
                </a:cubicBezTo>
                <a:cubicBezTo>
                  <a:pt x="71" y="52"/>
                  <a:pt x="67" y="72"/>
                  <a:pt x="70" y="89"/>
                </a:cubicBezTo>
                <a:cubicBezTo>
                  <a:pt x="53" y="95"/>
                  <a:pt x="37" y="108"/>
                  <a:pt x="27" y="122"/>
                </a:cubicBezTo>
                <a:cubicBezTo>
                  <a:pt x="25" y="120"/>
                  <a:pt x="23" y="120"/>
                  <a:pt x="20" y="120"/>
                </a:cubicBezTo>
                <a:cubicBezTo>
                  <a:pt x="20" y="120"/>
                  <a:pt x="20" y="120"/>
                  <a:pt x="19" y="120"/>
                </a:cubicBezTo>
                <a:cubicBezTo>
                  <a:pt x="22" y="102"/>
                  <a:pt x="31" y="80"/>
                  <a:pt x="36" y="72"/>
                </a:cubicBezTo>
                <a:close/>
                <a:moveTo>
                  <a:pt x="8" y="140"/>
                </a:moveTo>
                <a:cubicBezTo>
                  <a:pt x="8" y="133"/>
                  <a:pt x="13" y="128"/>
                  <a:pt x="20" y="128"/>
                </a:cubicBezTo>
                <a:cubicBezTo>
                  <a:pt x="27" y="128"/>
                  <a:pt x="32" y="133"/>
                  <a:pt x="32" y="140"/>
                </a:cubicBezTo>
                <a:cubicBezTo>
                  <a:pt x="32" y="147"/>
                  <a:pt x="27" y="152"/>
                  <a:pt x="20" y="152"/>
                </a:cubicBezTo>
                <a:cubicBezTo>
                  <a:pt x="13" y="152"/>
                  <a:pt x="8" y="146"/>
                  <a:pt x="8" y="140"/>
                </a:cubicBezTo>
                <a:close/>
                <a:moveTo>
                  <a:pt x="37" y="150"/>
                </a:moveTo>
                <a:cubicBezTo>
                  <a:pt x="38" y="148"/>
                  <a:pt x="40" y="145"/>
                  <a:pt x="40" y="142"/>
                </a:cubicBezTo>
                <a:cubicBezTo>
                  <a:pt x="57" y="140"/>
                  <a:pt x="76" y="132"/>
                  <a:pt x="89" y="121"/>
                </a:cubicBezTo>
                <a:cubicBezTo>
                  <a:pt x="102" y="132"/>
                  <a:pt x="120" y="140"/>
                  <a:pt x="136" y="142"/>
                </a:cubicBezTo>
                <a:cubicBezTo>
                  <a:pt x="137" y="145"/>
                  <a:pt x="138" y="148"/>
                  <a:pt x="139" y="150"/>
                </a:cubicBezTo>
                <a:cubicBezTo>
                  <a:pt x="122" y="157"/>
                  <a:pt x="98" y="160"/>
                  <a:pt x="88" y="160"/>
                </a:cubicBezTo>
                <a:cubicBezTo>
                  <a:pt x="78" y="160"/>
                  <a:pt x="54" y="157"/>
                  <a:pt x="37" y="150"/>
                </a:cubicBezTo>
                <a:close/>
                <a:moveTo>
                  <a:pt x="156" y="152"/>
                </a:moveTo>
                <a:cubicBezTo>
                  <a:pt x="149" y="152"/>
                  <a:pt x="144" y="147"/>
                  <a:pt x="144" y="140"/>
                </a:cubicBezTo>
                <a:cubicBezTo>
                  <a:pt x="144" y="133"/>
                  <a:pt x="149" y="128"/>
                  <a:pt x="156" y="128"/>
                </a:cubicBezTo>
                <a:cubicBezTo>
                  <a:pt x="163" y="128"/>
                  <a:pt x="168" y="133"/>
                  <a:pt x="168" y="140"/>
                </a:cubicBezTo>
                <a:cubicBezTo>
                  <a:pt x="168" y="146"/>
                  <a:pt x="163" y="152"/>
                  <a:pt x="156" y="152"/>
                </a:cubicBezTo>
                <a:close/>
              </a:path>
            </a:pathLst>
          </a:custGeom>
          <a:solidFill>
            <a:srgbClr val="F3982B"/>
          </a:solidFill>
          <a:ln w="3175" cap="flat">
            <a:noFill/>
            <a:miter lim="400000"/>
          </a:ln>
          <a:effectLst/>
        </p:spPr>
        <p:txBody>
          <a:bodyPr wrap="square" lIns="0" tIns="0" rIns="0" bIns="0" numCol="1" anchor="ctr" anchorCtr="0">
            <a:noAutofit/>
          </a:bodyPr>
          <a:lstStyle/>
          <a:p>
            <a:pPr defTabSz="3564255"/>
            <a:endParaRPr lang="en-US" sz="1200">
              <a:latin typeface="+mn-ea"/>
              <a:ea typeface="+mn-ea"/>
            </a:endParaRPr>
          </a:p>
        </p:txBody>
      </p:sp>
      <p:sp>
        <p:nvSpPr>
          <p:cNvPr id="840" name="TextBox 102"/>
          <p:cNvSpPr txBox="1"/>
          <p:nvPr/>
        </p:nvSpPr>
        <p:spPr>
          <a:xfrm>
            <a:off x="4714302" y="3705786"/>
            <a:ext cx="301860" cy="115208"/>
          </a:xfrm>
          <a:prstGeom prst="rect">
            <a:avLst/>
          </a:prstGeom>
          <a:ln w="3175">
            <a:miter lim="400000"/>
          </a:ln>
        </p:spPr>
        <p:txBody>
          <a:bodyPr lIns="0" tIns="0" rIns="0" bIns="0" anchor="ctr" anchorCtr="0"/>
          <a:lstStyle>
            <a:lvl1pPr algn="ctr" defTabSz="3567430">
              <a:defRPr sz="1600">
                <a:solidFill>
                  <a:srgbClr val="F3982B"/>
                </a:solidFill>
                <a:latin typeface="Akkurat Pro"/>
                <a:ea typeface="Akkurat Pro"/>
                <a:cs typeface="Akkurat Pro"/>
                <a:sym typeface="Akkurat Pro"/>
              </a:defRPr>
            </a:lvl1pPr>
          </a:lstStyle>
          <a:p>
            <a:r>
              <a:rPr lang="en-US" sz="1200" dirty="0">
                <a:solidFill>
                  <a:schemeClr val="tx1"/>
                </a:solidFill>
                <a:latin typeface="+mn-ea"/>
                <a:ea typeface="+mn-ea"/>
              </a:rPr>
              <a:t>GES</a:t>
            </a:r>
            <a:endParaRPr sz="1200" dirty="0">
              <a:solidFill>
                <a:schemeClr val="tx1"/>
              </a:solidFill>
              <a:latin typeface="+mn-ea"/>
              <a:ea typeface="+mn-ea"/>
            </a:endParaRPr>
          </a:p>
        </p:txBody>
      </p:sp>
      <p:sp>
        <p:nvSpPr>
          <p:cNvPr id="298" name="圆角矩形 297"/>
          <p:cNvSpPr/>
          <p:nvPr/>
        </p:nvSpPr>
        <p:spPr bwMode="auto">
          <a:xfrm>
            <a:off x="9807180" y="1826050"/>
            <a:ext cx="1102249" cy="345284"/>
          </a:xfrm>
          <a:prstGeom prst="roundRect">
            <a:avLst>
              <a:gd name="adj" fmla="val 8198"/>
            </a:avLst>
          </a:prstGeom>
          <a:solidFill>
            <a:srgbClr val="00B0F0"/>
          </a:solidFill>
          <a:ln w="6350">
            <a:noFill/>
            <a:round/>
          </a:ln>
        </p:spPr>
        <p:txBody>
          <a:bodyPr lIns="0" tIns="179215" rIns="0" bIns="179215" anchor="ctr"/>
          <a:lstStyle/>
          <a:p>
            <a:pPr algn="ctr" defTabSz="913765">
              <a:buClr>
                <a:srgbClr val="CC9900"/>
              </a:buClr>
              <a:defRPr/>
            </a:pPr>
            <a:r>
              <a:rPr lang="zh-CN" altLang="en-US" sz="1600" kern="0" dirty="0" smtClean="0">
                <a:latin typeface="微软雅黑" panose="020B0503020204020204" pitchFamily="34" charset="-122"/>
                <a:ea typeface="微软雅黑" panose="020B0503020204020204" pitchFamily="34" charset="-122"/>
                <a:cs typeface="Arial" panose="020B0604020202020204" pitchFamily="34" charset="0"/>
              </a:rPr>
              <a:t>运营商</a:t>
            </a: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部署</a:t>
            </a:r>
            <a:r>
              <a:rPr lang="zh-CN" altLang="en-US" sz="3200" dirty="0"/>
              <a:t>模式灵活，满足不同</a:t>
            </a:r>
            <a:r>
              <a:rPr lang="zh-CN" altLang="en-US" sz="3200" dirty="0" smtClean="0"/>
              <a:t>场景需求</a:t>
            </a:r>
            <a:endParaRPr lang="zh-CN" altLang="en-US" sz="3200" dirty="0"/>
          </a:p>
        </p:txBody>
      </p:sp>
      <p:sp>
        <p:nvSpPr>
          <p:cNvPr id="51" name="矩形 50"/>
          <p:cNvSpPr/>
          <p:nvPr/>
        </p:nvSpPr>
        <p:spPr bwMode="auto">
          <a:xfrm>
            <a:off x="6096000" y="4361840"/>
            <a:ext cx="5032759" cy="1647576"/>
          </a:xfrm>
          <a:prstGeom prst="rect">
            <a:avLst/>
          </a:prstGeom>
          <a:solidFill>
            <a:sysClr val="window" lastClr="FFFFFF"/>
          </a:solidFill>
          <a:ln w="9525" cap="flat" cmpd="sng" algn="ctr">
            <a:solidFill>
              <a:sysClr val="window" lastClr="FFFFFF">
                <a:lumMod val="95000"/>
              </a:sysClr>
            </a:solidFill>
            <a:prstDash val="solid"/>
            <a:round/>
            <a:headEnd type="none" w="med" len="med"/>
            <a:tailEnd type="none" w="med" len="med"/>
          </a:ln>
          <a:effectLst>
            <a:glow rad="38100">
              <a:sysClr val="window" lastClr="FFFFFF">
                <a:lumMod val="50000"/>
                <a:alpha val="20000"/>
              </a:sysClr>
            </a:glow>
          </a:effectLst>
        </p:spPr>
        <p:txBody>
          <a:bodyPr/>
          <a:lstStyle/>
          <a:p>
            <a:pPr>
              <a:buClr>
                <a:srgbClr val="CC9900"/>
              </a:buClr>
              <a:buFont typeface="Wingdings" panose="05000000000000000000" pitchFamily="2" charset="2"/>
              <a:buChar char="n"/>
              <a:defRPr/>
            </a:pPr>
            <a:endParaRPr lang="zh-CN" altLang="en-US" sz="2000" b="1" kern="0">
              <a:solidFill>
                <a:prstClr val="black"/>
              </a:solidFill>
              <a:latin typeface="+mn-ea"/>
              <a:ea typeface="+mn-ea"/>
            </a:endParaRPr>
          </a:p>
        </p:txBody>
      </p:sp>
      <p:sp>
        <p:nvSpPr>
          <p:cNvPr id="52" name="矩形 51"/>
          <p:cNvSpPr/>
          <p:nvPr/>
        </p:nvSpPr>
        <p:spPr bwMode="auto">
          <a:xfrm>
            <a:off x="6027539" y="1485282"/>
            <a:ext cx="5101220" cy="1647576"/>
          </a:xfrm>
          <a:prstGeom prst="rect">
            <a:avLst/>
          </a:prstGeom>
          <a:solidFill>
            <a:sysClr val="window" lastClr="FFFFFF"/>
          </a:solidFill>
          <a:ln w="9525" cap="flat" cmpd="sng" algn="ctr">
            <a:solidFill>
              <a:sysClr val="window" lastClr="FFFFFF">
                <a:lumMod val="95000"/>
              </a:sysClr>
            </a:solidFill>
            <a:prstDash val="solid"/>
            <a:round/>
            <a:headEnd type="none" w="med" len="med"/>
            <a:tailEnd type="none" w="med" len="med"/>
          </a:ln>
          <a:effectLst>
            <a:glow rad="38100">
              <a:sysClr val="window" lastClr="FFFFFF">
                <a:lumMod val="50000"/>
                <a:alpha val="20000"/>
              </a:sysClr>
            </a:glow>
          </a:effectLst>
        </p:spPr>
        <p:txBody>
          <a:bodyPr/>
          <a:lstStyle/>
          <a:p>
            <a:pPr>
              <a:buClr>
                <a:srgbClr val="CC9900"/>
              </a:buClr>
              <a:buFont typeface="Wingdings" panose="05000000000000000000" pitchFamily="2" charset="2"/>
              <a:buChar char="n"/>
              <a:defRPr/>
            </a:pPr>
            <a:endParaRPr lang="zh-CN" altLang="en-US" sz="2000" b="1" kern="0">
              <a:solidFill>
                <a:prstClr val="black"/>
              </a:solidFill>
              <a:latin typeface="+mn-ea"/>
              <a:ea typeface="+mn-ea"/>
            </a:endParaRPr>
          </a:p>
        </p:txBody>
      </p:sp>
      <p:sp>
        <p:nvSpPr>
          <p:cNvPr id="126" name="文本框 125"/>
          <p:cNvSpPr txBox="1"/>
          <p:nvPr/>
        </p:nvSpPr>
        <p:spPr>
          <a:xfrm>
            <a:off x="6378898" y="1330487"/>
            <a:ext cx="4236029" cy="399954"/>
          </a:xfrm>
          <a:prstGeom prst="rect">
            <a:avLst/>
          </a:prstGeom>
          <a:solidFill>
            <a:schemeClr val="accent3">
              <a:lumMod val="40000"/>
              <a:lumOff val="60000"/>
            </a:schemeClr>
          </a:solidFill>
        </p:spPr>
        <p:txBody>
          <a:bodyPr wrap="square" rtlCol="0">
            <a:spAutoFit/>
          </a:bodyPr>
          <a:lstStyle/>
          <a:p>
            <a:pPr defTabSz="913765"/>
            <a:r>
              <a:rPr lang="zh-CN" altLang="en-US" sz="2000" b="1" dirty="0" smtClean="0">
                <a:solidFill>
                  <a:srgbClr val="C00000"/>
                </a:solidFill>
                <a:latin typeface="+mn-ea"/>
                <a:ea typeface="+mn-ea"/>
              </a:rPr>
              <a:t>全栈专</a:t>
            </a:r>
            <a:r>
              <a:rPr lang="zh-CN" altLang="en-US" sz="2000" b="1" dirty="0">
                <a:solidFill>
                  <a:srgbClr val="C00000"/>
                </a:solidFill>
                <a:latin typeface="+mn-ea"/>
                <a:ea typeface="+mn-ea"/>
              </a:rPr>
              <a:t>属云</a:t>
            </a:r>
            <a:endParaRPr lang="zh-CN" altLang="en-US" sz="2000" b="1" dirty="0">
              <a:solidFill>
                <a:srgbClr val="C00000"/>
              </a:solidFill>
              <a:latin typeface="+mn-ea"/>
              <a:ea typeface="+mn-ea"/>
            </a:endParaRPr>
          </a:p>
        </p:txBody>
      </p:sp>
      <p:sp>
        <p:nvSpPr>
          <p:cNvPr id="127" name="TextBox 301"/>
          <p:cNvSpPr txBox="1"/>
          <p:nvPr/>
        </p:nvSpPr>
        <p:spPr>
          <a:xfrm>
            <a:off x="6291182" y="1731559"/>
            <a:ext cx="6260859" cy="1057739"/>
          </a:xfrm>
          <a:prstGeom prst="rect">
            <a:avLst/>
          </a:prstGeom>
          <a:noFill/>
        </p:spPr>
        <p:txBody>
          <a:bodyPr wrap="square" lIns="87767" tIns="43882" rIns="87767" bIns="43882" rtlCol="0">
            <a:spAutoFit/>
          </a:bodyPr>
          <a:lstStyle/>
          <a:p>
            <a:pPr marL="171450" indent="-171450">
              <a:lnSpc>
                <a:spcPct val="150000"/>
              </a:lnSpc>
              <a:buFont typeface="+mj-lt"/>
              <a:buAutoNum type="arabicPeriod"/>
            </a:pPr>
            <a:r>
              <a:rPr lang="zh-CN" altLang="en-US" sz="1400" kern="0" dirty="0">
                <a:solidFill>
                  <a:srgbClr val="C00000"/>
                </a:solidFill>
                <a:latin typeface="+mn-ea"/>
                <a:ea typeface="+mn-ea"/>
              </a:rPr>
              <a:t>部署位置：</a:t>
            </a:r>
            <a:r>
              <a:rPr lang="zh-CN" altLang="en-US" sz="1400" b="1" kern="0" dirty="0">
                <a:solidFill>
                  <a:srgbClr val="C00000"/>
                </a:solidFill>
                <a:latin typeface="+mn-ea"/>
                <a:ea typeface="+mn-ea"/>
              </a:rPr>
              <a:t>公有云机房</a:t>
            </a:r>
            <a:endParaRPr lang="en-US" altLang="zh-CN" sz="1400" b="1" kern="0" dirty="0">
              <a:solidFill>
                <a:srgbClr val="C00000"/>
              </a:solidFill>
              <a:latin typeface="+mn-ea"/>
              <a:ea typeface="+mn-ea"/>
            </a:endParaRPr>
          </a:p>
          <a:p>
            <a:pPr marL="171450" indent="-171450">
              <a:lnSpc>
                <a:spcPct val="150000"/>
              </a:lnSpc>
              <a:buFont typeface="+mj-lt"/>
              <a:buAutoNum type="arabicPeriod"/>
            </a:pPr>
            <a:r>
              <a:rPr lang="zh-CN" altLang="en-US" sz="1400" kern="0" dirty="0">
                <a:latin typeface="+mn-ea"/>
                <a:ea typeface="+mn-ea"/>
              </a:rPr>
              <a:t>业务场景：</a:t>
            </a:r>
            <a:r>
              <a:rPr lang="zh-CN" altLang="en-US" sz="1400" b="1" kern="0" dirty="0">
                <a:latin typeface="+mn-ea"/>
                <a:ea typeface="+mn-ea"/>
              </a:rPr>
              <a:t>云服务专属，资源隔离，安全合规，金融专区</a:t>
            </a:r>
            <a:endParaRPr lang="en-US" altLang="zh-CN" sz="1400" b="1" kern="0" dirty="0">
              <a:latin typeface="+mn-ea"/>
              <a:ea typeface="+mn-ea"/>
            </a:endParaRPr>
          </a:p>
          <a:p>
            <a:pPr marL="171450" indent="-171450">
              <a:lnSpc>
                <a:spcPct val="150000"/>
              </a:lnSpc>
              <a:buFont typeface="+mj-lt"/>
              <a:buAutoNum type="arabicPeriod"/>
            </a:pPr>
            <a:r>
              <a:rPr lang="zh-CN" altLang="en-US" sz="1400" kern="0" dirty="0">
                <a:latin typeface="+mn-ea"/>
                <a:ea typeface="+mn-ea"/>
              </a:rPr>
              <a:t>商务模式：</a:t>
            </a:r>
            <a:r>
              <a:rPr lang="zh-CN" altLang="en-US" sz="1400" b="1" kern="0" dirty="0">
                <a:latin typeface="+mn-ea"/>
                <a:ea typeface="+mn-ea"/>
              </a:rPr>
              <a:t>服务租用</a:t>
            </a:r>
            <a:r>
              <a:rPr lang="zh-CN" altLang="en-US" sz="1400" kern="0" dirty="0">
                <a:latin typeface="+mn-ea"/>
                <a:ea typeface="+mn-ea"/>
              </a:rPr>
              <a:t>，</a:t>
            </a:r>
            <a:r>
              <a:rPr lang="zh-CN" altLang="en-US" sz="1400" b="1" kern="0" dirty="0">
                <a:latin typeface="+mn-ea"/>
                <a:ea typeface="+mn-ea"/>
              </a:rPr>
              <a:t>云服务</a:t>
            </a:r>
            <a:r>
              <a:rPr lang="zh-CN" altLang="en-US" sz="1400" b="1" kern="0" dirty="0" smtClean="0">
                <a:latin typeface="+mn-ea"/>
                <a:ea typeface="+mn-ea"/>
              </a:rPr>
              <a:t>按交付容量</a:t>
            </a:r>
            <a:r>
              <a:rPr lang="zh-CN" altLang="en-US" sz="1400" b="1" kern="0" dirty="0">
                <a:latin typeface="+mn-ea"/>
                <a:ea typeface="+mn-ea"/>
              </a:rPr>
              <a:t>付费</a:t>
            </a:r>
            <a:endParaRPr lang="en-US" altLang="zh-CN" sz="1400" kern="0" dirty="0">
              <a:latin typeface="+mn-ea"/>
              <a:ea typeface="+mn-ea"/>
            </a:endParaRPr>
          </a:p>
        </p:txBody>
      </p:sp>
      <p:sp>
        <p:nvSpPr>
          <p:cNvPr id="128" name="文本框 127"/>
          <p:cNvSpPr txBox="1"/>
          <p:nvPr/>
        </p:nvSpPr>
        <p:spPr>
          <a:xfrm>
            <a:off x="6448863" y="4137703"/>
            <a:ext cx="4166065" cy="399954"/>
          </a:xfrm>
          <a:prstGeom prst="rect">
            <a:avLst/>
          </a:prstGeom>
          <a:solidFill>
            <a:schemeClr val="accent3">
              <a:lumMod val="40000"/>
              <a:lumOff val="60000"/>
            </a:schemeClr>
          </a:solidFill>
        </p:spPr>
        <p:txBody>
          <a:bodyPr wrap="square" rtlCol="0">
            <a:spAutoFit/>
          </a:bodyPr>
          <a:lstStyle/>
          <a:p>
            <a:pPr defTabSz="913765"/>
            <a:r>
              <a:rPr lang="en-US" altLang="zh-CN" sz="2000" b="1" dirty="0">
                <a:solidFill>
                  <a:srgbClr val="C00000"/>
                </a:solidFill>
                <a:latin typeface="+mn-ea"/>
                <a:ea typeface="+mn-ea"/>
              </a:rPr>
              <a:t>HCS Online</a:t>
            </a:r>
            <a:endParaRPr lang="zh-CN" altLang="en-US" sz="2000" b="1" dirty="0">
              <a:solidFill>
                <a:srgbClr val="C00000"/>
              </a:solidFill>
              <a:latin typeface="+mn-ea"/>
              <a:ea typeface="+mn-ea"/>
            </a:endParaRPr>
          </a:p>
        </p:txBody>
      </p:sp>
      <p:sp>
        <p:nvSpPr>
          <p:cNvPr id="129" name="TextBox 301"/>
          <p:cNvSpPr txBox="1"/>
          <p:nvPr/>
        </p:nvSpPr>
        <p:spPr>
          <a:xfrm>
            <a:off x="6315571" y="4497839"/>
            <a:ext cx="5459804" cy="1057739"/>
          </a:xfrm>
          <a:prstGeom prst="rect">
            <a:avLst/>
          </a:prstGeom>
          <a:noFill/>
        </p:spPr>
        <p:txBody>
          <a:bodyPr wrap="square" lIns="87767" tIns="43882" rIns="87767" bIns="43882" rtlCol="0">
            <a:spAutoFit/>
          </a:bodyPr>
          <a:lstStyle/>
          <a:p>
            <a:pPr marL="171450" indent="-171450">
              <a:lnSpc>
                <a:spcPct val="150000"/>
              </a:lnSpc>
              <a:buFont typeface="+mj-lt"/>
              <a:buAutoNum type="arabicPeriod"/>
            </a:pPr>
            <a:r>
              <a:rPr lang="zh-CN" altLang="en-US" sz="1400" kern="0" dirty="0">
                <a:solidFill>
                  <a:srgbClr val="C00000"/>
                </a:solidFill>
                <a:latin typeface="+mn-ea"/>
                <a:ea typeface="+mn-ea"/>
              </a:rPr>
              <a:t>部署位置：</a:t>
            </a:r>
            <a:r>
              <a:rPr lang="zh-CN" altLang="en-US" sz="1400" b="1" kern="0" dirty="0">
                <a:solidFill>
                  <a:srgbClr val="C00000"/>
                </a:solidFill>
                <a:latin typeface="+mn-ea"/>
                <a:ea typeface="+mn-ea"/>
              </a:rPr>
              <a:t>客户机房</a:t>
            </a:r>
            <a:endParaRPr lang="zh-CN" altLang="en-US" sz="1400" b="1" kern="0" dirty="0">
              <a:solidFill>
                <a:srgbClr val="C00000"/>
              </a:solidFill>
              <a:latin typeface="+mn-ea"/>
              <a:ea typeface="+mn-ea"/>
            </a:endParaRPr>
          </a:p>
          <a:p>
            <a:pPr marL="171450" indent="-171450">
              <a:lnSpc>
                <a:spcPct val="150000"/>
              </a:lnSpc>
              <a:buFont typeface="+mj-lt"/>
              <a:buAutoNum type="arabicPeriod"/>
            </a:pPr>
            <a:r>
              <a:rPr lang="zh-CN" altLang="en-US" sz="1400" kern="0" dirty="0">
                <a:latin typeface="+mn-ea"/>
                <a:ea typeface="+mn-ea"/>
              </a:rPr>
              <a:t>业务场景：</a:t>
            </a:r>
            <a:r>
              <a:rPr lang="zh-CN" altLang="en-US" sz="1400" b="1" kern="0" dirty="0">
                <a:latin typeface="+mn-ea"/>
                <a:ea typeface="+mn-ea"/>
              </a:rPr>
              <a:t>数据本地保存，资产安全合规</a:t>
            </a:r>
            <a:endParaRPr lang="en-US" altLang="zh-CN" sz="1400" b="1" kern="0" dirty="0">
              <a:latin typeface="+mn-ea"/>
              <a:ea typeface="+mn-ea"/>
            </a:endParaRPr>
          </a:p>
          <a:p>
            <a:pPr marL="171450" indent="-171450">
              <a:lnSpc>
                <a:spcPct val="150000"/>
              </a:lnSpc>
              <a:buFont typeface="+mj-lt"/>
              <a:buAutoNum type="arabicPeriod"/>
            </a:pPr>
            <a:r>
              <a:rPr lang="zh-CN" altLang="en-US" sz="1400" kern="0" dirty="0">
                <a:latin typeface="+mn-ea"/>
                <a:ea typeface="+mn-ea"/>
              </a:rPr>
              <a:t>商务模式：</a:t>
            </a:r>
            <a:r>
              <a:rPr lang="zh-CN" altLang="en-US" sz="1400" b="1" kern="0" dirty="0">
                <a:latin typeface="+mn-ea"/>
                <a:ea typeface="+mn-ea"/>
              </a:rPr>
              <a:t>硬件买断</a:t>
            </a:r>
            <a:r>
              <a:rPr lang="en-US" altLang="zh-CN" sz="1400" b="1" kern="0" dirty="0">
                <a:latin typeface="+mn-ea"/>
                <a:ea typeface="+mn-ea"/>
              </a:rPr>
              <a:t>+</a:t>
            </a:r>
            <a:r>
              <a:rPr lang="zh-CN" altLang="en-US" sz="1400" b="1" kern="0" dirty="0">
                <a:latin typeface="+mn-ea"/>
                <a:ea typeface="+mn-ea"/>
              </a:rPr>
              <a:t>云服务</a:t>
            </a:r>
            <a:r>
              <a:rPr lang="zh-CN" altLang="en-US" sz="1400" b="1" kern="0" dirty="0" smtClean="0">
                <a:latin typeface="+mn-ea"/>
                <a:ea typeface="+mn-ea"/>
              </a:rPr>
              <a:t>按交付容量</a:t>
            </a:r>
            <a:r>
              <a:rPr lang="zh-CN" altLang="en-US" sz="1400" b="1" kern="0" dirty="0">
                <a:latin typeface="+mn-ea"/>
                <a:ea typeface="+mn-ea"/>
              </a:rPr>
              <a:t>付费</a:t>
            </a:r>
            <a:endParaRPr lang="en-US" altLang="zh-CN" sz="1400" b="1" kern="0" dirty="0">
              <a:latin typeface="+mn-ea"/>
              <a:ea typeface="+mn-ea"/>
            </a:endParaRPr>
          </a:p>
        </p:txBody>
      </p:sp>
      <p:grpSp>
        <p:nvGrpSpPr>
          <p:cNvPr id="4" name="组合 3"/>
          <p:cNvGrpSpPr/>
          <p:nvPr/>
        </p:nvGrpSpPr>
        <p:grpSpPr>
          <a:xfrm>
            <a:off x="814876" y="1432174"/>
            <a:ext cx="5212662" cy="4941936"/>
            <a:chOff x="199262" y="819817"/>
            <a:chExt cx="5365866" cy="5412859"/>
          </a:xfrm>
        </p:grpSpPr>
        <p:cxnSp>
          <p:nvCxnSpPr>
            <p:cNvPr id="50" name="直接连接符 49"/>
            <p:cNvCxnSpPr/>
            <p:nvPr/>
          </p:nvCxnSpPr>
          <p:spPr bwMode="auto">
            <a:xfrm flipH="1">
              <a:off x="4745796" y="2093367"/>
              <a:ext cx="17337" cy="3773372"/>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53" name="Freeform 6"/>
            <p:cNvSpPr>
              <a:spLocks noEditPoints="1"/>
            </p:cNvSpPr>
            <p:nvPr/>
          </p:nvSpPr>
          <p:spPr bwMode="auto">
            <a:xfrm>
              <a:off x="773501" y="5255139"/>
              <a:ext cx="881025" cy="977537"/>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B2B2B2">
                <a:lumMod val="75000"/>
              </a:srgbClr>
            </a:solidFill>
            <a:ln w="9525">
              <a:noFill/>
              <a:round/>
            </a:ln>
          </p:spPr>
          <p:txBody>
            <a:bodyPr vert="horz" wrap="square" lIns="121750" tIns="60873" rIns="121750" bIns="60873"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656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249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6906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562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1555" algn="l" defTabSz="912495" rtl="0" eaLnBrk="1" latinLnBrk="0" hangingPunct="1">
                <a:defRPr kern="1200">
                  <a:solidFill>
                    <a:schemeClr val="tx1"/>
                  </a:solidFill>
                  <a:latin typeface="Calibri" panose="020F0502020204030204" charset="0"/>
                  <a:ea typeface="宋体" panose="02010600030101010101" pitchFamily="2" charset="-122"/>
                  <a:cs typeface="+mn-cs"/>
                </a:defRPr>
              </a:lvl6pPr>
              <a:lvl7pPr marL="2738120" algn="l" defTabSz="912495" rtl="0" eaLnBrk="1" latinLnBrk="0" hangingPunct="1">
                <a:defRPr kern="1200">
                  <a:solidFill>
                    <a:schemeClr val="tx1"/>
                  </a:solidFill>
                  <a:latin typeface="Calibri" panose="020F0502020204030204" charset="0"/>
                  <a:ea typeface="宋体" panose="02010600030101010101" pitchFamily="2" charset="-122"/>
                  <a:cs typeface="+mn-cs"/>
                </a:defRPr>
              </a:lvl7pPr>
              <a:lvl8pPr marL="3194685" algn="l" defTabSz="912495" rtl="0" eaLnBrk="1" latinLnBrk="0" hangingPunct="1">
                <a:defRPr kern="1200">
                  <a:solidFill>
                    <a:schemeClr val="tx1"/>
                  </a:solidFill>
                  <a:latin typeface="Calibri" panose="020F0502020204030204" charset="0"/>
                  <a:ea typeface="宋体" panose="02010600030101010101" pitchFamily="2" charset="-122"/>
                  <a:cs typeface="+mn-cs"/>
                </a:defRPr>
              </a:lvl8pPr>
              <a:lvl9pPr marL="3650615" algn="l" defTabSz="91249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defTabSz="1216660" fontAlgn="auto">
                <a:spcBef>
                  <a:spcPts val="0"/>
                </a:spcBef>
                <a:spcAft>
                  <a:spcPts val="0"/>
                </a:spcAft>
                <a:defRPr/>
              </a:pPr>
              <a:endParaRPr lang="zh-CN" altLang="en-US" sz="1200" dirty="0">
                <a:solidFill>
                  <a:prstClr val="black"/>
                </a:solidFill>
                <a:latin typeface="+mn-ea"/>
                <a:ea typeface="+mn-ea"/>
              </a:endParaRPr>
            </a:p>
          </p:txBody>
        </p:sp>
        <p:cxnSp>
          <p:nvCxnSpPr>
            <p:cNvPr id="54" name="直接连接符 53"/>
            <p:cNvCxnSpPr/>
            <p:nvPr/>
          </p:nvCxnSpPr>
          <p:spPr bwMode="auto">
            <a:xfrm flipH="1">
              <a:off x="2044820" y="1965110"/>
              <a:ext cx="17337" cy="3773372"/>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55" name="Freeform 7"/>
            <p:cNvSpPr/>
            <p:nvPr/>
          </p:nvSpPr>
          <p:spPr bwMode="auto">
            <a:xfrm>
              <a:off x="480589" y="819817"/>
              <a:ext cx="4965965" cy="2024717"/>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chemeClr val="accent6">
                <a:lumMod val="75000"/>
              </a:schemeClr>
            </a:solidFill>
            <a:ln w="38100" cap="flat" cmpd="sng" algn="ctr">
              <a:no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56" name="Freeform 7"/>
            <p:cNvSpPr/>
            <p:nvPr/>
          </p:nvSpPr>
          <p:spPr bwMode="auto">
            <a:xfrm>
              <a:off x="1407812" y="5150233"/>
              <a:ext cx="1382309" cy="1072807"/>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AC090"/>
            </a:solidFill>
            <a:ln w="38100" cap="flat" cmpd="sng" algn="ctr">
              <a:no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57" name="圆角矩形 56"/>
            <p:cNvSpPr/>
            <p:nvPr/>
          </p:nvSpPr>
          <p:spPr bwMode="auto">
            <a:xfrm>
              <a:off x="1654852" y="5586586"/>
              <a:ext cx="822947" cy="354915"/>
            </a:xfrm>
            <a:prstGeom prst="roundRect">
              <a:avLst>
                <a:gd name="adj" fmla="val 0"/>
              </a:avLst>
            </a:prstGeom>
            <a:solidFill>
              <a:srgbClr val="FFFFFF">
                <a:alpha val="80000"/>
              </a:srgbClr>
            </a:solidFill>
            <a:ln w="25400" cap="flat" cmpd="sng" algn="ctr">
              <a:noFill/>
              <a:prstDash val="solid"/>
            </a:ln>
            <a:effectLst/>
          </p:spPr>
          <p:txBody>
            <a:bodyPr lIns="121813" tIns="60906" rIns="121813" bIns="60906" rtlCol="0" anchor="ctr"/>
            <a:lstStyle/>
            <a:p>
              <a:pPr algn="ctr" defTabSz="913765" fontAlgn="base">
                <a:defRPr/>
              </a:pPr>
              <a:r>
                <a:rPr lang="en-US" altLang="zh-CN" sz="1200" b="1" kern="0" dirty="0">
                  <a:solidFill>
                    <a:srgbClr val="C00000"/>
                  </a:solidFill>
                  <a:latin typeface="+mn-ea"/>
                  <a:ea typeface="+mn-ea"/>
                </a:rPr>
                <a:t>HCS Online</a:t>
              </a:r>
              <a:endParaRPr lang="en-US" altLang="zh-CN" sz="1200" b="1" kern="0" dirty="0">
                <a:solidFill>
                  <a:srgbClr val="C00000"/>
                </a:solidFill>
                <a:latin typeface="+mn-ea"/>
                <a:ea typeface="+mn-ea"/>
              </a:endParaRPr>
            </a:p>
          </p:txBody>
        </p:sp>
        <p:grpSp>
          <p:nvGrpSpPr>
            <p:cNvPr id="58" name="组合 454"/>
            <p:cNvGrpSpPr/>
            <p:nvPr/>
          </p:nvGrpSpPr>
          <p:grpSpPr>
            <a:xfrm>
              <a:off x="1654526" y="5977096"/>
              <a:ext cx="823599" cy="154515"/>
              <a:chOff x="2890233" y="2873413"/>
              <a:chExt cx="1187699" cy="162469"/>
            </a:xfrm>
          </p:grpSpPr>
          <p:sp>
            <p:nvSpPr>
              <p:cNvPr id="59" name="圆角矩形 58"/>
              <p:cNvSpPr/>
              <p:nvPr/>
            </p:nvSpPr>
            <p:spPr bwMode="auto">
              <a:xfrm>
                <a:off x="2890233" y="2873413"/>
                <a:ext cx="1187699" cy="162469"/>
              </a:xfrm>
              <a:prstGeom prst="roundRect">
                <a:avLst>
                  <a:gd name="adj" fmla="val 0"/>
                </a:avLst>
              </a:prstGeom>
              <a:solidFill>
                <a:srgbClr val="FFFFFF">
                  <a:alpha val="60000"/>
                </a:srgbClr>
              </a:solidFill>
              <a:ln w="9525" cap="flat" cmpd="sng" algn="ctr">
                <a:solidFill>
                  <a:srgbClr val="FFFFFF"/>
                </a:solidFill>
                <a:prstDash val="solid"/>
                <a:round/>
                <a:headEnd type="none" w="med" len="med"/>
                <a:tailEnd type="none" w="med" len="med"/>
              </a:ln>
              <a:effectLst/>
            </p:spPr>
            <p:txBody>
              <a:bodyPr vert="horz" wrap="square" lIns="116932" tIns="58465" rIns="116932" bIns="58465" numCol="1" rtlCol="0" anchor="t" anchorCtr="0" compatLnSpc="1">
                <a:noAutofit/>
              </a:bodyPr>
              <a:lstStyle/>
              <a:p>
                <a:pPr algn="ctr" defTabSz="1122045">
                  <a:defRPr/>
                </a:pPr>
                <a:endParaRPr lang="zh-CN" altLang="en-US" sz="1200" kern="0" dirty="0">
                  <a:solidFill>
                    <a:prstClr val="black"/>
                  </a:solidFill>
                  <a:latin typeface="+mn-ea"/>
                  <a:ea typeface="+mn-ea"/>
                </a:endParaRPr>
              </a:p>
            </p:txBody>
          </p:sp>
          <p:grpSp>
            <p:nvGrpSpPr>
              <p:cNvPr id="60" name="组合 456"/>
              <p:cNvGrpSpPr/>
              <p:nvPr/>
            </p:nvGrpSpPr>
            <p:grpSpPr>
              <a:xfrm>
                <a:off x="3728603" y="2900280"/>
                <a:ext cx="312078" cy="106994"/>
                <a:chOff x="3728603" y="2900280"/>
                <a:chExt cx="312078" cy="106994"/>
              </a:xfrm>
            </p:grpSpPr>
            <p:sp>
              <p:nvSpPr>
                <p:cNvPr id="63" name="Freeform 135"/>
                <p:cNvSpPr>
                  <a:spLocks noEditPoints="1"/>
                </p:cNvSpPr>
                <p:nvPr/>
              </p:nvSpPr>
              <p:spPr bwMode="auto">
                <a:xfrm>
                  <a:off x="3728603" y="2900280"/>
                  <a:ext cx="148151" cy="106979"/>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sp>
              <p:nvSpPr>
                <p:cNvPr id="64" name="Freeform 135"/>
                <p:cNvSpPr>
                  <a:spLocks noEditPoints="1"/>
                </p:cNvSpPr>
                <p:nvPr/>
              </p:nvSpPr>
              <p:spPr bwMode="auto">
                <a:xfrm>
                  <a:off x="3892530" y="2900294"/>
                  <a:ext cx="148151" cy="106980"/>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grpSp>
          <p:sp>
            <p:nvSpPr>
              <p:cNvPr id="61" name="Freeform 71"/>
              <p:cNvSpPr>
                <a:spLocks noEditPoints="1"/>
              </p:cNvSpPr>
              <p:nvPr/>
            </p:nvSpPr>
            <p:spPr bwMode="auto">
              <a:xfrm>
                <a:off x="3323935" y="2897514"/>
                <a:ext cx="363739" cy="115528"/>
              </a:xfrm>
              <a:custGeom>
                <a:avLst/>
                <a:gdLst>
                  <a:gd name="T0" fmla="*/ 414 w 793"/>
                  <a:gd name="T1" fmla="*/ 157 h 192"/>
                  <a:gd name="T2" fmla="*/ 368 w 793"/>
                  <a:gd name="T3" fmla="*/ 118 h 192"/>
                  <a:gd name="T4" fmla="*/ 391 w 793"/>
                  <a:gd name="T5" fmla="*/ 114 h 192"/>
                  <a:gd name="T6" fmla="*/ 414 w 793"/>
                  <a:gd name="T7" fmla="*/ 157 h 192"/>
                  <a:gd name="T8" fmla="*/ 367 w 793"/>
                  <a:gd name="T9" fmla="*/ 52 h 192"/>
                  <a:gd name="T10" fmla="*/ 388 w 793"/>
                  <a:gd name="T11" fmla="*/ 44 h 192"/>
                  <a:gd name="T12" fmla="*/ 414 w 793"/>
                  <a:gd name="T13" fmla="*/ 54 h 192"/>
                  <a:gd name="T14" fmla="*/ 457 w 793"/>
                  <a:gd name="T15" fmla="*/ 120 h 192"/>
                  <a:gd name="T16" fmla="*/ 478 w 793"/>
                  <a:gd name="T17" fmla="*/ 114 h 192"/>
                  <a:gd name="T18" fmla="*/ 486 w 793"/>
                  <a:gd name="T19" fmla="*/ 123 h 192"/>
                  <a:gd name="T20" fmla="*/ 457 w 793"/>
                  <a:gd name="T21" fmla="*/ 54 h 192"/>
                  <a:gd name="T22" fmla="*/ 464 w 793"/>
                  <a:gd name="T23" fmla="*/ 44 h 192"/>
                  <a:gd name="T24" fmla="*/ 486 w 793"/>
                  <a:gd name="T25" fmla="*/ 52 h 192"/>
                  <a:gd name="T26" fmla="*/ 530 w 793"/>
                  <a:gd name="T27" fmla="*/ 123 h 192"/>
                  <a:gd name="T28" fmla="*/ 551 w 793"/>
                  <a:gd name="T29" fmla="*/ 114 h 192"/>
                  <a:gd name="T30" fmla="*/ 575 w 793"/>
                  <a:gd name="T31" fmla="*/ 118 h 192"/>
                  <a:gd name="T32" fmla="*/ 530 w 793"/>
                  <a:gd name="T33" fmla="*/ 87 h 192"/>
                  <a:gd name="T34" fmla="*/ 549 w 793"/>
                  <a:gd name="T35" fmla="*/ 47 h 192"/>
                  <a:gd name="T36" fmla="*/ 573 w 793"/>
                  <a:gd name="T37" fmla="*/ 47 h 192"/>
                  <a:gd name="T38" fmla="*/ 683 w 793"/>
                  <a:gd name="T39" fmla="*/ 157 h 192"/>
                  <a:gd name="T40" fmla="*/ 637 w 793"/>
                  <a:gd name="T41" fmla="*/ 118 h 192"/>
                  <a:gd name="T42" fmla="*/ 661 w 793"/>
                  <a:gd name="T43" fmla="*/ 114 h 192"/>
                  <a:gd name="T44" fmla="*/ 683 w 793"/>
                  <a:gd name="T45" fmla="*/ 157 h 192"/>
                  <a:gd name="T46" fmla="*/ 637 w 793"/>
                  <a:gd name="T47" fmla="*/ 52 h 192"/>
                  <a:gd name="T48" fmla="*/ 659 w 793"/>
                  <a:gd name="T49" fmla="*/ 44 h 192"/>
                  <a:gd name="T50" fmla="*/ 683 w 793"/>
                  <a:gd name="T51" fmla="*/ 54 h 192"/>
                  <a:gd name="T52" fmla="*/ 13 w 793"/>
                  <a:gd name="T53" fmla="*/ 1 h 192"/>
                  <a:gd name="T54" fmla="*/ 0 w 793"/>
                  <a:gd name="T55" fmla="*/ 22 h 192"/>
                  <a:gd name="T56" fmla="*/ 7 w 793"/>
                  <a:gd name="T57" fmla="*/ 186 h 192"/>
                  <a:gd name="T58" fmla="*/ 771 w 793"/>
                  <a:gd name="T59" fmla="*/ 192 h 192"/>
                  <a:gd name="T60" fmla="*/ 792 w 793"/>
                  <a:gd name="T61" fmla="*/ 178 h 192"/>
                  <a:gd name="T62" fmla="*/ 792 w 793"/>
                  <a:gd name="T63" fmla="*/ 13 h 192"/>
                  <a:gd name="T64" fmla="*/ 771 w 793"/>
                  <a:gd name="T65" fmla="*/ 0 h 192"/>
                  <a:gd name="T66" fmla="*/ 52 w 793"/>
                  <a:gd name="T67" fmla="*/ 134 h 192"/>
                  <a:gd name="T68" fmla="*/ 64 w 793"/>
                  <a:gd name="T69" fmla="*/ 116 h 192"/>
                  <a:gd name="T70" fmla="*/ 77 w 793"/>
                  <a:gd name="T71" fmla="*/ 129 h 192"/>
                  <a:gd name="T72" fmla="*/ 64 w 793"/>
                  <a:gd name="T73" fmla="*/ 76 h 192"/>
                  <a:gd name="T74" fmla="*/ 51 w 793"/>
                  <a:gd name="T75" fmla="*/ 63 h 192"/>
                  <a:gd name="T76" fmla="*/ 70 w 793"/>
                  <a:gd name="T77" fmla="*/ 52 h 192"/>
                  <a:gd name="T78" fmla="*/ 74 w 793"/>
                  <a:gd name="T79" fmla="*/ 72 h 192"/>
                  <a:gd name="T80" fmla="*/ 138 w 793"/>
                  <a:gd name="T81" fmla="*/ 140 h 192"/>
                  <a:gd name="T82" fmla="*/ 133 w 793"/>
                  <a:gd name="T83" fmla="*/ 120 h 192"/>
                  <a:gd name="T84" fmla="*/ 155 w 793"/>
                  <a:gd name="T85" fmla="*/ 124 h 192"/>
                  <a:gd name="T86" fmla="*/ 143 w 793"/>
                  <a:gd name="T87" fmla="*/ 142 h 192"/>
                  <a:gd name="T88" fmla="*/ 131 w 793"/>
                  <a:gd name="T89" fmla="*/ 68 h 192"/>
                  <a:gd name="T90" fmla="*/ 143 w 793"/>
                  <a:gd name="T91" fmla="*/ 51 h 192"/>
                  <a:gd name="T92" fmla="*/ 156 w 793"/>
                  <a:gd name="T93" fmla="*/ 63 h 192"/>
                  <a:gd name="T94" fmla="*/ 222 w 793"/>
                  <a:gd name="T95" fmla="*/ 142 h 192"/>
                  <a:gd name="T96" fmla="*/ 209 w 793"/>
                  <a:gd name="T97" fmla="*/ 129 h 192"/>
                  <a:gd name="T98" fmla="*/ 227 w 793"/>
                  <a:gd name="T99" fmla="*/ 116 h 192"/>
                  <a:gd name="T100" fmla="*/ 230 w 793"/>
                  <a:gd name="T101" fmla="*/ 138 h 192"/>
                  <a:gd name="T102" fmla="*/ 216 w 793"/>
                  <a:gd name="T103" fmla="*/ 75 h 192"/>
                  <a:gd name="T104" fmla="*/ 213 w 793"/>
                  <a:gd name="T105" fmla="*/ 54 h 192"/>
                  <a:gd name="T106" fmla="*/ 234 w 793"/>
                  <a:gd name="T107" fmla="*/ 58 h 192"/>
                  <a:gd name="T108" fmla="*/ 222 w 793"/>
                  <a:gd name="T109" fmla="*/ 76 h 192"/>
                  <a:gd name="T110" fmla="*/ 721 w 793"/>
                  <a:gd name="T111" fmla="*/ 176 h 192"/>
                  <a:gd name="T112" fmla="*/ 739 w 793"/>
                  <a:gd name="T113" fmla="*/ 100 h 192"/>
                  <a:gd name="T114" fmla="*/ 755 w 793"/>
                  <a:gd name="T115" fmla="*/ 82 h 192"/>
                  <a:gd name="T116" fmla="*/ 771 w 793"/>
                  <a:gd name="T117"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7" y="120"/>
                    </a:lnTo>
                    <a:lnTo>
                      <a:pt x="368" y="118"/>
                    </a:lnTo>
                    <a:lnTo>
                      <a:pt x="369" y="115"/>
                    </a:lnTo>
                    <a:lnTo>
                      <a:pt x="372" y="114"/>
                    </a:lnTo>
                    <a:lnTo>
                      <a:pt x="375" y="114"/>
                    </a:lnTo>
                    <a:lnTo>
                      <a:pt x="388"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7" y="52"/>
                    </a:lnTo>
                    <a:lnTo>
                      <a:pt x="368" y="48"/>
                    </a:lnTo>
                    <a:lnTo>
                      <a:pt x="369" y="47"/>
                    </a:lnTo>
                    <a:lnTo>
                      <a:pt x="372" y="44"/>
                    </a:lnTo>
                    <a:lnTo>
                      <a:pt x="375" y="44"/>
                    </a:lnTo>
                    <a:lnTo>
                      <a:pt x="388"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7" y="120"/>
                    </a:lnTo>
                    <a:lnTo>
                      <a:pt x="458" y="118"/>
                    </a:lnTo>
                    <a:lnTo>
                      <a:pt x="459" y="115"/>
                    </a:lnTo>
                    <a:lnTo>
                      <a:pt x="462" y="114"/>
                    </a:lnTo>
                    <a:lnTo>
                      <a:pt x="464" y="114"/>
                    </a:lnTo>
                    <a:lnTo>
                      <a:pt x="478"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7" y="52"/>
                    </a:lnTo>
                    <a:lnTo>
                      <a:pt x="458" y="48"/>
                    </a:lnTo>
                    <a:lnTo>
                      <a:pt x="459" y="47"/>
                    </a:lnTo>
                    <a:lnTo>
                      <a:pt x="462" y="44"/>
                    </a:lnTo>
                    <a:lnTo>
                      <a:pt x="464" y="44"/>
                    </a:lnTo>
                    <a:lnTo>
                      <a:pt x="478"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20"/>
                    </a:lnTo>
                    <a:lnTo>
                      <a:pt x="548" y="118"/>
                    </a:lnTo>
                    <a:lnTo>
                      <a:pt x="549" y="115"/>
                    </a:lnTo>
                    <a:lnTo>
                      <a:pt x="551" y="114"/>
                    </a:lnTo>
                    <a:lnTo>
                      <a:pt x="554" y="114"/>
                    </a:lnTo>
                    <a:lnTo>
                      <a:pt x="568"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52"/>
                    </a:lnTo>
                    <a:lnTo>
                      <a:pt x="548" y="48"/>
                    </a:lnTo>
                    <a:lnTo>
                      <a:pt x="549" y="47"/>
                    </a:lnTo>
                    <a:lnTo>
                      <a:pt x="551" y="44"/>
                    </a:lnTo>
                    <a:lnTo>
                      <a:pt x="554" y="44"/>
                    </a:lnTo>
                    <a:lnTo>
                      <a:pt x="568"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20"/>
                    </a:lnTo>
                    <a:lnTo>
                      <a:pt x="637" y="118"/>
                    </a:lnTo>
                    <a:lnTo>
                      <a:pt x="640" y="115"/>
                    </a:lnTo>
                    <a:lnTo>
                      <a:pt x="641" y="114"/>
                    </a:lnTo>
                    <a:lnTo>
                      <a:pt x="645" y="114"/>
                    </a:lnTo>
                    <a:lnTo>
                      <a:pt x="659"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52"/>
                    </a:lnTo>
                    <a:lnTo>
                      <a:pt x="637" y="48"/>
                    </a:lnTo>
                    <a:lnTo>
                      <a:pt x="640" y="47"/>
                    </a:lnTo>
                    <a:lnTo>
                      <a:pt x="641" y="44"/>
                    </a:lnTo>
                    <a:lnTo>
                      <a:pt x="645" y="44"/>
                    </a:lnTo>
                    <a:lnTo>
                      <a:pt x="659"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22" y="0"/>
                    </a:lnTo>
                    <a:lnTo>
                      <a:pt x="17" y="0"/>
                    </a:lnTo>
                    <a:lnTo>
                      <a:pt x="13" y="1"/>
                    </a:lnTo>
                    <a:lnTo>
                      <a:pt x="9" y="4"/>
                    </a:lnTo>
                    <a:lnTo>
                      <a:pt x="7" y="6"/>
                    </a:lnTo>
                    <a:lnTo>
                      <a:pt x="4" y="9"/>
                    </a:lnTo>
                    <a:lnTo>
                      <a:pt x="2" y="13"/>
                    </a:lnTo>
                    <a:lnTo>
                      <a:pt x="0" y="16"/>
                    </a:lnTo>
                    <a:lnTo>
                      <a:pt x="0" y="22"/>
                    </a:lnTo>
                    <a:lnTo>
                      <a:pt x="0" y="171"/>
                    </a:lnTo>
                    <a:lnTo>
                      <a:pt x="0" y="171"/>
                    </a:lnTo>
                    <a:lnTo>
                      <a:pt x="0" y="174"/>
                    </a:lnTo>
                    <a:lnTo>
                      <a:pt x="2" y="178"/>
                    </a:lnTo>
                    <a:lnTo>
                      <a:pt x="4" y="182"/>
                    </a:lnTo>
                    <a:lnTo>
                      <a:pt x="7" y="186"/>
                    </a:lnTo>
                    <a:lnTo>
                      <a:pt x="9" y="188"/>
                    </a:lnTo>
                    <a:lnTo>
                      <a:pt x="13" y="190"/>
                    </a:lnTo>
                    <a:lnTo>
                      <a:pt x="17" y="191"/>
                    </a:lnTo>
                    <a:lnTo>
                      <a:pt x="22" y="192"/>
                    </a:lnTo>
                    <a:lnTo>
                      <a:pt x="771"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22"/>
                    </a:lnTo>
                    <a:lnTo>
                      <a:pt x="793" y="16"/>
                    </a:lnTo>
                    <a:lnTo>
                      <a:pt x="792" y="13"/>
                    </a:lnTo>
                    <a:lnTo>
                      <a:pt x="789" y="9"/>
                    </a:lnTo>
                    <a:lnTo>
                      <a:pt x="787" y="6"/>
                    </a:lnTo>
                    <a:lnTo>
                      <a:pt x="784" y="4"/>
                    </a:lnTo>
                    <a:lnTo>
                      <a:pt x="780" y="1"/>
                    </a:lnTo>
                    <a:lnTo>
                      <a:pt x="776" y="0"/>
                    </a:lnTo>
                    <a:lnTo>
                      <a:pt x="771" y="0"/>
                    </a:lnTo>
                    <a:lnTo>
                      <a:pt x="771" y="0"/>
                    </a:lnTo>
                    <a:close/>
                    <a:moveTo>
                      <a:pt x="64" y="142"/>
                    </a:moveTo>
                    <a:lnTo>
                      <a:pt x="64" y="142"/>
                    </a:lnTo>
                    <a:lnTo>
                      <a:pt x="58" y="140"/>
                    </a:lnTo>
                    <a:lnTo>
                      <a:pt x="55" y="138"/>
                    </a:lnTo>
                    <a:lnTo>
                      <a:pt x="52" y="134"/>
                    </a:lnTo>
                    <a:lnTo>
                      <a:pt x="51" y="129"/>
                    </a:lnTo>
                    <a:lnTo>
                      <a:pt x="51" y="129"/>
                    </a:lnTo>
                    <a:lnTo>
                      <a:pt x="52" y="124"/>
                    </a:lnTo>
                    <a:lnTo>
                      <a:pt x="55" y="120"/>
                    </a:lnTo>
                    <a:lnTo>
                      <a:pt x="58" y="116"/>
                    </a:lnTo>
                    <a:lnTo>
                      <a:pt x="64" y="116"/>
                    </a:lnTo>
                    <a:lnTo>
                      <a:pt x="64" y="116"/>
                    </a:lnTo>
                    <a:lnTo>
                      <a:pt x="70" y="116"/>
                    </a:lnTo>
                    <a:lnTo>
                      <a:pt x="74" y="120"/>
                    </a:lnTo>
                    <a:lnTo>
                      <a:pt x="76" y="124"/>
                    </a:lnTo>
                    <a:lnTo>
                      <a:pt x="77" y="129"/>
                    </a:lnTo>
                    <a:lnTo>
                      <a:pt x="77" y="129"/>
                    </a:lnTo>
                    <a:lnTo>
                      <a:pt x="76" y="134"/>
                    </a:lnTo>
                    <a:lnTo>
                      <a:pt x="74" y="138"/>
                    </a:lnTo>
                    <a:lnTo>
                      <a:pt x="70" y="140"/>
                    </a:lnTo>
                    <a:lnTo>
                      <a:pt x="64" y="142"/>
                    </a:lnTo>
                    <a:lnTo>
                      <a:pt x="64" y="142"/>
                    </a:lnTo>
                    <a:close/>
                    <a:moveTo>
                      <a:pt x="64" y="76"/>
                    </a:moveTo>
                    <a:lnTo>
                      <a:pt x="64" y="76"/>
                    </a:lnTo>
                    <a:lnTo>
                      <a:pt x="58" y="75"/>
                    </a:lnTo>
                    <a:lnTo>
                      <a:pt x="55" y="72"/>
                    </a:lnTo>
                    <a:lnTo>
                      <a:pt x="52" y="68"/>
                    </a:lnTo>
                    <a:lnTo>
                      <a:pt x="51" y="63"/>
                    </a:lnTo>
                    <a:lnTo>
                      <a:pt x="51" y="63"/>
                    </a:lnTo>
                    <a:lnTo>
                      <a:pt x="52" y="58"/>
                    </a:lnTo>
                    <a:lnTo>
                      <a:pt x="55" y="54"/>
                    </a:lnTo>
                    <a:lnTo>
                      <a:pt x="58" y="52"/>
                    </a:lnTo>
                    <a:lnTo>
                      <a:pt x="64" y="51"/>
                    </a:lnTo>
                    <a:lnTo>
                      <a:pt x="64" y="51"/>
                    </a:lnTo>
                    <a:lnTo>
                      <a:pt x="70" y="52"/>
                    </a:lnTo>
                    <a:lnTo>
                      <a:pt x="74" y="54"/>
                    </a:lnTo>
                    <a:lnTo>
                      <a:pt x="76" y="58"/>
                    </a:lnTo>
                    <a:lnTo>
                      <a:pt x="77" y="63"/>
                    </a:lnTo>
                    <a:lnTo>
                      <a:pt x="77" y="63"/>
                    </a:lnTo>
                    <a:lnTo>
                      <a:pt x="76" y="68"/>
                    </a:lnTo>
                    <a:lnTo>
                      <a:pt x="74" y="72"/>
                    </a:lnTo>
                    <a:lnTo>
                      <a:pt x="70" y="75"/>
                    </a:lnTo>
                    <a:lnTo>
                      <a:pt x="64" y="76"/>
                    </a:lnTo>
                    <a:lnTo>
                      <a:pt x="64" y="76"/>
                    </a:lnTo>
                    <a:close/>
                    <a:moveTo>
                      <a:pt x="143" y="142"/>
                    </a:moveTo>
                    <a:lnTo>
                      <a:pt x="143" y="142"/>
                    </a:lnTo>
                    <a:lnTo>
                      <a:pt x="138" y="140"/>
                    </a:lnTo>
                    <a:lnTo>
                      <a:pt x="133" y="138"/>
                    </a:lnTo>
                    <a:lnTo>
                      <a:pt x="131" y="134"/>
                    </a:lnTo>
                    <a:lnTo>
                      <a:pt x="129" y="129"/>
                    </a:lnTo>
                    <a:lnTo>
                      <a:pt x="129" y="129"/>
                    </a:lnTo>
                    <a:lnTo>
                      <a:pt x="131" y="124"/>
                    </a:lnTo>
                    <a:lnTo>
                      <a:pt x="133" y="120"/>
                    </a:lnTo>
                    <a:lnTo>
                      <a:pt x="138" y="116"/>
                    </a:lnTo>
                    <a:lnTo>
                      <a:pt x="143" y="116"/>
                    </a:lnTo>
                    <a:lnTo>
                      <a:pt x="143" y="116"/>
                    </a:lnTo>
                    <a:lnTo>
                      <a:pt x="148" y="116"/>
                    </a:lnTo>
                    <a:lnTo>
                      <a:pt x="152" y="120"/>
                    </a:lnTo>
                    <a:lnTo>
                      <a:pt x="155" y="124"/>
                    </a:lnTo>
                    <a:lnTo>
                      <a:pt x="156" y="129"/>
                    </a:lnTo>
                    <a:lnTo>
                      <a:pt x="156" y="129"/>
                    </a:lnTo>
                    <a:lnTo>
                      <a:pt x="155" y="134"/>
                    </a:lnTo>
                    <a:lnTo>
                      <a:pt x="152" y="138"/>
                    </a:lnTo>
                    <a:lnTo>
                      <a:pt x="148" y="140"/>
                    </a:lnTo>
                    <a:lnTo>
                      <a:pt x="143" y="142"/>
                    </a:lnTo>
                    <a:lnTo>
                      <a:pt x="143" y="142"/>
                    </a:lnTo>
                    <a:close/>
                    <a:moveTo>
                      <a:pt x="143" y="76"/>
                    </a:moveTo>
                    <a:lnTo>
                      <a:pt x="143" y="76"/>
                    </a:lnTo>
                    <a:lnTo>
                      <a:pt x="138" y="75"/>
                    </a:lnTo>
                    <a:lnTo>
                      <a:pt x="133" y="72"/>
                    </a:lnTo>
                    <a:lnTo>
                      <a:pt x="131" y="68"/>
                    </a:lnTo>
                    <a:lnTo>
                      <a:pt x="129" y="63"/>
                    </a:lnTo>
                    <a:lnTo>
                      <a:pt x="129" y="63"/>
                    </a:lnTo>
                    <a:lnTo>
                      <a:pt x="131" y="58"/>
                    </a:lnTo>
                    <a:lnTo>
                      <a:pt x="133" y="54"/>
                    </a:lnTo>
                    <a:lnTo>
                      <a:pt x="138" y="52"/>
                    </a:lnTo>
                    <a:lnTo>
                      <a:pt x="143" y="51"/>
                    </a:lnTo>
                    <a:lnTo>
                      <a:pt x="143" y="51"/>
                    </a:lnTo>
                    <a:lnTo>
                      <a:pt x="148" y="52"/>
                    </a:lnTo>
                    <a:lnTo>
                      <a:pt x="152" y="54"/>
                    </a:lnTo>
                    <a:lnTo>
                      <a:pt x="155" y="58"/>
                    </a:lnTo>
                    <a:lnTo>
                      <a:pt x="156" y="63"/>
                    </a:lnTo>
                    <a:lnTo>
                      <a:pt x="156" y="63"/>
                    </a:lnTo>
                    <a:lnTo>
                      <a:pt x="155" y="68"/>
                    </a:lnTo>
                    <a:lnTo>
                      <a:pt x="152" y="72"/>
                    </a:lnTo>
                    <a:lnTo>
                      <a:pt x="148" y="75"/>
                    </a:lnTo>
                    <a:lnTo>
                      <a:pt x="143" y="76"/>
                    </a:lnTo>
                    <a:lnTo>
                      <a:pt x="143" y="76"/>
                    </a:lnTo>
                    <a:close/>
                    <a:moveTo>
                      <a:pt x="222" y="142"/>
                    </a:moveTo>
                    <a:lnTo>
                      <a:pt x="222" y="142"/>
                    </a:lnTo>
                    <a:lnTo>
                      <a:pt x="216" y="140"/>
                    </a:lnTo>
                    <a:lnTo>
                      <a:pt x="213" y="138"/>
                    </a:lnTo>
                    <a:lnTo>
                      <a:pt x="209" y="134"/>
                    </a:lnTo>
                    <a:lnTo>
                      <a:pt x="209" y="129"/>
                    </a:lnTo>
                    <a:lnTo>
                      <a:pt x="209" y="129"/>
                    </a:lnTo>
                    <a:lnTo>
                      <a:pt x="209" y="124"/>
                    </a:lnTo>
                    <a:lnTo>
                      <a:pt x="213" y="120"/>
                    </a:lnTo>
                    <a:lnTo>
                      <a:pt x="216" y="116"/>
                    </a:lnTo>
                    <a:lnTo>
                      <a:pt x="222" y="116"/>
                    </a:lnTo>
                    <a:lnTo>
                      <a:pt x="222" y="116"/>
                    </a:lnTo>
                    <a:lnTo>
                      <a:pt x="227" y="116"/>
                    </a:lnTo>
                    <a:lnTo>
                      <a:pt x="230" y="120"/>
                    </a:lnTo>
                    <a:lnTo>
                      <a:pt x="234" y="124"/>
                    </a:lnTo>
                    <a:lnTo>
                      <a:pt x="234" y="129"/>
                    </a:lnTo>
                    <a:lnTo>
                      <a:pt x="234" y="129"/>
                    </a:lnTo>
                    <a:lnTo>
                      <a:pt x="234" y="134"/>
                    </a:lnTo>
                    <a:lnTo>
                      <a:pt x="230" y="138"/>
                    </a:lnTo>
                    <a:lnTo>
                      <a:pt x="227" y="140"/>
                    </a:lnTo>
                    <a:lnTo>
                      <a:pt x="222" y="142"/>
                    </a:lnTo>
                    <a:lnTo>
                      <a:pt x="222" y="142"/>
                    </a:lnTo>
                    <a:close/>
                    <a:moveTo>
                      <a:pt x="222" y="76"/>
                    </a:moveTo>
                    <a:lnTo>
                      <a:pt x="222" y="76"/>
                    </a:lnTo>
                    <a:lnTo>
                      <a:pt x="216" y="75"/>
                    </a:lnTo>
                    <a:lnTo>
                      <a:pt x="213" y="72"/>
                    </a:lnTo>
                    <a:lnTo>
                      <a:pt x="209" y="68"/>
                    </a:lnTo>
                    <a:lnTo>
                      <a:pt x="209" y="63"/>
                    </a:lnTo>
                    <a:lnTo>
                      <a:pt x="209" y="63"/>
                    </a:lnTo>
                    <a:lnTo>
                      <a:pt x="209" y="58"/>
                    </a:lnTo>
                    <a:lnTo>
                      <a:pt x="213" y="54"/>
                    </a:lnTo>
                    <a:lnTo>
                      <a:pt x="216" y="52"/>
                    </a:lnTo>
                    <a:lnTo>
                      <a:pt x="222" y="51"/>
                    </a:lnTo>
                    <a:lnTo>
                      <a:pt x="222" y="51"/>
                    </a:lnTo>
                    <a:lnTo>
                      <a:pt x="227" y="52"/>
                    </a:lnTo>
                    <a:lnTo>
                      <a:pt x="230" y="54"/>
                    </a:lnTo>
                    <a:lnTo>
                      <a:pt x="234" y="58"/>
                    </a:lnTo>
                    <a:lnTo>
                      <a:pt x="234" y="63"/>
                    </a:lnTo>
                    <a:lnTo>
                      <a:pt x="234" y="63"/>
                    </a:lnTo>
                    <a:lnTo>
                      <a:pt x="234" y="68"/>
                    </a:lnTo>
                    <a:lnTo>
                      <a:pt x="230" y="72"/>
                    </a:lnTo>
                    <a:lnTo>
                      <a:pt x="227" y="75"/>
                    </a:lnTo>
                    <a:lnTo>
                      <a:pt x="222" y="76"/>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39" y="100"/>
                    </a:lnTo>
                    <a:lnTo>
                      <a:pt x="740" y="92"/>
                    </a:lnTo>
                    <a:lnTo>
                      <a:pt x="742" y="87"/>
                    </a:lnTo>
                    <a:lnTo>
                      <a:pt x="749" y="83"/>
                    </a:lnTo>
                    <a:lnTo>
                      <a:pt x="755" y="82"/>
                    </a:lnTo>
                    <a:lnTo>
                      <a:pt x="755" y="82"/>
                    </a:lnTo>
                    <a:lnTo>
                      <a:pt x="761" y="83"/>
                    </a:lnTo>
                    <a:lnTo>
                      <a:pt x="768" y="87"/>
                    </a:lnTo>
                    <a:lnTo>
                      <a:pt x="771" y="92"/>
                    </a:lnTo>
                    <a:lnTo>
                      <a:pt x="773" y="100"/>
                    </a:lnTo>
                    <a:lnTo>
                      <a:pt x="773" y="100"/>
                    </a:lnTo>
                    <a:lnTo>
                      <a:pt x="771" y="106"/>
                    </a:lnTo>
                    <a:lnTo>
                      <a:pt x="768" y="111"/>
                    </a:lnTo>
                    <a:lnTo>
                      <a:pt x="761" y="115"/>
                    </a:lnTo>
                    <a:lnTo>
                      <a:pt x="755" y="116"/>
                    </a:lnTo>
                    <a:lnTo>
                      <a:pt x="755" y="116"/>
                    </a:lnTo>
                    <a:close/>
                  </a:path>
                </a:pathLst>
              </a:custGeom>
              <a:solidFill>
                <a:srgbClr val="0070C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sp>
            <p:nvSpPr>
              <p:cNvPr id="62" name="Freeform 79"/>
              <p:cNvSpPr>
                <a:spLocks noEditPoints="1"/>
              </p:cNvSpPr>
              <p:nvPr/>
            </p:nvSpPr>
            <p:spPr bwMode="auto">
              <a:xfrm>
                <a:off x="2915705" y="2898575"/>
                <a:ext cx="360949" cy="112104"/>
              </a:xfrm>
              <a:custGeom>
                <a:avLst/>
                <a:gdLst>
                  <a:gd name="T0" fmla="*/ 0 w 662"/>
                  <a:gd name="T1" fmla="*/ 16 h 195"/>
                  <a:gd name="T2" fmla="*/ 19 w 662"/>
                  <a:gd name="T3" fmla="*/ 195 h 195"/>
                  <a:gd name="T4" fmla="*/ 662 w 662"/>
                  <a:gd name="T5" fmla="*/ 179 h 195"/>
                  <a:gd name="T6" fmla="*/ 644 w 662"/>
                  <a:gd name="T7" fmla="*/ 0 h 195"/>
                  <a:gd name="T8" fmla="*/ 584 w 662"/>
                  <a:gd name="T9" fmla="*/ 17 h 195"/>
                  <a:gd name="T10" fmla="*/ 511 w 662"/>
                  <a:gd name="T11" fmla="*/ 63 h 195"/>
                  <a:gd name="T12" fmla="*/ 506 w 662"/>
                  <a:gd name="T13" fmla="*/ 76 h 195"/>
                  <a:gd name="T14" fmla="*/ 607 w 662"/>
                  <a:gd name="T15" fmla="*/ 116 h 195"/>
                  <a:gd name="T16" fmla="*/ 506 w 662"/>
                  <a:gd name="T17" fmla="*/ 118 h 195"/>
                  <a:gd name="T18" fmla="*/ 426 w 662"/>
                  <a:gd name="T19" fmla="*/ 16 h 195"/>
                  <a:gd name="T20" fmla="*/ 451 w 662"/>
                  <a:gd name="T21" fmla="*/ 62 h 195"/>
                  <a:gd name="T22" fmla="*/ 351 w 662"/>
                  <a:gd name="T23" fmla="*/ 78 h 195"/>
                  <a:gd name="T24" fmla="*/ 430 w 662"/>
                  <a:gd name="T25" fmla="*/ 76 h 195"/>
                  <a:gd name="T26" fmla="*/ 355 w 662"/>
                  <a:gd name="T27" fmla="*/ 121 h 195"/>
                  <a:gd name="T28" fmla="*/ 198 w 662"/>
                  <a:gd name="T29" fmla="*/ 17 h 195"/>
                  <a:gd name="T30" fmla="*/ 298 w 662"/>
                  <a:gd name="T31" fmla="*/ 59 h 195"/>
                  <a:gd name="T32" fmla="*/ 197 w 662"/>
                  <a:gd name="T33" fmla="*/ 59 h 195"/>
                  <a:gd name="T34" fmla="*/ 271 w 662"/>
                  <a:gd name="T35" fmla="*/ 73 h 195"/>
                  <a:gd name="T36" fmla="*/ 293 w 662"/>
                  <a:gd name="T37" fmla="*/ 121 h 195"/>
                  <a:gd name="T38" fmla="*/ 42 w 662"/>
                  <a:gd name="T39" fmla="*/ 20 h 195"/>
                  <a:gd name="T40" fmla="*/ 122 w 662"/>
                  <a:gd name="T41" fmla="*/ 20 h 195"/>
                  <a:gd name="T42" fmla="*/ 43 w 662"/>
                  <a:gd name="T43" fmla="*/ 62 h 195"/>
                  <a:gd name="T44" fmla="*/ 46 w 662"/>
                  <a:gd name="T45" fmla="*/ 73 h 195"/>
                  <a:gd name="T46" fmla="*/ 143 w 662"/>
                  <a:gd name="T47" fmla="*/ 118 h 195"/>
                  <a:gd name="T48" fmla="*/ 42 w 662"/>
                  <a:gd name="T49" fmla="*/ 78 h 195"/>
                  <a:gd name="T50" fmla="*/ 42 w 662"/>
                  <a:gd name="T51" fmla="*/ 136 h 195"/>
                  <a:gd name="T52" fmla="*/ 122 w 662"/>
                  <a:gd name="T53" fmla="*/ 136 h 195"/>
                  <a:gd name="T54" fmla="*/ 165 w 662"/>
                  <a:gd name="T55" fmla="*/ 172 h 195"/>
                  <a:gd name="T56" fmla="*/ 135 w 662"/>
                  <a:gd name="T57" fmla="*/ 137 h 195"/>
                  <a:gd name="T58" fmla="*/ 165 w 662"/>
                  <a:gd name="T59" fmla="*/ 114 h 195"/>
                  <a:gd name="T60" fmla="*/ 135 w 662"/>
                  <a:gd name="T61" fmla="*/ 79 h 195"/>
                  <a:gd name="T62" fmla="*/ 165 w 662"/>
                  <a:gd name="T63" fmla="*/ 56 h 195"/>
                  <a:gd name="T64" fmla="*/ 135 w 662"/>
                  <a:gd name="T65" fmla="*/ 21 h 195"/>
                  <a:gd name="T66" fmla="*/ 202 w 662"/>
                  <a:gd name="T67" fmla="*/ 178 h 195"/>
                  <a:gd name="T68" fmla="*/ 198 w 662"/>
                  <a:gd name="T69" fmla="*/ 132 h 195"/>
                  <a:gd name="T70" fmla="*/ 298 w 662"/>
                  <a:gd name="T71" fmla="*/ 174 h 195"/>
                  <a:gd name="T72" fmla="*/ 318 w 662"/>
                  <a:gd name="T73" fmla="*/ 173 h 195"/>
                  <a:gd name="T74" fmla="*/ 318 w 662"/>
                  <a:gd name="T75" fmla="*/ 136 h 195"/>
                  <a:gd name="T76" fmla="*/ 318 w 662"/>
                  <a:gd name="T77" fmla="*/ 115 h 195"/>
                  <a:gd name="T78" fmla="*/ 318 w 662"/>
                  <a:gd name="T79" fmla="*/ 78 h 195"/>
                  <a:gd name="T80" fmla="*/ 318 w 662"/>
                  <a:gd name="T81" fmla="*/ 58 h 195"/>
                  <a:gd name="T82" fmla="*/ 318 w 662"/>
                  <a:gd name="T83" fmla="*/ 21 h 195"/>
                  <a:gd name="T84" fmla="*/ 353 w 662"/>
                  <a:gd name="T85" fmla="*/ 176 h 195"/>
                  <a:gd name="T86" fmla="*/ 426 w 662"/>
                  <a:gd name="T87" fmla="*/ 131 h 195"/>
                  <a:gd name="T88" fmla="*/ 451 w 662"/>
                  <a:gd name="T89" fmla="*/ 176 h 195"/>
                  <a:gd name="T90" fmla="*/ 464 w 662"/>
                  <a:gd name="T91" fmla="*/ 173 h 195"/>
                  <a:gd name="T92" fmla="*/ 474 w 662"/>
                  <a:gd name="T93" fmla="*/ 137 h 195"/>
                  <a:gd name="T94" fmla="*/ 464 w 662"/>
                  <a:gd name="T95" fmla="*/ 115 h 195"/>
                  <a:gd name="T96" fmla="*/ 474 w 662"/>
                  <a:gd name="T97" fmla="*/ 79 h 195"/>
                  <a:gd name="T98" fmla="*/ 464 w 662"/>
                  <a:gd name="T99" fmla="*/ 58 h 195"/>
                  <a:gd name="T100" fmla="*/ 474 w 662"/>
                  <a:gd name="T101" fmla="*/ 21 h 195"/>
                  <a:gd name="T102" fmla="*/ 506 w 662"/>
                  <a:gd name="T103" fmla="*/ 174 h 195"/>
                  <a:gd name="T104" fmla="*/ 584 w 662"/>
                  <a:gd name="T105" fmla="*/ 132 h 195"/>
                  <a:gd name="T106" fmla="*/ 602 w 662"/>
                  <a:gd name="T107" fmla="*/ 178 h 195"/>
                  <a:gd name="T108" fmla="*/ 599 w 662"/>
                  <a:gd name="T109" fmla="*/ 137 h 195"/>
                  <a:gd name="T110" fmla="*/ 629 w 662"/>
                  <a:gd name="T111" fmla="*/ 172 h 195"/>
                  <a:gd name="T112" fmla="*/ 599 w 662"/>
                  <a:gd name="T113" fmla="*/ 79 h 195"/>
                  <a:gd name="T114" fmla="*/ 629 w 662"/>
                  <a:gd name="T115" fmla="*/ 114 h 195"/>
                  <a:gd name="T116" fmla="*/ 599 w 662"/>
                  <a:gd name="T117" fmla="*/ 23 h 195"/>
                  <a:gd name="T118" fmla="*/ 629 w 662"/>
                  <a:gd name="T119"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4" y="0"/>
                    </a:moveTo>
                    <a:lnTo>
                      <a:pt x="19" y="0"/>
                    </a:lnTo>
                    <a:lnTo>
                      <a:pt x="19" y="0"/>
                    </a:lnTo>
                    <a:lnTo>
                      <a:pt x="13" y="1"/>
                    </a:lnTo>
                    <a:lnTo>
                      <a:pt x="6" y="4"/>
                    </a:lnTo>
                    <a:lnTo>
                      <a:pt x="2" y="10"/>
                    </a:lnTo>
                    <a:lnTo>
                      <a:pt x="1" y="12"/>
                    </a:lnTo>
                    <a:lnTo>
                      <a:pt x="0" y="16"/>
                    </a:lnTo>
                    <a:lnTo>
                      <a:pt x="0" y="179"/>
                    </a:lnTo>
                    <a:lnTo>
                      <a:pt x="0" y="179"/>
                    </a:lnTo>
                    <a:lnTo>
                      <a:pt x="1" y="181"/>
                    </a:lnTo>
                    <a:lnTo>
                      <a:pt x="2" y="184"/>
                    </a:lnTo>
                    <a:lnTo>
                      <a:pt x="6" y="190"/>
                    </a:lnTo>
                    <a:lnTo>
                      <a:pt x="13" y="193"/>
                    </a:lnTo>
                    <a:lnTo>
                      <a:pt x="16" y="195"/>
                    </a:lnTo>
                    <a:lnTo>
                      <a:pt x="19" y="195"/>
                    </a:lnTo>
                    <a:lnTo>
                      <a:pt x="644" y="195"/>
                    </a:lnTo>
                    <a:lnTo>
                      <a:pt x="644" y="195"/>
                    </a:lnTo>
                    <a:lnTo>
                      <a:pt x="647" y="195"/>
                    </a:lnTo>
                    <a:lnTo>
                      <a:pt x="651" y="193"/>
                    </a:lnTo>
                    <a:lnTo>
                      <a:pt x="658" y="190"/>
                    </a:lnTo>
                    <a:lnTo>
                      <a:pt x="661" y="184"/>
                    </a:lnTo>
                    <a:lnTo>
                      <a:pt x="662" y="181"/>
                    </a:lnTo>
                    <a:lnTo>
                      <a:pt x="662" y="179"/>
                    </a:lnTo>
                    <a:lnTo>
                      <a:pt x="662" y="16"/>
                    </a:lnTo>
                    <a:lnTo>
                      <a:pt x="662" y="16"/>
                    </a:lnTo>
                    <a:lnTo>
                      <a:pt x="662" y="12"/>
                    </a:lnTo>
                    <a:lnTo>
                      <a:pt x="661" y="10"/>
                    </a:lnTo>
                    <a:lnTo>
                      <a:pt x="658" y="4"/>
                    </a:lnTo>
                    <a:lnTo>
                      <a:pt x="651" y="1"/>
                    </a:lnTo>
                    <a:lnTo>
                      <a:pt x="644" y="0"/>
                    </a:lnTo>
                    <a:lnTo>
                      <a:pt x="644" y="0"/>
                    </a:lnTo>
                    <a:close/>
                    <a:moveTo>
                      <a:pt x="506" y="20"/>
                    </a:moveTo>
                    <a:lnTo>
                      <a:pt x="506" y="20"/>
                    </a:lnTo>
                    <a:lnTo>
                      <a:pt x="506" y="18"/>
                    </a:lnTo>
                    <a:lnTo>
                      <a:pt x="507" y="17"/>
                    </a:lnTo>
                    <a:lnTo>
                      <a:pt x="511" y="16"/>
                    </a:lnTo>
                    <a:lnTo>
                      <a:pt x="581" y="16"/>
                    </a:lnTo>
                    <a:lnTo>
                      <a:pt x="581" y="16"/>
                    </a:lnTo>
                    <a:lnTo>
                      <a:pt x="584" y="17"/>
                    </a:lnTo>
                    <a:lnTo>
                      <a:pt x="585" y="18"/>
                    </a:lnTo>
                    <a:lnTo>
                      <a:pt x="586" y="20"/>
                    </a:lnTo>
                    <a:lnTo>
                      <a:pt x="607" y="59"/>
                    </a:lnTo>
                    <a:lnTo>
                      <a:pt x="607" y="59"/>
                    </a:lnTo>
                    <a:lnTo>
                      <a:pt x="607" y="60"/>
                    </a:lnTo>
                    <a:lnTo>
                      <a:pt x="606" y="62"/>
                    </a:lnTo>
                    <a:lnTo>
                      <a:pt x="602" y="63"/>
                    </a:lnTo>
                    <a:lnTo>
                      <a:pt x="511"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1" y="73"/>
                    </a:lnTo>
                    <a:lnTo>
                      <a:pt x="584" y="75"/>
                    </a:lnTo>
                    <a:lnTo>
                      <a:pt x="585" y="76"/>
                    </a:lnTo>
                    <a:lnTo>
                      <a:pt x="586" y="78"/>
                    </a:lnTo>
                    <a:lnTo>
                      <a:pt x="607" y="116"/>
                    </a:lnTo>
                    <a:lnTo>
                      <a:pt x="607" y="116"/>
                    </a:lnTo>
                    <a:lnTo>
                      <a:pt x="607" y="118"/>
                    </a:lnTo>
                    <a:lnTo>
                      <a:pt x="606" y="119"/>
                    </a:lnTo>
                    <a:lnTo>
                      <a:pt x="602" y="121"/>
                    </a:lnTo>
                    <a:lnTo>
                      <a:pt x="511"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6" y="16"/>
                    </a:lnTo>
                    <a:lnTo>
                      <a:pt x="429" y="17"/>
                    </a:lnTo>
                    <a:lnTo>
                      <a:pt x="430" y="18"/>
                    </a:lnTo>
                    <a:lnTo>
                      <a:pt x="431" y="20"/>
                    </a:lnTo>
                    <a:lnTo>
                      <a:pt x="452" y="59"/>
                    </a:lnTo>
                    <a:lnTo>
                      <a:pt x="452" y="59"/>
                    </a:lnTo>
                    <a:lnTo>
                      <a:pt x="452" y="60"/>
                    </a:lnTo>
                    <a:lnTo>
                      <a:pt x="451" y="62"/>
                    </a:lnTo>
                    <a:lnTo>
                      <a:pt x="447" y="63"/>
                    </a:lnTo>
                    <a:lnTo>
                      <a:pt x="355"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6" y="73"/>
                    </a:lnTo>
                    <a:lnTo>
                      <a:pt x="429" y="75"/>
                    </a:lnTo>
                    <a:lnTo>
                      <a:pt x="430" y="76"/>
                    </a:lnTo>
                    <a:lnTo>
                      <a:pt x="431" y="78"/>
                    </a:lnTo>
                    <a:lnTo>
                      <a:pt x="452" y="116"/>
                    </a:lnTo>
                    <a:lnTo>
                      <a:pt x="452" y="116"/>
                    </a:lnTo>
                    <a:lnTo>
                      <a:pt x="452" y="118"/>
                    </a:lnTo>
                    <a:lnTo>
                      <a:pt x="451" y="119"/>
                    </a:lnTo>
                    <a:lnTo>
                      <a:pt x="447" y="121"/>
                    </a:lnTo>
                    <a:lnTo>
                      <a:pt x="355"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1" y="16"/>
                    </a:lnTo>
                    <a:lnTo>
                      <a:pt x="275" y="17"/>
                    </a:lnTo>
                    <a:lnTo>
                      <a:pt x="276" y="18"/>
                    </a:lnTo>
                    <a:lnTo>
                      <a:pt x="276" y="20"/>
                    </a:lnTo>
                    <a:lnTo>
                      <a:pt x="298" y="59"/>
                    </a:lnTo>
                    <a:lnTo>
                      <a:pt x="298" y="59"/>
                    </a:lnTo>
                    <a:lnTo>
                      <a:pt x="297" y="60"/>
                    </a:lnTo>
                    <a:lnTo>
                      <a:pt x="297" y="62"/>
                    </a:lnTo>
                    <a:lnTo>
                      <a:pt x="293" y="63"/>
                    </a:lnTo>
                    <a:lnTo>
                      <a:pt x="202"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1" y="73"/>
                    </a:lnTo>
                    <a:lnTo>
                      <a:pt x="275" y="75"/>
                    </a:lnTo>
                    <a:lnTo>
                      <a:pt x="276" y="76"/>
                    </a:lnTo>
                    <a:lnTo>
                      <a:pt x="276" y="78"/>
                    </a:lnTo>
                    <a:lnTo>
                      <a:pt x="298" y="116"/>
                    </a:lnTo>
                    <a:lnTo>
                      <a:pt x="298" y="116"/>
                    </a:lnTo>
                    <a:lnTo>
                      <a:pt x="297" y="118"/>
                    </a:lnTo>
                    <a:lnTo>
                      <a:pt x="297" y="119"/>
                    </a:lnTo>
                    <a:lnTo>
                      <a:pt x="293" y="121"/>
                    </a:lnTo>
                    <a:lnTo>
                      <a:pt x="202"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17" y="16"/>
                    </a:lnTo>
                    <a:lnTo>
                      <a:pt x="120" y="17"/>
                    </a:lnTo>
                    <a:lnTo>
                      <a:pt x="121" y="18"/>
                    </a:lnTo>
                    <a:lnTo>
                      <a:pt x="122" y="20"/>
                    </a:lnTo>
                    <a:lnTo>
                      <a:pt x="143" y="59"/>
                    </a:lnTo>
                    <a:lnTo>
                      <a:pt x="143" y="59"/>
                    </a:lnTo>
                    <a:lnTo>
                      <a:pt x="143" y="60"/>
                    </a:lnTo>
                    <a:lnTo>
                      <a:pt x="142" y="62"/>
                    </a:lnTo>
                    <a:lnTo>
                      <a:pt x="138" y="63"/>
                    </a:lnTo>
                    <a:lnTo>
                      <a:pt x="46"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17" y="73"/>
                    </a:lnTo>
                    <a:lnTo>
                      <a:pt x="120" y="75"/>
                    </a:lnTo>
                    <a:lnTo>
                      <a:pt x="121" y="76"/>
                    </a:lnTo>
                    <a:lnTo>
                      <a:pt x="122" y="78"/>
                    </a:lnTo>
                    <a:lnTo>
                      <a:pt x="143" y="116"/>
                    </a:lnTo>
                    <a:lnTo>
                      <a:pt x="143" y="116"/>
                    </a:lnTo>
                    <a:lnTo>
                      <a:pt x="143" y="118"/>
                    </a:lnTo>
                    <a:lnTo>
                      <a:pt x="142" y="119"/>
                    </a:lnTo>
                    <a:lnTo>
                      <a:pt x="138" y="121"/>
                    </a:lnTo>
                    <a:lnTo>
                      <a:pt x="46" y="121"/>
                    </a:lnTo>
                    <a:lnTo>
                      <a:pt x="46" y="121"/>
                    </a:lnTo>
                    <a:lnTo>
                      <a:pt x="43" y="119"/>
                    </a:lnTo>
                    <a:lnTo>
                      <a:pt x="42" y="118"/>
                    </a:lnTo>
                    <a:lnTo>
                      <a:pt x="42" y="116"/>
                    </a:lnTo>
                    <a:lnTo>
                      <a:pt x="42" y="78"/>
                    </a:lnTo>
                    <a:close/>
                    <a:moveTo>
                      <a:pt x="138" y="178"/>
                    </a:moveTo>
                    <a:lnTo>
                      <a:pt x="46" y="178"/>
                    </a:lnTo>
                    <a:lnTo>
                      <a:pt x="46" y="178"/>
                    </a:lnTo>
                    <a:lnTo>
                      <a:pt x="43" y="176"/>
                    </a:lnTo>
                    <a:lnTo>
                      <a:pt x="42" y="175"/>
                    </a:lnTo>
                    <a:lnTo>
                      <a:pt x="42" y="174"/>
                    </a:lnTo>
                    <a:lnTo>
                      <a:pt x="42" y="136"/>
                    </a:lnTo>
                    <a:lnTo>
                      <a:pt x="42" y="136"/>
                    </a:lnTo>
                    <a:lnTo>
                      <a:pt x="42" y="133"/>
                    </a:lnTo>
                    <a:lnTo>
                      <a:pt x="43" y="132"/>
                    </a:lnTo>
                    <a:lnTo>
                      <a:pt x="46" y="131"/>
                    </a:lnTo>
                    <a:lnTo>
                      <a:pt x="117" y="131"/>
                    </a:lnTo>
                    <a:lnTo>
                      <a:pt x="117" y="131"/>
                    </a:lnTo>
                    <a:lnTo>
                      <a:pt x="120" y="132"/>
                    </a:lnTo>
                    <a:lnTo>
                      <a:pt x="121" y="133"/>
                    </a:lnTo>
                    <a:lnTo>
                      <a:pt x="122" y="136"/>
                    </a:lnTo>
                    <a:lnTo>
                      <a:pt x="143" y="174"/>
                    </a:lnTo>
                    <a:lnTo>
                      <a:pt x="143" y="174"/>
                    </a:lnTo>
                    <a:lnTo>
                      <a:pt x="143" y="175"/>
                    </a:lnTo>
                    <a:lnTo>
                      <a:pt x="142" y="176"/>
                    </a:lnTo>
                    <a:lnTo>
                      <a:pt x="138" y="178"/>
                    </a:lnTo>
                    <a:lnTo>
                      <a:pt x="138" y="178"/>
                    </a:lnTo>
                    <a:close/>
                    <a:moveTo>
                      <a:pt x="165" y="172"/>
                    </a:moveTo>
                    <a:lnTo>
                      <a:pt x="165" y="172"/>
                    </a:lnTo>
                    <a:lnTo>
                      <a:pt x="165" y="172"/>
                    </a:lnTo>
                    <a:lnTo>
                      <a:pt x="164" y="173"/>
                    </a:lnTo>
                    <a:lnTo>
                      <a:pt x="154" y="173"/>
                    </a:lnTo>
                    <a:lnTo>
                      <a:pt x="154" y="173"/>
                    </a:lnTo>
                    <a:lnTo>
                      <a:pt x="153" y="172"/>
                    </a:lnTo>
                    <a:lnTo>
                      <a:pt x="135" y="137"/>
                    </a:lnTo>
                    <a:lnTo>
                      <a:pt x="135" y="137"/>
                    </a:lnTo>
                    <a:lnTo>
                      <a:pt x="135" y="137"/>
                    </a:lnTo>
                    <a:lnTo>
                      <a:pt x="136" y="136"/>
                    </a:lnTo>
                    <a:lnTo>
                      <a:pt x="164" y="136"/>
                    </a:lnTo>
                    <a:lnTo>
                      <a:pt x="164" y="136"/>
                    </a:lnTo>
                    <a:lnTo>
                      <a:pt x="165" y="137"/>
                    </a:lnTo>
                    <a:lnTo>
                      <a:pt x="165" y="138"/>
                    </a:lnTo>
                    <a:lnTo>
                      <a:pt x="165" y="172"/>
                    </a:lnTo>
                    <a:close/>
                    <a:moveTo>
                      <a:pt x="165" y="114"/>
                    </a:moveTo>
                    <a:lnTo>
                      <a:pt x="165" y="114"/>
                    </a:lnTo>
                    <a:lnTo>
                      <a:pt x="165" y="114"/>
                    </a:lnTo>
                    <a:lnTo>
                      <a:pt x="164" y="115"/>
                    </a:lnTo>
                    <a:lnTo>
                      <a:pt x="154" y="115"/>
                    </a:lnTo>
                    <a:lnTo>
                      <a:pt x="154" y="115"/>
                    </a:lnTo>
                    <a:lnTo>
                      <a:pt x="153" y="114"/>
                    </a:lnTo>
                    <a:lnTo>
                      <a:pt x="135" y="79"/>
                    </a:lnTo>
                    <a:lnTo>
                      <a:pt x="135" y="79"/>
                    </a:lnTo>
                    <a:lnTo>
                      <a:pt x="135" y="79"/>
                    </a:lnTo>
                    <a:lnTo>
                      <a:pt x="136" y="78"/>
                    </a:lnTo>
                    <a:lnTo>
                      <a:pt x="164" y="78"/>
                    </a:lnTo>
                    <a:lnTo>
                      <a:pt x="164" y="78"/>
                    </a:lnTo>
                    <a:lnTo>
                      <a:pt x="165" y="79"/>
                    </a:lnTo>
                    <a:lnTo>
                      <a:pt x="165" y="80"/>
                    </a:lnTo>
                    <a:lnTo>
                      <a:pt x="165" y="114"/>
                    </a:lnTo>
                    <a:close/>
                    <a:moveTo>
                      <a:pt x="165" y="56"/>
                    </a:moveTo>
                    <a:lnTo>
                      <a:pt x="165" y="56"/>
                    </a:lnTo>
                    <a:lnTo>
                      <a:pt x="165" y="56"/>
                    </a:lnTo>
                    <a:lnTo>
                      <a:pt x="164" y="58"/>
                    </a:lnTo>
                    <a:lnTo>
                      <a:pt x="154" y="58"/>
                    </a:lnTo>
                    <a:lnTo>
                      <a:pt x="154" y="58"/>
                    </a:lnTo>
                    <a:lnTo>
                      <a:pt x="153" y="56"/>
                    </a:lnTo>
                    <a:lnTo>
                      <a:pt x="135" y="23"/>
                    </a:lnTo>
                    <a:lnTo>
                      <a:pt x="135" y="23"/>
                    </a:lnTo>
                    <a:lnTo>
                      <a:pt x="135" y="21"/>
                    </a:lnTo>
                    <a:lnTo>
                      <a:pt x="136" y="21"/>
                    </a:lnTo>
                    <a:lnTo>
                      <a:pt x="164" y="21"/>
                    </a:lnTo>
                    <a:lnTo>
                      <a:pt x="164" y="21"/>
                    </a:lnTo>
                    <a:lnTo>
                      <a:pt x="165" y="21"/>
                    </a:lnTo>
                    <a:lnTo>
                      <a:pt x="165" y="23"/>
                    </a:lnTo>
                    <a:lnTo>
                      <a:pt x="165" y="56"/>
                    </a:lnTo>
                    <a:close/>
                    <a:moveTo>
                      <a:pt x="293" y="178"/>
                    </a:moveTo>
                    <a:lnTo>
                      <a:pt x="202" y="178"/>
                    </a:lnTo>
                    <a:lnTo>
                      <a:pt x="202" y="178"/>
                    </a:lnTo>
                    <a:lnTo>
                      <a:pt x="198" y="176"/>
                    </a:lnTo>
                    <a:lnTo>
                      <a:pt x="197" y="175"/>
                    </a:lnTo>
                    <a:lnTo>
                      <a:pt x="197" y="174"/>
                    </a:lnTo>
                    <a:lnTo>
                      <a:pt x="197" y="136"/>
                    </a:lnTo>
                    <a:lnTo>
                      <a:pt x="197" y="136"/>
                    </a:lnTo>
                    <a:lnTo>
                      <a:pt x="197" y="133"/>
                    </a:lnTo>
                    <a:lnTo>
                      <a:pt x="198" y="132"/>
                    </a:lnTo>
                    <a:lnTo>
                      <a:pt x="202" y="131"/>
                    </a:lnTo>
                    <a:lnTo>
                      <a:pt x="271" y="131"/>
                    </a:lnTo>
                    <a:lnTo>
                      <a:pt x="271" y="131"/>
                    </a:lnTo>
                    <a:lnTo>
                      <a:pt x="275" y="132"/>
                    </a:lnTo>
                    <a:lnTo>
                      <a:pt x="276" y="133"/>
                    </a:lnTo>
                    <a:lnTo>
                      <a:pt x="276" y="136"/>
                    </a:lnTo>
                    <a:lnTo>
                      <a:pt x="298" y="174"/>
                    </a:lnTo>
                    <a:lnTo>
                      <a:pt x="298" y="174"/>
                    </a:lnTo>
                    <a:lnTo>
                      <a:pt x="297" y="175"/>
                    </a:lnTo>
                    <a:lnTo>
                      <a:pt x="297" y="176"/>
                    </a:lnTo>
                    <a:lnTo>
                      <a:pt x="293" y="178"/>
                    </a:lnTo>
                    <a:lnTo>
                      <a:pt x="293" y="178"/>
                    </a:lnTo>
                    <a:close/>
                    <a:moveTo>
                      <a:pt x="320" y="172"/>
                    </a:moveTo>
                    <a:lnTo>
                      <a:pt x="320" y="172"/>
                    </a:lnTo>
                    <a:lnTo>
                      <a:pt x="319" y="172"/>
                    </a:lnTo>
                    <a:lnTo>
                      <a:pt x="318" y="173"/>
                    </a:lnTo>
                    <a:lnTo>
                      <a:pt x="309" y="173"/>
                    </a:lnTo>
                    <a:lnTo>
                      <a:pt x="309" y="173"/>
                    </a:lnTo>
                    <a:lnTo>
                      <a:pt x="307" y="172"/>
                    </a:lnTo>
                    <a:lnTo>
                      <a:pt x="290" y="137"/>
                    </a:lnTo>
                    <a:lnTo>
                      <a:pt x="290" y="137"/>
                    </a:lnTo>
                    <a:lnTo>
                      <a:pt x="290" y="137"/>
                    </a:lnTo>
                    <a:lnTo>
                      <a:pt x="290" y="136"/>
                    </a:lnTo>
                    <a:lnTo>
                      <a:pt x="318" y="136"/>
                    </a:lnTo>
                    <a:lnTo>
                      <a:pt x="318" y="136"/>
                    </a:lnTo>
                    <a:lnTo>
                      <a:pt x="319" y="137"/>
                    </a:lnTo>
                    <a:lnTo>
                      <a:pt x="320" y="138"/>
                    </a:lnTo>
                    <a:lnTo>
                      <a:pt x="320" y="172"/>
                    </a:lnTo>
                    <a:close/>
                    <a:moveTo>
                      <a:pt x="320" y="114"/>
                    </a:moveTo>
                    <a:lnTo>
                      <a:pt x="320" y="114"/>
                    </a:lnTo>
                    <a:lnTo>
                      <a:pt x="319" y="114"/>
                    </a:lnTo>
                    <a:lnTo>
                      <a:pt x="318" y="115"/>
                    </a:lnTo>
                    <a:lnTo>
                      <a:pt x="309" y="115"/>
                    </a:lnTo>
                    <a:lnTo>
                      <a:pt x="309" y="115"/>
                    </a:lnTo>
                    <a:lnTo>
                      <a:pt x="307" y="114"/>
                    </a:lnTo>
                    <a:lnTo>
                      <a:pt x="290" y="79"/>
                    </a:lnTo>
                    <a:lnTo>
                      <a:pt x="290" y="79"/>
                    </a:lnTo>
                    <a:lnTo>
                      <a:pt x="290" y="79"/>
                    </a:lnTo>
                    <a:lnTo>
                      <a:pt x="290" y="78"/>
                    </a:lnTo>
                    <a:lnTo>
                      <a:pt x="318" y="78"/>
                    </a:lnTo>
                    <a:lnTo>
                      <a:pt x="318" y="78"/>
                    </a:lnTo>
                    <a:lnTo>
                      <a:pt x="319" y="79"/>
                    </a:lnTo>
                    <a:lnTo>
                      <a:pt x="320" y="80"/>
                    </a:lnTo>
                    <a:lnTo>
                      <a:pt x="320" y="114"/>
                    </a:lnTo>
                    <a:close/>
                    <a:moveTo>
                      <a:pt x="320" y="56"/>
                    </a:moveTo>
                    <a:lnTo>
                      <a:pt x="320" y="56"/>
                    </a:lnTo>
                    <a:lnTo>
                      <a:pt x="319" y="56"/>
                    </a:lnTo>
                    <a:lnTo>
                      <a:pt x="318" y="58"/>
                    </a:lnTo>
                    <a:lnTo>
                      <a:pt x="309" y="58"/>
                    </a:lnTo>
                    <a:lnTo>
                      <a:pt x="309" y="58"/>
                    </a:lnTo>
                    <a:lnTo>
                      <a:pt x="307" y="56"/>
                    </a:lnTo>
                    <a:lnTo>
                      <a:pt x="290" y="23"/>
                    </a:lnTo>
                    <a:lnTo>
                      <a:pt x="290" y="23"/>
                    </a:lnTo>
                    <a:lnTo>
                      <a:pt x="290" y="21"/>
                    </a:lnTo>
                    <a:lnTo>
                      <a:pt x="290" y="21"/>
                    </a:lnTo>
                    <a:lnTo>
                      <a:pt x="318" y="21"/>
                    </a:lnTo>
                    <a:lnTo>
                      <a:pt x="318" y="21"/>
                    </a:lnTo>
                    <a:lnTo>
                      <a:pt x="319" y="21"/>
                    </a:lnTo>
                    <a:lnTo>
                      <a:pt x="320" y="23"/>
                    </a:lnTo>
                    <a:lnTo>
                      <a:pt x="320" y="56"/>
                    </a:lnTo>
                    <a:close/>
                    <a:moveTo>
                      <a:pt x="447" y="178"/>
                    </a:moveTo>
                    <a:lnTo>
                      <a:pt x="355" y="178"/>
                    </a:lnTo>
                    <a:lnTo>
                      <a:pt x="355" y="178"/>
                    </a:lnTo>
                    <a:lnTo>
                      <a:pt x="353" y="176"/>
                    </a:lnTo>
                    <a:lnTo>
                      <a:pt x="352" y="175"/>
                    </a:lnTo>
                    <a:lnTo>
                      <a:pt x="351" y="174"/>
                    </a:lnTo>
                    <a:lnTo>
                      <a:pt x="351" y="136"/>
                    </a:lnTo>
                    <a:lnTo>
                      <a:pt x="351" y="136"/>
                    </a:lnTo>
                    <a:lnTo>
                      <a:pt x="352" y="133"/>
                    </a:lnTo>
                    <a:lnTo>
                      <a:pt x="353" y="132"/>
                    </a:lnTo>
                    <a:lnTo>
                      <a:pt x="355" y="131"/>
                    </a:lnTo>
                    <a:lnTo>
                      <a:pt x="426" y="131"/>
                    </a:lnTo>
                    <a:lnTo>
                      <a:pt x="426" y="131"/>
                    </a:lnTo>
                    <a:lnTo>
                      <a:pt x="429" y="132"/>
                    </a:lnTo>
                    <a:lnTo>
                      <a:pt x="430" y="133"/>
                    </a:lnTo>
                    <a:lnTo>
                      <a:pt x="431" y="136"/>
                    </a:lnTo>
                    <a:lnTo>
                      <a:pt x="452" y="174"/>
                    </a:lnTo>
                    <a:lnTo>
                      <a:pt x="452" y="174"/>
                    </a:lnTo>
                    <a:lnTo>
                      <a:pt x="452" y="175"/>
                    </a:lnTo>
                    <a:lnTo>
                      <a:pt x="451" y="176"/>
                    </a:lnTo>
                    <a:lnTo>
                      <a:pt x="447" y="178"/>
                    </a:lnTo>
                    <a:lnTo>
                      <a:pt x="447" y="178"/>
                    </a:lnTo>
                    <a:close/>
                    <a:moveTo>
                      <a:pt x="474" y="172"/>
                    </a:moveTo>
                    <a:lnTo>
                      <a:pt x="474" y="172"/>
                    </a:lnTo>
                    <a:lnTo>
                      <a:pt x="474" y="172"/>
                    </a:lnTo>
                    <a:lnTo>
                      <a:pt x="473" y="173"/>
                    </a:lnTo>
                    <a:lnTo>
                      <a:pt x="464" y="173"/>
                    </a:lnTo>
                    <a:lnTo>
                      <a:pt x="464" y="173"/>
                    </a:lnTo>
                    <a:lnTo>
                      <a:pt x="462" y="172"/>
                    </a:lnTo>
                    <a:lnTo>
                      <a:pt x="444" y="137"/>
                    </a:lnTo>
                    <a:lnTo>
                      <a:pt x="444" y="137"/>
                    </a:lnTo>
                    <a:lnTo>
                      <a:pt x="444" y="137"/>
                    </a:lnTo>
                    <a:lnTo>
                      <a:pt x="445" y="136"/>
                    </a:lnTo>
                    <a:lnTo>
                      <a:pt x="473" y="136"/>
                    </a:lnTo>
                    <a:lnTo>
                      <a:pt x="473" y="136"/>
                    </a:lnTo>
                    <a:lnTo>
                      <a:pt x="474" y="137"/>
                    </a:lnTo>
                    <a:lnTo>
                      <a:pt x="474" y="138"/>
                    </a:lnTo>
                    <a:lnTo>
                      <a:pt x="474" y="172"/>
                    </a:lnTo>
                    <a:close/>
                    <a:moveTo>
                      <a:pt x="474" y="114"/>
                    </a:moveTo>
                    <a:lnTo>
                      <a:pt x="474" y="114"/>
                    </a:lnTo>
                    <a:lnTo>
                      <a:pt x="474" y="114"/>
                    </a:lnTo>
                    <a:lnTo>
                      <a:pt x="473" y="115"/>
                    </a:lnTo>
                    <a:lnTo>
                      <a:pt x="464" y="115"/>
                    </a:lnTo>
                    <a:lnTo>
                      <a:pt x="464" y="115"/>
                    </a:lnTo>
                    <a:lnTo>
                      <a:pt x="462" y="114"/>
                    </a:lnTo>
                    <a:lnTo>
                      <a:pt x="444" y="79"/>
                    </a:lnTo>
                    <a:lnTo>
                      <a:pt x="444" y="79"/>
                    </a:lnTo>
                    <a:lnTo>
                      <a:pt x="444" y="79"/>
                    </a:lnTo>
                    <a:lnTo>
                      <a:pt x="445" y="78"/>
                    </a:lnTo>
                    <a:lnTo>
                      <a:pt x="473" y="78"/>
                    </a:lnTo>
                    <a:lnTo>
                      <a:pt x="473" y="78"/>
                    </a:lnTo>
                    <a:lnTo>
                      <a:pt x="474" y="79"/>
                    </a:lnTo>
                    <a:lnTo>
                      <a:pt x="474" y="80"/>
                    </a:lnTo>
                    <a:lnTo>
                      <a:pt x="474" y="114"/>
                    </a:lnTo>
                    <a:close/>
                    <a:moveTo>
                      <a:pt x="474" y="56"/>
                    </a:moveTo>
                    <a:lnTo>
                      <a:pt x="474" y="56"/>
                    </a:lnTo>
                    <a:lnTo>
                      <a:pt x="474" y="56"/>
                    </a:lnTo>
                    <a:lnTo>
                      <a:pt x="473" y="58"/>
                    </a:lnTo>
                    <a:lnTo>
                      <a:pt x="464" y="58"/>
                    </a:lnTo>
                    <a:lnTo>
                      <a:pt x="464" y="58"/>
                    </a:lnTo>
                    <a:lnTo>
                      <a:pt x="462" y="56"/>
                    </a:lnTo>
                    <a:lnTo>
                      <a:pt x="444" y="23"/>
                    </a:lnTo>
                    <a:lnTo>
                      <a:pt x="444" y="23"/>
                    </a:lnTo>
                    <a:lnTo>
                      <a:pt x="444" y="21"/>
                    </a:lnTo>
                    <a:lnTo>
                      <a:pt x="445" y="21"/>
                    </a:lnTo>
                    <a:lnTo>
                      <a:pt x="473" y="21"/>
                    </a:lnTo>
                    <a:lnTo>
                      <a:pt x="473" y="21"/>
                    </a:lnTo>
                    <a:lnTo>
                      <a:pt x="474" y="21"/>
                    </a:lnTo>
                    <a:lnTo>
                      <a:pt x="474" y="23"/>
                    </a:lnTo>
                    <a:lnTo>
                      <a:pt x="474" y="56"/>
                    </a:lnTo>
                    <a:close/>
                    <a:moveTo>
                      <a:pt x="602" y="178"/>
                    </a:moveTo>
                    <a:lnTo>
                      <a:pt x="511" y="178"/>
                    </a:lnTo>
                    <a:lnTo>
                      <a:pt x="511" y="178"/>
                    </a:lnTo>
                    <a:lnTo>
                      <a:pt x="507" y="176"/>
                    </a:lnTo>
                    <a:lnTo>
                      <a:pt x="506" y="175"/>
                    </a:lnTo>
                    <a:lnTo>
                      <a:pt x="506" y="174"/>
                    </a:lnTo>
                    <a:lnTo>
                      <a:pt x="506" y="136"/>
                    </a:lnTo>
                    <a:lnTo>
                      <a:pt x="506" y="136"/>
                    </a:lnTo>
                    <a:lnTo>
                      <a:pt x="506" y="133"/>
                    </a:lnTo>
                    <a:lnTo>
                      <a:pt x="507" y="132"/>
                    </a:lnTo>
                    <a:lnTo>
                      <a:pt x="511" y="131"/>
                    </a:lnTo>
                    <a:lnTo>
                      <a:pt x="581" y="131"/>
                    </a:lnTo>
                    <a:lnTo>
                      <a:pt x="581" y="131"/>
                    </a:lnTo>
                    <a:lnTo>
                      <a:pt x="584" y="132"/>
                    </a:lnTo>
                    <a:lnTo>
                      <a:pt x="585" y="133"/>
                    </a:lnTo>
                    <a:lnTo>
                      <a:pt x="586" y="136"/>
                    </a:lnTo>
                    <a:lnTo>
                      <a:pt x="607" y="174"/>
                    </a:lnTo>
                    <a:lnTo>
                      <a:pt x="607" y="174"/>
                    </a:lnTo>
                    <a:lnTo>
                      <a:pt x="607" y="175"/>
                    </a:lnTo>
                    <a:lnTo>
                      <a:pt x="606" y="176"/>
                    </a:lnTo>
                    <a:lnTo>
                      <a:pt x="602" y="178"/>
                    </a:lnTo>
                    <a:lnTo>
                      <a:pt x="602" y="178"/>
                    </a:lnTo>
                    <a:close/>
                    <a:moveTo>
                      <a:pt x="629" y="172"/>
                    </a:moveTo>
                    <a:lnTo>
                      <a:pt x="629" y="172"/>
                    </a:lnTo>
                    <a:lnTo>
                      <a:pt x="629" y="172"/>
                    </a:lnTo>
                    <a:lnTo>
                      <a:pt x="628" y="173"/>
                    </a:lnTo>
                    <a:lnTo>
                      <a:pt x="618" y="173"/>
                    </a:lnTo>
                    <a:lnTo>
                      <a:pt x="618" y="173"/>
                    </a:lnTo>
                    <a:lnTo>
                      <a:pt x="617" y="172"/>
                    </a:lnTo>
                    <a:lnTo>
                      <a:pt x="599" y="137"/>
                    </a:lnTo>
                    <a:lnTo>
                      <a:pt x="599" y="137"/>
                    </a:lnTo>
                    <a:lnTo>
                      <a:pt x="599" y="137"/>
                    </a:lnTo>
                    <a:lnTo>
                      <a:pt x="600" y="136"/>
                    </a:lnTo>
                    <a:lnTo>
                      <a:pt x="628" y="136"/>
                    </a:lnTo>
                    <a:lnTo>
                      <a:pt x="628" y="136"/>
                    </a:lnTo>
                    <a:lnTo>
                      <a:pt x="629" y="137"/>
                    </a:lnTo>
                    <a:lnTo>
                      <a:pt x="629" y="138"/>
                    </a:lnTo>
                    <a:lnTo>
                      <a:pt x="629" y="172"/>
                    </a:lnTo>
                    <a:close/>
                    <a:moveTo>
                      <a:pt x="629" y="114"/>
                    </a:moveTo>
                    <a:lnTo>
                      <a:pt x="629" y="114"/>
                    </a:lnTo>
                    <a:lnTo>
                      <a:pt x="629" y="114"/>
                    </a:lnTo>
                    <a:lnTo>
                      <a:pt x="628" y="115"/>
                    </a:lnTo>
                    <a:lnTo>
                      <a:pt x="618" y="115"/>
                    </a:lnTo>
                    <a:lnTo>
                      <a:pt x="618" y="115"/>
                    </a:lnTo>
                    <a:lnTo>
                      <a:pt x="617" y="114"/>
                    </a:lnTo>
                    <a:lnTo>
                      <a:pt x="599" y="79"/>
                    </a:lnTo>
                    <a:lnTo>
                      <a:pt x="599" y="79"/>
                    </a:lnTo>
                    <a:lnTo>
                      <a:pt x="599" y="79"/>
                    </a:lnTo>
                    <a:lnTo>
                      <a:pt x="600" y="78"/>
                    </a:lnTo>
                    <a:lnTo>
                      <a:pt x="628" y="78"/>
                    </a:lnTo>
                    <a:lnTo>
                      <a:pt x="628" y="78"/>
                    </a:lnTo>
                    <a:lnTo>
                      <a:pt x="629" y="79"/>
                    </a:lnTo>
                    <a:lnTo>
                      <a:pt x="629" y="80"/>
                    </a:lnTo>
                    <a:lnTo>
                      <a:pt x="629" y="114"/>
                    </a:lnTo>
                    <a:close/>
                    <a:moveTo>
                      <a:pt x="629" y="56"/>
                    </a:moveTo>
                    <a:lnTo>
                      <a:pt x="629" y="56"/>
                    </a:lnTo>
                    <a:lnTo>
                      <a:pt x="629" y="56"/>
                    </a:lnTo>
                    <a:lnTo>
                      <a:pt x="628" y="58"/>
                    </a:lnTo>
                    <a:lnTo>
                      <a:pt x="618" y="58"/>
                    </a:lnTo>
                    <a:lnTo>
                      <a:pt x="618" y="58"/>
                    </a:lnTo>
                    <a:lnTo>
                      <a:pt x="617" y="56"/>
                    </a:lnTo>
                    <a:lnTo>
                      <a:pt x="599" y="23"/>
                    </a:lnTo>
                    <a:lnTo>
                      <a:pt x="599" y="23"/>
                    </a:lnTo>
                    <a:lnTo>
                      <a:pt x="599" y="21"/>
                    </a:lnTo>
                    <a:lnTo>
                      <a:pt x="600" y="21"/>
                    </a:lnTo>
                    <a:lnTo>
                      <a:pt x="628" y="21"/>
                    </a:lnTo>
                    <a:lnTo>
                      <a:pt x="628" y="21"/>
                    </a:lnTo>
                    <a:lnTo>
                      <a:pt x="629" y="21"/>
                    </a:lnTo>
                    <a:lnTo>
                      <a:pt x="629" y="23"/>
                    </a:lnTo>
                    <a:lnTo>
                      <a:pt x="629" y="56"/>
                    </a:lnTo>
                    <a:close/>
                  </a:path>
                </a:pathLst>
              </a:custGeom>
              <a:solidFill>
                <a:srgbClr val="00B0F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grpSp>
        <p:sp>
          <p:nvSpPr>
            <p:cNvPr id="65" name="矩形 64"/>
            <p:cNvSpPr/>
            <p:nvPr/>
          </p:nvSpPr>
          <p:spPr bwMode="auto">
            <a:xfrm>
              <a:off x="912654" y="1994253"/>
              <a:ext cx="2560257" cy="249557"/>
            </a:xfrm>
            <a:prstGeom prst="rect">
              <a:avLst/>
            </a:prstGeom>
            <a:solidFill>
              <a:srgbClr val="FFFFFF"/>
            </a:solidFill>
            <a:ln w="25400" cap="flat" cmpd="sng" algn="ctr">
              <a:noFill/>
              <a:prstDash val="solid"/>
            </a:ln>
            <a:effectLst/>
          </p:spPr>
          <p:txBody>
            <a:bodyPr lIns="121813" tIns="60906" rIns="121813" bIns="60906" rtlCol="0" anchor="ctr"/>
            <a:lstStyle/>
            <a:p>
              <a:pPr algn="ctr" defTabSz="913765" fontAlgn="base">
                <a:defRPr/>
              </a:pPr>
              <a:r>
                <a:rPr lang="zh-CN" altLang="en-US" sz="1200" kern="0" dirty="0">
                  <a:solidFill>
                    <a:prstClr val="black">
                      <a:lumMod val="75000"/>
                      <a:lumOff val="25000"/>
                    </a:prstClr>
                  </a:solidFill>
                  <a:latin typeface="+mn-ea"/>
                  <a:ea typeface="+mn-ea"/>
                </a:rPr>
                <a:t>共享资源池</a:t>
              </a:r>
              <a:endParaRPr lang="en-US" altLang="zh-CN" sz="1200" kern="0" dirty="0">
                <a:solidFill>
                  <a:prstClr val="black">
                    <a:lumMod val="75000"/>
                    <a:lumOff val="25000"/>
                  </a:prstClr>
                </a:solidFill>
                <a:latin typeface="+mn-ea"/>
                <a:ea typeface="+mn-ea"/>
              </a:endParaRPr>
            </a:p>
          </p:txBody>
        </p:sp>
        <p:sp>
          <p:nvSpPr>
            <p:cNvPr id="66" name="TextBox 247"/>
            <p:cNvSpPr txBox="1"/>
            <p:nvPr/>
          </p:nvSpPr>
          <p:spPr>
            <a:xfrm>
              <a:off x="2227405" y="1144226"/>
              <a:ext cx="1116248" cy="344400"/>
            </a:xfrm>
            <a:prstGeom prst="rect">
              <a:avLst/>
            </a:prstGeom>
            <a:noFill/>
          </p:spPr>
          <p:txBody>
            <a:bodyPr wrap="none" lIns="155945" tIns="77974" rIns="155945" bIns="77974" rtlCol="0">
              <a:spAutoFit/>
            </a:bodyPr>
            <a:lstStyle/>
            <a:p>
              <a:pPr algn="ctr" defTabSz="913765" fontAlgn="base">
                <a:lnSpc>
                  <a:spcPct val="85000"/>
                </a:lnSpc>
              </a:pPr>
              <a:r>
                <a:rPr lang="zh-CN" altLang="en-US" sz="1200" b="1" kern="0" dirty="0">
                  <a:solidFill>
                    <a:prstClr val="white"/>
                  </a:solidFill>
                  <a:latin typeface="+mn-ea"/>
                  <a:ea typeface="+mn-ea"/>
                </a:rPr>
                <a:t>华为云机房</a:t>
              </a:r>
              <a:endParaRPr lang="en-US" altLang="zh-CN" sz="1200" dirty="0">
                <a:solidFill>
                  <a:prstClr val="black"/>
                </a:solidFill>
                <a:latin typeface="+mn-ea"/>
                <a:ea typeface="+mn-ea"/>
              </a:endParaRPr>
            </a:p>
          </p:txBody>
        </p:sp>
        <p:sp>
          <p:nvSpPr>
            <p:cNvPr id="68" name="矩形 67"/>
            <p:cNvSpPr/>
            <p:nvPr/>
          </p:nvSpPr>
          <p:spPr bwMode="auto">
            <a:xfrm>
              <a:off x="912656" y="1692488"/>
              <a:ext cx="2560256" cy="294765"/>
            </a:xfrm>
            <a:prstGeom prst="rect">
              <a:avLst/>
            </a:prstGeom>
            <a:solidFill>
              <a:srgbClr val="FFFFFF"/>
            </a:solidFill>
            <a:ln w="25400" cap="flat" cmpd="sng" algn="ctr">
              <a:noFill/>
              <a:prstDash val="solid"/>
            </a:ln>
            <a:effectLst/>
          </p:spPr>
          <p:txBody>
            <a:bodyPr lIns="0" tIns="0" rIns="0" bIns="0" rtlCol="0" anchor="ctr"/>
            <a:lstStyle/>
            <a:p>
              <a:pPr algn="ctr" defTabSz="913765" fontAlgn="base">
                <a:defRPr/>
              </a:pPr>
              <a:r>
                <a:rPr lang="zh-CN" altLang="en-US" sz="1200" kern="0" dirty="0">
                  <a:solidFill>
                    <a:prstClr val="black">
                      <a:lumMod val="75000"/>
                      <a:lumOff val="25000"/>
                    </a:prstClr>
                  </a:solidFill>
                  <a:latin typeface="+mn-ea"/>
                  <a:ea typeface="+mn-ea"/>
                </a:rPr>
                <a:t>云服务</a:t>
              </a:r>
              <a:endParaRPr lang="zh-CN" altLang="en-US" sz="1200" kern="0" dirty="0">
                <a:solidFill>
                  <a:prstClr val="black">
                    <a:lumMod val="75000"/>
                    <a:lumOff val="25000"/>
                  </a:prstClr>
                </a:solidFill>
                <a:latin typeface="+mn-ea"/>
                <a:ea typeface="+mn-ea"/>
              </a:endParaRPr>
            </a:p>
          </p:txBody>
        </p:sp>
        <p:grpSp>
          <p:nvGrpSpPr>
            <p:cNvPr id="72" name="组合 603"/>
            <p:cNvGrpSpPr/>
            <p:nvPr/>
          </p:nvGrpSpPr>
          <p:grpSpPr>
            <a:xfrm>
              <a:off x="912655" y="2290642"/>
              <a:ext cx="2560256" cy="388178"/>
              <a:chOff x="2890233" y="2873413"/>
              <a:chExt cx="1187699" cy="162469"/>
            </a:xfrm>
          </p:grpSpPr>
          <p:sp>
            <p:nvSpPr>
              <p:cNvPr id="73" name="圆角矩形 72"/>
              <p:cNvSpPr/>
              <p:nvPr/>
            </p:nvSpPr>
            <p:spPr bwMode="auto">
              <a:xfrm>
                <a:off x="2890233" y="2873413"/>
                <a:ext cx="1187699" cy="162469"/>
              </a:xfrm>
              <a:prstGeom prst="roundRect">
                <a:avLst>
                  <a:gd name="adj" fmla="val 0"/>
                </a:avLst>
              </a:prstGeom>
              <a:solidFill>
                <a:srgbClr val="FFFFFF">
                  <a:alpha val="60000"/>
                </a:srgbClr>
              </a:solidFill>
              <a:ln w="9525" cap="flat" cmpd="sng" algn="ctr">
                <a:solidFill>
                  <a:srgbClr val="FFFFFF"/>
                </a:solidFill>
                <a:prstDash val="solid"/>
                <a:round/>
                <a:headEnd type="none" w="med" len="med"/>
                <a:tailEnd type="none" w="med" len="med"/>
              </a:ln>
              <a:effectLst/>
            </p:spPr>
            <p:txBody>
              <a:bodyPr vert="horz" wrap="square" lIns="116932" tIns="58465" rIns="116932" bIns="58465" numCol="1" rtlCol="0" anchor="t" anchorCtr="0" compatLnSpc="1">
                <a:noAutofit/>
              </a:bodyPr>
              <a:lstStyle/>
              <a:p>
                <a:pPr algn="ctr" defTabSz="1122045">
                  <a:defRPr/>
                </a:pPr>
                <a:endParaRPr lang="zh-CN" altLang="en-US" sz="1200" kern="0" dirty="0">
                  <a:solidFill>
                    <a:prstClr val="black"/>
                  </a:solidFill>
                  <a:latin typeface="+mn-ea"/>
                  <a:ea typeface="+mn-ea"/>
                </a:endParaRPr>
              </a:p>
            </p:txBody>
          </p:sp>
          <p:grpSp>
            <p:nvGrpSpPr>
              <p:cNvPr id="105" name="组合 605"/>
              <p:cNvGrpSpPr/>
              <p:nvPr/>
            </p:nvGrpSpPr>
            <p:grpSpPr>
              <a:xfrm>
                <a:off x="3728603" y="2900280"/>
                <a:ext cx="312078" cy="106994"/>
                <a:chOff x="3728603" y="2900280"/>
                <a:chExt cx="312078" cy="106994"/>
              </a:xfrm>
            </p:grpSpPr>
            <p:sp>
              <p:nvSpPr>
                <p:cNvPr id="108" name="Freeform 135"/>
                <p:cNvSpPr>
                  <a:spLocks noEditPoints="1"/>
                </p:cNvSpPr>
                <p:nvPr/>
              </p:nvSpPr>
              <p:spPr bwMode="auto">
                <a:xfrm>
                  <a:off x="3728603" y="2900280"/>
                  <a:ext cx="148151" cy="106979"/>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sp>
              <p:nvSpPr>
                <p:cNvPr id="109" name="Freeform 135"/>
                <p:cNvSpPr>
                  <a:spLocks noEditPoints="1"/>
                </p:cNvSpPr>
                <p:nvPr/>
              </p:nvSpPr>
              <p:spPr bwMode="auto">
                <a:xfrm>
                  <a:off x="3892530" y="2900294"/>
                  <a:ext cx="148151" cy="106980"/>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grpSp>
          <p:sp>
            <p:nvSpPr>
              <p:cNvPr id="106" name="Freeform 71"/>
              <p:cNvSpPr>
                <a:spLocks noEditPoints="1"/>
              </p:cNvSpPr>
              <p:nvPr/>
            </p:nvSpPr>
            <p:spPr bwMode="auto">
              <a:xfrm>
                <a:off x="3323935" y="2897514"/>
                <a:ext cx="363739" cy="115528"/>
              </a:xfrm>
              <a:custGeom>
                <a:avLst/>
                <a:gdLst>
                  <a:gd name="T0" fmla="*/ 414 w 793"/>
                  <a:gd name="T1" fmla="*/ 157 h 192"/>
                  <a:gd name="T2" fmla="*/ 368 w 793"/>
                  <a:gd name="T3" fmla="*/ 118 h 192"/>
                  <a:gd name="T4" fmla="*/ 391 w 793"/>
                  <a:gd name="T5" fmla="*/ 114 h 192"/>
                  <a:gd name="T6" fmla="*/ 414 w 793"/>
                  <a:gd name="T7" fmla="*/ 157 h 192"/>
                  <a:gd name="T8" fmla="*/ 367 w 793"/>
                  <a:gd name="T9" fmla="*/ 52 h 192"/>
                  <a:gd name="T10" fmla="*/ 388 w 793"/>
                  <a:gd name="T11" fmla="*/ 44 h 192"/>
                  <a:gd name="T12" fmla="*/ 414 w 793"/>
                  <a:gd name="T13" fmla="*/ 54 h 192"/>
                  <a:gd name="T14" fmla="*/ 457 w 793"/>
                  <a:gd name="T15" fmla="*/ 120 h 192"/>
                  <a:gd name="T16" fmla="*/ 478 w 793"/>
                  <a:gd name="T17" fmla="*/ 114 h 192"/>
                  <a:gd name="T18" fmla="*/ 486 w 793"/>
                  <a:gd name="T19" fmla="*/ 123 h 192"/>
                  <a:gd name="T20" fmla="*/ 457 w 793"/>
                  <a:gd name="T21" fmla="*/ 54 h 192"/>
                  <a:gd name="T22" fmla="*/ 464 w 793"/>
                  <a:gd name="T23" fmla="*/ 44 h 192"/>
                  <a:gd name="T24" fmla="*/ 486 w 793"/>
                  <a:gd name="T25" fmla="*/ 52 h 192"/>
                  <a:gd name="T26" fmla="*/ 530 w 793"/>
                  <a:gd name="T27" fmla="*/ 123 h 192"/>
                  <a:gd name="T28" fmla="*/ 551 w 793"/>
                  <a:gd name="T29" fmla="*/ 114 h 192"/>
                  <a:gd name="T30" fmla="*/ 575 w 793"/>
                  <a:gd name="T31" fmla="*/ 118 h 192"/>
                  <a:gd name="T32" fmla="*/ 530 w 793"/>
                  <a:gd name="T33" fmla="*/ 87 h 192"/>
                  <a:gd name="T34" fmla="*/ 549 w 793"/>
                  <a:gd name="T35" fmla="*/ 47 h 192"/>
                  <a:gd name="T36" fmla="*/ 573 w 793"/>
                  <a:gd name="T37" fmla="*/ 47 h 192"/>
                  <a:gd name="T38" fmla="*/ 683 w 793"/>
                  <a:gd name="T39" fmla="*/ 157 h 192"/>
                  <a:gd name="T40" fmla="*/ 637 w 793"/>
                  <a:gd name="T41" fmla="*/ 118 h 192"/>
                  <a:gd name="T42" fmla="*/ 661 w 793"/>
                  <a:gd name="T43" fmla="*/ 114 h 192"/>
                  <a:gd name="T44" fmla="*/ 683 w 793"/>
                  <a:gd name="T45" fmla="*/ 157 h 192"/>
                  <a:gd name="T46" fmla="*/ 637 w 793"/>
                  <a:gd name="T47" fmla="*/ 52 h 192"/>
                  <a:gd name="T48" fmla="*/ 659 w 793"/>
                  <a:gd name="T49" fmla="*/ 44 h 192"/>
                  <a:gd name="T50" fmla="*/ 683 w 793"/>
                  <a:gd name="T51" fmla="*/ 54 h 192"/>
                  <a:gd name="T52" fmla="*/ 13 w 793"/>
                  <a:gd name="T53" fmla="*/ 1 h 192"/>
                  <a:gd name="T54" fmla="*/ 0 w 793"/>
                  <a:gd name="T55" fmla="*/ 22 h 192"/>
                  <a:gd name="T56" fmla="*/ 7 w 793"/>
                  <a:gd name="T57" fmla="*/ 186 h 192"/>
                  <a:gd name="T58" fmla="*/ 771 w 793"/>
                  <a:gd name="T59" fmla="*/ 192 h 192"/>
                  <a:gd name="T60" fmla="*/ 792 w 793"/>
                  <a:gd name="T61" fmla="*/ 178 h 192"/>
                  <a:gd name="T62" fmla="*/ 792 w 793"/>
                  <a:gd name="T63" fmla="*/ 13 h 192"/>
                  <a:gd name="T64" fmla="*/ 771 w 793"/>
                  <a:gd name="T65" fmla="*/ 0 h 192"/>
                  <a:gd name="T66" fmla="*/ 52 w 793"/>
                  <a:gd name="T67" fmla="*/ 134 h 192"/>
                  <a:gd name="T68" fmla="*/ 64 w 793"/>
                  <a:gd name="T69" fmla="*/ 116 h 192"/>
                  <a:gd name="T70" fmla="*/ 77 w 793"/>
                  <a:gd name="T71" fmla="*/ 129 h 192"/>
                  <a:gd name="T72" fmla="*/ 64 w 793"/>
                  <a:gd name="T73" fmla="*/ 76 h 192"/>
                  <a:gd name="T74" fmla="*/ 51 w 793"/>
                  <a:gd name="T75" fmla="*/ 63 h 192"/>
                  <a:gd name="T76" fmla="*/ 70 w 793"/>
                  <a:gd name="T77" fmla="*/ 52 h 192"/>
                  <a:gd name="T78" fmla="*/ 74 w 793"/>
                  <a:gd name="T79" fmla="*/ 72 h 192"/>
                  <a:gd name="T80" fmla="*/ 138 w 793"/>
                  <a:gd name="T81" fmla="*/ 140 h 192"/>
                  <a:gd name="T82" fmla="*/ 133 w 793"/>
                  <a:gd name="T83" fmla="*/ 120 h 192"/>
                  <a:gd name="T84" fmla="*/ 155 w 793"/>
                  <a:gd name="T85" fmla="*/ 124 h 192"/>
                  <a:gd name="T86" fmla="*/ 143 w 793"/>
                  <a:gd name="T87" fmla="*/ 142 h 192"/>
                  <a:gd name="T88" fmla="*/ 131 w 793"/>
                  <a:gd name="T89" fmla="*/ 68 h 192"/>
                  <a:gd name="T90" fmla="*/ 143 w 793"/>
                  <a:gd name="T91" fmla="*/ 51 h 192"/>
                  <a:gd name="T92" fmla="*/ 156 w 793"/>
                  <a:gd name="T93" fmla="*/ 63 h 192"/>
                  <a:gd name="T94" fmla="*/ 222 w 793"/>
                  <a:gd name="T95" fmla="*/ 142 h 192"/>
                  <a:gd name="T96" fmla="*/ 209 w 793"/>
                  <a:gd name="T97" fmla="*/ 129 h 192"/>
                  <a:gd name="T98" fmla="*/ 227 w 793"/>
                  <a:gd name="T99" fmla="*/ 116 h 192"/>
                  <a:gd name="T100" fmla="*/ 230 w 793"/>
                  <a:gd name="T101" fmla="*/ 138 h 192"/>
                  <a:gd name="T102" fmla="*/ 216 w 793"/>
                  <a:gd name="T103" fmla="*/ 75 h 192"/>
                  <a:gd name="T104" fmla="*/ 213 w 793"/>
                  <a:gd name="T105" fmla="*/ 54 h 192"/>
                  <a:gd name="T106" fmla="*/ 234 w 793"/>
                  <a:gd name="T107" fmla="*/ 58 h 192"/>
                  <a:gd name="T108" fmla="*/ 222 w 793"/>
                  <a:gd name="T109" fmla="*/ 76 h 192"/>
                  <a:gd name="T110" fmla="*/ 721 w 793"/>
                  <a:gd name="T111" fmla="*/ 176 h 192"/>
                  <a:gd name="T112" fmla="*/ 739 w 793"/>
                  <a:gd name="T113" fmla="*/ 100 h 192"/>
                  <a:gd name="T114" fmla="*/ 755 w 793"/>
                  <a:gd name="T115" fmla="*/ 82 h 192"/>
                  <a:gd name="T116" fmla="*/ 771 w 793"/>
                  <a:gd name="T117"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7" y="120"/>
                    </a:lnTo>
                    <a:lnTo>
                      <a:pt x="368" y="118"/>
                    </a:lnTo>
                    <a:lnTo>
                      <a:pt x="369" y="115"/>
                    </a:lnTo>
                    <a:lnTo>
                      <a:pt x="372" y="114"/>
                    </a:lnTo>
                    <a:lnTo>
                      <a:pt x="375" y="114"/>
                    </a:lnTo>
                    <a:lnTo>
                      <a:pt x="388"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7" y="52"/>
                    </a:lnTo>
                    <a:lnTo>
                      <a:pt x="368" y="48"/>
                    </a:lnTo>
                    <a:lnTo>
                      <a:pt x="369" y="47"/>
                    </a:lnTo>
                    <a:lnTo>
                      <a:pt x="372" y="44"/>
                    </a:lnTo>
                    <a:lnTo>
                      <a:pt x="375" y="44"/>
                    </a:lnTo>
                    <a:lnTo>
                      <a:pt x="388"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7" y="120"/>
                    </a:lnTo>
                    <a:lnTo>
                      <a:pt x="458" y="118"/>
                    </a:lnTo>
                    <a:lnTo>
                      <a:pt x="459" y="115"/>
                    </a:lnTo>
                    <a:lnTo>
                      <a:pt x="462" y="114"/>
                    </a:lnTo>
                    <a:lnTo>
                      <a:pt x="464" y="114"/>
                    </a:lnTo>
                    <a:lnTo>
                      <a:pt x="478"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7" y="52"/>
                    </a:lnTo>
                    <a:lnTo>
                      <a:pt x="458" y="48"/>
                    </a:lnTo>
                    <a:lnTo>
                      <a:pt x="459" y="47"/>
                    </a:lnTo>
                    <a:lnTo>
                      <a:pt x="462" y="44"/>
                    </a:lnTo>
                    <a:lnTo>
                      <a:pt x="464" y="44"/>
                    </a:lnTo>
                    <a:lnTo>
                      <a:pt x="478"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20"/>
                    </a:lnTo>
                    <a:lnTo>
                      <a:pt x="548" y="118"/>
                    </a:lnTo>
                    <a:lnTo>
                      <a:pt x="549" y="115"/>
                    </a:lnTo>
                    <a:lnTo>
                      <a:pt x="551" y="114"/>
                    </a:lnTo>
                    <a:lnTo>
                      <a:pt x="554" y="114"/>
                    </a:lnTo>
                    <a:lnTo>
                      <a:pt x="568"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52"/>
                    </a:lnTo>
                    <a:lnTo>
                      <a:pt x="548" y="48"/>
                    </a:lnTo>
                    <a:lnTo>
                      <a:pt x="549" y="47"/>
                    </a:lnTo>
                    <a:lnTo>
                      <a:pt x="551" y="44"/>
                    </a:lnTo>
                    <a:lnTo>
                      <a:pt x="554" y="44"/>
                    </a:lnTo>
                    <a:lnTo>
                      <a:pt x="568"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20"/>
                    </a:lnTo>
                    <a:lnTo>
                      <a:pt x="637" y="118"/>
                    </a:lnTo>
                    <a:lnTo>
                      <a:pt x="640" y="115"/>
                    </a:lnTo>
                    <a:lnTo>
                      <a:pt x="641" y="114"/>
                    </a:lnTo>
                    <a:lnTo>
                      <a:pt x="645" y="114"/>
                    </a:lnTo>
                    <a:lnTo>
                      <a:pt x="659"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52"/>
                    </a:lnTo>
                    <a:lnTo>
                      <a:pt x="637" y="48"/>
                    </a:lnTo>
                    <a:lnTo>
                      <a:pt x="640" y="47"/>
                    </a:lnTo>
                    <a:lnTo>
                      <a:pt x="641" y="44"/>
                    </a:lnTo>
                    <a:lnTo>
                      <a:pt x="645" y="44"/>
                    </a:lnTo>
                    <a:lnTo>
                      <a:pt x="659"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22" y="0"/>
                    </a:lnTo>
                    <a:lnTo>
                      <a:pt x="17" y="0"/>
                    </a:lnTo>
                    <a:lnTo>
                      <a:pt x="13" y="1"/>
                    </a:lnTo>
                    <a:lnTo>
                      <a:pt x="9" y="4"/>
                    </a:lnTo>
                    <a:lnTo>
                      <a:pt x="7" y="6"/>
                    </a:lnTo>
                    <a:lnTo>
                      <a:pt x="4" y="9"/>
                    </a:lnTo>
                    <a:lnTo>
                      <a:pt x="2" y="13"/>
                    </a:lnTo>
                    <a:lnTo>
                      <a:pt x="0" y="16"/>
                    </a:lnTo>
                    <a:lnTo>
                      <a:pt x="0" y="22"/>
                    </a:lnTo>
                    <a:lnTo>
                      <a:pt x="0" y="171"/>
                    </a:lnTo>
                    <a:lnTo>
                      <a:pt x="0" y="171"/>
                    </a:lnTo>
                    <a:lnTo>
                      <a:pt x="0" y="174"/>
                    </a:lnTo>
                    <a:lnTo>
                      <a:pt x="2" y="178"/>
                    </a:lnTo>
                    <a:lnTo>
                      <a:pt x="4" y="182"/>
                    </a:lnTo>
                    <a:lnTo>
                      <a:pt x="7" y="186"/>
                    </a:lnTo>
                    <a:lnTo>
                      <a:pt x="9" y="188"/>
                    </a:lnTo>
                    <a:lnTo>
                      <a:pt x="13" y="190"/>
                    </a:lnTo>
                    <a:lnTo>
                      <a:pt x="17" y="191"/>
                    </a:lnTo>
                    <a:lnTo>
                      <a:pt x="22" y="192"/>
                    </a:lnTo>
                    <a:lnTo>
                      <a:pt x="771"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22"/>
                    </a:lnTo>
                    <a:lnTo>
                      <a:pt x="793" y="16"/>
                    </a:lnTo>
                    <a:lnTo>
                      <a:pt x="792" y="13"/>
                    </a:lnTo>
                    <a:lnTo>
                      <a:pt x="789" y="9"/>
                    </a:lnTo>
                    <a:lnTo>
                      <a:pt x="787" y="6"/>
                    </a:lnTo>
                    <a:lnTo>
                      <a:pt x="784" y="4"/>
                    </a:lnTo>
                    <a:lnTo>
                      <a:pt x="780" y="1"/>
                    </a:lnTo>
                    <a:lnTo>
                      <a:pt x="776" y="0"/>
                    </a:lnTo>
                    <a:lnTo>
                      <a:pt x="771" y="0"/>
                    </a:lnTo>
                    <a:lnTo>
                      <a:pt x="771" y="0"/>
                    </a:lnTo>
                    <a:close/>
                    <a:moveTo>
                      <a:pt x="64" y="142"/>
                    </a:moveTo>
                    <a:lnTo>
                      <a:pt x="64" y="142"/>
                    </a:lnTo>
                    <a:lnTo>
                      <a:pt x="58" y="140"/>
                    </a:lnTo>
                    <a:lnTo>
                      <a:pt x="55" y="138"/>
                    </a:lnTo>
                    <a:lnTo>
                      <a:pt x="52" y="134"/>
                    </a:lnTo>
                    <a:lnTo>
                      <a:pt x="51" y="129"/>
                    </a:lnTo>
                    <a:lnTo>
                      <a:pt x="51" y="129"/>
                    </a:lnTo>
                    <a:lnTo>
                      <a:pt x="52" y="124"/>
                    </a:lnTo>
                    <a:lnTo>
                      <a:pt x="55" y="120"/>
                    </a:lnTo>
                    <a:lnTo>
                      <a:pt x="58" y="116"/>
                    </a:lnTo>
                    <a:lnTo>
                      <a:pt x="64" y="116"/>
                    </a:lnTo>
                    <a:lnTo>
                      <a:pt x="64" y="116"/>
                    </a:lnTo>
                    <a:lnTo>
                      <a:pt x="70" y="116"/>
                    </a:lnTo>
                    <a:lnTo>
                      <a:pt x="74" y="120"/>
                    </a:lnTo>
                    <a:lnTo>
                      <a:pt x="76" y="124"/>
                    </a:lnTo>
                    <a:lnTo>
                      <a:pt x="77" y="129"/>
                    </a:lnTo>
                    <a:lnTo>
                      <a:pt x="77" y="129"/>
                    </a:lnTo>
                    <a:lnTo>
                      <a:pt x="76" y="134"/>
                    </a:lnTo>
                    <a:lnTo>
                      <a:pt x="74" y="138"/>
                    </a:lnTo>
                    <a:lnTo>
                      <a:pt x="70" y="140"/>
                    </a:lnTo>
                    <a:lnTo>
                      <a:pt x="64" y="142"/>
                    </a:lnTo>
                    <a:lnTo>
                      <a:pt x="64" y="142"/>
                    </a:lnTo>
                    <a:close/>
                    <a:moveTo>
                      <a:pt x="64" y="76"/>
                    </a:moveTo>
                    <a:lnTo>
                      <a:pt x="64" y="76"/>
                    </a:lnTo>
                    <a:lnTo>
                      <a:pt x="58" y="75"/>
                    </a:lnTo>
                    <a:lnTo>
                      <a:pt x="55" y="72"/>
                    </a:lnTo>
                    <a:lnTo>
                      <a:pt x="52" y="68"/>
                    </a:lnTo>
                    <a:lnTo>
                      <a:pt x="51" y="63"/>
                    </a:lnTo>
                    <a:lnTo>
                      <a:pt x="51" y="63"/>
                    </a:lnTo>
                    <a:lnTo>
                      <a:pt x="52" y="58"/>
                    </a:lnTo>
                    <a:lnTo>
                      <a:pt x="55" y="54"/>
                    </a:lnTo>
                    <a:lnTo>
                      <a:pt x="58" y="52"/>
                    </a:lnTo>
                    <a:lnTo>
                      <a:pt x="64" y="51"/>
                    </a:lnTo>
                    <a:lnTo>
                      <a:pt x="64" y="51"/>
                    </a:lnTo>
                    <a:lnTo>
                      <a:pt x="70" y="52"/>
                    </a:lnTo>
                    <a:lnTo>
                      <a:pt x="74" y="54"/>
                    </a:lnTo>
                    <a:lnTo>
                      <a:pt x="76" y="58"/>
                    </a:lnTo>
                    <a:lnTo>
                      <a:pt x="77" y="63"/>
                    </a:lnTo>
                    <a:lnTo>
                      <a:pt x="77" y="63"/>
                    </a:lnTo>
                    <a:lnTo>
                      <a:pt x="76" y="68"/>
                    </a:lnTo>
                    <a:lnTo>
                      <a:pt x="74" y="72"/>
                    </a:lnTo>
                    <a:lnTo>
                      <a:pt x="70" y="75"/>
                    </a:lnTo>
                    <a:lnTo>
                      <a:pt x="64" y="76"/>
                    </a:lnTo>
                    <a:lnTo>
                      <a:pt x="64" y="76"/>
                    </a:lnTo>
                    <a:close/>
                    <a:moveTo>
                      <a:pt x="143" y="142"/>
                    </a:moveTo>
                    <a:lnTo>
                      <a:pt x="143" y="142"/>
                    </a:lnTo>
                    <a:lnTo>
                      <a:pt x="138" y="140"/>
                    </a:lnTo>
                    <a:lnTo>
                      <a:pt x="133" y="138"/>
                    </a:lnTo>
                    <a:lnTo>
                      <a:pt x="131" y="134"/>
                    </a:lnTo>
                    <a:lnTo>
                      <a:pt x="129" y="129"/>
                    </a:lnTo>
                    <a:lnTo>
                      <a:pt x="129" y="129"/>
                    </a:lnTo>
                    <a:lnTo>
                      <a:pt x="131" y="124"/>
                    </a:lnTo>
                    <a:lnTo>
                      <a:pt x="133" y="120"/>
                    </a:lnTo>
                    <a:lnTo>
                      <a:pt x="138" y="116"/>
                    </a:lnTo>
                    <a:lnTo>
                      <a:pt x="143" y="116"/>
                    </a:lnTo>
                    <a:lnTo>
                      <a:pt x="143" y="116"/>
                    </a:lnTo>
                    <a:lnTo>
                      <a:pt x="148" y="116"/>
                    </a:lnTo>
                    <a:lnTo>
                      <a:pt x="152" y="120"/>
                    </a:lnTo>
                    <a:lnTo>
                      <a:pt x="155" y="124"/>
                    </a:lnTo>
                    <a:lnTo>
                      <a:pt x="156" y="129"/>
                    </a:lnTo>
                    <a:lnTo>
                      <a:pt x="156" y="129"/>
                    </a:lnTo>
                    <a:lnTo>
                      <a:pt x="155" y="134"/>
                    </a:lnTo>
                    <a:lnTo>
                      <a:pt x="152" y="138"/>
                    </a:lnTo>
                    <a:lnTo>
                      <a:pt x="148" y="140"/>
                    </a:lnTo>
                    <a:lnTo>
                      <a:pt x="143" y="142"/>
                    </a:lnTo>
                    <a:lnTo>
                      <a:pt x="143" y="142"/>
                    </a:lnTo>
                    <a:close/>
                    <a:moveTo>
                      <a:pt x="143" y="76"/>
                    </a:moveTo>
                    <a:lnTo>
                      <a:pt x="143" y="76"/>
                    </a:lnTo>
                    <a:lnTo>
                      <a:pt x="138" y="75"/>
                    </a:lnTo>
                    <a:lnTo>
                      <a:pt x="133" y="72"/>
                    </a:lnTo>
                    <a:lnTo>
                      <a:pt x="131" y="68"/>
                    </a:lnTo>
                    <a:lnTo>
                      <a:pt x="129" y="63"/>
                    </a:lnTo>
                    <a:lnTo>
                      <a:pt x="129" y="63"/>
                    </a:lnTo>
                    <a:lnTo>
                      <a:pt x="131" y="58"/>
                    </a:lnTo>
                    <a:lnTo>
                      <a:pt x="133" y="54"/>
                    </a:lnTo>
                    <a:lnTo>
                      <a:pt x="138" y="52"/>
                    </a:lnTo>
                    <a:lnTo>
                      <a:pt x="143" y="51"/>
                    </a:lnTo>
                    <a:lnTo>
                      <a:pt x="143" y="51"/>
                    </a:lnTo>
                    <a:lnTo>
                      <a:pt x="148" y="52"/>
                    </a:lnTo>
                    <a:lnTo>
                      <a:pt x="152" y="54"/>
                    </a:lnTo>
                    <a:lnTo>
                      <a:pt x="155" y="58"/>
                    </a:lnTo>
                    <a:lnTo>
                      <a:pt x="156" y="63"/>
                    </a:lnTo>
                    <a:lnTo>
                      <a:pt x="156" y="63"/>
                    </a:lnTo>
                    <a:lnTo>
                      <a:pt x="155" y="68"/>
                    </a:lnTo>
                    <a:lnTo>
                      <a:pt x="152" y="72"/>
                    </a:lnTo>
                    <a:lnTo>
                      <a:pt x="148" y="75"/>
                    </a:lnTo>
                    <a:lnTo>
                      <a:pt x="143" y="76"/>
                    </a:lnTo>
                    <a:lnTo>
                      <a:pt x="143" y="76"/>
                    </a:lnTo>
                    <a:close/>
                    <a:moveTo>
                      <a:pt x="222" y="142"/>
                    </a:moveTo>
                    <a:lnTo>
                      <a:pt x="222" y="142"/>
                    </a:lnTo>
                    <a:lnTo>
                      <a:pt x="216" y="140"/>
                    </a:lnTo>
                    <a:lnTo>
                      <a:pt x="213" y="138"/>
                    </a:lnTo>
                    <a:lnTo>
                      <a:pt x="209" y="134"/>
                    </a:lnTo>
                    <a:lnTo>
                      <a:pt x="209" y="129"/>
                    </a:lnTo>
                    <a:lnTo>
                      <a:pt x="209" y="129"/>
                    </a:lnTo>
                    <a:lnTo>
                      <a:pt x="209" y="124"/>
                    </a:lnTo>
                    <a:lnTo>
                      <a:pt x="213" y="120"/>
                    </a:lnTo>
                    <a:lnTo>
                      <a:pt x="216" y="116"/>
                    </a:lnTo>
                    <a:lnTo>
                      <a:pt x="222" y="116"/>
                    </a:lnTo>
                    <a:lnTo>
                      <a:pt x="222" y="116"/>
                    </a:lnTo>
                    <a:lnTo>
                      <a:pt x="227" y="116"/>
                    </a:lnTo>
                    <a:lnTo>
                      <a:pt x="230" y="120"/>
                    </a:lnTo>
                    <a:lnTo>
                      <a:pt x="234" y="124"/>
                    </a:lnTo>
                    <a:lnTo>
                      <a:pt x="234" y="129"/>
                    </a:lnTo>
                    <a:lnTo>
                      <a:pt x="234" y="129"/>
                    </a:lnTo>
                    <a:lnTo>
                      <a:pt x="234" y="134"/>
                    </a:lnTo>
                    <a:lnTo>
                      <a:pt x="230" y="138"/>
                    </a:lnTo>
                    <a:lnTo>
                      <a:pt x="227" y="140"/>
                    </a:lnTo>
                    <a:lnTo>
                      <a:pt x="222" y="142"/>
                    </a:lnTo>
                    <a:lnTo>
                      <a:pt x="222" y="142"/>
                    </a:lnTo>
                    <a:close/>
                    <a:moveTo>
                      <a:pt x="222" y="76"/>
                    </a:moveTo>
                    <a:lnTo>
                      <a:pt x="222" y="76"/>
                    </a:lnTo>
                    <a:lnTo>
                      <a:pt x="216" y="75"/>
                    </a:lnTo>
                    <a:lnTo>
                      <a:pt x="213" y="72"/>
                    </a:lnTo>
                    <a:lnTo>
                      <a:pt x="209" y="68"/>
                    </a:lnTo>
                    <a:lnTo>
                      <a:pt x="209" y="63"/>
                    </a:lnTo>
                    <a:lnTo>
                      <a:pt x="209" y="63"/>
                    </a:lnTo>
                    <a:lnTo>
                      <a:pt x="209" y="58"/>
                    </a:lnTo>
                    <a:lnTo>
                      <a:pt x="213" y="54"/>
                    </a:lnTo>
                    <a:lnTo>
                      <a:pt x="216" y="52"/>
                    </a:lnTo>
                    <a:lnTo>
                      <a:pt x="222" y="51"/>
                    </a:lnTo>
                    <a:lnTo>
                      <a:pt x="222" y="51"/>
                    </a:lnTo>
                    <a:lnTo>
                      <a:pt x="227" y="52"/>
                    </a:lnTo>
                    <a:lnTo>
                      <a:pt x="230" y="54"/>
                    </a:lnTo>
                    <a:lnTo>
                      <a:pt x="234" y="58"/>
                    </a:lnTo>
                    <a:lnTo>
                      <a:pt x="234" y="63"/>
                    </a:lnTo>
                    <a:lnTo>
                      <a:pt x="234" y="63"/>
                    </a:lnTo>
                    <a:lnTo>
                      <a:pt x="234" y="68"/>
                    </a:lnTo>
                    <a:lnTo>
                      <a:pt x="230" y="72"/>
                    </a:lnTo>
                    <a:lnTo>
                      <a:pt x="227" y="75"/>
                    </a:lnTo>
                    <a:lnTo>
                      <a:pt x="222" y="76"/>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39" y="100"/>
                    </a:lnTo>
                    <a:lnTo>
                      <a:pt x="740" y="92"/>
                    </a:lnTo>
                    <a:lnTo>
                      <a:pt x="742" y="87"/>
                    </a:lnTo>
                    <a:lnTo>
                      <a:pt x="749" y="83"/>
                    </a:lnTo>
                    <a:lnTo>
                      <a:pt x="755" y="82"/>
                    </a:lnTo>
                    <a:lnTo>
                      <a:pt x="755" y="82"/>
                    </a:lnTo>
                    <a:lnTo>
                      <a:pt x="761" y="83"/>
                    </a:lnTo>
                    <a:lnTo>
                      <a:pt x="768" y="87"/>
                    </a:lnTo>
                    <a:lnTo>
                      <a:pt x="771" y="92"/>
                    </a:lnTo>
                    <a:lnTo>
                      <a:pt x="773" y="100"/>
                    </a:lnTo>
                    <a:lnTo>
                      <a:pt x="773" y="100"/>
                    </a:lnTo>
                    <a:lnTo>
                      <a:pt x="771" y="106"/>
                    </a:lnTo>
                    <a:lnTo>
                      <a:pt x="768" y="111"/>
                    </a:lnTo>
                    <a:lnTo>
                      <a:pt x="761" y="115"/>
                    </a:lnTo>
                    <a:lnTo>
                      <a:pt x="755" y="116"/>
                    </a:lnTo>
                    <a:lnTo>
                      <a:pt x="755" y="116"/>
                    </a:lnTo>
                    <a:close/>
                  </a:path>
                </a:pathLst>
              </a:custGeom>
              <a:solidFill>
                <a:srgbClr val="0070C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sp>
            <p:nvSpPr>
              <p:cNvPr id="107" name="Freeform 79"/>
              <p:cNvSpPr>
                <a:spLocks noEditPoints="1"/>
              </p:cNvSpPr>
              <p:nvPr/>
            </p:nvSpPr>
            <p:spPr bwMode="auto">
              <a:xfrm>
                <a:off x="2915705" y="2898575"/>
                <a:ext cx="360949" cy="112104"/>
              </a:xfrm>
              <a:custGeom>
                <a:avLst/>
                <a:gdLst>
                  <a:gd name="T0" fmla="*/ 0 w 662"/>
                  <a:gd name="T1" fmla="*/ 16 h 195"/>
                  <a:gd name="T2" fmla="*/ 19 w 662"/>
                  <a:gd name="T3" fmla="*/ 195 h 195"/>
                  <a:gd name="T4" fmla="*/ 662 w 662"/>
                  <a:gd name="T5" fmla="*/ 179 h 195"/>
                  <a:gd name="T6" fmla="*/ 644 w 662"/>
                  <a:gd name="T7" fmla="*/ 0 h 195"/>
                  <a:gd name="T8" fmla="*/ 584 w 662"/>
                  <a:gd name="T9" fmla="*/ 17 h 195"/>
                  <a:gd name="T10" fmla="*/ 511 w 662"/>
                  <a:gd name="T11" fmla="*/ 63 h 195"/>
                  <a:gd name="T12" fmla="*/ 506 w 662"/>
                  <a:gd name="T13" fmla="*/ 76 h 195"/>
                  <a:gd name="T14" fmla="*/ 607 w 662"/>
                  <a:gd name="T15" fmla="*/ 116 h 195"/>
                  <a:gd name="T16" fmla="*/ 506 w 662"/>
                  <a:gd name="T17" fmla="*/ 118 h 195"/>
                  <a:gd name="T18" fmla="*/ 426 w 662"/>
                  <a:gd name="T19" fmla="*/ 16 h 195"/>
                  <a:gd name="T20" fmla="*/ 451 w 662"/>
                  <a:gd name="T21" fmla="*/ 62 h 195"/>
                  <a:gd name="T22" fmla="*/ 351 w 662"/>
                  <a:gd name="T23" fmla="*/ 78 h 195"/>
                  <a:gd name="T24" fmla="*/ 430 w 662"/>
                  <a:gd name="T25" fmla="*/ 76 h 195"/>
                  <a:gd name="T26" fmla="*/ 355 w 662"/>
                  <a:gd name="T27" fmla="*/ 121 h 195"/>
                  <a:gd name="T28" fmla="*/ 198 w 662"/>
                  <a:gd name="T29" fmla="*/ 17 h 195"/>
                  <a:gd name="T30" fmla="*/ 298 w 662"/>
                  <a:gd name="T31" fmla="*/ 59 h 195"/>
                  <a:gd name="T32" fmla="*/ 197 w 662"/>
                  <a:gd name="T33" fmla="*/ 59 h 195"/>
                  <a:gd name="T34" fmla="*/ 271 w 662"/>
                  <a:gd name="T35" fmla="*/ 73 h 195"/>
                  <a:gd name="T36" fmla="*/ 293 w 662"/>
                  <a:gd name="T37" fmla="*/ 121 h 195"/>
                  <a:gd name="T38" fmla="*/ 42 w 662"/>
                  <a:gd name="T39" fmla="*/ 20 h 195"/>
                  <a:gd name="T40" fmla="*/ 122 w 662"/>
                  <a:gd name="T41" fmla="*/ 20 h 195"/>
                  <a:gd name="T42" fmla="*/ 43 w 662"/>
                  <a:gd name="T43" fmla="*/ 62 h 195"/>
                  <a:gd name="T44" fmla="*/ 46 w 662"/>
                  <a:gd name="T45" fmla="*/ 73 h 195"/>
                  <a:gd name="T46" fmla="*/ 143 w 662"/>
                  <a:gd name="T47" fmla="*/ 118 h 195"/>
                  <a:gd name="T48" fmla="*/ 42 w 662"/>
                  <a:gd name="T49" fmla="*/ 78 h 195"/>
                  <a:gd name="T50" fmla="*/ 42 w 662"/>
                  <a:gd name="T51" fmla="*/ 136 h 195"/>
                  <a:gd name="T52" fmla="*/ 122 w 662"/>
                  <a:gd name="T53" fmla="*/ 136 h 195"/>
                  <a:gd name="T54" fmla="*/ 165 w 662"/>
                  <a:gd name="T55" fmla="*/ 172 h 195"/>
                  <a:gd name="T56" fmla="*/ 135 w 662"/>
                  <a:gd name="T57" fmla="*/ 137 h 195"/>
                  <a:gd name="T58" fmla="*/ 165 w 662"/>
                  <a:gd name="T59" fmla="*/ 114 h 195"/>
                  <a:gd name="T60" fmla="*/ 135 w 662"/>
                  <a:gd name="T61" fmla="*/ 79 h 195"/>
                  <a:gd name="T62" fmla="*/ 165 w 662"/>
                  <a:gd name="T63" fmla="*/ 56 h 195"/>
                  <a:gd name="T64" fmla="*/ 135 w 662"/>
                  <a:gd name="T65" fmla="*/ 21 h 195"/>
                  <a:gd name="T66" fmla="*/ 202 w 662"/>
                  <a:gd name="T67" fmla="*/ 178 h 195"/>
                  <a:gd name="T68" fmla="*/ 198 w 662"/>
                  <a:gd name="T69" fmla="*/ 132 h 195"/>
                  <a:gd name="T70" fmla="*/ 298 w 662"/>
                  <a:gd name="T71" fmla="*/ 174 h 195"/>
                  <a:gd name="T72" fmla="*/ 318 w 662"/>
                  <a:gd name="T73" fmla="*/ 173 h 195"/>
                  <a:gd name="T74" fmla="*/ 318 w 662"/>
                  <a:gd name="T75" fmla="*/ 136 h 195"/>
                  <a:gd name="T76" fmla="*/ 318 w 662"/>
                  <a:gd name="T77" fmla="*/ 115 h 195"/>
                  <a:gd name="T78" fmla="*/ 318 w 662"/>
                  <a:gd name="T79" fmla="*/ 78 h 195"/>
                  <a:gd name="T80" fmla="*/ 318 w 662"/>
                  <a:gd name="T81" fmla="*/ 58 h 195"/>
                  <a:gd name="T82" fmla="*/ 318 w 662"/>
                  <a:gd name="T83" fmla="*/ 21 h 195"/>
                  <a:gd name="T84" fmla="*/ 353 w 662"/>
                  <a:gd name="T85" fmla="*/ 176 h 195"/>
                  <a:gd name="T86" fmla="*/ 426 w 662"/>
                  <a:gd name="T87" fmla="*/ 131 h 195"/>
                  <a:gd name="T88" fmla="*/ 451 w 662"/>
                  <a:gd name="T89" fmla="*/ 176 h 195"/>
                  <a:gd name="T90" fmla="*/ 464 w 662"/>
                  <a:gd name="T91" fmla="*/ 173 h 195"/>
                  <a:gd name="T92" fmla="*/ 474 w 662"/>
                  <a:gd name="T93" fmla="*/ 137 h 195"/>
                  <a:gd name="T94" fmla="*/ 464 w 662"/>
                  <a:gd name="T95" fmla="*/ 115 h 195"/>
                  <a:gd name="T96" fmla="*/ 474 w 662"/>
                  <a:gd name="T97" fmla="*/ 79 h 195"/>
                  <a:gd name="T98" fmla="*/ 464 w 662"/>
                  <a:gd name="T99" fmla="*/ 58 h 195"/>
                  <a:gd name="T100" fmla="*/ 474 w 662"/>
                  <a:gd name="T101" fmla="*/ 21 h 195"/>
                  <a:gd name="T102" fmla="*/ 506 w 662"/>
                  <a:gd name="T103" fmla="*/ 174 h 195"/>
                  <a:gd name="T104" fmla="*/ 584 w 662"/>
                  <a:gd name="T105" fmla="*/ 132 h 195"/>
                  <a:gd name="T106" fmla="*/ 602 w 662"/>
                  <a:gd name="T107" fmla="*/ 178 h 195"/>
                  <a:gd name="T108" fmla="*/ 599 w 662"/>
                  <a:gd name="T109" fmla="*/ 137 h 195"/>
                  <a:gd name="T110" fmla="*/ 629 w 662"/>
                  <a:gd name="T111" fmla="*/ 172 h 195"/>
                  <a:gd name="T112" fmla="*/ 599 w 662"/>
                  <a:gd name="T113" fmla="*/ 79 h 195"/>
                  <a:gd name="T114" fmla="*/ 629 w 662"/>
                  <a:gd name="T115" fmla="*/ 114 h 195"/>
                  <a:gd name="T116" fmla="*/ 599 w 662"/>
                  <a:gd name="T117" fmla="*/ 23 h 195"/>
                  <a:gd name="T118" fmla="*/ 629 w 662"/>
                  <a:gd name="T119"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4" y="0"/>
                    </a:moveTo>
                    <a:lnTo>
                      <a:pt x="19" y="0"/>
                    </a:lnTo>
                    <a:lnTo>
                      <a:pt x="19" y="0"/>
                    </a:lnTo>
                    <a:lnTo>
                      <a:pt x="13" y="1"/>
                    </a:lnTo>
                    <a:lnTo>
                      <a:pt x="6" y="4"/>
                    </a:lnTo>
                    <a:lnTo>
                      <a:pt x="2" y="10"/>
                    </a:lnTo>
                    <a:lnTo>
                      <a:pt x="1" y="12"/>
                    </a:lnTo>
                    <a:lnTo>
                      <a:pt x="0" y="16"/>
                    </a:lnTo>
                    <a:lnTo>
                      <a:pt x="0" y="179"/>
                    </a:lnTo>
                    <a:lnTo>
                      <a:pt x="0" y="179"/>
                    </a:lnTo>
                    <a:lnTo>
                      <a:pt x="1" y="181"/>
                    </a:lnTo>
                    <a:lnTo>
                      <a:pt x="2" y="184"/>
                    </a:lnTo>
                    <a:lnTo>
                      <a:pt x="6" y="190"/>
                    </a:lnTo>
                    <a:lnTo>
                      <a:pt x="13" y="193"/>
                    </a:lnTo>
                    <a:lnTo>
                      <a:pt x="16" y="195"/>
                    </a:lnTo>
                    <a:lnTo>
                      <a:pt x="19" y="195"/>
                    </a:lnTo>
                    <a:lnTo>
                      <a:pt x="644" y="195"/>
                    </a:lnTo>
                    <a:lnTo>
                      <a:pt x="644" y="195"/>
                    </a:lnTo>
                    <a:lnTo>
                      <a:pt x="647" y="195"/>
                    </a:lnTo>
                    <a:lnTo>
                      <a:pt x="651" y="193"/>
                    </a:lnTo>
                    <a:lnTo>
                      <a:pt x="658" y="190"/>
                    </a:lnTo>
                    <a:lnTo>
                      <a:pt x="661" y="184"/>
                    </a:lnTo>
                    <a:lnTo>
                      <a:pt x="662" y="181"/>
                    </a:lnTo>
                    <a:lnTo>
                      <a:pt x="662" y="179"/>
                    </a:lnTo>
                    <a:lnTo>
                      <a:pt x="662" y="16"/>
                    </a:lnTo>
                    <a:lnTo>
                      <a:pt x="662" y="16"/>
                    </a:lnTo>
                    <a:lnTo>
                      <a:pt x="662" y="12"/>
                    </a:lnTo>
                    <a:lnTo>
                      <a:pt x="661" y="10"/>
                    </a:lnTo>
                    <a:lnTo>
                      <a:pt x="658" y="4"/>
                    </a:lnTo>
                    <a:lnTo>
                      <a:pt x="651" y="1"/>
                    </a:lnTo>
                    <a:lnTo>
                      <a:pt x="644" y="0"/>
                    </a:lnTo>
                    <a:lnTo>
                      <a:pt x="644" y="0"/>
                    </a:lnTo>
                    <a:close/>
                    <a:moveTo>
                      <a:pt x="506" y="20"/>
                    </a:moveTo>
                    <a:lnTo>
                      <a:pt x="506" y="20"/>
                    </a:lnTo>
                    <a:lnTo>
                      <a:pt x="506" y="18"/>
                    </a:lnTo>
                    <a:lnTo>
                      <a:pt x="507" y="17"/>
                    </a:lnTo>
                    <a:lnTo>
                      <a:pt x="511" y="16"/>
                    </a:lnTo>
                    <a:lnTo>
                      <a:pt x="581" y="16"/>
                    </a:lnTo>
                    <a:lnTo>
                      <a:pt x="581" y="16"/>
                    </a:lnTo>
                    <a:lnTo>
                      <a:pt x="584" y="17"/>
                    </a:lnTo>
                    <a:lnTo>
                      <a:pt x="585" y="18"/>
                    </a:lnTo>
                    <a:lnTo>
                      <a:pt x="586" y="20"/>
                    </a:lnTo>
                    <a:lnTo>
                      <a:pt x="607" y="59"/>
                    </a:lnTo>
                    <a:lnTo>
                      <a:pt x="607" y="59"/>
                    </a:lnTo>
                    <a:lnTo>
                      <a:pt x="607" y="60"/>
                    </a:lnTo>
                    <a:lnTo>
                      <a:pt x="606" y="62"/>
                    </a:lnTo>
                    <a:lnTo>
                      <a:pt x="602" y="63"/>
                    </a:lnTo>
                    <a:lnTo>
                      <a:pt x="511"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1" y="73"/>
                    </a:lnTo>
                    <a:lnTo>
                      <a:pt x="584" y="75"/>
                    </a:lnTo>
                    <a:lnTo>
                      <a:pt x="585" y="76"/>
                    </a:lnTo>
                    <a:lnTo>
                      <a:pt x="586" y="78"/>
                    </a:lnTo>
                    <a:lnTo>
                      <a:pt x="607" y="116"/>
                    </a:lnTo>
                    <a:lnTo>
                      <a:pt x="607" y="116"/>
                    </a:lnTo>
                    <a:lnTo>
                      <a:pt x="607" y="118"/>
                    </a:lnTo>
                    <a:lnTo>
                      <a:pt x="606" y="119"/>
                    </a:lnTo>
                    <a:lnTo>
                      <a:pt x="602" y="121"/>
                    </a:lnTo>
                    <a:lnTo>
                      <a:pt x="511"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6" y="16"/>
                    </a:lnTo>
                    <a:lnTo>
                      <a:pt x="429" y="17"/>
                    </a:lnTo>
                    <a:lnTo>
                      <a:pt x="430" y="18"/>
                    </a:lnTo>
                    <a:lnTo>
                      <a:pt x="431" y="20"/>
                    </a:lnTo>
                    <a:lnTo>
                      <a:pt x="452" y="59"/>
                    </a:lnTo>
                    <a:lnTo>
                      <a:pt x="452" y="59"/>
                    </a:lnTo>
                    <a:lnTo>
                      <a:pt x="452" y="60"/>
                    </a:lnTo>
                    <a:lnTo>
                      <a:pt x="451" y="62"/>
                    </a:lnTo>
                    <a:lnTo>
                      <a:pt x="447" y="63"/>
                    </a:lnTo>
                    <a:lnTo>
                      <a:pt x="355"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6" y="73"/>
                    </a:lnTo>
                    <a:lnTo>
                      <a:pt x="429" y="75"/>
                    </a:lnTo>
                    <a:lnTo>
                      <a:pt x="430" y="76"/>
                    </a:lnTo>
                    <a:lnTo>
                      <a:pt x="431" y="78"/>
                    </a:lnTo>
                    <a:lnTo>
                      <a:pt x="452" y="116"/>
                    </a:lnTo>
                    <a:lnTo>
                      <a:pt x="452" y="116"/>
                    </a:lnTo>
                    <a:lnTo>
                      <a:pt x="452" y="118"/>
                    </a:lnTo>
                    <a:lnTo>
                      <a:pt x="451" y="119"/>
                    </a:lnTo>
                    <a:lnTo>
                      <a:pt x="447" y="121"/>
                    </a:lnTo>
                    <a:lnTo>
                      <a:pt x="355"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1" y="16"/>
                    </a:lnTo>
                    <a:lnTo>
                      <a:pt x="275" y="17"/>
                    </a:lnTo>
                    <a:lnTo>
                      <a:pt x="276" y="18"/>
                    </a:lnTo>
                    <a:lnTo>
                      <a:pt x="276" y="20"/>
                    </a:lnTo>
                    <a:lnTo>
                      <a:pt x="298" y="59"/>
                    </a:lnTo>
                    <a:lnTo>
                      <a:pt x="298" y="59"/>
                    </a:lnTo>
                    <a:lnTo>
                      <a:pt x="297" y="60"/>
                    </a:lnTo>
                    <a:lnTo>
                      <a:pt x="297" y="62"/>
                    </a:lnTo>
                    <a:lnTo>
                      <a:pt x="293" y="63"/>
                    </a:lnTo>
                    <a:lnTo>
                      <a:pt x="202"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1" y="73"/>
                    </a:lnTo>
                    <a:lnTo>
                      <a:pt x="275" y="75"/>
                    </a:lnTo>
                    <a:lnTo>
                      <a:pt x="276" y="76"/>
                    </a:lnTo>
                    <a:lnTo>
                      <a:pt x="276" y="78"/>
                    </a:lnTo>
                    <a:lnTo>
                      <a:pt x="298" y="116"/>
                    </a:lnTo>
                    <a:lnTo>
                      <a:pt x="298" y="116"/>
                    </a:lnTo>
                    <a:lnTo>
                      <a:pt x="297" y="118"/>
                    </a:lnTo>
                    <a:lnTo>
                      <a:pt x="297" y="119"/>
                    </a:lnTo>
                    <a:lnTo>
                      <a:pt x="293" y="121"/>
                    </a:lnTo>
                    <a:lnTo>
                      <a:pt x="202"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17" y="16"/>
                    </a:lnTo>
                    <a:lnTo>
                      <a:pt x="120" y="17"/>
                    </a:lnTo>
                    <a:lnTo>
                      <a:pt x="121" y="18"/>
                    </a:lnTo>
                    <a:lnTo>
                      <a:pt x="122" y="20"/>
                    </a:lnTo>
                    <a:lnTo>
                      <a:pt x="143" y="59"/>
                    </a:lnTo>
                    <a:lnTo>
                      <a:pt x="143" y="59"/>
                    </a:lnTo>
                    <a:lnTo>
                      <a:pt x="143" y="60"/>
                    </a:lnTo>
                    <a:lnTo>
                      <a:pt x="142" y="62"/>
                    </a:lnTo>
                    <a:lnTo>
                      <a:pt x="138" y="63"/>
                    </a:lnTo>
                    <a:lnTo>
                      <a:pt x="46"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17" y="73"/>
                    </a:lnTo>
                    <a:lnTo>
                      <a:pt x="120" y="75"/>
                    </a:lnTo>
                    <a:lnTo>
                      <a:pt x="121" y="76"/>
                    </a:lnTo>
                    <a:lnTo>
                      <a:pt x="122" y="78"/>
                    </a:lnTo>
                    <a:lnTo>
                      <a:pt x="143" y="116"/>
                    </a:lnTo>
                    <a:lnTo>
                      <a:pt x="143" y="116"/>
                    </a:lnTo>
                    <a:lnTo>
                      <a:pt x="143" y="118"/>
                    </a:lnTo>
                    <a:lnTo>
                      <a:pt x="142" y="119"/>
                    </a:lnTo>
                    <a:lnTo>
                      <a:pt x="138" y="121"/>
                    </a:lnTo>
                    <a:lnTo>
                      <a:pt x="46" y="121"/>
                    </a:lnTo>
                    <a:lnTo>
                      <a:pt x="46" y="121"/>
                    </a:lnTo>
                    <a:lnTo>
                      <a:pt x="43" y="119"/>
                    </a:lnTo>
                    <a:lnTo>
                      <a:pt x="42" y="118"/>
                    </a:lnTo>
                    <a:lnTo>
                      <a:pt x="42" y="116"/>
                    </a:lnTo>
                    <a:lnTo>
                      <a:pt x="42" y="78"/>
                    </a:lnTo>
                    <a:close/>
                    <a:moveTo>
                      <a:pt x="138" y="178"/>
                    </a:moveTo>
                    <a:lnTo>
                      <a:pt x="46" y="178"/>
                    </a:lnTo>
                    <a:lnTo>
                      <a:pt x="46" y="178"/>
                    </a:lnTo>
                    <a:lnTo>
                      <a:pt x="43" y="176"/>
                    </a:lnTo>
                    <a:lnTo>
                      <a:pt x="42" y="175"/>
                    </a:lnTo>
                    <a:lnTo>
                      <a:pt x="42" y="174"/>
                    </a:lnTo>
                    <a:lnTo>
                      <a:pt x="42" y="136"/>
                    </a:lnTo>
                    <a:lnTo>
                      <a:pt x="42" y="136"/>
                    </a:lnTo>
                    <a:lnTo>
                      <a:pt x="42" y="133"/>
                    </a:lnTo>
                    <a:lnTo>
                      <a:pt x="43" y="132"/>
                    </a:lnTo>
                    <a:lnTo>
                      <a:pt x="46" y="131"/>
                    </a:lnTo>
                    <a:lnTo>
                      <a:pt x="117" y="131"/>
                    </a:lnTo>
                    <a:lnTo>
                      <a:pt x="117" y="131"/>
                    </a:lnTo>
                    <a:lnTo>
                      <a:pt x="120" y="132"/>
                    </a:lnTo>
                    <a:lnTo>
                      <a:pt x="121" y="133"/>
                    </a:lnTo>
                    <a:lnTo>
                      <a:pt x="122" y="136"/>
                    </a:lnTo>
                    <a:lnTo>
                      <a:pt x="143" y="174"/>
                    </a:lnTo>
                    <a:lnTo>
                      <a:pt x="143" y="174"/>
                    </a:lnTo>
                    <a:lnTo>
                      <a:pt x="143" y="175"/>
                    </a:lnTo>
                    <a:lnTo>
                      <a:pt x="142" y="176"/>
                    </a:lnTo>
                    <a:lnTo>
                      <a:pt x="138" y="178"/>
                    </a:lnTo>
                    <a:lnTo>
                      <a:pt x="138" y="178"/>
                    </a:lnTo>
                    <a:close/>
                    <a:moveTo>
                      <a:pt x="165" y="172"/>
                    </a:moveTo>
                    <a:lnTo>
                      <a:pt x="165" y="172"/>
                    </a:lnTo>
                    <a:lnTo>
                      <a:pt x="165" y="172"/>
                    </a:lnTo>
                    <a:lnTo>
                      <a:pt x="164" y="173"/>
                    </a:lnTo>
                    <a:lnTo>
                      <a:pt x="154" y="173"/>
                    </a:lnTo>
                    <a:lnTo>
                      <a:pt x="154" y="173"/>
                    </a:lnTo>
                    <a:lnTo>
                      <a:pt x="153" y="172"/>
                    </a:lnTo>
                    <a:lnTo>
                      <a:pt x="135" y="137"/>
                    </a:lnTo>
                    <a:lnTo>
                      <a:pt x="135" y="137"/>
                    </a:lnTo>
                    <a:lnTo>
                      <a:pt x="135" y="137"/>
                    </a:lnTo>
                    <a:lnTo>
                      <a:pt x="136" y="136"/>
                    </a:lnTo>
                    <a:lnTo>
                      <a:pt x="164" y="136"/>
                    </a:lnTo>
                    <a:lnTo>
                      <a:pt x="164" y="136"/>
                    </a:lnTo>
                    <a:lnTo>
                      <a:pt x="165" y="137"/>
                    </a:lnTo>
                    <a:lnTo>
                      <a:pt x="165" y="138"/>
                    </a:lnTo>
                    <a:lnTo>
                      <a:pt x="165" y="172"/>
                    </a:lnTo>
                    <a:close/>
                    <a:moveTo>
                      <a:pt x="165" y="114"/>
                    </a:moveTo>
                    <a:lnTo>
                      <a:pt x="165" y="114"/>
                    </a:lnTo>
                    <a:lnTo>
                      <a:pt x="165" y="114"/>
                    </a:lnTo>
                    <a:lnTo>
                      <a:pt x="164" y="115"/>
                    </a:lnTo>
                    <a:lnTo>
                      <a:pt x="154" y="115"/>
                    </a:lnTo>
                    <a:lnTo>
                      <a:pt x="154" y="115"/>
                    </a:lnTo>
                    <a:lnTo>
                      <a:pt x="153" y="114"/>
                    </a:lnTo>
                    <a:lnTo>
                      <a:pt x="135" y="79"/>
                    </a:lnTo>
                    <a:lnTo>
                      <a:pt x="135" y="79"/>
                    </a:lnTo>
                    <a:lnTo>
                      <a:pt x="135" y="79"/>
                    </a:lnTo>
                    <a:lnTo>
                      <a:pt x="136" y="78"/>
                    </a:lnTo>
                    <a:lnTo>
                      <a:pt x="164" y="78"/>
                    </a:lnTo>
                    <a:lnTo>
                      <a:pt x="164" y="78"/>
                    </a:lnTo>
                    <a:lnTo>
                      <a:pt x="165" y="79"/>
                    </a:lnTo>
                    <a:lnTo>
                      <a:pt x="165" y="80"/>
                    </a:lnTo>
                    <a:lnTo>
                      <a:pt x="165" y="114"/>
                    </a:lnTo>
                    <a:close/>
                    <a:moveTo>
                      <a:pt x="165" y="56"/>
                    </a:moveTo>
                    <a:lnTo>
                      <a:pt x="165" y="56"/>
                    </a:lnTo>
                    <a:lnTo>
                      <a:pt x="165" y="56"/>
                    </a:lnTo>
                    <a:lnTo>
                      <a:pt x="164" y="58"/>
                    </a:lnTo>
                    <a:lnTo>
                      <a:pt x="154" y="58"/>
                    </a:lnTo>
                    <a:lnTo>
                      <a:pt x="154" y="58"/>
                    </a:lnTo>
                    <a:lnTo>
                      <a:pt x="153" y="56"/>
                    </a:lnTo>
                    <a:lnTo>
                      <a:pt x="135" y="23"/>
                    </a:lnTo>
                    <a:lnTo>
                      <a:pt x="135" y="23"/>
                    </a:lnTo>
                    <a:lnTo>
                      <a:pt x="135" y="21"/>
                    </a:lnTo>
                    <a:lnTo>
                      <a:pt x="136" y="21"/>
                    </a:lnTo>
                    <a:lnTo>
                      <a:pt x="164" y="21"/>
                    </a:lnTo>
                    <a:lnTo>
                      <a:pt x="164" y="21"/>
                    </a:lnTo>
                    <a:lnTo>
                      <a:pt x="165" y="21"/>
                    </a:lnTo>
                    <a:lnTo>
                      <a:pt x="165" y="23"/>
                    </a:lnTo>
                    <a:lnTo>
                      <a:pt x="165" y="56"/>
                    </a:lnTo>
                    <a:close/>
                    <a:moveTo>
                      <a:pt x="293" y="178"/>
                    </a:moveTo>
                    <a:lnTo>
                      <a:pt x="202" y="178"/>
                    </a:lnTo>
                    <a:lnTo>
                      <a:pt x="202" y="178"/>
                    </a:lnTo>
                    <a:lnTo>
                      <a:pt x="198" y="176"/>
                    </a:lnTo>
                    <a:lnTo>
                      <a:pt x="197" y="175"/>
                    </a:lnTo>
                    <a:lnTo>
                      <a:pt x="197" y="174"/>
                    </a:lnTo>
                    <a:lnTo>
                      <a:pt x="197" y="136"/>
                    </a:lnTo>
                    <a:lnTo>
                      <a:pt x="197" y="136"/>
                    </a:lnTo>
                    <a:lnTo>
                      <a:pt x="197" y="133"/>
                    </a:lnTo>
                    <a:lnTo>
                      <a:pt x="198" y="132"/>
                    </a:lnTo>
                    <a:lnTo>
                      <a:pt x="202" y="131"/>
                    </a:lnTo>
                    <a:lnTo>
                      <a:pt x="271" y="131"/>
                    </a:lnTo>
                    <a:lnTo>
                      <a:pt x="271" y="131"/>
                    </a:lnTo>
                    <a:lnTo>
                      <a:pt x="275" y="132"/>
                    </a:lnTo>
                    <a:lnTo>
                      <a:pt x="276" y="133"/>
                    </a:lnTo>
                    <a:lnTo>
                      <a:pt x="276" y="136"/>
                    </a:lnTo>
                    <a:lnTo>
                      <a:pt x="298" y="174"/>
                    </a:lnTo>
                    <a:lnTo>
                      <a:pt x="298" y="174"/>
                    </a:lnTo>
                    <a:lnTo>
                      <a:pt x="297" y="175"/>
                    </a:lnTo>
                    <a:lnTo>
                      <a:pt x="297" y="176"/>
                    </a:lnTo>
                    <a:lnTo>
                      <a:pt x="293" y="178"/>
                    </a:lnTo>
                    <a:lnTo>
                      <a:pt x="293" y="178"/>
                    </a:lnTo>
                    <a:close/>
                    <a:moveTo>
                      <a:pt x="320" y="172"/>
                    </a:moveTo>
                    <a:lnTo>
                      <a:pt x="320" y="172"/>
                    </a:lnTo>
                    <a:lnTo>
                      <a:pt x="319" y="172"/>
                    </a:lnTo>
                    <a:lnTo>
                      <a:pt x="318" y="173"/>
                    </a:lnTo>
                    <a:lnTo>
                      <a:pt x="309" y="173"/>
                    </a:lnTo>
                    <a:lnTo>
                      <a:pt x="309" y="173"/>
                    </a:lnTo>
                    <a:lnTo>
                      <a:pt x="307" y="172"/>
                    </a:lnTo>
                    <a:lnTo>
                      <a:pt x="290" y="137"/>
                    </a:lnTo>
                    <a:lnTo>
                      <a:pt x="290" y="137"/>
                    </a:lnTo>
                    <a:lnTo>
                      <a:pt x="290" y="137"/>
                    </a:lnTo>
                    <a:lnTo>
                      <a:pt x="290" y="136"/>
                    </a:lnTo>
                    <a:lnTo>
                      <a:pt x="318" y="136"/>
                    </a:lnTo>
                    <a:lnTo>
                      <a:pt x="318" y="136"/>
                    </a:lnTo>
                    <a:lnTo>
                      <a:pt x="319" y="137"/>
                    </a:lnTo>
                    <a:lnTo>
                      <a:pt x="320" y="138"/>
                    </a:lnTo>
                    <a:lnTo>
                      <a:pt x="320" y="172"/>
                    </a:lnTo>
                    <a:close/>
                    <a:moveTo>
                      <a:pt x="320" y="114"/>
                    </a:moveTo>
                    <a:lnTo>
                      <a:pt x="320" y="114"/>
                    </a:lnTo>
                    <a:lnTo>
                      <a:pt x="319" y="114"/>
                    </a:lnTo>
                    <a:lnTo>
                      <a:pt x="318" y="115"/>
                    </a:lnTo>
                    <a:lnTo>
                      <a:pt x="309" y="115"/>
                    </a:lnTo>
                    <a:lnTo>
                      <a:pt x="309" y="115"/>
                    </a:lnTo>
                    <a:lnTo>
                      <a:pt x="307" y="114"/>
                    </a:lnTo>
                    <a:lnTo>
                      <a:pt x="290" y="79"/>
                    </a:lnTo>
                    <a:lnTo>
                      <a:pt x="290" y="79"/>
                    </a:lnTo>
                    <a:lnTo>
                      <a:pt x="290" y="79"/>
                    </a:lnTo>
                    <a:lnTo>
                      <a:pt x="290" y="78"/>
                    </a:lnTo>
                    <a:lnTo>
                      <a:pt x="318" y="78"/>
                    </a:lnTo>
                    <a:lnTo>
                      <a:pt x="318" y="78"/>
                    </a:lnTo>
                    <a:lnTo>
                      <a:pt x="319" y="79"/>
                    </a:lnTo>
                    <a:lnTo>
                      <a:pt x="320" y="80"/>
                    </a:lnTo>
                    <a:lnTo>
                      <a:pt x="320" y="114"/>
                    </a:lnTo>
                    <a:close/>
                    <a:moveTo>
                      <a:pt x="320" y="56"/>
                    </a:moveTo>
                    <a:lnTo>
                      <a:pt x="320" y="56"/>
                    </a:lnTo>
                    <a:lnTo>
                      <a:pt x="319" y="56"/>
                    </a:lnTo>
                    <a:lnTo>
                      <a:pt x="318" y="58"/>
                    </a:lnTo>
                    <a:lnTo>
                      <a:pt x="309" y="58"/>
                    </a:lnTo>
                    <a:lnTo>
                      <a:pt x="309" y="58"/>
                    </a:lnTo>
                    <a:lnTo>
                      <a:pt x="307" y="56"/>
                    </a:lnTo>
                    <a:lnTo>
                      <a:pt x="290" y="23"/>
                    </a:lnTo>
                    <a:lnTo>
                      <a:pt x="290" y="23"/>
                    </a:lnTo>
                    <a:lnTo>
                      <a:pt x="290" y="21"/>
                    </a:lnTo>
                    <a:lnTo>
                      <a:pt x="290" y="21"/>
                    </a:lnTo>
                    <a:lnTo>
                      <a:pt x="318" y="21"/>
                    </a:lnTo>
                    <a:lnTo>
                      <a:pt x="318" y="21"/>
                    </a:lnTo>
                    <a:lnTo>
                      <a:pt x="319" y="21"/>
                    </a:lnTo>
                    <a:lnTo>
                      <a:pt x="320" y="23"/>
                    </a:lnTo>
                    <a:lnTo>
                      <a:pt x="320" y="56"/>
                    </a:lnTo>
                    <a:close/>
                    <a:moveTo>
                      <a:pt x="447" y="178"/>
                    </a:moveTo>
                    <a:lnTo>
                      <a:pt x="355" y="178"/>
                    </a:lnTo>
                    <a:lnTo>
                      <a:pt x="355" y="178"/>
                    </a:lnTo>
                    <a:lnTo>
                      <a:pt x="353" y="176"/>
                    </a:lnTo>
                    <a:lnTo>
                      <a:pt x="352" y="175"/>
                    </a:lnTo>
                    <a:lnTo>
                      <a:pt x="351" y="174"/>
                    </a:lnTo>
                    <a:lnTo>
                      <a:pt x="351" y="136"/>
                    </a:lnTo>
                    <a:lnTo>
                      <a:pt x="351" y="136"/>
                    </a:lnTo>
                    <a:lnTo>
                      <a:pt x="352" y="133"/>
                    </a:lnTo>
                    <a:lnTo>
                      <a:pt x="353" y="132"/>
                    </a:lnTo>
                    <a:lnTo>
                      <a:pt x="355" y="131"/>
                    </a:lnTo>
                    <a:lnTo>
                      <a:pt x="426" y="131"/>
                    </a:lnTo>
                    <a:lnTo>
                      <a:pt x="426" y="131"/>
                    </a:lnTo>
                    <a:lnTo>
                      <a:pt x="429" y="132"/>
                    </a:lnTo>
                    <a:lnTo>
                      <a:pt x="430" y="133"/>
                    </a:lnTo>
                    <a:lnTo>
                      <a:pt x="431" y="136"/>
                    </a:lnTo>
                    <a:lnTo>
                      <a:pt x="452" y="174"/>
                    </a:lnTo>
                    <a:lnTo>
                      <a:pt x="452" y="174"/>
                    </a:lnTo>
                    <a:lnTo>
                      <a:pt x="452" y="175"/>
                    </a:lnTo>
                    <a:lnTo>
                      <a:pt x="451" y="176"/>
                    </a:lnTo>
                    <a:lnTo>
                      <a:pt x="447" y="178"/>
                    </a:lnTo>
                    <a:lnTo>
                      <a:pt x="447" y="178"/>
                    </a:lnTo>
                    <a:close/>
                    <a:moveTo>
                      <a:pt x="474" y="172"/>
                    </a:moveTo>
                    <a:lnTo>
                      <a:pt x="474" y="172"/>
                    </a:lnTo>
                    <a:lnTo>
                      <a:pt x="474" y="172"/>
                    </a:lnTo>
                    <a:lnTo>
                      <a:pt x="473" y="173"/>
                    </a:lnTo>
                    <a:lnTo>
                      <a:pt x="464" y="173"/>
                    </a:lnTo>
                    <a:lnTo>
                      <a:pt x="464" y="173"/>
                    </a:lnTo>
                    <a:lnTo>
                      <a:pt x="462" y="172"/>
                    </a:lnTo>
                    <a:lnTo>
                      <a:pt x="444" y="137"/>
                    </a:lnTo>
                    <a:lnTo>
                      <a:pt x="444" y="137"/>
                    </a:lnTo>
                    <a:lnTo>
                      <a:pt x="444" y="137"/>
                    </a:lnTo>
                    <a:lnTo>
                      <a:pt x="445" y="136"/>
                    </a:lnTo>
                    <a:lnTo>
                      <a:pt x="473" y="136"/>
                    </a:lnTo>
                    <a:lnTo>
                      <a:pt x="473" y="136"/>
                    </a:lnTo>
                    <a:lnTo>
                      <a:pt x="474" y="137"/>
                    </a:lnTo>
                    <a:lnTo>
                      <a:pt x="474" y="138"/>
                    </a:lnTo>
                    <a:lnTo>
                      <a:pt x="474" y="172"/>
                    </a:lnTo>
                    <a:close/>
                    <a:moveTo>
                      <a:pt x="474" y="114"/>
                    </a:moveTo>
                    <a:lnTo>
                      <a:pt x="474" y="114"/>
                    </a:lnTo>
                    <a:lnTo>
                      <a:pt x="474" y="114"/>
                    </a:lnTo>
                    <a:lnTo>
                      <a:pt x="473" y="115"/>
                    </a:lnTo>
                    <a:lnTo>
                      <a:pt x="464" y="115"/>
                    </a:lnTo>
                    <a:lnTo>
                      <a:pt x="464" y="115"/>
                    </a:lnTo>
                    <a:lnTo>
                      <a:pt x="462" y="114"/>
                    </a:lnTo>
                    <a:lnTo>
                      <a:pt x="444" y="79"/>
                    </a:lnTo>
                    <a:lnTo>
                      <a:pt x="444" y="79"/>
                    </a:lnTo>
                    <a:lnTo>
                      <a:pt x="444" y="79"/>
                    </a:lnTo>
                    <a:lnTo>
                      <a:pt x="445" y="78"/>
                    </a:lnTo>
                    <a:lnTo>
                      <a:pt x="473" y="78"/>
                    </a:lnTo>
                    <a:lnTo>
                      <a:pt x="473" y="78"/>
                    </a:lnTo>
                    <a:lnTo>
                      <a:pt x="474" y="79"/>
                    </a:lnTo>
                    <a:lnTo>
                      <a:pt x="474" y="80"/>
                    </a:lnTo>
                    <a:lnTo>
                      <a:pt x="474" y="114"/>
                    </a:lnTo>
                    <a:close/>
                    <a:moveTo>
                      <a:pt x="474" y="56"/>
                    </a:moveTo>
                    <a:lnTo>
                      <a:pt x="474" y="56"/>
                    </a:lnTo>
                    <a:lnTo>
                      <a:pt x="474" y="56"/>
                    </a:lnTo>
                    <a:lnTo>
                      <a:pt x="473" y="58"/>
                    </a:lnTo>
                    <a:lnTo>
                      <a:pt x="464" y="58"/>
                    </a:lnTo>
                    <a:lnTo>
                      <a:pt x="464" y="58"/>
                    </a:lnTo>
                    <a:lnTo>
                      <a:pt x="462" y="56"/>
                    </a:lnTo>
                    <a:lnTo>
                      <a:pt x="444" y="23"/>
                    </a:lnTo>
                    <a:lnTo>
                      <a:pt x="444" y="23"/>
                    </a:lnTo>
                    <a:lnTo>
                      <a:pt x="444" y="21"/>
                    </a:lnTo>
                    <a:lnTo>
                      <a:pt x="445" y="21"/>
                    </a:lnTo>
                    <a:lnTo>
                      <a:pt x="473" y="21"/>
                    </a:lnTo>
                    <a:lnTo>
                      <a:pt x="473" y="21"/>
                    </a:lnTo>
                    <a:lnTo>
                      <a:pt x="474" y="21"/>
                    </a:lnTo>
                    <a:lnTo>
                      <a:pt x="474" y="23"/>
                    </a:lnTo>
                    <a:lnTo>
                      <a:pt x="474" y="56"/>
                    </a:lnTo>
                    <a:close/>
                    <a:moveTo>
                      <a:pt x="602" y="178"/>
                    </a:moveTo>
                    <a:lnTo>
                      <a:pt x="511" y="178"/>
                    </a:lnTo>
                    <a:lnTo>
                      <a:pt x="511" y="178"/>
                    </a:lnTo>
                    <a:lnTo>
                      <a:pt x="507" y="176"/>
                    </a:lnTo>
                    <a:lnTo>
                      <a:pt x="506" y="175"/>
                    </a:lnTo>
                    <a:lnTo>
                      <a:pt x="506" y="174"/>
                    </a:lnTo>
                    <a:lnTo>
                      <a:pt x="506" y="136"/>
                    </a:lnTo>
                    <a:lnTo>
                      <a:pt x="506" y="136"/>
                    </a:lnTo>
                    <a:lnTo>
                      <a:pt x="506" y="133"/>
                    </a:lnTo>
                    <a:lnTo>
                      <a:pt x="507" y="132"/>
                    </a:lnTo>
                    <a:lnTo>
                      <a:pt x="511" y="131"/>
                    </a:lnTo>
                    <a:lnTo>
                      <a:pt x="581" y="131"/>
                    </a:lnTo>
                    <a:lnTo>
                      <a:pt x="581" y="131"/>
                    </a:lnTo>
                    <a:lnTo>
                      <a:pt x="584" y="132"/>
                    </a:lnTo>
                    <a:lnTo>
                      <a:pt x="585" y="133"/>
                    </a:lnTo>
                    <a:lnTo>
                      <a:pt x="586" y="136"/>
                    </a:lnTo>
                    <a:lnTo>
                      <a:pt x="607" y="174"/>
                    </a:lnTo>
                    <a:lnTo>
                      <a:pt x="607" y="174"/>
                    </a:lnTo>
                    <a:lnTo>
                      <a:pt x="607" y="175"/>
                    </a:lnTo>
                    <a:lnTo>
                      <a:pt x="606" y="176"/>
                    </a:lnTo>
                    <a:lnTo>
                      <a:pt x="602" y="178"/>
                    </a:lnTo>
                    <a:lnTo>
                      <a:pt x="602" y="178"/>
                    </a:lnTo>
                    <a:close/>
                    <a:moveTo>
                      <a:pt x="629" y="172"/>
                    </a:moveTo>
                    <a:lnTo>
                      <a:pt x="629" y="172"/>
                    </a:lnTo>
                    <a:lnTo>
                      <a:pt x="629" y="172"/>
                    </a:lnTo>
                    <a:lnTo>
                      <a:pt x="628" y="173"/>
                    </a:lnTo>
                    <a:lnTo>
                      <a:pt x="618" y="173"/>
                    </a:lnTo>
                    <a:lnTo>
                      <a:pt x="618" y="173"/>
                    </a:lnTo>
                    <a:lnTo>
                      <a:pt x="617" y="172"/>
                    </a:lnTo>
                    <a:lnTo>
                      <a:pt x="599" y="137"/>
                    </a:lnTo>
                    <a:lnTo>
                      <a:pt x="599" y="137"/>
                    </a:lnTo>
                    <a:lnTo>
                      <a:pt x="599" y="137"/>
                    </a:lnTo>
                    <a:lnTo>
                      <a:pt x="600" y="136"/>
                    </a:lnTo>
                    <a:lnTo>
                      <a:pt x="628" y="136"/>
                    </a:lnTo>
                    <a:lnTo>
                      <a:pt x="628" y="136"/>
                    </a:lnTo>
                    <a:lnTo>
                      <a:pt x="629" y="137"/>
                    </a:lnTo>
                    <a:lnTo>
                      <a:pt x="629" y="138"/>
                    </a:lnTo>
                    <a:lnTo>
                      <a:pt x="629" y="172"/>
                    </a:lnTo>
                    <a:close/>
                    <a:moveTo>
                      <a:pt x="629" y="114"/>
                    </a:moveTo>
                    <a:lnTo>
                      <a:pt x="629" y="114"/>
                    </a:lnTo>
                    <a:lnTo>
                      <a:pt x="629" y="114"/>
                    </a:lnTo>
                    <a:lnTo>
                      <a:pt x="628" y="115"/>
                    </a:lnTo>
                    <a:lnTo>
                      <a:pt x="618" y="115"/>
                    </a:lnTo>
                    <a:lnTo>
                      <a:pt x="618" y="115"/>
                    </a:lnTo>
                    <a:lnTo>
                      <a:pt x="617" y="114"/>
                    </a:lnTo>
                    <a:lnTo>
                      <a:pt x="599" y="79"/>
                    </a:lnTo>
                    <a:lnTo>
                      <a:pt x="599" y="79"/>
                    </a:lnTo>
                    <a:lnTo>
                      <a:pt x="599" y="79"/>
                    </a:lnTo>
                    <a:lnTo>
                      <a:pt x="600" y="78"/>
                    </a:lnTo>
                    <a:lnTo>
                      <a:pt x="628" y="78"/>
                    </a:lnTo>
                    <a:lnTo>
                      <a:pt x="628" y="78"/>
                    </a:lnTo>
                    <a:lnTo>
                      <a:pt x="629" y="79"/>
                    </a:lnTo>
                    <a:lnTo>
                      <a:pt x="629" y="80"/>
                    </a:lnTo>
                    <a:lnTo>
                      <a:pt x="629" y="114"/>
                    </a:lnTo>
                    <a:close/>
                    <a:moveTo>
                      <a:pt x="629" y="56"/>
                    </a:moveTo>
                    <a:lnTo>
                      <a:pt x="629" y="56"/>
                    </a:lnTo>
                    <a:lnTo>
                      <a:pt x="629" y="56"/>
                    </a:lnTo>
                    <a:lnTo>
                      <a:pt x="628" y="58"/>
                    </a:lnTo>
                    <a:lnTo>
                      <a:pt x="618" y="58"/>
                    </a:lnTo>
                    <a:lnTo>
                      <a:pt x="618" y="58"/>
                    </a:lnTo>
                    <a:lnTo>
                      <a:pt x="617" y="56"/>
                    </a:lnTo>
                    <a:lnTo>
                      <a:pt x="599" y="23"/>
                    </a:lnTo>
                    <a:lnTo>
                      <a:pt x="599" y="23"/>
                    </a:lnTo>
                    <a:lnTo>
                      <a:pt x="599" y="21"/>
                    </a:lnTo>
                    <a:lnTo>
                      <a:pt x="600" y="21"/>
                    </a:lnTo>
                    <a:lnTo>
                      <a:pt x="628" y="21"/>
                    </a:lnTo>
                    <a:lnTo>
                      <a:pt x="628" y="21"/>
                    </a:lnTo>
                    <a:lnTo>
                      <a:pt x="629" y="21"/>
                    </a:lnTo>
                    <a:lnTo>
                      <a:pt x="629" y="23"/>
                    </a:lnTo>
                    <a:lnTo>
                      <a:pt x="629" y="56"/>
                    </a:lnTo>
                    <a:close/>
                  </a:path>
                </a:pathLst>
              </a:custGeom>
              <a:solidFill>
                <a:srgbClr val="00B0F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grpSp>
        <p:sp>
          <p:nvSpPr>
            <p:cNvPr id="110" name="Freeform 7"/>
            <p:cNvSpPr/>
            <p:nvPr/>
          </p:nvSpPr>
          <p:spPr bwMode="auto">
            <a:xfrm>
              <a:off x="3715808" y="1640140"/>
              <a:ext cx="1589129" cy="984012"/>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AC090"/>
            </a:solidFill>
            <a:ln w="38100" cap="flat" cmpd="sng" algn="ctr">
              <a:no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111" name="圆角矩形 110"/>
            <p:cNvSpPr/>
            <p:nvPr/>
          </p:nvSpPr>
          <p:spPr bwMode="auto">
            <a:xfrm>
              <a:off x="4005581" y="2153115"/>
              <a:ext cx="1221719" cy="195110"/>
            </a:xfrm>
            <a:prstGeom prst="roundRect">
              <a:avLst>
                <a:gd name="adj" fmla="val 0"/>
              </a:avLst>
            </a:prstGeom>
            <a:solidFill>
              <a:srgbClr val="FFFFFF">
                <a:alpha val="80000"/>
              </a:srgbClr>
            </a:solidFill>
            <a:ln w="25400" cap="flat" cmpd="sng" algn="ctr">
              <a:noFill/>
              <a:prstDash val="solid"/>
            </a:ln>
            <a:effectLst/>
          </p:spPr>
          <p:txBody>
            <a:bodyPr lIns="121813" tIns="60906" rIns="121813" bIns="60906" rtlCol="0" anchor="ctr"/>
            <a:lstStyle/>
            <a:p>
              <a:pPr algn="ctr" defTabSz="913765" fontAlgn="base">
                <a:defRPr/>
              </a:pPr>
              <a:r>
                <a:rPr lang="zh-CN" altLang="en-US" sz="1200" b="1" kern="0" dirty="0">
                  <a:solidFill>
                    <a:srgbClr val="C00000"/>
                  </a:solidFill>
                  <a:latin typeface="+mn-ea"/>
                  <a:ea typeface="+mn-ea"/>
                </a:rPr>
                <a:t>全栈</a:t>
              </a:r>
              <a:r>
                <a:rPr lang="zh-CN" altLang="en-US" sz="1200" b="1" kern="0" dirty="0" smtClean="0">
                  <a:solidFill>
                    <a:srgbClr val="C00000"/>
                  </a:solidFill>
                  <a:latin typeface="+mn-ea"/>
                  <a:ea typeface="+mn-ea"/>
                </a:rPr>
                <a:t>专</a:t>
              </a:r>
              <a:r>
                <a:rPr lang="zh-CN" altLang="en-US" sz="1200" b="1" kern="0" dirty="0">
                  <a:solidFill>
                    <a:srgbClr val="C00000"/>
                  </a:solidFill>
                  <a:latin typeface="+mn-ea"/>
                  <a:ea typeface="+mn-ea"/>
                </a:rPr>
                <a:t>属云</a:t>
              </a:r>
              <a:endParaRPr lang="en-US" altLang="zh-CN" sz="1200" b="1" kern="0" dirty="0">
                <a:solidFill>
                  <a:srgbClr val="C00000"/>
                </a:solidFill>
                <a:latin typeface="+mn-ea"/>
                <a:ea typeface="+mn-ea"/>
              </a:endParaRPr>
            </a:p>
          </p:txBody>
        </p:sp>
        <p:grpSp>
          <p:nvGrpSpPr>
            <p:cNvPr id="112" name="组合 260"/>
            <p:cNvGrpSpPr/>
            <p:nvPr/>
          </p:nvGrpSpPr>
          <p:grpSpPr>
            <a:xfrm>
              <a:off x="4005254" y="2387044"/>
              <a:ext cx="1170680" cy="165984"/>
              <a:chOff x="2890233" y="2873413"/>
              <a:chExt cx="1688219" cy="174529"/>
            </a:xfrm>
          </p:grpSpPr>
          <p:sp>
            <p:nvSpPr>
              <p:cNvPr id="113" name="圆角矩形 112"/>
              <p:cNvSpPr/>
              <p:nvPr/>
            </p:nvSpPr>
            <p:spPr bwMode="auto">
              <a:xfrm>
                <a:off x="2890233" y="2873413"/>
                <a:ext cx="1187699" cy="162469"/>
              </a:xfrm>
              <a:prstGeom prst="roundRect">
                <a:avLst>
                  <a:gd name="adj" fmla="val 0"/>
                </a:avLst>
              </a:prstGeom>
              <a:solidFill>
                <a:srgbClr val="FFFFFF">
                  <a:alpha val="60000"/>
                </a:srgbClr>
              </a:solidFill>
              <a:ln w="9525" cap="flat" cmpd="sng" algn="ctr">
                <a:solidFill>
                  <a:srgbClr val="FFFFFF"/>
                </a:solidFill>
                <a:prstDash val="solid"/>
                <a:round/>
                <a:headEnd type="none" w="med" len="med"/>
                <a:tailEnd type="none" w="med" len="med"/>
              </a:ln>
              <a:effectLst/>
            </p:spPr>
            <p:txBody>
              <a:bodyPr vert="horz" wrap="square" lIns="116932" tIns="58465" rIns="116932" bIns="58465" numCol="1" rtlCol="0" anchor="t" anchorCtr="0" compatLnSpc="1">
                <a:noAutofit/>
              </a:bodyPr>
              <a:lstStyle/>
              <a:p>
                <a:pPr algn="ctr" defTabSz="1122045">
                  <a:defRPr/>
                </a:pPr>
                <a:endParaRPr lang="zh-CN" altLang="en-US" sz="1200" kern="0" dirty="0">
                  <a:solidFill>
                    <a:prstClr val="black"/>
                  </a:solidFill>
                  <a:latin typeface="+mn-ea"/>
                  <a:ea typeface="+mn-ea"/>
                </a:endParaRPr>
              </a:p>
            </p:txBody>
          </p:sp>
          <p:grpSp>
            <p:nvGrpSpPr>
              <p:cNvPr id="114" name="组合 262"/>
              <p:cNvGrpSpPr/>
              <p:nvPr/>
            </p:nvGrpSpPr>
            <p:grpSpPr>
              <a:xfrm>
                <a:off x="3728603" y="2888254"/>
                <a:ext cx="849849" cy="159688"/>
                <a:chOff x="3728603" y="2888254"/>
                <a:chExt cx="849849" cy="159688"/>
              </a:xfrm>
            </p:grpSpPr>
            <p:sp>
              <p:nvSpPr>
                <p:cNvPr id="119" name="Freeform 135"/>
                <p:cNvSpPr>
                  <a:spLocks noEditPoints="1"/>
                </p:cNvSpPr>
                <p:nvPr/>
              </p:nvSpPr>
              <p:spPr bwMode="auto">
                <a:xfrm>
                  <a:off x="3728603" y="2900280"/>
                  <a:ext cx="148151" cy="106979"/>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sp>
              <p:nvSpPr>
                <p:cNvPr id="121" name="Freeform 135"/>
                <p:cNvSpPr>
                  <a:spLocks noEditPoints="1"/>
                </p:cNvSpPr>
                <p:nvPr/>
              </p:nvSpPr>
              <p:spPr bwMode="auto">
                <a:xfrm>
                  <a:off x="4042773" y="2888254"/>
                  <a:ext cx="535679" cy="159688"/>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grpSp>
          <p:sp>
            <p:nvSpPr>
              <p:cNvPr id="117" name="Freeform 71"/>
              <p:cNvSpPr>
                <a:spLocks noEditPoints="1"/>
              </p:cNvSpPr>
              <p:nvPr/>
            </p:nvSpPr>
            <p:spPr bwMode="auto">
              <a:xfrm>
                <a:off x="3323934" y="2897515"/>
                <a:ext cx="603616" cy="109745"/>
              </a:xfrm>
              <a:custGeom>
                <a:avLst/>
                <a:gdLst>
                  <a:gd name="T0" fmla="*/ 414 w 793"/>
                  <a:gd name="T1" fmla="*/ 157 h 192"/>
                  <a:gd name="T2" fmla="*/ 368 w 793"/>
                  <a:gd name="T3" fmla="*/ 118 h 192"/>
                  <a:gd name="T4" fmla="*/ 391 w 793"/>
                  <a:gd name="T5" fmla="*/ 114 h 192"/>
                  <a:gd name="T6" fmla="*/ 414 w 793"/>
                  <a:gd name="T7" fmla="*/ 157 h 192"/>
                  <a:gd name="T8" fmla="*/ 367 w 793"/>
                  <a:gd name="T9" fmla="*/ 52 h 192"/>
                  <a:gd name="T10" fmla="*/ 388 w 793"/>
                  <a:gd name="T11" fmla="*/ 44 h 192"/>
                  <a:gd name="T12" fmla="*/ 414 w 793"/>
                  <a:gd name="T13" fmla="*/ 54 h 192"/>
                  <a:gd name="T14" fmla="*/ 457 w 793"/>
                  <a:gd name="T15" fmla="*/ 120 h 192"/>
                  <a:gd name="T16" fmla="*/ 478 w 793"/>
                  <a:gd name="T17" fmla="*/ 114 h 192"/>
                  <a:gd name="T18" fmla="*/ 486 w 793"/>
                  <a:gd name="T19" fmla="*/ 123 h 192"/>
                  <a:gd name="T20" fmla="*/ 457 w 793"/>
                  <a:gd name="T21" fmla="*/ 54 h 192"/>
                  <a:gd name="T22" fmla="*/ 464 w 793"/>
                  <a:gd name="T23" fmla="*/ 44 h 192"/>
                  <a:gd name="T24" fmla="*/ 486 w 793"/>
                  <a:gd name="T25" fmla="*/ 52 h 192"/>
                  <a:gd name="T26" fmla="*/ 530 w 793"/>
                  <a:gd name="T27" fmla="*/ 123 h 192"/>
                  <a:gd name="T28" fmla="*/ 551 w 793"/>
                  <a:gd name="T29" fmla="*/ 114 h 192"/>
                  <a:gd name="T30" fmla="*/ 575 w 793"/>
                  <a:gd name="T31" fmla="*/ 118 h 192"/>
                  <a:gd name="T32" fmla="*/ 530 w 793"/>
                  <a:gd name="T33" fmla="*/ 87 h 192"/>
                  <a:gd name="T34" fmla="*/ 549 w 793"/>
                  <a:gd name="T35" fmla="*/ 47 h 192"/>
                  <a:gd name="T36" fmla="*/ 573 w 793"/>
                  <a:gd name="T37" fmla="*/ 47 h 192"/>
                  <a:gd name="T38" fmla="*/ 683 w 793"/>
                  <a:gd name="T39" fmla="*/ 157 h 192"/>
                  <a:gd name="T40" fmla="*/ 637 w 793"/>
                  <a:gd name="T41" fmla="*/ 118 h 192"/>
                  <a:gd name="T42" fmla="*/ 661 w 793"/>
                  <a:gd name="T43" fmla="*/ 114 h 192"/>
                  <a:gd name="T44" fmla="*/ 683 w 793"/>
                  <a:gd name="T45" fmla="*/ 157 h 192"/>
                  <a:gd name="T46" fmla="*/ 637 w 793"/>
                  <a:gd name="T47" fmla="*/ 52 h 192"/>
                  <a:gd name="T48" fmla="*/ 659 w 793"/>
                  <a:gd name="T49" fmla="*/ 44 h 192"/>
                  <a:gd name="T50" fmla="*/ 683 w 793"/>
                  <a:gd name="T51" fmla="*/ 54 h 192"/>
                  <a:gd name="T52" fmla="*/ 13 w 793"/>
                  <a:gd name="T53" fmla="*/ 1 h 192"/>
                  <a:gd name="T54" fmla="*/ 0 w 793"/>
                  <a:gd name="T55" fmla="*/ 22 h 192"/>
                  <a:gd name="T56" fmla="*/ 7 w 793"/>
                  <a:gd name="T57" fmla="*/ 186 h 192"/>
                  <a:gd name="T58" fmla="*/ 771 w 793"/>
                  <a:gd name="T59" fmla="*/ 192 h 192"/>
                  <a:gd name="T60" fmla="*/ 792 w 793"/>
                  <a:gd name="T61" fmla="*/ 178 h 192"/>
                  <a:gd name="T62" fmla="*/ 792 w 793"/>
                  <a:gd name="T63" fmla="*/ 13 h 192"/>
                  <a:gd name="T64" fmla="*/ 771 w 793"/>
                  <a:gd name="T65" fmla="*/ 0 h 192"/>
                  <a:gd name="T66" fmla="*/ 52 w 793"/>
                  <a:gd name="T67" fmla="*/ 134 h 192"/>
                  <a:gd name="T68" fmla="*/ 64 w 793"/>
                  <a:gd name="T69" fmla="*/ 116 h 192"/>
                  <a:gd name="T70" fmla="*/ 77 w 793"/>
                  <a:gd name="T71" fmla="*/ 129 h 192"/>
                  <a:gd name="T72" fmla="*/ 64 w 793"/>
                  <a:gd name="T73" fmla="*/ 76 h 192"/>
                  <a:gd name="T74" fmla="*/ 51 w 793"/>
                  <a:gd name="T75" fmla="*/ 63 h 192"/>
                  <a:gd name="T76" fmla="*/ 70 w 793"/>
                  <a:gd name="T77" fmla="*/ 52 h 192"/>
                  <a:gd name="T78" fmla="*/ 74 w 793"/>
                  <a:gd name="T79" fmla="*/ 72 h 192"/>
                  <a:gd name="T80" fmla="*/ 138 w 793"/>
                  <a:gd name="T81" fmla="*/ 140 h 192"/>
                  <a:gd name="T82" fmla="*/ 133 w 793"/>
                  <a:gd name="T83" fmla="*/ 120 h 192"/>
                  <a:gd name="T84" fmla="*/ 155 w 793"/>
                  <a:gd name="T85" fmla="*/ 124 h 192"/>
                  <a:gd name="T86" fmla="*/ 143 w 793"/>
                  <a:gd name="T87" fmla="*/ 142 h 192"/>
                  <a:gd name="T88" fmla="*/ 131 w 793"/>
                  <a:gd name="T89" fmla="*/ 68 h 192"/>
                  <a:gd name="T90" fmla="*/ 143 w 793"/>
                  <a:gd name="T91" fmla="*/ 51 h 192"/>
                  <a:gd name="T92" fmla="*/ 156 w 793"/>
                  <a:gd name="T93" fmla="*/ 63 h 192"/>
                  <a:gd name="T94" fmla="*/ 222 w 793"/>
                  <a:gd name="T95" fmla="*/ 142 h 192"/>
                  <a:gd name="T96" fmla="*/ 209 w 793"/>
                  <a:gd name="T97" fmla="*/ 129 h 192"/>
                  <a:gd name="T98" fmla="*/ 227 w 793"/>
                  <a:gd name="T99" fmla="*/ 116 h 192"/>
                  <a:gd name="T100" fmla="*/ 230 w 793"/>
                  <a:gd name="T101" fmla="*/ 138 h 192"/>
                  <a:gd name="T102" fmla="*/ 216 w 793"/>
                  <a:gd name="T103" fmla="*/ 75 h 192"/>
                  <a:gd name="T104" fmla="*/ 213 w 793"/>
                  <a:gd name="T105" fmla="*/ 54 h 192"/>
                  <a:gd name="T106" fmla="*/ 234 w 793"/>
                  <a:gd name="T107" fmla="*/ 58 h 192"/>
                  <a:gd name="T108" fmla="*/ 222 w 793"/>
                  <a:gd name="T109" fmla="*/ 76 h 192"/>
                  <a:gd name="T110" fmla="*/ 721 w 793"/>
                  <a:gd name="T111" fmla="*/ 176 h 192"/>
                  <a:gd name="T112" fmla="*/ 739 w 793"/>
                  <a:gd name="T113" fmla="*/ 100 h 192"/>
                  <a:gd name="T114" fmla="*/ 755 w 793"/>
                  <a:gd name="T115" fmla="*/ 82 h 192"/>
                  <a:gd name="T116" fmla="*/ 771 w 793"/>
                  <a:gd name="T117"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7" y="120"/>
                    </a:lnTo>
                    <a:lnTo>
                      <a:pt x="368" y="118"/>
                    </a:lnTo>
                    <a:lnTo>
                      <a:pt x="369" y="115"/>
                    </a:lnTo>
                    <a:lnTo>
                      <a:pt x="372" y="114"/>
                    </a:lnTo>
                    <a:lnTo>
                      <a:pt x="375" y="114"/>
                    </a:lnTo>
                    <a:lnTo>
                      <a:pt x="388"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7" y="52"/>
                    </a:lnTo>
                    <a:lnTo>
                      <a:pt x="368" y="48"/>
                    </a:lnTo>
                    <a:lnTo>
                      <a:pt x="369" y="47"/>
                    </a:lnTo>
                    <a:lnTo>
                      <a:pt x="372" y="44"/>
                    </a:lnTo>
                    <a:lnTo>
                      <a:pt x="375" y="44"/>
                    </a:lnTo>
                    <a:lnTo>
                      <a:pt x="388"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7" y="120"/>
                    </a:lnTo>
                    <a:lnTo>
                      <a:pt x="458" y="118"/>
                    </a:lnTo>
                    <a:lnTo>
                      <a:pt x="459" y="115"/>
                    </a:lnTo>
                    <a:lnTo>
                      <a:pt x="462" y="114"/>
                    </a:lnTo>
                    <a:lnTo>
                      <a:pt x="464" y="114"/>
                    </a:lnTo>
                    <a:lnTo>
                      <a:pt x="478"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7" y="52"/>
                    </a:lnTo>
                    <a:lnTo>
                      <a:pt x="458" y="48"/>
                    </a:lnTo>
                    <a:lnTo>
                      <a:pt x="459" y="47"/>
                    </a:lnTo>
                    <a:lnTo>
                      <a:pt x="462" y="44"/>
                    </a:lnTo>
                    <a:lnTo>
                      <a:pt x="464" y="44"/>
                    </a:lnTo>
                    <a:lnTo>
                      <a:pt x="478"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20"/>
                    </a:lnTo>
                    <a:lnTo>
                      <a:pt x="548" y="118"/>
                    </a:lnTo>
                    <a:lnTo>
                      <a:pt x="549" y="115"/>
                    </a:lnTo>
                    <a:lnTo>
                      <a:pt x="551" y="114"/>
                    </a:lnTo>
                    <a:lnTo>
                      <a:pt x="554" y="114"/>
                    </a:lnTo>
                    <a:lnTo>
                      <a:pt x="568"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52"/>
                    </a:lnTo>
                    <a:lnTo>
                      <a:pt x="548" y="48"/>
                    </a:lnTo>
                    <a:lnTo>
                      <a:pt x="549" y="47"/>
                    </a:lnTo>
                    <a:lnTo>
                      <a:pt x="551" y="44"/>
                    </a:lnTo>
                    <a:lnTo>
                      <a:pt x="554" y="44"/>
                    </a:lnTo>
                    <a:lnTo>
                      <a:pt x="568"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20"/>
                    </a:lnTo>
                    <a:lnTo>
                      <a:pt x="637" y="118"/>
                    </a:lnTo>
                    <a:lnTo>
                      <a:pt x="640" y="115"/>
                    </a:lnTo>
                    <a:lnTo>
                      <a:pt x="641" y="114"/>
                    </a:lnTo>
                    <a:lnTo>
                      <a:pt x="645" y="114"/>
                    </a:lnTo>
                    <a:lnTo>
                      <a:pt x="659"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52"/>
                    </a:lnTo>
                    <a:lnTo>
                      <a:pt x="637" y="48"/>
                    </a:lnTo>
                    <a:lnTo>
                      <a:pt x="640" y="47"/>
                    </a:lnTo>
                    <a:lnTo>
                      <a:pt x="641" y="44"/>
                    </a:lnTo>
                    <a:lnTo>
                      <a:pt x="645" y="44"/>
                    </a:lnTo>
                    <a:lnTo>
                      <a:pt x="659"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22" y="0"/>
                    </a:lnTo>
                    <a:lnTo>
                      <a:pt x="17" y="0"/>
                    </a:lnTo>
                    <a:lnTo>
                      <a:pt x="13" y="1"/>
                    </a:lnTo>
                    <a:lnTo>
                      <a:pt x="9" y="4"/>
                    </a:lnTo>
                    <a:lnTo>
                      <a:pt x="7" y="6"/>
                    </a:lnTo>
                    <a:lnTo>
                      <a:pt x="4" y="9"/>
                    </a:lnTo>
                    <a:lnTo>
                      <a:pt x="2" y="13"/>
                    </a:lnTo>
                    <a:lnTo>
                      <a:pt x="0" y="16"/>
                    </a:lnTo>
                    <a:lnTo>
                      <a:pt x="0" y="22"/>
                    </a:lnTo>
                    <a:lnTo>
                      <a:pt x="0" y="171"/>
                    </a:lnTo>
                    <a:lnTo>
                      <a:pt x="0" y="171"/>
                    </a:lnTo>
                    <a:lnTo>
                      <a:pt x="0" y="174"/>
                    </a:lnTo>
                    <a:lnTo>
                      <a:pt x="2" y="178"/>
                    </a:lnTo>
                    <a:lnTo>
                      <a:pt x="4" y="182"/>
                    </a:lnTo>
                    <a:lnTo>
                      <a:pt x="7" y="186"/>
                    </a:lnTo>
                    <a:lnTo>
                      <a:pt x="9" y="188"/>
                    </a:lnTo>
                    <a:lnTo>
                      <a:pt x="13" y="190"/>
                    </a:lnTo>
                    <a:lnTo>
                      <a:pt x="17" y="191"/>
                    </a:lnTo>
                    <a:lnTo>
                      <a:pt x="22" y="192"/>
                    </a:lnTo>
                    <a:lnTo>
                      <a:pt x="771"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22"/>
                    </a:lnTo>
                    <a:lnTo>
                      <a:pt x="793" y="16"/>
                    </a:lnTo>
                    <a:lnTo>
                      <a:pt x="792" y="13"/>
                    </a:lnTo>
                    <a:lnTo>
                      <a:pt x="789" y="9"/>
                    </a:lnTo>
                    <a:lnTo>
                      <a:pt x="787" y="6"/>
                    </a:lnTo>
                    <a:lnTo>
                      <a:pt x="784" y="4"/>
                    </a:lnTo>
                    <a:lnTo>
                      <a:pt x="780" y="1"/>
                    </a:lnTo>
                    <a:lnTo>
                      <a:pt x="776" y="0"/>
                    </a:lnTo>
                    <a:lnTo>
                      <a:pt x="771" y="0"/>
                    </a:lnTo>
                    <a:lnTo>
                      <a:pt x="771" y="0"/>
                    </a:lnTo>
                    <a:close/>
                    <a:moveTo>
                      <a:pt x="64" y="142"/>
                    </a:moveTo>
                    <a:lnTo>
                      <a:pt x="64" y="142"/>
                    </a:lnTo>
                    <a:lnTo>
                      <a:pt x="58" y="140"/>
                    </a:lnTo>
                    <a:lnTo>
                      <a:pt x="55" y="138"/>
                    </a:lnTo>
                    <a:lnTo>
                      <a:pt x="52" y="134"/>
                    </a:lnTo>
                    <a:lnTo>
                      <a:pt x="51" y="129"/>
                    </a:lnTo>
                    <a:lnTo>
                      <a:pt x="51" y="129"/>
                    </a:lnTo>
                    <a:lnTo>
                      <a:pt x="52" y="124"/>
                    </a:lnTo>
                    <a:lnTo>
                      <a:pt x="55" y="120"/>
                    </a:lnTo>
                    <a:lnTo>
                      <a:pt x="58" y="116"/>
                    </a:lnTo>
                    <a:lnTo>
                      <a:pt x="64" y="116"/>
                    </a:lnTo>
                    <a:lnTo>
                      <a:pt x="64" y="116"/>
                    </a:lnTo>
                    <a:lnTo>
                      <a:pt x="70" y="116"/>
                    </a:lnTo>
                    <a:lnTo>
                      <a:pt x="74" y="120"/>
                    </a:lnTo>
                    <a:lnTo>
                      <a:pt x="76" y="124"/>
                    </a:lnTo>
                    <a:lnTo>
                      <a:pt x="77" y="129"/>
                    </a:lnTo>
                    <a:lnTo>
                      <a:pt x="77" y="129"/>
                    </a:lnTo>
                    <a:lnTo>
                      <a:pt x="76" y="134"/>
                    </a:lnTo>
                    <a:lnTo>
                      <a:pt x="74" y="138"/>
                    </a:lnTo>
                    <a:lnTo>
                      <a:pt x="70" y="140"/>
                    </a:lnTo>
                    <a:lnTo>
                      <a:pt x="64" y="142"/>
                    </a:lnTo>
                    <a:lnTo>
                      <a:pt x="64" y="142"/>
                    </a:lnTo>
                    <a:close/>
                    <a:moveTo>
                      <a:pt x="64" y="76"/>
                    </a:moveTo>
                    <a:lnTo>
                      <a:pt x="64" y="76"/>
                    </a:lnTo>
                    <a:lnTo>
                      <a:pt x="58" y="75"/>
                    </a:lnTo>
                    <a:lnTo>
                      <a:pt x="55" y="72"/>
                    </a:lnTo>
                    <a:lnTo>
                      <a:pt x="52" y="68"/>
                    </a:lnTo>
                    <a:lnTo>
                      <a:pt x="51" y="63"/>
                    </a:lnTo>
                    <a:lnTo>
                      <a:pt x="51" y="63"/>
                    </a:lnTo>
                    <a:lnTo>
                      <a:pt x="52" y="58"/>
                    </a:lnTo>
                    <a:lnTo>
                      <a:pt x="55" y="54"/>
                    </a:lnTo>
                    <a:lnTo>
                      <a:pt x="58" y="52"/>
                    </a:lnTo>
                    <a:lnTo>
                      <a:pt x="64" y="51"/>
                    </a:lnTo>
                    <a:lnTo>
                      <a:pt x="64" y="51"/>
                    </a:lnTo>
                    <a:lnTo>
                      <a:pt x="70" y="52"/>
                    </a:lnTo>
                    <a:lnTo>
                      <a:pt x="74" y="54"/>
                    </a:lnTo>
                    <a:lnTo>
                      <a:pt x="76" y="58"/>
                    </a:lnTo>
                    <a:lnTo>
                      <a:pt x="77" y="63"/>
                    </a:lnTo>
                    <a:lnTo>
                      <a:pt x="77" y="63"/>
                    </a:lnTo>
                    <a:lnTo>
                      <a:pt x="76" y="68"/>
                    </a:lnTo>
                    <a:lnTo>
                      <a:pt x="74" y="72"/>
                    </a:lnTo>
                    <a:lnTo>
                      <a:pt x="70" y="75"/>
                    </a:lnTo>
                    <a:lnTo>
                      <a:pt x="64" y="76"/>
                    </a:lnTo>
                    <a:lnTo>
                      <a:pt x="64" y="76"/>
                    </a:lnTo>
                    <a:close/>
                    <a:moveTo>
                      <a:pt x="143" y="142"/>
                    </a:moveTo>
                    <a:lnTo>
                      <a:pt x="143" y="142"/>
                    </a:lnTo>
                    <a:lnTo>
                      <a:pt x="138" y="140"/>
                    </a:lnTo>
                    <a:lnTo>
                      <a:pt x="133" y="138"/>
                    </a:lnTo>
                    <a:lnTo>
                      <a:pt x="131" y="134"/>
                    </a:lnTo>
                    <a:lnTo>
                      <a:pt x="129" y="129"/>
                    </a:lnTo>
                    <a:lnTo>
                      <a:pt x="129" y="129"/>
                    </a:lnTo>
                    <a:lnTo>
                      <a:pt x="131" y="124"/>
                    </a:lnTo>
                    <a:lnTo>
                      <a:pt x="133" y="120"/>
                    </a:lnTo>
                    <a:lnTo>
                      <a:pt x="138" y="116"/>
                    </a:lnTo>
                    <a:lnTo>
                      <a:pt x="143" y="116"/>
                    </a:lnTo>
                    <a:lnTo>
                      <a:pt x="143" y="116"/>
                    </a:lnTo>
                    <a:lnTo>
                      <a:pt x="148" y="116"/>
                    </a:lnTo>
                    <a:lnTo>
                      <a:pt x="152" y="120"/>
                    </a:lnTo>
                    <a:lnTo>
                      <a:pt x="155" y="124"/>
                    </a:lnTo>
                    <a:lnTo>
                      <a:pt x="156" y="129"/>
                    </a:lnTo>
                    <a:lnTo>
                      <a:pt x="156" y="129"/>
                    </a:lnTo>
                    <a:lnTo>
                      <a:pt x="155" y="134"/>
                    </a:lnTo>
                    <a:lnTo>
                      <a:pt x="152" y="138"/>
                    </a:lnTo>
                    <a:lnTo>
                      <a:pt x="148" y="140"/>
                    </a:lnTo>
                    <a:lnTo>
                      <a:pt x="143" y="142"/>
                    </a:lnTo>
                    <a:lnTo>
                      <a:pt x="143" y="142"/>
                    </a:lnTo>
                    <a:close/>
                    <a:moveTo>
                      <a:pt x="143" y="76"/>
                    </a:moveTo>
                    <a:lnTo>
                      <a:pt x="143" y="76"/>
                    </a:lnTo>
                    <a:lnTo>
                      <a:pt x="138" y="75"/>
                    </a:lnTo>
                    <a:lnTo>
                      <a:pt x="133" y="72"/>
                    </a:lnTo>
                    <a:lnTo>
                      <a:pt x="131" y="68"/>
                    </a:lnTo>
                    <a:lnTo>
                      <a:pt x="129" y="63"/>
                    </a:lnTo>
                    <a:lnTo>
                      <a:pt x="129" y="63"/>
                    </a:lnTo>
                    <a:lnTo>
                      <a:pt x="131" y="58"/>
                    </a:lnTo>
                    <a:lnTo>
                      <a:pt x="133" y="54"/>
                    </a:lnTo>
                    <a:lnTo>
                      <a:pt x="138" y="52"/>
                    </a:lnTo>
                    <a:lnTo>
                      <a:pt x="143" y="51"/>
                    </a:lnTo>
                    <a:lnTo>
                      <a:pt x="143" y="51"/>
                    </a:lnTo>
                    <a:lnTo>
                      <a:pt x="148" y="52"/>
                    </a:lnTo>
                    <a:lnTo>
                      <a:pt x="152" y="54"/>
                    </a:lnTo>
                    <a:lnTo>
                      <a:pt x="155" y="58"/>
                    </a:lnTo>
                    <a:lnTo>
                      <a:pt x="156" y="63"/>
                    </a:lnTo>
                    <a:lnTo>
                      <a:pt x="156" y="63"/>
                    </a:lnTo>
                    <a:lnTo>
                      <a:pt x="155" y="68"/>
                    </a:lnTo>
                    <a:lnTo>
                      <a:pt x="152" y="72"/>
                    </a:lnTo>
                    <a:lnTo>
                      <a:pt x="148" y="75"/>
                    </a:lnTo>
                    <a:lnTo>
                      <a:pt x="143" y="76"/>
                    </a:lnTo>
                    <a:lnTo>
                      <a:pt x="143" y="76"/>
                    </a:lnTo>
                    <a:close/>
                    <a:moveTo>
                      <a:pt x="222" y="142"/>
                    </a:moveTo>
                    <a:lnTo>
                      <a:pt x="222" y="142"/>
                    </a:lnTo>
                    <a:lnTo>
                      <a:pt x="216" y="140"/>
                    </a:lnTo>
                    <a:lnTo>
                      <a:pt x="213" y="138"/>
                    </a:lnTo>
                    <a:lnTo>
                      <a:pt x="209" y="134"/>
                    </a:lnTo>
                    <a:lnTo>
                      <a:pt x="209" y="129"/>
                    </a:lnTo>
                    <a:lnTo>
                      <a:pt x="209" y="129"/>
                    </a:lnTo>
                    <a:lnTo>
                      <a:pt x="209" y="124"/>
                    </a:lnTo>
                    <a:lnTo>
                      <a:pt x="213" y="120"/>
                    </a:lnTo>
                    <a:lnTo>
                      <a:pt x="216" y="116"/>
                    </a:lnTo>
                    <a:lnTo>
                      <a:pt x="222" y="116"/>
                    </a:lnTo>
                    <a:lnTo>
                      <a:pt x="222" y="116"/>
                    </a:lnTo>
                    <a:lnTo>
                      <a:pt x="227" y="116"/>
                    </a:lnTo>
                    <a:lnTo>
                      <a:pt x="230" y="120"/>
                    </a:lnTo>
                    <a:lnTo>
                      <a:pt x="234" y="124"/>
                    </a:lnTo>
                    <a:lnTo>
                      <a:pt x="234" y="129"/>
                    </a:lnTo>
                    <a:lnTo>
                      <a:pt x="234" y="129"/>
                    </a:lnTo>
                    <a:lnTo>
                      <a:pt x="234" y="134"/>
                    </a:lnTo>
                    <a:lnTo>
                      <a:pt x="230" y="138"/>
                    </a:lnTo>
                    <a:lnTo>
                      <a:pt x="227" y="140"/>
                    </a:lnTo>
                    <a:lnTo>
                      <a:pt x="222" y="142"/>
                    </a:lnTo>
                    <a:lnTo>
                      <a:pt x="222" y="142"/>
                    </a:lnTo>
                    <a:close/>
                    <a:moveTo>
                      <a:pt x="222" y="76"/>
                    </a:moveTo>
                    <a:lnTo>
                      <a:pt x="222" y="76"/>
                    </a:lnTo>
                    <a:lnTo>
                      <a:pt x="216" y="75"/>
                    </a:lnTo>
                    <a:lnTo>
                      <a:pt x="213" y="72"/>
                    </a:lnTo>
                    <a:lnTo>
                      <a:pt x="209" y="68"/>
                    </a:lnTo>
                    <a:lnTo>
                      <a:pt x="209" y="63"/>
                    </a:lnTo>
                    <a:lnTo>
                      <a:pt x="209" y="63"/>
                    </a:lnTo>
                    <a:lnTo>
                      <a:pt x="209" y="58"/>
                    </a:lnTo>
                    <a:lnTo>
                      <a:pt x="213" y="54"/>
                    </a:lnTo>
                    <a:lnTo>
                      <a:pt x="216" y="52"/>
                    </a:lnTo>
                    <a:lnTo>
                      <a:pt x="222" y="51"/>
                    </a:lnTo>
                    <a:lnTo>
                      <a:pt x="222" y="51"/>
                    </a:lnTo>
                    <a:lnTo>
                      <a:pt x="227" y="52"/>
                    </a:lnTo>
                    <a:lnTo>
                      <a:pt x="230" y="54"/>
                    </a:lnTo>
                    <a:lnTo>
                      <a:pt x="234" y="58"/>
                    </a:lnTo>
                    <a:lnTo>
                      <a:pt x="234" y="63"/>
                    </a:lnTo>
                    <a:lnTo>
                      <a:pt x="234" y="63"/>
                    </a:lnTo>
                    <a:lnTo>
                      <a:pt x="234" y="68"/>
                    </a:lnTo>
                    <a:lnTo>
                      <a:pt x="230" y="72"/>
                    </a:lnTo>
                    <a:lnTo>
                      <a:pt x="227" y="75"/>
                    </a:lnTo>
                    <a:lnTo>
                      <a:pt x="222" y="76"/>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39" y="100"/>
                    </a:lnTo>
                    <a:lnTo>
                      <a:pt x="740" y="92"/>
                    </a:lnTo>
                    <a:lnTo>
                      <a:pt x="742" y="87"/>
                    </a:lnTo>
                    <a:lnTo>
                      <a:pt x="749" y="83"/>
                    </a:lnTo>
                    <a:lnTo>
                      <a:pt x="755" y="82"/>
                    </a:lnTo>
                    <a:lnTo>
                      <a:pt x="755" y="82"/>
                    </a:lnTo>
                    <a:lnTo>
                      <a:pt x="761" y="83"/>
                    </a:lnTo>
                    <a:lnTo>
                      <a:pt x="768" y="87"/>
                    </a:lnTo>
                    <a:lnTo>
                      <a:pt x="771" y="92"/>
                    </a:lnTo>
                    <a:lnTo>
                      <a:pt x="773" y="100"/>
                    </a:lnTo>
                    <a:lnTo>
                      <a:pt x="773" y="100"/>
                    </a:lnTo>
                    <a:lnTo>
                      <a:pt x="771" y="106"/>
                    </a:lnTo>
                    <a:lnTo>
                      <a:pt x="768" y="111"/>
                    </a:lnTo>
                    <a:lnTo>
                      <a:pt x="761" y="115"/>
                    </a:lnTo>
                    <a:lnTo>
                      <a:pt x="755" y="116"/>
                    </a:lnTo>
                    <a:lnTo>
                      <a:pt x="755" y="116"/>
                    </a:lnTo>
                    <a:close/>
                  </a:path>
                </a:pathLst>
              </a:custGeom>
              <a:solidFill>
                <a:srgbClr val="0070C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sp>
            <p:nvSpPr>
              <p:cNvPr id="118" name="Freeform 79"/>
              <p:cNvSpPr>
                <a:spLocks noEditPoints="1"/>
              </p:cNvSpPr>
              <p:nvPr/>
            </p:nvSpPr>
            <p:spPr bwMode="auto">
              <a:xfrm>
                <a:off x="2915705" y="2898575"/>
                <a:ext cx="360949" cy="112104"/>
              </a:xfrm>
              <a:custGeom>
                <a:avLst/>
                <a:gdLst>
                  <a:gd name="T0" fmla="*/ 0 w 662"/>
                  <a:gd name="T1" fmla="*/ 16 h 195"/>
                  <a:gd name="T2" fmla="*/ 19 w 662"/>
                  <a:gd name="T3" fmla="*/ 195 h 195"/>
                  <a:gd name="T4" fmla="*/ 662 w 662"/>
                  <a:gd name="T5" fmla="*/ 179 h 195"/>
                  <a:gd name="T6" fmla="*/ 644 w 662"/>
                  <a:gd name="T7" fmla="*/ 0 h 195"/>
                  <a:gd name="T8" fmla="*/ 584 w 662"/>
                  <a:gd name="T9" fmla="*/ 17 h 195"/>
                  <a:gd name="T10" fmla="*/ 511 w 662"/>
                  <a:gd name="T11" fmla="*/ 63 h 195"/>
                  <a:gd name="T12" fmla="*/ 506 w 662"/>
                  <a:gd name="T13" fmla="*/ 76 h 195"/>
                  <a:gd name="T14" fmla="*/ 607 w 662"/>
                  <a:gd name="T15" fmla="*/ 116 h 195"/>
                  <a:gd name="T16" fmla="*/ 506 w 662"/>
                  <a:gd name="T17" fmla="*/ 118 h 195"/>
                  <a:gd name="T18" fmla="*/ 426 w 662"/>
                  <a:gd name="T19" fmla="*/ 16 h 195"/>
                  <a:gd name="T20" fmla="*/ 451 w 662"/>
                  <a:gd name="T21" fmla="*/ 62 h 195"/>
                  <a:gd name="T22" fmla="*/ 351 w 662"/>
                  <a:gd name="T23" fmla="*/ 78 h 195"/>
                  <a:gd name="T24" fmla="*/ 430 w 662"/>
                  <a:gd name="T25" fmla="*/ 76 h 195"/>
                  <a:gd name="T26" fmla="*/ 355 w 662"/>
                  <a:gd name="T27" fmla="*/ 121 h 195"/>
                  <a:gd name="T28" fmla="*/ 198 w 662"/>
                  <a:gd name="T29" fmla="*/ 17 h 195"/>
                  <a:gd name="T30" fmla="*/ 298 w 662"/>
                  <a:gd name="T31" fmla="*/ 59 h 195"/>
                  <a:gd name="T32" fmla="*/ 197 w 662"/>
                  <a:gd name="T33" fmla="*/ 59 h 195"/>
                  <a:gd name="T34" fmla="*/ 271 w 662"/>
                  <a:gd name="T35" fmla="*/ 73 h 195"/>
                  <a:gd name="T36" fmla="*/ 293 w 662"/>
                  <a:gd name="T37" fmla="*/ 121 h 195"/>
                  <a:gd name="T38" fmla="*/ 42 w 662"/>
                  <a:gd name="T39" fmla="*/ 20 h 195"/>
                  <a:gd name="T40" fmla="*/ 122 w 662"/>
                  <a:gd name="T41" fmla="*/ 20 h 195"/>
                  <a:gd name="T42" fmla="*/ 43 w 662"/>
                  <a:gd name="T43" fmla="*/ 62 h 195"/>
                  <a:gd name="T44" fmla="*/ 46 w 662"/>
                  <a:gd name="T45" fmla="*/ 73 h 195"/>
                  <a:gd name="T46" fmla="*/ 143 w 662"/>
                  <a:gd name="T47" fmla="*/ 118 h 195"/>
                  <a:gd name="T48" fmla="*/ 42 w 662"/>
                  <a:gd name="T49" fmla="*/ 78 h 195"/>
                  <a:gd name="T50" fmla="*/ 42 w 662"/>
                  <a:gd name="T51" fmla="*/ 136 h 195"/>
                  <a:gd name="T52" fmla="*/ 122 w 662"/>
                  <a:gd name="T53" fmla="*/ 136 h 195"/>
                  <a:gd name="T54" fmla="*/ 165 w 662"/>
                  <a:gd name="T55" fmla="*/ 172 h 195"/>
                  <a:gd name="T56" fmla="*/ 135 w 662"/>
                  <a:gd name="T57" fmla="*/ 137 h 195"/>
                  <a:gd name="T58" fmla="*/ 165 w 662"/>
                  <a:gd name="T59" fmla="*/ 114 h 195"/>
                  <a:gd name="T60" fmla="*/ 135 w 662"/>
                  <a:gd name="T61" fmla="*/ 79 h 195"/>
                  <a:gd name="T62" fmla="*/ 165 w 662"/>
                  <a:gd name="T63" fmla="*/ 56 h 195"/>
                  <a:gd name="T64" fmla="*/ 135 w 662"/>
                  <a:gd name="T65" fmla="*/ 21 h 195"/>
                  <a:gd name="T66" fmla="*/ 202 w 662"/>
                  <a:gd name="T67" fmla="*/ 178 h 195"/>
                  <a:gd name="T68" fmla="*/ 198 w 662"/>
                  <a:gd name="T69" fmla="*/ 132 h 195"/>
                  <a:gd name="T70" fmla="*/ 298 w 662"/>
                  <a:gd name="T71" fmla="*/ 174 h 195"/>
                  <a:gd name="T72" fmla="*/ 318 w 662"/>
                  <a:gd name="T73" fmla="*/ 173 h 195"/>
                  <a:gd name="T74" fmla="*/ 318 w 662"/>
                  <a:gd name="T75" fmla="*/ 136 h 195"/>
                  <a:gd name="T76" fmla="*/ 318 w 662"/>
                  <a:gd name="T77" fmla="*/ 115 h 195"/>
                  <a:gd name="T78" fmla="*/ 318 w 662"/>
                  <a:gd name="T79" fmla="*/ 78 h 195"/>
                  <a:gd name="T80" fmla="*/ 318 w 662"/>
                  <a:gd name="T81" fmla="*/ 58 h 195"/>
                  <a:gd name="T82" fmla="*/ 318 w 662"/>
                  <a:gd name="T83" fmla="*/ 21 h 195"/>
                  <a:gd name="T84" fmla="*/ 353 w 662"/>
                  <a:gd name="T85" fmla="*/ 176 h 195"/>
                  <a:gd name="T86" fmla="*/ 426 w 662"/>
                  <a:gd name="T87" fmla="*/ 131 h 195"/>
                  <a:gd name="T88" fmla="*/ 451 w 662"/>
                  <a:gd name="T89" fmla="*/ 176 h 195"/>
                  <a:gd name="T90" fmla="*/ 464 w 662"/>
                  <a:gd name="T91" fmla="*/ 173 h 195"/>
                  <a:gd name="T92" fmla="*/ 474 w 662"/>
                  <a:gd name="T93" fmla="*/ 137 h 195"/>
                  <a:gd name="T94" fmla="*/ 464 w 662"/>
                  <a:gd name="T95" fmla="*/ 115 h 195"/>
                  <a:gd name="T96" fmla="*/ 474 w 662"/>
                  <a:gd name="T97" fmla="*/ 79 h 195"/>
                  <a:gd name="T98" fmla="*/ 464 w 662"/>
                  <a:gd name="T99" fmla="*/ 58 h 195"/>
                  <a:gd name="T100" fmla="*/ 474 w 662"/>
                  <a:gd name="T101" fmla="*/ 21 h 195"/>
                  <a:gd name="T102" fmla="*/ 506 w 662"/>
                  <a:gd name="T103" fmla="*/ 174 h 195"/>
                  <a:gd name="T104" fmla="*/ 584 w 662"/>
                  <a:gd name="T105" fmla="*/ 132 h 195"/>
                  <a:gd name="T106" fmla="*/ 602 w 662"/>
                  <a:gd name="T107" fmla="*/ 178 h 195"/>
                  <a:gd name="T108" fmla="*/ 599 w 662"/>
                  <a:gd name="T109" fmla="*/ 137 h 195"/>
                  <a:gd name="T110" fmla="*/ 629 w 662"/>
                  <a:gd name="T111" fmla="*/ 172 h 195"/>
                  <a:gd name="T112" fmla="*/ 599 w 662"/>
                  <a:gd name="T113" fmla="*/ 79 h 195"/>
                  <a:gd name="T114" fmla="*/ 629 w 662"/>
                  <a:gd name="T115" fmla="*/ 114 h 195"/>
                  <a:gd name="T116" fmla="*/ 599 w 662"/>
                  <a:gd name="T117" fmla="*/ 23 h 195"/>
                  <a:gd name="T118" fmla="*/ 629 w 662"/>
                  <a:gd name="T119"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4" y="0"/>
                    </a:moveTo>
                    <a:lnTo>
                      <a:pt x="19" y="0"/>
                    </a:lnTo>
                    <a:lnTo>
                      <a:pt x="19" y="0"/>
                    </a:lnTo>
                    <a:lnTo>
                      <a:pt x="13" y="1"/>
                    </a:lnTo>
                    <a:lnTo>
                      <a:pt x="6" y="4"/>
                    </a:lnTo>
                    <a:lnTo>
                      <a:pt x="2" y="10"/>
                    </a:lnTo>
                    <a:lnTo>
                      <a:pt x="1" y="12"/>
                    </a:lnTo>
                    <a:lnTo>
                      <a:pt x="0" y="16"/>
                    </a:lnTo>
                    <a:lnTo>
                      <a:pt x="0" y="179"/>
                    </a:lnTo>
                    <a:lnTo>
                      <a:pt x="0" y="179"/>
                    </a:lnTo>
                    <a:lnTo>
                      <a:pt x="1" y="181"/>
                    </a:lnTo>
                    <a:lnTo>
                      <a:pt x="2" y="184"/>
                    </a:lnTo>
                    <a:lnTo>
                      <a:pt x="6" y="190"/>
                    </a:lnTo>
                    <a:lnTo>
                      <a:pt x="13" y="193"/>
                    </a:lnTo>
                    <a:lnTo>
                      <a:pt x="16" y="195"/>
                    </a:lnTo>
                    <a:lnTo>
                      <a:pt x="19" y="195"/>
                    </a:lnTo>
                    <a:lnTo>
                      <a:pt x="644" y="195"/>
                    </a:lnTo>
                    <a:lnTo>
                      <a:pt x="644" y="195"/>
                    </a:lnTo>
                    <a:lnTo>
                      <a:pt x="647" y="195"/>
                    </a:lnTo>
                    <a:lnTo>
                      <a:pt x="651" y="193"/>
                    </a:lnTo>
                    <a:lnTo>
                      <a:pt x="658" y="190"/>
                    </a:lnTo>
                    <a:lnTo>
                      <a:pt x="661" y="184"/>
                    </a:lnTo>
                    <a:lnTo>
                      <a:pt x="662" y="181"/>
                    </a:lnTo>
                    <a:lnTo>
                      <a:pt x="662" y="179"/>
                    </a:lnTo>
                    <a:lnTo>
                      <a:pt x="662" y="16"/>
                    </a:lnTo>
                    <a:lnTo>
                      <a:pt x="662" y="16"/>
                    </a:lnTo>
                    <a:lnTo>
                      <a:pt x="662" y="12"/>
                    </a:lnTo>
                    <a:lnTo>
                      <a:pt x="661" y="10"/>
                    </a:lnTo>
                    <a:lnTo>
                      <a:pt x="658" y="4"/>
                    </a:lnTo>
                    <a:lnTo>
                      <a:pt x="651" y="1"/>
                    </a:lnTo>
                    <a:lnTo>
                      <a:pt x="644" y="0"/>
                    </a:lnTo>
                    <a:lnTo>
                      <a:pt x="644" y="0"/>
                    </a:lnTo>
                    <a:close/>
                    <a:moveTo>
                      <a:pt x="506" y="20"/>
                    </a:moveTo>
                    <a:lnTo>
                      <a:pt x="506" y="20"/>
                    </a:lnTo>
                    <a:lnTo>
                      <a:pt x="506" y="18"/>
                    </a:lnTo>
                    <a:lnTo>
                      <a:pt x="507" y="17"/>
                    </a:lnTo>
                    <a:lnTo>
                      <a:pt x="511" y="16"/>
                    </a:lnTo>
                    <a:lnTo>
                      <a:pt x="581" y="16"/>
                    </a:lnTo>
                    <a:lnTo>
                      <a:pt x="581" y="16"/>
                    </a:lnTo>
                    <a:lnTo>
                      <a:pt x="584" y="17"/>
                    </a:lnTo>
                    <a:lnTo>
                      <a:pt x="585" y="18"/>
                    </a:lnTo>
                    <a:lnTo>
                      <a:pt x="586" y="20"/>
                    </a:lnTo>
                    <a:lnTo>
                      <a:pt x="607" y="59"/>
                    </a:lnTo>
                    <a:lnTo>
                      <a:pt x="607" y="59"/>
                    </a:lnTo>
                    <a:lnTo>
                      <a:pt x="607" y="60"/>
                    </a:lnTo>
                    <a:lnTo>
                      <a:pt x="606" y="62"/>
                    </a:lnTo>
                    <a:lnTo>
                      <a:pt x="602" y="63"/>
                    </a:lnTo>
                    <a:lnTo>
                      <a:pt x="511"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1" y="73"/>
                    </a:lnTo>
                    <a:lnTo>
                      <a:pt x="584" y="75"/>
                    </a:lnTo>
                    <a:lnTo>
                      <a:pt x="585" y="76"/>
                    </a:lnTo>
                    <a:lnTo>
                      <a:pt x="586" y="78"/>
                    </a:lnTo>
                    <a:lnTo>
                      <a:pt x="607" y="116"/>
                    </a:lnTo>
                    <a:lnTo>
                      <a:pt x="607" y="116"/>
                    </a:lnTo>
                    <a:lnTo>
                      <a:pt x="607" y="118"/>
                    </a:lnTo>
                    <a:lnTo>
                      <a:pt x="606" y="119"/>
                    </a:lnTo>
                    <a:lnTo>
                      <a:pt x="602" y="121"/>
                    </a:lnTo>
                    <a:lnTo>
                      <a:pt x="511"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6" y="16"/>
                    </a:lnTo>
                    <a:lnTo>
                      <a:pt x="429" y="17"/>
                    </a:lnTo>
                    <a:lnTo>
                      <a:pt x="430" y="18"/>
                    </a:lnTo>
                    <a:lnTo>
                      <a:pt x="431" y="20"/>
                    </a:lnTo>
                    <a:lnTo>
                      <a:pt x="452" y="59"/>
                    </a:lnTo>
                    <a:lnTo>
                      <a:pt x="452" y="59"/>
                    </a:lnTo>
                    <a:lnTo>
                      <a:pt x="452" y="60"/>
                    </a:lnTo>
                    <a:lnTo>
                      <a:pt x="451" y="62"/>
                    </a:lnTo>
                    <a:lnTo>
                      <a:pt x="447" y="63"/>
                    </a:lnTo>
                    <a:lnTo>
                      <a:pt x="355"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6" y="73"/>
                    </a:lnTo>
                    <a:lnTo>
                      <a:pt x="429" y="75"/>
                    </a:lnTo>
                    <a:lnTo>
                      <a:pt x="430" y="76"/>
                    </a:lnTo>
                    <a:lnTo>
                      <a:pt x="431" y="78"/>
                    </a:lnTo>
                    <a:lnTo>
                      <a:pt x="452" y="116"/>
                    </a:lnTo>
                    <a:lnTo>
                      <a:pt x="452" y="116"/>
                    </a:lnTo>
                    <a:lnTo>
                      <a:pt x="452" y="118"/>
                    </a:lnTo>
                    <a:lnTo>
                      <a:pt x="451" y="119"/>
                    </a:lnTo>
                    <a:lnTo>
                      <a:pt x="447" y="121"/>
                    </a:lnTo>
                    <a:lnTo>
                      <a:pt x="355"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1" y="16"/>
                    </a:lnTo>
                    <a:lnTo>
                      <a:pt x="275" y="17"/>
                    </a:lnTo>
                    <a:lnTo>
                      <a:pt x="276" y="18"/>
                    </a:lnTo>
                    <a:lnTo>
                      <a:pt x="276" y="20"/>
                    </a:lnTo>
                    <a:lnTo>
                      <a:pt x="298" y="59"/>
                    </a:lnTo>
                    <a:lnTo>
                      <a:pt x="298" y="59"/>
                    </a:lnTo>
                    <a:lnTo>
                      <a:pt x="297" y="60"/>
                    </a:lnTo>
                    <a:lnTo>
                      <a:pt x="297" y="62"/>
                    </a:lnTo>
                    <a:lnTo>
                      <a:pt x="293" y="63"/>
                    </a:lnTo>
                    <a:lnTo>
                      <a:pt x="202"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1" y="73"/>
                    </a:lnTo>
                    <a:lnTo>
                      <a:pt x="275" y="75"/>
                    </a:lnTo>
                    <a:lnTo>
                      <a:pt x="276" y="76"/>
                    </a:lnTo>
                    <a:lnTo>
                      <a:pt x="276" y="78"/>
                    </a:lnTo>
                    <a:lnTo>
                      <a:pt x="298" y="116"/>
                    </a:lnTo>
                    <a:lnTo>
                      <a:pt x="298" y="116"/>
                    </a:lnTo>
                    <a:lnTo>
                      <a:pt x="297" y="118"/>
                    </a:lnTo>
                    <a:lnTo>
                      <a:pt x="297" y="119"/>
                    </a:lnTo>
                    <a:lnTo>
                      <a:pt x="293" y="121"/>
                    </a:lnTo>
                    <a:lnTo>
                      <a:pt x="202"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17" y="16"/>
                    </a:lnTo>
                    <a:lnTo>
                      <a:pt x="120" y="17"/>
                    </a:lnTo>
                    <a:lnTo>
                      <a:pt x="121" y="18"/>
                    </a:lnTo>
                    <a:lnTo>
                      <a:pt x="122" y="20"/>
                    </a:lnTo>
                    <a:lnTo>
                      <a:pt x="143" y="59"/>
                    </a:lnTo>
                    <a:lnTo>
                      <a:pt x="143" y="59"/>
                    </a:lnTo>
                    <a:lnTo>
                      <a:pt x="143" y="60"/>
                    </a:lnTo>
                    <a:lnTo>
                      <a:pt x="142" y="62"/>
                    </a:lnTo>
                    <a:lnTo>
                      <a:pt x="138" y="63"/>
                    </a:lnTo>
                    <a:lnTo>
                      <a:pt x="46"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17" y="73"/>
                    </a:lnTo>
                    <a:lnTo>
                      <a:pt x="120" y="75"/>
                    </a:lnTo>
                    <a:lnTo>
                      <a:pt x="121" y="76"/>
                    </a:lnTo>
                    <a:lnTo>
                      <a:pt x="122" y="78"/>
                    </a:lnTo>
                    <a:lnTo>
                      <a:pt x="143" y="116"/>
                    </a:lnTo>
                    <a:lnTo>
                      <a:pt x="143" y="116"/>
                    </a:lnTo>
                    <a:lnTo>
                      <a:pt x="143" y="118"/>
                    </a:lnTo>
                    <a:lnTo>
                      <a:pt x="142" y="119"/>
                    </a:lnTo>
                    <a:lnTo>
                      <a:pt x="138" y="121"/>
                    </a:lnTo>
                    <a:lnTo>
                      <a:pt x="46" y="121"/>
                    </a:lnTo>
                    <a:lnTo>
                      <a:pt x="46" y="121"/>
                    </a:lnTo>
                    <a:lnTo>
                      <a:pt x="43" y="119"/>
                    </a:lnTo>
                    <a:lnTo>
                      <a:pt x="42" y="118"/>
                    </a:lnTo>
                    <a:lnTo>
                      <a:pt x="42" y="116"/>
                    </a:lnTo>
                    <a:lnTo>
                      <a:pt x="42" y="78"/>
                    </a:lnTo>
                    <a:close/>
                    <a:moveTo>
                      <a:pt x="138" y="178"/>
                    </a:moveTo>
                    <a:lnTo>
                      <a:pt x="46" y="178"/>
                    </a:lnTo>
                    <a:lnTo>
                      <a:pt x="46" y="178"/>
                    </a:lnTo>
                    <a:lnTo>
                      <a:pt x="43" y="176"/>
                    </a:lnTo>
                    <a:lnTo>
                      <a:pt x="42" y="175"/>
                    </a:lnTo>
                    <a:lnTo>
                      <a:pt x="42" y="174"/>
                    </a:lnTo>
                    <a:lnTo>
                      <a:pt x="42" y="136"/>
                    </a:lnTo>
                    <a:lnTo>
                      <a:pt x="42" y="136"/>
                    </a:lnTo>
                    <a:lnTo>
                      <a:pt x="42" y="133"/>
                    </a:lnTo>
                    <a:lnTo>
                      <a:pt x="43" y="132"/>
                    </a:lnTo>
                    <a:lnTo>
                      <a:pt x="46" y="131"/>
                    </a:lnTo>
                    <a:lnTo>
                      <a:pt x="117" y="131"/>
                    </a:lnTo>
                    <a:lnTo>
                      <a:pt x="117" y="131"/>
                    </a:lnTo>
                    <a:lnTo>
                      <a:pt x="120" y="132"/>
                    </a:lnTo>
                    <a:lnTo>
                      <a:pt x="121" y="133"/>
                    </a:lnTo>
                    <a:lnTo>
                      <a:pt x="122" y="136"/>
                    </a:lnTo>
                    <a:lnTo>
                      <a:pt x="143" y="174"/>
                    </a:lnTo>
                    <a:lnTo>
                      <a:pt x="143" y="174"/>
                    </a:lnTo>
                    <a:lnTo>
                      <a:pt x="143" y="175"/>
                    </a:lnTo>
                    <a:lnTo>
                      <a:pt x="142" y="176"/>
                    </a:lnTo>
                    <a:lnTo>
                      <a:pt x="138" y="178"/>
                    </a:lnTo>
                    <a:lnTo>
                      <a:pt x="138" y="178"/>
                    </a:lnTo>
                    <a:close/>
                    <a:moveTo>
                      <a:pt x="165" y="172"/>
                    </a:moveTo>
                    <a:lnTo>
                      <a:pt x="165" y="172"/>
                    </a:lnTo>
                    <a:lnTo>
                      <a:pt x="165" y="172"/>
                    </a:lnTo>
                    <a:lnTo>
                      <a:pt x="164" y="173"/>
                    </a:lnTo>
                    <a:lnTo>
                      <a:pt x="154" y="173"/>
                    </a:lnTo>
                    <a:lnTo>
                      <a:pt x="154" y="173"/>
                    </a:lnTo>
                    <a:lnTo>
                      <a:pt x="153" y="172"/>
                    </a:lnTo>
                    <a:lnTo>
                      <a:pt x="135" y="137"/>
                    </a:lnTo>
                    <a:lnTo>
                      <a:pt x="135" y="137"/>
                    </a:lnTo>
                    <a:lnTo>
                      <a:pt x="135" y="137"/>
                    </a:lnTo>
                    <a:lnTo>
                      <a:pt x="136" y="136"/>
                    </a:lnTo>
                    <a:lnTo>
                      <a:pt x="164" y="136"/>
                    </a:lnTo>
                    <a:lnTo>
                      <a:pt x="164" y="136"/>
                    </a:lnTo>
                    <a:lnTo>
                      <a:pt x="165" y="137"/>
                    </a:lnTo>
                    <a:lnTo>
                      <a:pt x="165" y="138"/>
                    </a:lnTo>
                    <a:lnTo>
                      <a:pt x="165" y="172"/>
                    </a:lnTo>
                    <a:close/>
                    <a:moveTo>
                      <a:pt x="165" y="114"/>
                    </a:moveTo>
                    <a:lnTo>
                      <a:pt x="165" y="114"/>
                    </a:lnTo>
                    <a:lnTo>
                      <a:pt x="165" y="114"/>
                    </a:lnTo>
                    <a:lnTo>
                      <a:pt x="164" y="115"/>
                    </a:lnTo>
                    <a:lnTo>
                      <a:pt x="154" y="115"/>
                    </a:lnTo>
                    <a:lnTo>
                      <a:pt x="154" y="115"/>
                    </a:lnTo>
                    <a:lnTo>
                      <a:pt x="153" y="114"/>
                    </a:lnTo>
                    <a:lnTo>
                      <a:pt x="135" y="79"/>
                    </a:lnTo>
                    <a:lnTo>
                      <a:pt x="135" y="79"/>
                    </a:lnTo>
                    <a:lnTo>
                      <a:pt x="135" y="79"/>
                    </a:lnTo>
                    <a:lnTo>
                      <a:pt x="136" y="78"/>
                    </a:lnTo>
                    <a:lnTo>
                      <a:pt x="164" y="78"/>
                    </a:lnTo>
                    <a:lnTo>
                      <a:pt x="164" y="78"/>
                    </a:lnTo>
                    <a:lnTo>
                      <a:pt x="165" y="79"/>
                    </a:lnTo>
                    <a:lnTo>
                      <a:pt x="165" y="80"/>
                    </a:lnTo>
                    <a:lnTo>
                      <a:pt x="165" y="114"/>
                    </a:lnTo>
                    <a:close/>
                    <a:moveTo>
                      <a:pt x="165" y="56"/>
                    </a:moveTo>
                    <a:lnTo>
                      <a:pt x="165" y="56"/>
                    </a:lnTo>
                    <a:lnTo>
                      <a:pt x="165" y="56"/>
                    </a:lnTo>
                    <a:lnTo>
                      <a:pt x="164" y="58"/>
                    </a:lnTo>
                    <a:lnTo>
                      <a:pt x="154" y="58"/>
                    </a:lnTo>
                    <a:lnTo>
                      <a:pt x="154" y="58"/>
                    </a:lnTo>
                    <a:lnTo>
                      <a:pt x="153" y="56"/>
                    </a:lnTo>
                    <a:lnTo>
                      <a:pt x="135" y="23"/>
                    </a:lnTo>
                    <a:lnTo>
                      <a:pt x="135" y="23"/>
                    </a:lnTo>
                    <a:lnTo>
                      <a:pt x="135" y="21"/>
                    </a:lnTo>
                    <a:lnTo>
                      <a:pt x="136" y="21"/>
                    </a:lnTo>
                    <a:lnTo>
                      <a:pt x="164" y="21"/>
                    </a:lnTo>
                    <a:lnTo>
                      <a:pt x="164" y="21"/>
                    </a:lnTo>
                    <a:lnTo>
                      <a:pt x="165" y="21"/>
                    </a:lnTo>
                    <a:lnTo>
                      <a:pt x="165" y="23"/>
                    </a:lnTo>
                    <a:lnTo>
                      <a:pt x="165" y="56"/>
                    </a:lnTo>
                    <a:close/>
                    <a:moveTo>
                      <a:pt x="293" y="178"/>
                    </a:moveTo>
                    <a:lnTo>
                      <a:pt x="202" y="178"/>
                    </a:lnTo>
                    <a:lnTo>
                      <a:pt x="202" y="178"/>
                    </a:lnTo>
                    <a:lnTo>
                      <a:pt x="198" y="176"/>
                    </a:lnTo>
                    <a:lnTo>
                      <a:pt x="197" y="175"/>
                    </a:lnTo>
                    <a:lnTo>
                      <a:pt x="197" y="174"/>
                    </a:lnTo>
                    <a:lnTo>
                      <a:pt x="197" y="136"/>
                    </a:lnTo>
                    <a:lnTo>
                      <a:pt x="197" y="136"/>
                    </a:lnTo>
                    <a:lnTo>
                      <a:pt x="197" y="133"/>
                    </a:lnTo>
                    <a:lnTo>
                      <a:pt x="198" y="132"/>
                    </a:lnTo>
                    <a:lnTo>
                      <a:pt x="202" y="131"/>
                    </a:lnTo>
                    <a:lnTo>
                      <a:pt x="271" y="131"/>
                    </a:lnTo>
                    <a:lnTo>
                      <a:pt x="271" y="131"/>
                    </a:lnTo>
                    <a:lnTo>
                      <a:pt x="275" y="132"/>
                    </a:lnTo>
                    <a:lnTo>
                      <a:pt x="276" y="133"/>
                    </a:lnTo>
                    <a:lnTo>
                      <a:pt x="276" y="136"/>
                    </a:lnTo>
                    <a:lnTo>
                      <a:pt x="298" y="174"/>
                    </a:lnTo>
                    <a:lnTo>
                      <a:pt x="298" y="174"/>
                    </a:lnTo>
                    <a:lnTo>
                      <a:pt x="297" y="175"/>
                    </a:lnTo>
                    <a:lnTo>
                      <a:pt x="297" y="176"/>
                    </a:lnTo>
                    <a:lnTo>
                      <a:pt x="293" y="178"/>
                    </a:lnTo>
                    <a:lnTo>
                      <a:pt x="293" y="178"/>
                    </a:lnTo>
                    <a:close/>
                    <a:moveTo>
                      <a:pt x="320" y="172"/>
                    </a:moveTo>
                    <a:lnTo>
                      <a:pt x="320" y="172"/>
                    </a:lnTo>
                    <a:lnTo>
                      <a:pt x="319" y="172"/>
                    </a:lnTo>
                    <a:lnTo>
                      <a:pt x="318" y="173"/>
                    </a:lnTo>
                    <a:lnTo>
                      <a:pt x="309" y="173"/>
                    </a:lnTo>
                    <a:lnTo>
                      <a:pt x="309" y="173"/>
                    </a:lnTo>
                    <a:lnTo>
                      <a:pt x="307" y="172"/>
                    </a:lnTo>
                    <a:lnTo>
                      <a:pt x="290" y="137"/>
                    </a:lnTo>
                    <a:lnTo>
                      <a:pt x="290" y="137"/>
                    </a:lnTo>
                    <a:lnTo>
                      <a:pt x="290" y="137"/>
                    </a:lnTo>
                    <a:lnTo>
                      <a:pt x="290" y="136"/>
                    </a:lnTo>
                    <a:lnTo>
                      <a:pt x="318" y="136"/>
                    </a:lnTo>
                    <a:lnTo>
                      <a:pt x="318" y="136"/>
                    </a:lnTo>
                    <a:lnTo>
                      <a:pt x="319" y="137"/>
                    </a:lnTo>
                    <a:lnTo>
                      <a:pt x="320" y="138"/>
                    </a:lnTo>
                    <a:lnTo>
                      <a:pt x="320" y="172"/>
                    </a:lnTo>
                    <a:close/>
                    <a:moveTo>
                      <a:pt x="320" y="114"/>
                    </a:moveTo>
                    <a:lnTo>
                      <a:pt x="320" y="114"/>
                    </a:lnTo>
                    <a:lnTo>
                      <a:pt x="319" y="114"/>
                    </a:lnTo>
                    <a:lnTo>
                      <a:pt x="318" y="115"/>
                    </a:lnTo>
                    <a:lnTo>
                      <a:pt x="309" y="115"/>
                    </a:lnTo>
                    <a:lnTo>
                      <a:pt x="309" y="115"/>
                    </a:lnTo>
                    <a:lnTo>
                      <a:pt x="307" y="114"/>
                    </a:lnTo>
                    <a:lnTo>
                      <a:pt x="290" y="79"/>
                    </a:lnTo>
                    <a:lnTo>
                      <a:pt x="290" y="79"/>
                    </a:lnTo>
                    <a:lnTo>
                      <a:pt x="290" y="79"/>
                    </a:lnTo>
                    <a:lnTo>
                      <a:pt x="290" y="78"/>
                    </a:lnTo>
                    <a:lnTo>
                      <a:pt x="318" y="78"/>
                    </a:lnTo>
                    <a:lnTo>
                      <a:pt x="318" y="78"/>
                    </a:lnTo>
                    <a:lnTo>
                      <a:pt x="319" y="79"/>
                    </a:lnTo>
                    <a:lnTo>
                      <a:pt x="320" y="80"/>
                    </a:lnTo>
                    <a:lnTo>
                      <a:pt x="320" y="114"/>
                    </a:lnTo>
                    <a:close/>
                    <a:moveTo>
                      <a:pt x="320" y="56"/>
                    </a:moveTo>
                    <a:lnTo>
                      <a:pt x="320" y="56"/>
                    </a:lnTo>
                    <a:lnTo>
                      <a:pt x="319" y="56"/>
                    </a:lnTo>
                    <a:lnTo>
                      <a:pt x="318" y="58"/>
                    </a:lnTo>
                    <a:lnTo>
                      <a:pt x="309" y="58"/>
                    </a:lnTo>
                    <a:lnTo>
                      <a:pt x="309" y="58"/>
                    </a:lnTo>
                    <a:lnTo>
                      <a:pt x="307" y="56"/>
                    </a:lnTo>
                    <a:lnTo>
                      <a:pt x="290" y="23"/>
                    </a:lnTo>
                    <a:lnTo>
                      <a:pt x="290" y="23"/>
                    </a:lnTo>
                    <a:lnTo>
                      <a:pt x="290" y="21"/>
                    </a:lnTo>
                    <a:lnTo>
                      <a:pt x="290" y="21"/>
                    </a:lnTo>
                    <a:lnTo>
                      <a:pt x="318" y="21"/>
                    </a:lnTo>
                    <a:lnTo>
                      <a:pt x="318" y="21"/>
                    </a:lnTo>
                    <a:lnTo>
                      <a:pt x="319" y="21"/>
                    </a:lnTo>
                    <a:lnTo>
                      <a:pt x="320" y="23"/>
                    </a:lnTo>
                    <a:lnTo>
                      <a:pt x="320" y="56"/>
                    </a:lnTo>
                    <a:close/>
                    <a:moveTo>
                      <a:pt x="447" y="178"/>
                    </a:moveTo>
                    <a:lnTo>
                      <a:pt x="355" y="178"/>
                    </a:lnTo>
                    <a:lnTo>
                      <a:pt x="355" y="178"/>
                    </a:lnTo>
                    <a:lnTo>
                      <a:pt x="353" y="176"/>
                    </a:lnTo>
                    <a:lnTo>
                      <a:pt x="352" y="175"/>
                    </a:lnTo>
                    <a:lnTo>
                      <a:pt x="351" y="174"/>
                    </a:lnTo>
                    <a:lnTo>
                      <a:pt x="351" y="136"/>
                    </a:lnTo>
                    <a:lnTo>
                      <a:pt x="351" y="136"/>
                    </a:lnTo>
                    <a:lnTo>
                      <a:pt x="352" y="133"/>
                    </a:lnTo>
                    <a:lnTo>
                      <a:pt x="353" y="132"/>
                    </a:lnTo>
                    <a:lnTo>
                      <a:pt x="355" y="131"/>
                    </a:lnTo>
                    <a:lnTo>
                      <a:pt x="426" y="131"/>
                    </a:lnTo>
                    <a:lnTo>
                      <a:pt x="426" y="131"/>
                    </a:lnTo>
                    <a:lnTo>
                      <a:pt x="429" y="132"/>
                    </a:lnTo>
                    <a:lnTo>
                      <a:pt x="430" y="133"/>
                    </a:lnTo>
                    <a:lnTo>
                      <a:pt x="431" y="136"/>
                    </a:lnTo>
                    <a:lnTo>
                      <a:pt x="452" y="174"/>
                    </a:lnTo>
                    <a:lnTo>
                      <a:pt x="452" y="174"/>
                    </a:lnTo>
                    <a:lnTo>
                      <a:pt x="452" y="175"/>
                    </a:lnTo>
                    <a:lnTo>
                      <a:pt x="451" y="176"/>
                    </a:lnTo>
                    <a:lnTo>
                      <a:pt x="447" y="178"/>
                    </a:lnTo>
                    <a:lnTo>
                      <a:pt x="447" y="178"/>
                    </a:lnTo>
                    <a:close/>
                    <a:moveTo>
                      <a:pt x="474" y="172"/>
                    </a:moveTo>
                    <a:lnTo>
                      <a:pt x="474" y="172"/>
                    </a:lnTo>
                    <a:lnTo>
                      <a:pt x="474" y="172"/>
                    </a:lnTo>
                    <a:lnTo>
                      <a:pt x="473" y="173"/>
                    </a:lnTo>
                    <a:lnTo>
                      <a:pt x="464" y="173"/>
                    </a:lnTo>
                    <a:lnTo>
                      <a:pt x="464" y="173"/>
                    </a:lnTo>
                    <a:lnTo>
                      <a:pt x="462" y="172"/>
                    </a:lnTo>
                    <a:lnTo>
                      <a:pt x="444" y="137"/>
                    </a:lnTo>
                    <a:lnTo>
                      <a:pt x="444" y="137"/>
                    </a:lnTo>
                    <a:lnTo>
                      <a:pt x="444" y="137"/>
                    </a:lnTo>
                    <a:lnTo>
                      <a:pt x="445" y="136"/>
                    </a:lnTo>
                    <a:lnTo>
                      <a:pt x="473" y="136"/>
                    </a:lnTo>
                    <a:lnTo>
                      <a:pt x="473" y="136"/>
                    </a:lnTo>
                    <a:lnTo>
                      <a:pt x="474" y="137"/>
                    </a:lnTo>
                    <a:lnTo>
                      <a:pt x="474" y="138"/>
                    </a:lnTo>
                    <a:lnTo>
                      <a:pt x="474" y="172"/>
                    </a:lnTo>
                    <a:close/>
                    <a:moveTo>
                      <a:pt x="474" y="114"/>
                    </a:moveTo>
                    <a:lnTo>
                      <a:pt x="474" y="114"/>
                    </a:lnTo>
                    <a:lnTo>
                      <a:pt x="474" y="114"/>
                    </a:lnTo>
                    <a:lnTo>
                      <a:pt x="473" y="115"/>
                    </a:lnTo>
                    <a:lnTo>
                      <a:pt x="464" y="115"/>
                    </a:lnTo>
                    <a:lnTo>
                      <a:pt x="464" y="115"/>
                    </a:lnTo>
                    <a:lnTo>
                      <a:pt x="462" y="114"/>
                    </a:lnTo>
                    <a:lnTo>
                      <a:pt x="444" y="79"/>
                    </a:lnTo>
                    <a:lnTo>
                      <a:pt x="444" y="79"/>
                    </a:lnTo>
                    <a:lnTo>
                      <a:pt x="444" y="79"/>
                    </a:lnTo>
                    <a:lnTo>
                      <a:pt x="445" y="78"/>
                    </a:lnTo>
                    <a:lnTo>
                      <a:pt x="473" y="78"/>
                    </a:lnTo>
                    <a:lnTo>
                      <a:pt x="473" y="78"/>
                    </a:lnTo>
                    <a:lnTo>
                      <a:pt x="474" y="79"/>
                    </a:lnTo>
                    <a:lnTo>
                      <a:pt x="474" y="80"/>
                    </a:lnTo>
                    <a:lnTo>
                      <a:pt x="474" y="114"/>
                    </a:lnTo>
                    <a:close/>
                    <a:moveTo>
                      <a:pt x="474" y="56"/>
                    </a:moveTo>
                    <a:lnTo>
                      <a:pt x="474" y="56"/>
                    </a:lnTo>
                    <a:lnTo>
                      <a:pt x="474" y="56"/>
                    </a:lnTo>
                    <a:lnTo>
                      <a:pt x="473" y="58"/>
                    </a:lnTo>
                    <a:lnTo>
                      <a:pt x="464" y="58"/>
                    </a:lnTo>
                    <a:lnTo>
                      <a:pt x="464" y="58"/>
                    </a:lnTo>
                    <a:lnTo>
                      <a:pt x="462" y="56"/>
                    </a:lnTo>
                    <a:lnTo>
                      <a:pt x="444" y="23"/>
                    </a:lnTo>
                    <a:lnTo>
                      <a:pt x="444" y="23"/>
                    </a:lnTo>
                    <a:lnTo>
                      <a:pt x="444" y="21"/>
                    </a:lnTo>
                    <a:lnTo>
                      <a:pt x="445" y="21"/>
                    </a:lnTo>
                    <a:lnTo>
                      <a:pt x="473" y="21"/>
                    </a:lnTo>
                    <a:lnTo>
                      <a:pt x="473" y="21"/>
                    </a:lnTo>
                    <a:lnTo>
                      <a:pt x="474" y="21"/>
                    </a:lnTo>
                    <a:lnTo>
                      <a:pt x="474" y="23"/>
                    </a:lnTo>
                    <a:lnTo>
                      <a:pt x="474" y="56"/>
                    </a:lnTo>
                    <a:close/>
                    <a:moveTo>
                      <a:pt x="602" y="178"/>
                    </a:moveTo>
                    <a:lnTo>
                      <a:pt x="511" y="178"/>
                    </a:lnTo>
                    <a:lnTo>
                      <a:pt x="511" y="178"/>
                    </a:lnTo>
                    <a:lnTo>
                      <a:pt x="507" y="176"/>
                    </a:lnTo>
                    <a:lnTo>
                      <a:pt x="506" y="175"/>
                    </a:lnTo>
                    <a:lnTo>
                      <a:pt x="506" y="174"/>
                    </a:lnTo>
                    <a:lnTo>
                      <a:pt x="506" y="136"/>
                    </a:lnTo>
                    <a:lnTo>
                      <a:pt x="506" y="136"/>
                    </a:lnTo>
                    <a:lnTo>
                      <a:pt x="506" y="133"/>
                    </a:lnTo>
                    <a:lnTo>
                      <a:pt x="507" y="132"/>
                    </a:lnTo>
                    <a:lnTo>
                      <a:pt x="511" y="131"/>
                    </a:lnTo>
                    <a:lnTo>
                      <a:pt x="581" y="131"/>
                    </a:lnTo>
                    <a:lnTo>
                      <a:pt x="581" y="131"/>
                    </a:lnTo>
                    <a:lnTo>
                      <a:pt x="584" y="132"/>
                    </a:lnTo>
                    <a:lnTo>
                      <a:pt x="585" y="133"/>
                    </a:lnTo>
                    <a:lnTo>
                      <a:pt x="586" y="136"/>
                    </a:lnTo>
                    <a:lnTo>
                      <a:pt x="607" y="174"/>
                    </a:lnTo>
                    <a:lnTo>
                      <a:pt x="607" y="174"/>
                    </a:lnTo>
                    <a:lnTo>
                      <a:pt x="607" y="175"/>
                    </a:lnTo>
                    <a:lnTo>
                      <a:pt x="606" y="176"/>
                    </a:lnTo>
                    <a:lnTo>
                      <a:pt x="602" y="178"/>
                    </a:lnTo>
                    <a:lnTo>
                      <a:pt x="602" y="178"/>
                    </a:lnTo>
                    <a:close/>
                    <a:moveTo>
                      <a:pt x="629" y="172"/>
                    </a:moveTo>
                    <a:lnTo>
                      <a:pt x="629" y="172"/>
                    </a:lnTo>
                    <a:lnTo>
                      <a:pt x="629" y="172"/>
                    </a:lnTo>
                    <a:lnTo>
                      <a:pt x="628" y="173"/>
                    </a:lnTo>
                    <a:lnTo>
                      <a:pt x="618" y="173"/>
                    </a:lnTo>
                    <a:lnTo>
                      <a:pt x="618" y="173"/>
                    </a:lnTo>
                    <a:lnTo>
                      <a:pt x="617" y="172"/>
                    </a:lnTo>
                    <a:lnTo>
                      <a:pt x="599" y="137"/>
                    </a:lnTo>
                    <a:lnTo>
                      <a:pt x="599" y="137"/>
                    </a:lnTo>
                    <a:lnTo>
                      <a:pt x="599" y="137"/>
                    </a:lnTo>
                    <a:lnTo>
                      <a:pt x="600" y="136"/>
                    </a:lnTo>
                    <a:lnTo>
                      <a:pt x="628" y="136"/>
                    </a:lnTo>
                    <a:lnTo>
                      <a:pt x="628" y="136"/>
                    </a:lnTo>
                    <a:lnTo>
                      <a:pt x="629" y="137"/>
                    </a:lnTo>
                    <a:lnTo>
                      <a:pt x="629" y="138"/>
                    </a:lnTo>
                    <a:lnTo>
                      <a:pt x="629" y="172"/>
                    </a:lnTo>
                    <a:close/>
                    <a:moveTo>
                      <a:pt x="629" y="114"/>
                    </a:moveTo>
                    <a:lnTo>
                      <a:pt x="629" y="114"/>
                    </a:lnTo>
                    <a:lnTo>
                      <a:pt x="629" y="114"/>
                    </a:lnTo>
                    <a:lnTo>
                      <a:pt x="628" y="115"/>
                    </a:lnTo>
                    <a:lnTo>
                      <a:pt x="618" y="115"/>
                    </a:lnTo>
                    <a:lnTo>
                      <a:pt x="618" y="115"/>
                    </a:lnTo>
                    <a:lnTo>
                      <a:pt x="617" y="114"/>
                    </a:lnTo>
                    <a:lnTo>
                      <a:pt x="599" y="79"/>
                    </a:lnTo>
                    <a:lnTo>
                      <a:pt x="599" y="79"/>
                    </a:lnTo>
                    <a:lnTo>
                      <a:pt x="599" y="79"/>
                    </a:lnTo>
                    <a:lnTo>
                      <a:pt x="600" y="78"/>
                    </a:lnTo>
                    <a:lnTo>
                      <a:pt x="628" y="78"/>
                    </a:lnTo>
                    <a:lnTo>
                      <a:pt x="628" y="78"/>
                    </a:lnTo>
                    <a:lnTo>
                      <a:pt x="629" y="79"/>
                    </a:lnTo>
                    <a:lnTo>
                      <a:pt x="629" y="80"/>
                    </a:lnTo>
                    <a:lnTo>
                      <a:pt x="629" y="114"/>
                    </a:lnTo>
                    <a:close/>
                    <a:moveTo>
                      <a:pt x="629" y="56"/>
                    </a:moveTo>
                    <a:lnTo>
                      <a:pt x="629" y="56"/>
                    </a:lnTo>
                    <a:lnTo>
                      <a:pt x="629" y="56"/>
                    </a:lnTo>
                    <a:lnTo>
                      <a:pt x="628" y="58"/>
                    </a:lnTo>
                    <a:lnTo>
                      <a:pt x="618" y="58"/>
                    </a:lnTo>
                    <a:lnTo>
                      <a:pt x="618" y="58"/>
                    </a:lnTo>
                    <a:lnTo>
                      <a:pt x="617" y="56"/>
                    </a:lnTo>
                    <a:lnTo>
                      <a:pt x="599" y="23"/>
                    </a:lnTo>
                    <a:lnTo>
                      <a:pt x="599" y="23"/>
                    </a:lnTo>
                    <a:lnTo>
                      <a:pt x="599" y="21"/>
                    </a:lnTo>
                    <a:lnTo>
                      <a:pt x="600" y="21"/>
                    </a:lnTo>
                    <a:lnTo>
                      <a:pt x="628" y="21"/>
                    </a:lnTo>
                    <a:lnTo>
                      <a:pt x="628" y="21"/>
                    </a:lnTo>
                    <a:lnTo>
                      <a:pt x="629" y="21"/>
                    </a:lnTo>
                    <a:lnTo>
                      <a:pt x="629" y="23"/>
                    </a:lnTo>
                    <a:lnTo>
                      <a:pt x="629" y="56"/>
                    </a:lnTo>
                    <a:close/>
                  </a:path>
                </a:pathLst>
              </a:custGeom>
              <a:solidFill>
                <a:srgbClr val="00B0F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grpSp>
        <p:sp>
          <p:nvSpPr>
            <p:cNvPr id="122" name="矩形 121"/>
            <p:cNvSpPr/>
            <p:nvPr/>
          </p:nvSpPr>
          <p:spPr bwMode="auto">
            <a:xfrm>
              <a:off x="1821443" y="5310693"/>
              <a:ext cx="538635" cy="252972"/>
            </a:xfrm>
            <a:prstGeom prst="rect">
              <a:avLst/>
            </a:prstGeom>
            <a:solidFill>
              <a:srgbClr val="FFFFFF"/>
            </a:solidFill>
            <a:ln w="25400" cap="flat" cmpd="sng" algn="ctr">
              <a:noFill/>
              <a:prstDash val="solid"/>
            </a:ln>
            <a:effectLst/>
          </p:spPr>
          <p:txBody>
            <a:bodyPr lIns="0" tIns="0" rIns="0" bIns="0" rtlCol="0" anchor="ctr"/>
            <a:lstStyle/>
            <a:p>
              <a:pPr algn="ctr" defTabSz="913765" fontAlgn="base">
                <a:defRPr/>
              </a:pPr>
              <a:r>
                <a:rPr lang="zh-CN" altLang="en-US" sz="1200" kern="0" dirty="0">
                  <a:solidFill>
                    <a:prstClr val="black">
                      <a:lumMod val="75000"/>
                      <a:lumOff val="25000"/>
                    </a:prstClr>
                  </a:solidFill>
                  <a:latin typeface="+mn-ea"/>
                  <a:ea typeface="+mn-ea"/>
                </a:rPr>
                <a:t>云服务</a:t>
              </a:r>
              <a:endParaRPr lang="zh-CN" altLang="en-US" sz="1200" kern="0" dirty="0">
                <a:solidFill>
                  <a:prstClr val="black">
                    <a:lumMod val="75000"/>
                    <a:lumOff val="25000"/>
                  </a:prstClr>
                </a:solidFill>
                <a:latin typeface="+mn-ea"/>
                <a:ea typeface="+mn-ea"/>
              </a:endParaRPr>
            </a:p>
          </p:txBody>
        </p:sp>
        <p:sp>
          <p:nvSpPr>
            <p:cNvPr id="123" name="矩形 122"/>
            <p:cNvSpPr/>
            <p:nvPr/>
          </p:nvSpPr>
          <p:spPr bwMode="auto">
            <a:xfrm>
              <a:off x="4238780" y="1780273"/>
              <a:ext cx="507016" cy="363926"/>
            </a:xfrm>
            <a:prstGeom prst="rect">
              <a:avLst/>
            </a:prstGeom>
            <a:solidFill>
              <a:srgbClr val="FFFFFF"/>
            </a:solidFill>
            <a:ln w="25400" cap="flat" cmpd="sng" algn="ctr">
              <a:noFill/>
              <a:prstDash val="solid"/>
            </a:ln>
            <a:effectLst/>
          </p:spPr>
          <p:txBody>
            <a:bodyPr lIns="0" tIns="0" rIns="0" bIns="0" rtlCol="0" anchor="ctr"/>
            <a:lstStyle/>
            <a:p>
              <a:pPr algn="ctr" defTabSz="913765" fontAlgn="base"/>
              <a:r>
                <a:rPr lang="zh-CN" altLang="en-US" sz="1200" kern="0" dirty="0">
                  <a:solidFill>
                    <a:prstClr val="black">
                      <a:lumMod val="75000"/>
                      <a:lumOff val="25000"/>
                    </a:prstClr>
                  </a:solidFill>
                  <a:latin typeface="+mn-ea"/>
                  <a:ea typeface="+mn-ea"/>
                </a:rPr>
                <a:t>云服务</a:t>
              </a:r>
              <a:endParaRPr lang="zh-CN" altLang="en-US" sz="1200" kern="0" dirty="0">
                <a:solidFill>
                  <a:prstClr val="black">
                    <a:lumMod val="75000"/>
                    <a:lumOff val="25000"/>
                  </a:prstClr>
                </a:solidFill>
                <a:latin typeface="+mn-ea"/>
                <a:ea typeface="+mn-ea"/>
              </a:endParaRPr>
            </a:p>
          </p:txBody>
        </p:sp>
        <p:sp>
          <p:nvSpPr>
            <p:cNvPr id="124" name="矩形 28"/>
            <p:cNvSpPr/>
            <p:nvPr/>
          </p:nvSpPr>
          <p:spPr>
            <a:xfrm>
              <a:off x="1028585" y="3078472"/>
              <a:ext cx="2105605" cy="307503"/>
            </a:xfrm>
            <a:prstGeom prst="rect">
              <a:avLst/>
            </a:prstGeom>
            <a:noFill/>
          </p:spPr>
          <p:txBody>
            <a:bodyPr wrap="square" lIns="91286" tIns="45640" rIns="91286" bIns="45640">
              <a:spAutoFit/>
            </a:bodyPr>
            <a:lstStyle/>
            <a:p>
              <a:pPr algn="ctr" defTabSz="913765">
                <a:buClr>
                  <a:prstClr val="black"/>
                </a:buClr>
                <a:buSzPct val="80000"/>
              </a:pPr>
              <a:r>
                <a:rPr lang="zh-CN" altLang="en-US" sz="1200" b="1" dirty="0">
                  <a:solidFill>
                    <a:prstClr val="black"/>
                  </a:solidFill>
                  <a:latin typeface="+mn-ea"/>
                  <a:ea typeface="+mn-ea"/>
                </a:rPr>
                <a:t>华为云统一运</a:t>
              </a:r>
              <a:r>
                <a:rPr lang="zh-CN" altLang="en-US" sz="1200" b="1" dirty="0" smtClean="0">
                  <a:solidFill>
                    <a:prstClr val="black"/>
                  </a:solidFill>
                  <a:latin typeface="+mn-ea"/>
                  <a:ea typeface="+mn-ea"/>
                </a:rPr>
                <a:t>维、同步升级</a:t>
              </a:r>
              <a:endParaRPr lang="zh-CN" altLang="en-US" sz="1200" b="1" dirty="0">
                <a:solidFill>
                  <a:prstClr val="black"/>
                </a:solidFill>
                <a:latin typeface="+mn-ea"/>
                <a:ea typeface="+mn-ea"/>
              </a:endParaRPr>
            </a:p>
          </p:txBody>
        </p:sp>
        <p:sp>
          <p:nvSpPr>
            <p:cNvPr id="125" name="文本框 124"/>
            <p:cNvSpPr txBox="1"/>
            <p:nvPr/>
          </p:nvSpPr>
          <p:spPr>
            <a:xfrm>
              <a:off x="960665" y="4256636"/>
              <a:ext cx="1122715" cy="303395"/>
            </a:xfrm>
            <a:prstGeom prst="rect">
              <a:avLst/>
            </a:prstGeom>
            <a:noFill/>
          </p:spPr>
          <p:txBody>
            <a:bodyPr wrap="square" rtlCol="0">
              <a:spAutoFit/>
            </a:bodyPr>
            <a:lstStyle/>
            <a:p>
              <a:pPr defTabSz="913765"/>
              <a:r>
                <a:rPr lang="zh-CN" altLang="en-US" sz="1200" b="1" dirty="0">
                  <a:latin typeface="+mn-ea"/>
                  <a:ea typeface="+mn-ea"/>
                </a:rPr>
                <a:t>客户机房</a:t>
              </a:r>
              <a:endParaRPr lang="zh-CN" altLang="en-US" sz="1200" b="1" dirty="0">
                <a:latin typeface="+mn-ea"/>
                <a:ea typeface="+mn-ea"/>
              </a:endParaRPr>
            </a:p>
          </p:txBody>
        </p:sp>
        <p:cxnSp>
          <p:nvCxnSpPr>
            <p:cNvPr id="130" name="直接连接符 129"/>
            <p:cNvCxnSpPr/>
            <p:nvPr/>
          </p:nvCxnSpPr>
          <p:spPr>
            <a:xfrm>
              <a:off x="199262" y="4077613"/>
              <a:ext cx="5181717" cy="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31" name="Freeform 6"/>
            <p:cNvSpPr>
              <a:spLocks noEditPoints="1"/>
            </p:cNvSpPr>
            <p:nvPr/>
          </p:nvSpPr>
          <p:spPr bwMode="auto">
            <a:xfrm>
              <a:off x="3548508" y="5184422"/>
              <a:ext cx="881025" cy="977537"/>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B2B2B2">
                <a:lumMod val="75000"/>
              </a:srgbClr>
            </a:solidFill>
            <a:ln w="9525">
              <a:noFill/>
              <a:round/>
            </a:ln>
          </p:spPr>
          <p:txBody>
            <a:bodyPr vert="horz" wrap="square" lIns="121750" tIns="60873" rIns="121750" bIns="60873"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656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249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6906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562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1555" algn="l" defTabSz="912495" rtl="0" eaLnBrk="1" latinLnBrk="0" hangingPunct="1">
                <a:defRPr kern="1200">
                  <a:solidFill>
                    <a:schemeClr val="tx1"/>
                  </a:solidFill>
                  <a:latin typeface="Calibri" panose="020F0502020204030204" charset="0"/>
                  <a:ea typeface="宋体" panose="02010600030101010101" pitchFamily="2" charset="-122"/>
                  <a:cs typeface="+mn-cs"/>
                </a:defRPr>
              </a:lvl6pPr>
              <a:lvl7pPr marL="2738120" algn="l" defTabSz="912495" rtl="0" eaLnBrk="1" latinLnBrk="0" hangingPunct="1">
                <a:defRPr kern="1200">
                  <a:solidFill>
                    <a:schemeClr val="tx1"/>
                  </a:solidFill>
                  <a:latin typeface="Calibri" panose="020F0502020204030204" charset="0"/>
                  <a:ea typeface="宋体" panose="02010600030101010101" pitchFamily="2" charset="-122"/>
                  <a:cs typeface="+mn-cs"/>
                </a:defRPr>
              </a:lvl7pPr>
              <a:lvl8pPr marL="3194685" algn="l" defTabSz="912495" rtl="0" eaLnBrk="1" latinLnBrk="0" hangingPunct="1">
                <a:defRPr kern="1200">
                  <a:solidFill>
                    <a:schemeClr val="tx1"/>
                  </a:solidFill>
                  <a:latin typeface="Calibri" panose="020F0502020204030204" charset="0"/>
                  <a:ea typeface="宋体" panose="02010600030101010101" pitchFamily="2" charset="-122"/>
                  <a:cs typeface="+mn-cs"/>
                </a:defRPr>
              </a:lvl8pPr>
              <a:lvl9pPr marL="3650615" algn="l" defTabSz="91249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defTabSz="1216660" fontAlgn="auto">
                <a:spcBef>
                  <a:spcPts val="0"/>
                </a:spcBef>
                <a:spcAft>
                  <a:spcPts val="0"/>
                </a:spcAft>
                <a:defRPr/>
              </a:pPr>
              <a:endParaRPr lang="zh-CN" altLang="en-US" sz="1200" dirty="0">
                <a:solidFill>
                  <a:prstClr val="black"/>
                </a:solidFill>
                <a:latin typeface="+mn-ea"/>
                <a:ea typeface="+mn-ea"/>
              </a:endParaRPr>
            </a:p>
          </p:txBody>
        </p:sp>
        <p:sp>
          <p:nvSpPr>
            <p:cNvPr id="132" name="Freeform 7"/>
            <p:cNvSpPr/>
            <p:nvPr/>
          </p:nvSpPr>
          <p:spPr bwMode="auto">
            <a:xfrm>
              <a:off x="4182819" y="5079515"/>
              <a:ext cx="1382309" cy="1072807"/>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AC090"/>
            </a:solidFill>
            <a:ln w="38100" cap="flat" cmpd="sng" algn="ctr">
              <a:no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133" name="圆角矩形 132"/>
            <p:cNvSpPr/>
            <p:nvPr/>
          </p:nvSpPr>
          <p:spPr bwMode="auto">
            <a:xfrm>
              <a:off x="4429859" y="5529047"/>
              <a:ext cx="822947" cy="341737"/>
            </a:xfrm>
            <a:prstGeom prst="roundRect">
              <a:avLst>
                <a:gd name="adj" fmla="val 0"/>
              </a:avLst>
            </a:prstGeom>
            <a:solidFill>
              <a:srgbClr val="FFFFFF">
                <a:alpha val="80000"/>
              </a:srgbClr>
            </a:solidFill>
            <a:ln w="25400" cap="flat" cmpd="sng" algn="ctr">
              <a:noFill/>
              <a:prstDash val="solid"/>
            </a:ln>
            <a:effectLst/>
          </p:spPr>
          <p:txBody>
            <a:bodyPr lIns="121813" tIns="60906" rIns="121813" bIns="60906" rtlCol="0" anchor="ctr"/>
            <a:lstStyle/>
            <a:p>
              <a:pPr algn="ctr" defTabSz="913765" fontAlgn="base">
                <a:defRPr/>
              </a:pPr>
              <a:r>
                <a:rPr lang="en-US" altLang="zh-CN" sz="1200" b="1" kern="0" dirty="0">
                  <a:solidFill>
                    <a:srgbClr val="C00000"/>
                  </a:solidFill>
                  <a:latin typeface="+mn-ea"/>
                  <a:ea typeface="+mn-ea"/>
                </a:rPr>
                <a:t>HCS Online</a:t>
              </a:r>
              <a:endParaRPr lang="en-US" altLang="zh-CN" sz="1200" b="1" kern="0" dirty="0">
                <a:solidFill>
                  <a:srgbClr val="C00000"/>
                </a:solidFill>
                <a:latin typeface="+mn-ea"/>
                <a:ea typeface="+mn-ea"/>
              </a:endParaRPr>
            </a:p>
          </p:txBody>
        </p:sp>
        <p:grpSp>
          <p:nvGrpSpPr>
            <p:cNvPr id="134" name="组合 454"/>
            <p:cNvGrpSpPr/>
            <p:nvPr/>
          </p:nvGrpSpPr>
          <p:grpSpPr>
            <a:xfrm>
              <a:off x="4429533" y="5906379"/>
              <a:ext cx="823599" cy="154515"/>
              <a:chOff x="2890233" y="2873413"/>
              <a:chExt cx="1187699" cy="162469"/>
            </a:xfrm>
          </p:grpSpPr>
          <p:sp>
            <p:nvSpPr>
              <p:cNvPr id="135" name="圆角矩形 134"/>
              <p:cNvSpPr/>
              <p:nvPr/>
            </p:nvSpPr>
            <p:spPr bwMode="auto">
              <a:xfrm>
                <a:off x="2890233" y="2873413"/>
                <a:ext cx="1187699" cy="162469"/>
              </a:xfrm>
              <a:prstGeom prst="roundRect">
                <a:avLst>
                  <a:gd name="adj" fmla="val 0"/>
                </a:avLst>
              </a:prstGeom>
              <a:solidFill>
                <a:srgbClr val="FFFFFF">
                  <a:alpha val="60000"/>
                </a:srgbClr>
              </a:solidFill>
              <a:ln w="9525" cap="flat" cmpd="sng" algn="ctr">
                <a:solidFill>
                  <a:srgbClr val="FFFFFF"/>
                </a:solidFill>
                <a:prstDash val="solid"/>
                <a:round/>
                <a:headEnd type="none" w="med" len="med"/>
                <a:tailEnd type="none" w="med" len="med"/>
              </a:ln>
              <a:effectLst/>
            </p:spPr>
            <p:txBody>
              <a:bodyPr vert="horz" wrap="square" lIns="116932" tIns="58465" rIns="116932" bIns="58465" numCol="1" rtlCol="0" anchor="t" anchorCtr="0" compatLnSpc="1">
                <a:noAutofit/>
              </a:bodyPr>
              <a:lstStyle/>
              <a:p>
                <a:pPr algn="ctr" defTabSz="1122045">
                  <a:defRPr/>
                </a:pPr>
                <a:endParaRPr lang="zh-CN" altLang="en-US" sz="1200" kern="0" dirty="0">
                  <a:solidFill>
                    <a:prstClr val="black"/>
                  </a:solidFill>
                  <a:latin typeface="+mn-ea"/>
                  <a:ea typeface="+mn-ea"/>
                </a:endParaRPr>
              </a:p>
            </p:txBody>
          </p:sp>
          <p:grpSp>
            <p:nvGrpSpPr>
              <p:cNvPr id="136" name="组合 456"/>
              <p:cNvGrpSpPr/>
              <p:nvPr/>
            </p:nvGrpSpPr>
            <p:grpSpPr>
              <a:xfrm>
                <a:off x="3728603" y="2900280"/>
                <a:ext cx="312078" cy="106994"/>
                <a:chOff x="3728603" y="2900280"/>
                <a:chExt cx="312078" cy="106994"/>
              </a:xfrm>
            </p:grpSpPr>
            <p:sp>
              <p:nvSpPr>
                <p:cNvPr id="139" name="Freeform 135"/>
                <p:cNvSpPr>
                  <a:spLocks noEditPoints="1"/>
                </p:cNvSpPr>
                <p:nvPr/>
              </p:nvSpPr>
              <p:spPr bwMode="auto">
                <a:xfrm>
                  <a:off x="3728603" y="2900280"/>
                  <a:ext cx="148151" cy="106979"/>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sp>
              <p:nvSpPr>
                <p:cNvPr id="140" name="Freeform 135"/>
                <p:cNvSpPr>
                  <a:spLocks noEditPoints="1"/>
                </p:cNvSpPr>
                <p:nvPr/>
              </p:nvSpPr>
              <p:spPr bwMode="auto">
                <a:xfrm>
                  <a:off x="3892530" y="2900294"/>
                  <a:ext cx="148151" cy="106980"/>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rgbClr val="FFFFFF">
                      <a:lumMod val="50000"/>
                    </a:srgbClr>
                  </a:solidFill>
                </a:ln>
              </p:spPr>
              <p:txBody>
                <a:bodyPr vert="horz" wrap="square" lIns="121729" tIns="60863" rIns="121729" bIns="6086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defTabSz="913765" fontAlgn="auto">
                    <a:spcBef>
                      <a:spcPts val="0"/>
                    </a:spcBef>
                    <a:spcAft>
                      <a:spcPts val="0"/>
                    </a:spcAft>
                    <a:defRPr/>
                  </a:pPr>
                  <a:endParaRPr lang="zh-CN" altLang="en-US" sz="1200" b="0" kern="0" dirty="0">
                    <a:solidFill>
                      <a:prstClr val="black"/>
                    </a:solidFill>
                    <a:latin typeface="+mn-ea"/>
                    <a:ea typeface="+mn-ea"/>
                    <a:cs typeface="Arial" panose="020B0604020202020204" pitchFamily="34" charset="0"/>
                  </a:endParaRPr>
                </a:p>
              </p:txBody>
            </p:sp>
          </p:grpSp>
          <p:sp>
            <p:nvSpPr>
              <p:cNvPr id="137" name="Freeform 71"/>
              <p:cNvSpPr>
                <a:spLocks noEditPoints="1"/>
              </p:cNvSpPr>
              <p:nvPr/>
            </p:nvSpPr>
            <p:spPr bwMode="auto">
              <a:xfrm>
                <a:off x="3323935" y="2897514"/>
                <a:ext cx="363739" cy="115528"/>
              </a:xfrm>
              <a:custGeom>
                <a:avLst/>
                <a:gdLst>
                  <a:gd name="T0" fmla="*/ 414 w 793"/>
                  <a:gd name="T1" fmla="*/ 157 h 192"/>
                  <a:gd name="T2" fmla="*/ 368 w 793"/>
                  <a:gd name="T3" fmla="*/ 118 h 192"/>
                  <a:gd name="T4" fmla="*/ 391 w 793"/>
                  <a:gd name="T5" fmla="*/ 114 h 192"/>
                  <a:gd name="T6" fmla="*/ 414 w 793"/>
                  <a:gd name="T7" fmla="*/ 157 h 192"/>
                  <a:gd name="T8" fmla="*/ 367 w 793"/>
                  <a:gd name="T9" fmla="*/ 52 h 192"/>
                  <a:gd name="T10" fmla="*/ 388 w 793"/>
                  <a:gd name="T11" fmla="*/ 44 h 192"/>
                  <a:gd name="T12" fmla="*/ 414 w 793"/>
                  <a:gd name="T13" fmla="*/ 54 h 192"/>
                  <a:gd name="T14" fmla="*/ 457 w 793"/>
                  <a:gd name="T15" fmla="*/ 120 h 192"/>
                  <a:gd name="T16" fmla="*/ 478 w 793"/>
                  <a:gd name="T17" fmla="*/ 114 h 192"/>
                  <a:gd name="T18" fmla="*/ 486 w 793"/>
                  <a:gd name="T19" fmla="*/ 123 h 192"/>
                  <a:gd name="T20" fmla="*/ 457 w 793"/>
                  <a:gd name="T21" fmla="*/ 54 h 192"/>
                  <a:gd name="T22" fmla="*/ 464 w 793"/>
                  <a:gd name="T23" fmla="*/ 44 h 192"/>
                  <a:gd name="T24" fmla="*/ 486 w 793"/>
                  <a:gd name="T25" fmla="*/ 52 h 192"/>
                  <a:gd name="T26" fmla="*/ 530 w 793"/>
                  <a:gd name="T27" fmla="*/ 123 h 192"/>
                  <a:gd name="T28" fmla="*/ 551 w 793"/>
                  <a:gd name="T29" fmla="*/ 114 h 192"/>
                  <a:gd name="T30" fmla="*/ 575 w 793"/>
                  <a:gd name="T31" fmla="*/ 118 h 192"/>
                  <a:gd name="T32" fmla="*/ 530 w 793"/>
                  <a:gd name="T33" fmla="*/ 87 h 192"/>
                  <a:gd name="T34" fmla="*/ 549 w 793"/>
                  <a:gd name="T35" fmla="*/ 47 h 192"/>
                  <a:gd name="T36" fmla="*/ 573 w 793"/>
                  <a:gd name="T37" fmla="*/ 47 h 192"/>
                  <a:gd name="T38" fmla="*/ 683 w 793"/>
                  <a:gd name="T39" fmla="*/ 157 h 192"/>
                  <a:gd name="T40" fmla="*/ 637 w 793"/>
                  <a:gd name="T41" fmla="*/ 118 h 192"/>
                  <a:gd name="T42" fmla="*/ 661 w 793"/>
                  <a:gd name="T43" fmla="*/ 114 h 192"/>
                  <a:gd name="T44" fmla="*/ 683 w 793"/>
                  <a:gd name="T45" fmla="*/ 157 h 192"/>
                  <a:gd name="T46" fmla="*/ 637 w 793"/>
                  <a:gd name="T47" fmla="*/ 52 h 192"/>
                  <a:gd name="T48" fmla="*/ 659 w 793"/>
                  <a:gd name="T49" fmla="*/ 44 h 192"/>
                  <a:gd name="T50" fmla="*/ 683 w 793"/>
                  <a:gd name="T51" fmla="*/ 54 h 192"/>
                  <a:gd name="T52" fmla="*/ 13 w 793"/>
                  <a:gd name="T53" fmla="*/ 1 h 192"/>
                  <a:gd name="T54" fmla="*/ 0 w 793"/>
                  <a:gd name="T55" fmla="*/ 22 h 192"/>
                  <a:gd name="T56" fmla="*/ 7 w 793"/>
                  <a:gd name="T57" fmla="*/ 186 h 192"/>
                  <a:gd name="T58" fmla="*/ 771 w 793"/>
                  <a:gd name="T59" fmla="*/ 192 h 192"/>
                  <a:gd name="T60" fmla="*/ 792 w 793"/>
                  <a:gd name="T61" fmla="*/ 178 h 192"/>
                  <a:gd name="T62" fmla="*/ 792 w 793"/>
                  <a:gd name="T63" fmla="*/ 13 h 192"/>
                  <a:gd name="T64" fmla="*/ 771 w 793"/>
                  <a:gd name="T65" fmla="*/ 0 h 192"/>
                  <a:gd name="T66" fmla="*/ 52 w 793"/>
                  <a:gd name="T67" fmla="*/ 134 h 192"/>
                  <a:gd name="T68" fmla="*/ 64 w 793"/>
                  <a:gd name="T69" fmla="*/ 116 h 192"/>
                  <a:gd name="T70" fmla="*/ 77 w 793"/>
                  <a:gd name="T71" fmla="*/ 129 h 192"/>
                  <a:gd name="T72" fmla="*/ 64 w 793"/>
                  <a:gd name="T73" fmla="*/ 76 h 192"/>
                  <a:gd name="T74" fmla="*/ 51 w 793"/>
                  <a:gd name="T75" fmla="*/ 63 h 192"/>
                  <a:gd name="T76" fmla="*/ 70 w 793"/>
                  <a:gd name="T77" fmla="*/ 52 h 192"/>
                  <a:gd name="T78" fmla="*/ 74 w 793"/>
                  <a:gd name="T79" fmla="*/ 72 h 192"/>
                  <a:gd name="T80" fmla="*/ 138 w 793"/>
                  <a:gd name="T81" fmla="*/ 140 h 192"/>
                  <a:gd name="T82" fmla="*/ 133 w 793"/>
                  <a:gd name="T83" fmla="*/ 120 h 192"/>
                  <a:gd name="T84" fmla="*/ 155 w 793"/>
                  <a:gd name="T85" fmla="*/ 124 h 192"/>
                  <a:gd name="T86" fmla="*/ 143 w 793"/>
                  <a:gd name="T87" fmla="*/ 142 h 192"/>
                  <a:gd name="T88" fmla="*/ 131 w 793"/>
                  <a:gd name="T89" fmla="*/ 68 h 192"/>
                  <a:gd name="T90" fmla="*/ 143 w 793"/>
                  <a:gd name="T91" fmla="*/ 51 h 192"/>
                  <a:gd name="T92" fmla="*/ 156 w 793"/>
                  <a:gd name="T93" fmla="*/ 63 h 192"/>
                  <a:gd name="T94" fmla="*/ 222 w 793"/>
                  <a:gd name="T95" fmla="*/ 142 h 192"/>
                  <a:gd name="T96" fmla="*/ 209 w 793"/>
                  <a:gd name="T97" fmla="*/ 129 h 192"/>
                  <a:gd name="T98" fmla="*/ 227 w 793"/>
                  <a:gd name="T99" fmla="*/ 116 h 192"/>
                  <a:gd name="T100" fmla="*/ 230 w 793"/>
                  <a:gd name="T101" fmla="*/ 138 h 192"/>
                  <a:gd name="T102" fmla="*/ 216 w 793"/>
                  <a:gd name="T103" fmla="*/ 75 h 192"/>
                  <a:gd name="T104" fmla="*/ 213 w 793"/>
                  <a:gd name="T105" fmla="*/ 54 h 192"/>
                  <a:gd name="T106" fmla="*/ 234 w 793"/>
                  <a:gd name="T107" fmla="*/ 58 h 192"/>
                  <a:gd name="T108" fmla="*/ 222 w 793"/>
                  <a:gd name="T109" fmla="*/ 76 h 192"/>
                  <a:gd name="T110" fmla="*/ 721 w 793"/>
                  <a:gd name="T111" fmla="*/ 176 h 192"/>
                  <a:gd name="T112" fmla="*/ 739 w 793"/>
                  <a:gd name="T113" fmla="*/ 100 h 192"/>
                  <a:gd name="T114" fmla="*/ 755 w 793"/>
                  <a:gd name="T115" fmla="*/ 82 h 192"/>
                  <a:gd name="T116" fmla="*/ 771 w 793"/>
                  <a:gd name="T117"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7" y="120"/>
                    </a:lnTo>
                    <a:lnTo>
                      <a:pt x="368" y="118"/>
                    </a:lnTo>
                    <a:lnTo>
                      <a:pt x="369" y="115"/>
                    </a:lnTo>
                    <a:lnTo>
                      <a:pt x="372" y="114"/>
                    </a:lnTo>
                    <a:lnTo>
                      <a:pt x="375" y="114"/>
                    </a:lnTo>
                    <a:lnTo>
                      <a:pt x="388"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7" y="52"/>
                    </a:lnTo>
                    <a:lnTo>
                      <a:pt x="368" y="48"/>
                    </a:lnTo>
                    <a:lnTo>
                      <a:pt x="369" y="47"/>
                    </a:lnTo>
                    <a:lnTo>
                      <a:pt x="372" y="44"/>
                    </a:lnTo>
                    <a:lnTo>
                      <a:pt x="375" y="44"/>
                    </a:lnTo>
                    <a:lnTo>
                      <a:pt x="388"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7" y="120"/>
                    </a:lnTo>
                    <a:lnTo>
                      <a:pt x="458" y="118"/>
                    </a:lnTo>
                    <a:lnTo>
                      <a:pt x="459" y="115"/>
                    </a:lnTo>
                    <a:lnTo>
                      <a:pt x="462" y="114"/>
                    </a:lnTo>
                    <a:lnTo>
                      <a:pt x="464" y="114"/>
                    </a:lnTo>
                    <a:lnTo>
                      <a:pt x="478"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7" y="52"/>
                    </a:lnTo>
                    <a:lnTo>
                      <a:pt x="458" y="48"/>
                    </a:lnTo>
                    <a:lnTo>
                      <a:pt x="459" y="47"/>
                    </a:lnTo>
                    <a:lnTo>
                      <a:pt x="462" y="44"/>
                    </a:lnTo>
                    <a:lnTo>
                      <a:pt x="464" y="44"/>
                    </a:lnTo>
                    <a:lnTo>
                      <a:pt x="478"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20"/>
                    </a:lnTo>
                    <a:lnTo>
                      <a:pt x="548" y="118"/>
                    </a:lnTo>
                    <a:lnTo>
                      <a:pt x="549" y="115"/>
                    </a:lnTo>
                    <a:lnTo>
                      <a:pt x="551" y="114"/>
                    </a:lnTo>
                    <a:lnTo>
                      <a:pt x="554" y="114"/>
                    </a:lnTo>
                    <a:lnTo>
                      <a:pt x="568"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52"/>
                    </a:lnTo>
                    <a:lnTo>
                      <a:pt x="548" y="48"/>
                    </a:lnTo>
                    <a:lnTo>
                      <a:pt x="549" y="47"/>
                    </a:lnTo>
                    <a:lnTo>
                      <a:pt x="551" y="44"/>
                    </a:lnTo>
                    <a:lnTo>
                      <a:pt x="554" y="44"/>
                    </a:lnTo>
                    <a:lnTo>
                      <a:pt x="568"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20"/>
                    </a:lnTo>
                    <a:lnTo>
                      <a:pt x="637" y="118"/>
                    </a:lnTo>
                    <a:lnTo>
                      <a:pt x="640" y="115"/>
                    </a:lnTo>
                    <a:lnTo>
                      <a:pt x="641" y="114"/>
                    </a:lnTo>
                    <a:lnTo>
                      <a:pt x="645" y="114"/>
                    </a:lnTo>
                    <a:lnTo>
                      <a:pt x="659"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52"/>
                    </a:lnTo>
                    <a:lnTo>
                      <a:pt x="637" y="48"/>
                    </a:lnTo>
                    <a:lnTo>
                      <a:pt x="640" y="47"/>
                    </a:lnTo>
                    <a:lnTo>
                      <a:pt x="641" y="44"/>
                    </a:lnTo>
                    <a:lnTo>
                      <a:pt x="645" y="44"/>
                    </a:lnTo>
                    <a:lnTo>
                      <a:pt x="659"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22" y="0"/>
                    </a:lnTo>
                    <a:lnTo>
                      <a:pt x="17" y="0"/>
                    </a:lnTo>
                    <a:lnTo>
                      <a:pt x="13" y="1"/>
                    </a:lnTo>
                    <a:lnTo>
                      <a:pt x="9" y="4"/>
                    </a:lnTo>
                    <a:lnTo>
                      <a:pt x="7" y="6"/>
                    </a:lnTo>
                    <a:lnTo>
                      <a:pt x="4" y="9"/>
                    </a:lnTo>
                    <a:lnTo>
                      <a:pt x="2" y="13"/>
                    </a:lnTo>
                    <a:lnTo>
                      <a:pt x="0" y="16"/>
                    </a:lnTo>
                    <a:lnTo>
                      <a:pt x="0" y="22"/>
                    </a:lnTo>
                    <a:lnTo>
                      <a:pt x="0" y="171"/>
                    </a:lnTo>
                    <a:lnTo>
                      <a:pt x="0" y="171"/>
                    </a:lnTo>
                    <a:lnTo>
                      <a:pt x="0" y="174"/>
                    </a:lnTo>
                    <a:lnTo>
                      <a:pt x="2" y="178"/>
                    </a:lnTo>
                    <a:lnTo>
                      <a:pt x="4" y="182"/>
                    </a:lnTo>
                    <a:lnTo>
                      <a:pt x="7" y="186"/>
                    </a:lnTo>
                    <a:lnTo>
                      <a:pt x="9" y="188"/>
                    </a:lnTo>
                    <a:lnTo>
                      <a:pt x="13" y="190"/>
                    </a:lnTo>
                    <a:lnTo>
                      <a:pt x="17" y="191"/>
                    </a:lnTo>
                    <a:lnTo>
                      <a:pt x="22" y="192"/>
                    </a:lnTo>
                    <a:lnTo>
                      <a:pt x="771"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22"/>
                    </a:lnTo>
                    <a:lnTo>
                      <a:pt x="793" y="16"/>
                    </a:lnTo>
                    <a:lnTo>
                      <a:pt x="792" y="13"/>
                    </a:lnTo>
                    <a:lnTo>
                      <a:pt x="789" y="9"/>
                    </a:lnTo>
                    <a:lnTo>
                      <a:pt x="787" y="6"/>
                    </a:lnTo>
                    <a:lnTo>
                      <a:pt x="784" y="4"/>
                    </a:lnTo>
                    <a:lnTo>
                      <a:pt x="780" y="1"/>
                    </a:lnTo>
                    <a:lnTo>
                      <a:pt x="776" y="0"/>
                    </a:lnTo>
                    <a:lnTo>
                      <a:pt x="771" y="0"/>
                    </a:lnTo>
                    <a:lnTo>
                      <a:pt x="771" y="0"/>
                    </a:lnTo>
                    <a:close/>
                    <a:moveTo>
                      <a:pt x="64" y="142"/>
                    </a:moveTo>
                    <a:lnTo>
                      <a:pt x="64" y="142"/>
                    </a:lnTo>
                    <a:lnTo>
                      <a:pt x="58" y="140"/>
                    </a:lnTo>
                    <a:lnTo>
                      <a:pt x="55" y="138"/>
                    </a:lnTo>
                    <a:lnTo>
                      <a:pt x="52" y="134"/>
                    </a:lnTo>
                    <a:lnTo>
                      <a:pt x="51" y="129"/>
                    </a:lnTo>
                    <a:lnTo>
                      <a:pt x="51" y="129"/>
                    </a:lnTo>
                    <a:lnTo>
                      <a:pt x="52" y="124"/>
                    </a:lnTo>
                    <a:lnTo>
                      <a:pt x="55" y="120"/>
                    </a:lnTo>
                    <a:lnTo>
                      <a:pt x="58" y="116"/>
                    </a:lnTo>
                    <a:lnTo>
                      <a:pt x="64" y="116"/>
                    </a:lnTo>
                    <a:lnTo>
                      <a:pt x="64" y="116"/>
                    </a:lnTo>
                    <a:lnTo>
                      <a:pt x="70" y="116"/>
                    </a:lnTo>
                    <a:lnTo>
                      <a:pt x="74" y="120"/>
                    </a:lnTo>
                    <a:lnTo>
                      <a:pt x="76" y="124"/>
                    </a:lnTo>
                    <a:lnTo>
                      <a:pt x="77" y="129"/>
                    </a:lnTo>
                    <a:lnTo>
                      <a:pt x="77" y="129"/>
                    </a:lnTo>
                    <a:lnTo>
                      <a:pt x="76" y="134"/>
                    </a:lnTo>
                    <a:lnTo>
                      <a:pt x="74" y="138"/>
                    </a:lnTo>
                    <a:lnTo>
                      <a:pt x="70" y="140"/>
                    </a:lnTo>
                    <a:lnTo>
                      <a:pt x="64" y="142"/>
                    </a:lnTo>
                    <a:lnTo>
                      <a:pt x="64" y="142"/>
                    </a:lnTo>
                    <a:close/>
                    <a:moveTo>
                      <a:pt x="64" y="76"/>
                    </a:moveTo>
                    <a:lnTo>
                      <a:pt x="64" y="76"/>
                    </a:lnTo>
                    <a:lnTo>
                      <a:pt x="58" y="75"/>
                    </a:lnTo>
                    <a:lnTo>
                      <a:pt x="55" y="72"/>
                    </a:lnTo>
                    <a:lnTo>
                      <a:pt x="52" y="68"/>
                    </a:lnTo>
                    <a:lnTo>
                      <a:pt x="51" y="63"/>
                    </a:lnTo>
                    <a:lnTo>
                      <a:pt x="51" y="63"/>
                    </a:lnTo>
                    <a:lnTo>
                      <a:pt x="52" y="58"/>
                    </a:lnTo>
                    <a:lnTo>
                      <a:pt x="55" y="54"/>
                    </a:lnTo>
                    <a:lnTo>
                      <a:pt x="58" y="52"/>
                    </a:lnTo>
                    <a:lnTo>
                      <a:pt x="64" y="51"/>
                    </a:lnTo>
                    <a:lnTo>
                      <a:pt x="64" y="51"/>
                    </a:lnTo>
                    <a:lnTo>
                      <a:pt x="70" y="52"/>
                    </a:lnTo>
                    <a:lnTo>
                      <a:pt x="74" y="54"/>
                    </a:lnTo>
                    <a:lnTo>
                      <a:pt x="76" y="58"/>
                    </a:lnTo>
                    <a:lnTo>
                      <a:pt x="77" y="63"/>
                    </a:lnTo>
                    <a:lnTo>
                      <a:pt x="77" y="63"/>
                    </a:lnTo>
                    <a:lnTo>
                      <a:pt x="76" y="68"/>
                    </a:lnTo>
                    <a:lnTo>
                      <a:pt x="74" y="72"/>
                    </a:lnTo>
                    <a:lnTo>
                      <a:pt x="70" y="75"/>
                    </a:lnTo>
                    <a:lnTo>
                      <a:pt x="64" y="76"/>
                    </a:lnTo>
                    <a:lnTo>
                      <a:pt x="64" y="76"/>
                    </a:lnTo>
                    <a:close/>
                    <a:moveTo>
                      <a:pt x="143" y="142"/>
                    </a:moveTo>
                    <a:lnTo>
                      <a:pt x="143" y="142"/>
                    </a:lnTo>
                    <a:lnTo>
                      <a:pt x="138" y="140"/>
                    </a:lnTo>
                    <a:lnTo>
                      <a:pt x="133" y="138"/>
                    </a:lnTo>
                    <a:lnTo>
                      <a:pt x="131" y="134"/>
                    </a:lnTo>
                    <a:lnTo>
                      <a:pt x="129" y="129"/>
                    </a:lnTo>
                    <a:lnTo>
                      <a:pt x="129" y="129"/>
                    </a:lnTo>
                    <a:lnTo>
                      <a:pt x="131" y="124"/>
                    </a:lnTo>
                    <a:lnTo>
                      <a:pt x="133" y="120"/>
                    </a:lnTo>
                    <a:lnTo>
                      <a:pt x="138" y="116"/>
                    </a:lnTo>
                    <a:lnTo>
                      <a:pt x="143" y="116"/>
                    </a:lnTo>
                    <a:lnTo>
                      <a:pt x="143" y="116"/>
                    </a:lnTo>
                    <a:lnTo>
                      <a:pt x="148" y="116"/>
                    </a:lnTo>
                    <a:lnTo>
                      <a:pt x="152" y="120"/>
                    </a:lnTo>
                    <a:lnTo>
                      <a:pt x="155" y="124"/>
                    </a:lnTo>
                    <a:lnTo>
                      <a:pt x="156" y="129"/>
                    </a:lnTo>
                    <a:lnTo>
                      <a:pt x="156" y="129"/>
                    </a:lnTo>
                    <a:lnTo>
                      <a:pt x="155" y="134"/>
                    </a:lnTo>
                    <a:lnTo>
                      <a:pt x="152" y="138"/>
                    </a:lnTo>
                    <a:lnTo>
                      <a:pt x="148" y="140"/>
                    </a:lnTo>
                    <a:lnTo>
                      <a:pt x="143" y="142"/>
                    </a:lnTo>
                    <a:lnTo>
                      <a:pt x="143" y="142"/>
                    </a:lnTo>
                    <a:close/>
                    <a:moveTo>
                      <a:pt x="143" y="76"/>
                    </a:moveTo>
                    <a:lnTo>
                      <a:pt x="143" y="76"/>
                    </a:lnTo>
                    <a:lnTo>
                      <a:pt x="138" y="75"/>
                    </a:lnTo>
                    <a:lnTo>
                      <a:pt x="133" y="72"/>
                    </a:lnTo>
                    <a:lnTo>
                      <a:pt x="131" y="68"/>
                    </a:lnTo>
                    <a:lnTo>
                      <a:pt x="129" y="63"/>
                    </a:lnTo>
                    <a:lnTo>
                      <a:pt x="129" y="63"/>
                    </a:lnTo>
                    <a:lnTo>
                      <a:pt x="131" y="58"/>
                    </a:lnTo>
                    <a:lnTo>
                      <a:pt x="133" y="54"/>
                    </a:lnTo>
                    <a:lnTo>
                      <a:pt x="138" y="52"/>
                    </a:lnTo>
                    <a:lnTo>
                      <a:pt x="143" y="51"/>
                    </a:lnTo>
                    <a:lnTo>
                      <a:pt x="143" y="51"/>
                    </a:lnTo>
                    <a:lnTo>
                      <a:pt x="148" y="52"/>
                    </a:lnTo>
                    <a:lnTo>
                      <a:pt x="152" y="54"/>
                    </a:lnTo>
                    <a:lnTo>
                      <a:pt x="155" y="58"/>
                    </a:lnTo>
                    <a:lnTo>
                      <a:pt x="156" y="63"/>
                    </a:lnTo>
                    <a:lnTo>
                      <a:pt x="156" y="63"/>
                    </a:lnTo>
                    <a:lnTo>
                      <a:pt x="155" y="68"/>
                    </a:lnTo>
                    <a:lnTo>
                      <a:pt x="152" y="72"/>
                    </a:lnTo>
                    <a:lnTo>
                      <a:pt x="148" y="75"/>
                    </a:lnTo>
                    <a:lnTo>
                      <a:pt x="143" y="76"/>
                    </a:lnTo>
                    <a:lnTo>
                      <a:pt x="143" y="76"/>
                    </a:lnTo>
                    <a:close/>
                    <a:moveTo>
                      <a:pt x="222" y="142"/>
                    </a:moveTo>
                    <a:lnTo>
                      <a:pt x="222" y="142"/>
                    </a:lnTo>
                    <a:lnTo>
                      <a:pt x="216" y="140"/>
                    </a:lnTo>
                    <a:lnTo>
                      <a:pt x="213" y="138"/>
                    </a:lnTo>
                    <a:lnTo>
                      <a:pt x="209" y="134"/>
                    </a:lnTo>
                    <a:lnTo>
                      <a:pt x="209" y="129"/>
                    </a:lnTo>
                    <a:lnTo>
                      <a:pt x="209" y="129"/>
                    </a:lnTo>
                    <a:lnTo>
                      <a:pt x="209" y="124"/>
                    </a:lnTo>
                    <a:lnTo>
                      <a:pt x="213" y="120"/>
                    </a:lnTo>
                    <a:lnTo>
                      <a:pt x="216" y="116"/>
                    </a:lnTo>
                    <a:lnTo>
                      <a:pt x="222" y="116"/>
                    </a:lnTo>
                    <a:lnTo>
                      <a:pt x="222" y="116"/>
                    </a:lnTo>
                    <a:lnTo>
                      <a:pt x="227" y="116"/>
                    </a:lnTo>
                    <a:lnTo>
                      <a:pt x="230" y="120"/>
                    </a:lnTo>
                    <a:lnTo>
                      <a:pt x="234" y="124"/>
                    </a:lnTo>
                    <a:lnTo>
                      <a:pt x="234" y="129"/>
                    </a:lnTo>
                    <a:lnTo>
                      <a:pt x="234" y="129"/>
                    </a:lnTo>
                    <a:lnTo>
                      <a:pt x="234" y="134"/>
                    </a:lnTo>
                    <a:lnTo>
                      <a:pt x="230" y="138"/>
                    </a:lnTo>
                    <a:lnTo>
                      <a:pt x="227" y="140"/>
                    </a:lnTo>
                    <a:lnTo>
                      <a:pt x="222" y="142"/>
                    </a:lnTo>
                    <a:lnTo>
                      <a:pt x="222" y="142"/>
                    </a:lnTo>
                    <a:close/>
                    <a:moveTo>
                      <a:pt x="222" y="76"/>
                    </a:moveTo>
                    <a:lnTo>
                      <a:pt x="222" y="76"/>
                    </a:lnTo>
                    <a:lnTo>
                      <a:pt x="216" y="75"/>
                    </a:lnTo>
                    <a:lnTo>
                      <a:pt x="213" y="72"/>
                    </a:lnTo>
                    <a:lnTo>
                      <a:pt x="209" y="68"/>
                    </a:lnTo>
                    <a:lnTo>
                      <a:pt x="209" y="63"/>
                    </a:lnTo>
                    <a:lnTo>
                      <a:pt x="209" y="63"/>
                    </a:lnTo>
                    <a:lnTo>
                      <a:pt x="209" y="58"/>
                    </a:lnTo>
                    <a:lnTo>
                      <a:pt x="213" y="54"/>
                    </a:lnTo>
                    <a:lnTo>
                      <a:pt x="216" y="52"/>
                    </a:lnTo>
                    <a:lnTo>
                      <a:pt x="222" y="51"/>
                    </a:lnTo>
                    <a:lnTo>
                      <a:pt x="222" y="51"/>
                    </a:lnTo>
                    <a:lnTo>
                      <a:pt x="227" y="52"/>
                    </a:lnTo>
                    <a:lnTo>
                      <a:pt x="230" y="54"/>
                    </a:lnTo>
                    <a:lnTo>
                      <a:pt x="234" y="58"/>
                    </a:lnTo>
                    <a:lnTo>
                      <a:pt x="234" y="63"/>
                    </a:lnTo>
                    <a:lnTo>
                      <a:pt x="234" y="63"/>
                    </a:lnTo>
                    <a:lnTo>
                      <a:pt x="234" y="68"/>
                    </a:lnTo>
                    <a:lnTo>
                      <a:pt x="230" y="72"/>
                    </a:lnTo>
                    <a:lnTo>
                      <a:pt x="227" y="75"/>
                    </a:lnTo>
                    <a:lnTo>
                      <a:pt x="222" y="76"/>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39" y="100"/>
                    </a:lnTo>
                    <a:lnTo>
                      <a:pt x="740" y="92"/>
                    </a:lnTo>
                    <a:lnTo>
                      <a:pt x="742" y="87"/>
                    </a:lnTo>
                    <a:lnTo>
                      <a:pt x="749" y="83"/>
                    </a:lnTo>
                    <a:lnTo>
                      <a:pt x="755" y="82"/>
                    </a:lnTo>
                    <a:lnTo>
                      <a:pt x="755" y="82"/>
                    </a:lnTo>
                    <a:lnTo>
                      <a:pt x="761" y="83"/>
                    </a:lnTo>
                    <a:lnTo>
                      <a:pt x="768" y="87"/>
                    </a:lnTo>
                    <a:lnTo>
                      <a:pt x="771" y="92"/>
                    </a:lnTo>
                    <a:lnTo>
                      <a:pt x="773" y="100"/>
                    </a:lnTo>
                    <a:lnTo>
                      <a:pt x="773" y="100"/>
                    </a:lnTo>
                    <a:lnTo>
                      <a:pt x="771" y="106"/>
                    </a:lnTo>
                    <a:lnTo>
                      <a:pt x="768" y="111"/>
                    </a:lnTo>
                    <a:lnTo>
                      <a:pt x="761" y="115"/>
                    </a:lnTo>
                    <a:lnTo>
                      <a:pt x="755" y="116"/>
                    </a:lnTo>
                    <a:lnTo>
                      <a:pt x="755" y="116"/>
                    </a:lnTo>
                    <a:close/>
                  </a:path>
                </a:pathLst>
              </a:custGeom>
              <a:solidFill>
                <a:srgbClr val="0070C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sp>
            <p:nvSpPr>
              <p:cNvPr id="138" name="Freeform 79"/>
              <p:cNvSpPr>
                <a:spLocks noEditPoints="1"/>
              </p:cNvSpPr>
              <p:nvPr/>
            </p:nvSpPr>
            <p:spPr bwMode="auto">
              <a:xfrm>
                <a:off x="2915705" y="2898575"/>
                <a:ext cx="360949" cy="112104"/>
              </a:xfrm>
              <a:custGeom>
                <a:avLst/>
                <a:gdLst>
                  <a:gd name="T0" fmla="*/ 0 w 662"/>
                  <a:gd name="T1" fmla="*/ 16 h 195"/>
                  <a:gd name="T2" fmla="*/ 19 w 662"/>
                  <a:gd name="T3" fmla="*/ 195 h 195"/>
                  <a:gd name="T4" fmla="*/ 662 w 662"/>
                  <a:gd name="T5" fmla="*/ 179 h 195"/>
                  <a:gd name="T6" fmla="*/ 644 w 662"/>
                  <a:gd name="T7" fmla="*/ 0 h 195"/>
                  <a:gd name="T8" fmla="*/ 584 w 662"/>
                  <a:gd name="T9" fmla="*/ 17 h 195"/>
                  <a:gd name="T10" fmla="*/ 511 w 662"/>
                  <a:gd name="T11" fmla="*/ 63 h 195"/>
                  <a:gd name="T12" fmla="*/ 506 w 662"/>
                  <a:gd name="T13" fmla="*/ 76 h 195"/>
                  <a:gd name="T14" fmla="*/ 607 w 662"/>
                  <a:gd name="T15" fmla="*/ 116 h 195"/>
                  <a:gd name="T16" fmla="*/ 506 w 662"/>
                  <a:gd name="T17" fmla="*/ 118 h 195"/>
                  <a:gd name="T18" fmla="*/ 426 w 662"/>
                  <a:gd name="T19" fmla="*/ 16 h 195"/>
                  <a:gd name="T20" fmla="*/ 451 w 662"/>
                  <a:gd name="T21" fmla="*/ 62 h 195"/>
                  <a:gd name="T22" fmla="*/ 351 w 662"/>
                  <a:gd name="T23" fmla="*/ 78 h 195"/>
                  <a:gd name="T24" fmla="*/ 430 w 662"/>
                  <a:gd name="T25" fmla="*/ 76 h 195"/>
                  <a:gd name="T26" fmla="*/ 355 w 662"/>
                  <a:gd name="T27" fmla="*/ 121 h 195"/>
                  <a:gd name="T28" fmla="*/ 198 w 662"/>
                  <a:gd name="T29" fmla="*/ 17 h 195"/>
                  <a:gd name="T30" fmla="*/ 298 w 662"/>
                  <a:gd name="T31" fmla="*/ 59 h 195"/>
                  <a:gd name="T32" fmla="*/ 197 w 662"/>
                  <a:gd name="T33" fmla="*/ 59 h 195"/>
                  <a:gd name="T34" fmla="*/ 271 w 662"/>
                  <a:gd name="T35" fmla="*/ 73 h 195"/>
                  <a:gd name="T36" fmla="*/ 293 w 662"/>
                  <a:gd name="T37" fmla="*/ 121 h 195"/>
                  <a:gd name="T38" fmla="*/ 42 w 662"/>
                  <a:gd name="T39" fmla="*/ 20 h 195"/>
                  <a:gd name="T40" fmla="*/ 122 w 662"/>
                  <a:gd name="T41" fmla="*/ 20 h 195"/>
                  <a:gd name="T42" fmla="*/ 43 w 662"/>
                  <a:gd name="T43" fmla="*/ 62 h 195"/>
                  <a:gd name="T44" fmla="*/ 46 w 662"/>
                  <a:gd name="T45" fmla="*/ 73 h 195"/>
                  <a:gd name="T46" fmla="*/ 143 w 662"/>
                  <a:gd name="T47" fmla="*/ 118 h 195"/>
                  <a:gd name="T48" fmla="*/ 42 w 662"/>
                  <a:gd name="T49" fmla="*/ 78 h 195"/>
                  <a:gd name="T50" fmla="*/ 42 w 662"/>
                  <a:gd name="T51" fmla="*/ 136 h 195"/>
                  <a:gd name="T52" fmla="*/ 122 w 662"/>
                  <a:gd name="T53" fmla="*/ 136 h 195"/>
                  <a:gd name="T54" fmla="*/ 165 w 662"/>
                  <a:gd name="T55" fmla="*/ 172 h 195"/>
                  <a:gd name="T56" fmla="*/ 135 w 662"/>
                  <a:gd name="T57" fmla="*/ 137 h 195"/>
                  <a:gd name="T58" fmla="*/ 165 w 662"/>
                  <a:gd name="T59" fmla="*/ 114 h 195"/>
                  <a:gd name="T60" fmla="*/ 135 w 662"/>
                  <a:gd name="T61" fmla="*/ 79 h 195"/>
                  <a:gd name="T62" fmla="*/ 165 w 662"/>
                  <a:gd name="T63" fmla="*/ 56 h 195"/>
                  <a:gd name="T64" fmla="*/ 135 w 662"/>
                  <a:gd name="T65" fmla="*/ 21 h 195"/>
                  <a:gd name="T66" fmla="*/ 202 w 662"/>
                  <a:gd name="T67" fmla="*/ 178 h 195"/>
                  <a:gd name="T68" fmla="*/ 198 w 662"/>
                  <a:gd name="T69" fmla="*/ 132 h 195"/>
                  <a:gd name="T70" fmla="*/ 298 w 662"/>
                  <a:gd name="T71" fmla="*/ 174 h 195"/>
                  <a:gd name="T72" fmla="*/ 318 w 662"/>
                  <a:gd name="T73" fmla="*/ 173 h 195"/>
                  <a:gd name="T74" fmla="*/ 318 w 662"/>
                  <a:gd name="T75" fmla="*/ 136 h 195"/>
                  <a:gd name="T76" fmla="*/ 318 w 662"/>
                  <a:gd name="T77" fmla="*/ 115 h 195"/>
                  <a:gd name="T78" fmla="*/ 318 w 662"/>
                  <a:gd name="T79" fmla="*/ 78 h 195"/>
                  <a:gd name="T80" fmla="*/ 318 w 662"/>
                  <a:gd name="T81" fmla="*/ 58 h 195"/>
                  <a:gd name="T82" fmla="*/ 318 w 662"/>
                  <a:gd name="T83" fmla="*/ 21 h 195"/>
                  <a:gd name="T84" fmla="*/ 353 w 662"/>
                  <a:gd name="T85" fmla="*/ 176 h 195"/>
                  <a:gd name="T86" fmla="*/ 426 w 662"/>
                  <a:gd name="T87" fmla="*/ 131 h 195"/>
                  <a:gd name="T88" fmla="*/ 451 w 662"/>
                  <a:gd name="T89" fmla="*/ 176 h 195"/>
                  <a:gd name="T90" fmla="*/ 464 w 662"/>
                  <a:gd name="T91" fmla="*/ 173 h 195"/>
                  <a:gd name="T92" fmla="*/ 474 w 662"/>
                  <a:gd name="T93" fmla="*/ 137 h 195"/>
                  <a:gd name="T94" fmla="*/ 464 w 662"/>
                  <a:gd name="T95" fmla="*/ 115 h 195"/>
                  <a:gd name="T96" fmla="*/ 474 w 662"/>
                  <a:gd name="T97" fmla="*/ 79 h 195"/>
                  <a:gd name="T98" fmla="*/ 464 w 662"/>
                  <a:gd name="T99" fmla="*/ 58 h 195"/>
                  <a:gd name="T100" fmla="*/ 474 w 662"/>
                  <a:gd name="T101" fmla="*/ 21 h 195"/>
                  <a:gd name="T102" fmla="*/ 506 w 662"/>
                  <a:gd name="T103" fmla="*/ 174 h 195"/>
                  <a:gd name="T104" fmla="*/ 584 w 662"/>
                  <a:gd name="T105" fmla="*/ 132 h 195"/>
                  <a:gd name="T106" fmla="*/ 602 w 662"/>
                  <a:gd name="T107" fmla="*/ 178 h 195"/>
                  <a:gd name="T108" fmla="*/ 599 w 662"/>
                  <a:gd name="T109" fmla="*/ 137 h 195"/>
                  <a:gd name="T110" fmla="*/ 629 w 662"/>
                  <a:gd name="T111" fmla="*/ 172 h 195"/>
                  <a:gd name="T112" fmla="*/ 599 w 662"/>
                  <a:gd name="T113" fmla="*/ 79 h 195"/>
                  <a:gd name="T114" fmla="*/ 629 w 662"/>
                  <a:gd name="T115" fmla="*/ 114 h 195"/>
                  <a:gd name="T116" fmla="*/ 599 w 662"/>
                  <a:gd name="T117" fmla="*/ 23 h 195"/>
                  <a:gd name="T118" fmla="*/ 629 w 662"/>
                  <a:gd name="T119"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4" y="0"/>
                    </a:moveTo>
                    <a:lnTo>
                      <a:pt x="19" y="0"/>
                    </a:lnTo>
                    <a:lnTo>
                      <a:pt x="19" y="0"/>
                    </a:lnTo>
                    <a:lnTo>
                      <a:pt x="13" y="1"/>
                    </a:lnTo>
                    <a:lnTo>
                      <a:pt x="6" y="4"/>
                    </a:lnTo>
                    <a:lnTo>
                      <a:pt x="2" y="10"/>
                    </a:lnTo>
                    <a:lnTo>
                      <a:pt x="1" y="12"/>
                    </a:lnTo>
                    <a:lnTo>
                      <a:pt x="0" y="16"/>
                    </a:lnTo>
                    <a:lnTo>
                      <a:pt x="0" y="179"/>
                    </a:lnTo>
                    <a:lnTo>
                      <a:pt x="0" y="179"/>
                    </a:lnTo>
                    <a:lnTo>
                      <a:pt x="1" y="181"/>
                    </a:lnTo>
                    <a:lnTo>
                      <a:pt x="2" y="184"/>
                    </a:lnTo>
                    <a:lnTo>
                      <a:pt x="6" y="190"/>
                    </a:lnTo>
                    <a:lnTo>
                      <a:pt x="13" y="193"/>
                    </a:lnTo>
                    <a:lnTo>
                      <a:pt x="16" y="195"/>
                    </a:lnTo>
                    <a:lnTo>
                      <a:pt x="19" y="195"/>
                    </a:lnTo>
                    <a:lnTo>
                      <a:pt x="644" y="195"/>
                    </a:lnTo>
                    <a:lnTo>
                      <a:pt x="644" y="195"/>
                    </a:lnTo>
                    <a:lnTo>
                      <a:pt x="647" y="195"/>
                    </a:lnTo>
                    <a:lnTo>
                      <a:pt x="651" y="193"/>
                    </a:lnTo>
                    <a:lnTo>
                      <a:pt x="658" y="190"/>
                    </a:lnTo>
                    <a:lnTo>
                      <a:pt x="661" y="184"/>
                    </a:lnTo>
                    <a:lnTo>
                      <a:pt x="662" y="181"/>
                    </a:lnTo>
                    <a:lnTo>
                      <a:pt x="662" y="179"/>
                    </a:lnTo>
                    <a:lnTo>
                      <a:pt x="662" y="16"/>
                    </a:lnTo>
                    <a:lnTo>
                      <a:pt x="662" y="16"/>
                    </a:lnTo>
                    <a:lnTo>
                      <a:pt x="662" y="12"/>
                    </a:lnTo>
                    <a:lnTo>
                      <a:pt x="661" y="10"/>
                    </a:lnTo>
                    <a:lnTo>
                      <a:pt x="658" y="4"/>
                    </a:lnTo>
                    <a:lnTo>
                      <a:pt x="651" y="1"/>
                    </a:lnTo>
                    <a:lnTo>
                      <a:pt x="644" y="0"/>
                    </a:lnTo>
                    <a:lnTo>
                      <a:pt x="644" y="0"/>
                    </a:lnTo>
                    <a:close/>
                    <a:moveTo>
                      <a:pt x="506" y="20"/>
                    </a:moveTo>
                    <a:lnTo>
                      <a:pt x="506" y="20"/>
                    </a:lnTo>
                    <a:lnTo>
                      <a:pt x="506" y="18"/>
                    </a:lnTo>
                    <a:lnTo>
                      <a:pt x="507" y="17"/>
                    </a:lnTo>
                    <a:lnTo>
                      <a:pt x="511" y="16"/>
                    </a:lnTo>
                    <a:lnTo>
                      <a:pt x="581" y="16"/>
                    </a:lnTo>
                    <a:lnTo>
                      <a:pt x="581" y="16"/>
                    </a:lnTo>
                    <a:lnTo>
                      <a:pt x="584" y="17"/>
                    </a:lnTo>
                    <a:lnTo>
                      <a:pt x="585" y="18"/>
                    </a:lnTo>
                    <a:lnTo>
                      <a:pt x="586" y="20"/>
                    </a:lnTo>
                    <a:lnTo>
                      <a:pt x="607" y="59"/>
                    </a:lnTo>
                    <a:lnTo>
                      <a:pt x="607" y="59"/>
                    </a:lnTo>
                    <a:lnTo>
                      <a:pt x="607" y="60"/>
                    </a:lnTo>
                    <a:lnTo>
                      <a:pt x="606" y="62"/>
                    </a:lnTo>
                    <a:lnTo>
                      <a:pt x="602" y="63"/>
                    </a:lnTo>
                    <a:lnTo>
                      <a:pt x="511"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1" y="73"/>
                    </a:lnTo>
                    <a:lnTo>
                      <a:pt x="584" y="75"/>
                    </a:lnTo>
                    <a:lnTo>
                      <a:pt x="585" y="76"/>
                    </a:lnTo>
                    <a:lnTo>
                      <a:pt x="586" y="78"/>
                    </a:lnTo>
                    <a:lnTo>
                      <a:pt x="607" y="116"/>
                    </a:lnTo>
                    <a:lnTo>
                      <a:pt x="607" y="116"/>
                    </a:lnTo>
                    <a:lnTo>
                      <a:pt x="607" y="118"/>
                    </a:lnTo>
                    <a:lnTo>
                      <a:pt x="606" y="119"/>
                    </a:lnTo>
                    <a:lnTo>
                      <a:pt x="602" y="121"/>
                    </a:lnTo>
                    <a:lnTo>
                      <a:pt x="511"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6" y="16"/>
                    </a:lnTo>
                    <a:lnTo>
                      <a:pt x="429" y="17"/>
                    </a:lnTo>
                    <a:lnTo>
                      <a:pt x="430" y="18"/>
                    </a:lnTo>
                    <a:lnTo>
                      <a:pt x="431" y="20"/>
                    </a:lnTo>
                    <a:lnTo>
                      <a:pt x="452" y="59"/>
                    </a:lnTo>
                    <a:lnTo>
                      <a:pt x="452" y="59"/>
                    </a:lnTo>
                    <a:lnTo>
                      <a:pt x="452" y="60"/>
                    </a:lnTo>
                    <a:lnTo>
                      <a:pt x="451" y="62"/>
                    </a:lnTo>
                    <a:lnTo>
                      <a:pt x="447" y="63"/>
                    </a:lnTo>
                    <a:lnTo>
                      <a:pt x="355"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6" y="73"/>
                    </a:lnTo>
                    <a:lnTo>
                      <a:pt x="429" y="75"/>
                    </a:lnTo>
                    <a:lnTo>
                      <a:pt x="430" y="76"/>
                    </a:lnTo>
                    <a:lnTo>
                      <a:pt x="431" y="78"/>
                    </a:lnTo>
                    <a:lnTo>
                      <a:pt x="452" y="116"/>
                    </a:lnTo>
                    <a:lnTo>
                      <a:pt x="452" y="116"/>
                    </a:lnTo>
                    <a:lnTo>
                      <a:pt x="452" y="118"/>
                    </a:lnTo>
                    <a:lnTo>
                      <a:pt x="451" y="119"/>
                    </a:lnTo>
                    <a:lnTo>
                      <a:pt x="447" y="121"/>
                    </a:lnTo>
                    <a:lnTo>
                      <a:pt x="355"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1" y="16"/>
                    </a:lnTo>
                    <a:lnTo>
                      <a:pt x="275" y="17"/>
                    </a:lnTo>
                    <a:lnTo>
                      <a:pt x="276" y="18"/>
                    </a:lnTo>
                    <a:lnTo>
                      <a:pt x="276" y="20"/>
                    </a:lnTo>
                    <a:lnTo>
                      <a:pt x="298" y="59"/>
                    </a:lnTo>
                    <a:lnTo>
                      <a:pt x="298" y="59"/>
                    </a:lnTo>
                    <a:lnTo>
                      <a:pt x="297" y="60"/>
                    </a:lnTo>
                    <a:lnTo>
                      <a:pt x="297" y="62"/>
                    </a:lnTo>
                    <a:lnTo>
                      <a:pt x="293" y="63"/>
                    </a:lnTo>
                    <a:lnTo>
                      <a:pt x="202"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1" y="73"/>
                    </a:lnTo>
                    <a:lnTo>
                      <a:pt x="275" y="75"/>
                    </a:lnTo>
                    <a:lnTo>
                      <a:pt x="276" y="76"/>
                    </a:lnTo>
                    <a:lnTo>
                      <a:pt x="276" y="78"/>
                    </a:lnTo>
                    <a:lnTo>
                      <a:pt x="298" y="116"/>
                    </a:lnTo>
                    <a:lnTo>
                      <a:pt x="298" y="116"/>
                    </a:lnTo>
                    <a:lnTo>
                      <a:pt x="297" y="118"/>
                    </a:lnTo>
                    <a:lnTo>
                      <a:pt x="297" y="119"/>
                    </a:lnTo>
                    <a:lnTo>
                      <a:pt x="293" y="121"/>
                    </a:lnTo>
                    <a:lnTo>
                      <a:pt x="202"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17" y="16"/>
                    </a:lnTo>
                    <a:lnTo>
                      <a:pt x="120" y="17"/>
                    </a:lnTo>
                    <a:lnTo>
                      <a:pt x="121" y="18"/>
                    </a:lnTo>
                    <a:lnTo>
                      <a:pt x="122" y="20"/>
                    </a:lnTo>
                    <a:lnTo>
                      <a:pt x="143" y="59"/>
                    </a:lnTo>
                    <a:lnTo>
                      <a:pt x="143" y="59"/>
                    </a:lnTo>
                    <a:lnTo>
                      <a:pt x="143" y="60"/>
                    </a:lnTo>
                    <a:lnTo>
                      <a:pt x="142" y="62"/>
                    </a:lnTo>
                    <a:lnTo>
                      <a:pt x="138" y="63"/>
                    </a:lnTo>
                    <a:lnTo>
                      <a:pt x="46"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17" y="73"/>
                    </a:lnTo>
                    <a:lnTo>
                      <a:pt x="120" y="75"/>
                    </a:lnTo>
                    <a:lnTo>
                      <a:pt x="121" y="76"/>
                    </a:lnTo>
                    <a:lnTo>
                      <a:pt x="122" y="78"/>
                    </a:lnTo>
                    <a:lnTo>
                      <a:pt x="143" y="116"/>
                    </a:lnTo>
                    <a:lnTo>
                      <a:pt x="143" y="116"/>
                    </a:lnTo>
                    <a:lnTo>
                      <a:pt x="143" y="118"/>
                    </a:lnTo>
                    <a:lnTo>
                      <a:pt x="142" y="119"/>
                    </a:lnTo>
                    <a:lnTo>
                      <a:pt x="138" y="121"/>
                    </a:lnTo>
                    <a:lnTo>
                      <a:pt x="46" y="121"/>
                    </a:lnTo>
                    <a:lnTo>
                      <a:pt x="46" y="121"/>
                    </a:lnTo>
                    <a:lnTo>
                      <a:pt x="43" y="119"/>
                    </a:lnTo>
                    <a:lnTo>
                      <a:pt x="42" y="118"/>
                    </a:lnTo>
                    <a:lnTo>
                      <a:pt x="42" y="116"/>
                    </a:lnTo>
                    <a:lnTo>
                      <a:pt x="42" y="78"/>
                    </a:lnTo>
                    <a:close/>
                    <a:moveTo>
                      <a:pt x="138" y="178"/>
                    </a:moveTo>
                    <a:lnTo>
                      <a:pt x="46" y="178"/>
                    </a:lnTo>
                    <a:lnTo>
                      <a:pt x="46" y="178"/>
                    </a:lnTo>
                    <a:lnTo>
                      <a:pt x="43" y="176"/>
                    </a:lnTo>
                    <a:lnTo>
                      <a:pt x="42" y="175"/>
                    </a:lnTo>
                    <a:lnTo>
                      <a:pt x="42" y="174"/>
                    </a:lnTo>
                    <a:lnTo>
                      <a:pt x="42" y="136"/>
                    </a:lnTo>
                    <a:lnTo>
                      <a:pt x="42" y="136"/>
                    </a:lnTo>
                    <a:lnTo>
                      <a:pt x="42" y="133"/>
                    </a:lnTo>
                    <a:lnTo>
                      <a:pt x="43" y="132"/>
                    </a:lnTo>
                    <a:lnTo>
                      <a:pt x="46" y="131"/>
                    </a:lnTo>
                    <a:lnTo>
                      <a:pt x="117" y="131"/>
                    </a:lnTo>
                    <a:lnTo>
                      <a:pt x="117" y="131"/>
                    </a:lnTo>
                    <a:lnTo>
                      <a:pt x="120" y="132"/>
                    </a:lnTo>
                    <a:lnTo>
                      <a:pt x="121" y="133"/>
                    </a:lnTo>
                    <a:lnTo>
                      <a:pt x="122" y="136"/>
                    </a:lnTo>
                    <a:lnTo>
                      <a:pt x="143" y="174"/>
                    </a:lnTo>
                    <a:lnTo>
                      <a:pt x="143" y="174"/>
                    </a:lnTo>
                    <a:lnTo>
                      <a:pt x="143" y="175"/>
                    </a:lnTo>
                    <a:lnTo>
                      <a:pt x="142" y="176"/>
                    </a:lnTo>
                    <a:lnTo>
                      <a:pt x="138" y="178"/>
                    </a:lnTo>
                    <a:lnTo>
                      <a:pt x="138" y="178"/>
                    </a:lnTo>
                    <a:close/>
                    <a:moveTo>
                      <a:pt x="165" y="172"/>
                    </a:moveTo>
                    <a:lnTo>
                      <a:pt x="165" y="172"/>
                    </a:lnTo>
                    <a:lnTo>
                      <a:pt x="165" y="172"/>
                    </a:lnTo>
                    <a:lnTo>
                      <a:pt x="164" y="173"/>
                    </a:lnTo>
                    <a:lnTo>
                      <a:pt x="154" y="173"/>
                    </a:lnTo>
                    <a:lnTo>
                      <a:pt x="154" y="173"/>
                    </a:lnTo>
                    <a:lnTo>
                      <a:pt x="153" y="172"/>
                    </a:lnTo>
                    <a:lnTo>
                      <a:pt x="135" y="137"/>
                    </a:lnTo>
                    <a:lnTo>
                      <a:pt x="135" y="137"/>
                    </a:lnTo>
                    <a:lnTo>
                      <a:pt x="135" y="137"/>
                    </a:lnTo>
                    <a:lnTo>
                      <a:pt x="136" y="136"/>
                    </a:lnTo>
                    <a:lnTo>
                      <a:pt x="164" y="136"/>
                    </a:lnTo>
                    <a:lnTo>
                      <a:pt x="164" y="136"/>
                    </a:lnTo>
                    <a:lnTo>
                      <a:pt x="165" y="137"/>
                    </a:lnTo>
                    <a:lnTo>
                      <a:pt x="165" y="138"/>
                    </a:lnTo>
                    <a:lnTo>
                      <a:pt x="165" y="172"/>
                    </a:lnTo>
                    <a:close/>
                    <a:moveTo>
                      <a:pt x="165" y="114"/>
                    </a:moveTo>
                    <a:lnTo>
                      <a:pt x="165" y="114"/>
                    </a:lnTo>
                    <a:lnTo>
                      <a:pt x="165" y="114"/>
                    </a:lnTo>
                    <a:lnTo>
                      <a:pt x="164" y="115"/>
                    </a:lnTo>
                    <a:lnTo>
                      <a:pt x="154" y="115"/>
                    </a:lnTo>
                    <a:lnTo>
                      <a:pt x="154" y="115"/>
                    </a:lnTo>
                    <a:lnTo>
                      <a:pt x="153" y="114"/>
                    </a:lnTo>
                    <a:lnTo>
                      <a:pt x="135" y="79"/>
                    </a:lnTo>
                    <a:lnTo>
                      <a:pt x="135" y="79"/>
                    </a:lnTo>
                    <a:lnTo>
                      <a:pt x="135" y="79"/>
                    </a:lnTo>
                    <a:lnTo>
                      <a:pt x="136" y="78"/>
                    </a:lnTo>
                    <a:lnTo>
                      <a:pt x="164" y="78"/>
                    </a:lnTo>
                    <a:lnTo>
                      <a:pt x="164" y="78"/>
                    </a:lnTo>
                    <a:lnTo>
                      <a:pt x="165" y="79"/>
                    </a:lnTo>
                    <a:lnTo>
                      <a:pt x="165" y="80"/>
                    </a:lnTo>
                    <a:lnTo>
                      <a:pt x="165" y="114"/>
                    </a:lnTo>
                    <a:close/>
                    <a:moveTo>
                      <a:pt x="165" y="56"/>
                    </a:moveTo>
                    <a:lnTo>
                      <a:pt x="165" y="56"/>
                    </a:lnTo>
                    <a:lnTo>
                      <a:pt x="165" y="56"/>
                    </a:lnTo>
                    <a:lnTo>
                      <a:pt x="164" y="58"/>
                    </a:lnTo>
                    <a:lnTo>
                      <a:pt x="154" y="58"/>
                    </a:lnTo>
                    <a:lnTo>
                      <a:pt x="154" y="58"/>
                    </a:lnTo>
                    <a:lnTo>
                      <a:pt x="153" y="56"/>
                    </a:lnTo>
                    <a:lnTo>
                      <a:pt x="135" y="23"/>
                    </a:lnTo>
                    <a:lnTo>
                      <a:pt x="135" y="23"/>
                    </a:lnTo>
                    <a:lnTo>
                      <a:pt x="135" y="21"/>
                    </a:lnTo>
                    <a:lnTo>
                      <a:pt x="136" y="21"/>
                    </a:lnTo>
                    <a:lnTo>
                      <a:pt x="164" y="21"/>
                    </a:lnTo>
                    <a:lnTo>
                      <a:pt x="164" y="21"/>
                    </a:lnTo>
                    <a:lnTo>
                      <a:pt x="165" y="21"/>
                    </a:lnTo>
                    <a:lnTo>
                      <a:pt x="165" y="23"/>
                    </a:lnTo>
                    <a:lnTo>
                      <a:pt x="165" y="56"/>
                    </a:lnTo>
                    <a:close/>
                    <a:moveTo>
                      <a:pt x="293" y="178"/>
                    </a:moveTo>
                    <a:lnTo>
                      <a:pt x="202" y="178"/>
                    </a:lnTo>
                    <a:lnTo>
                      <a:pt x="202" y="178"/>
                    </a:lnTo>
                    <a:lnTo>
                      <a:pt x="198" y="176"/>
                    </a:lnTo>
                    <a:lnTo>
                      <a:pt x="197" y="175"/>
                    </a:lnTo>
                    <a:lnTo>
                      <a:pt x="197" y="174"/>
                    </a:lnTo>
                    <a:lnTo>
                      <a:pt x="197" y="136"/>
                    </a:lnTo>
                    <a:lnTo>
                      <a:pt x="197" y="136"/>
                    </a:lnTo>
                    <a:lnTo>
                      <a:pt x="197" y="133"/>
                    </a:lnTo>
                    <a:lnTo>
                      <a:pt x="198" y="132"/>
                    </a:lnTo>
                    <a:lnTo>
                      <a:pt x="202" y="131"/>
                    </a:lnTo>
                    <a:lnTo>
                      <a:pt x="271" y="131"/>
                    </a:lnTo>
                    <a:lnTo>
                      <a:pt x="271" y="131"/>
                    </a:lnTo>
                    <a:lnTo>
                      <a:pt x="275" y="132"/>
                    </a:lnTo>
                    <a:lnTo>
                      <a:pt x="276" y="133"/>
                    </a:lnTo>
                    <a:lnTo>
                      <a:pt x="276" y="136"/>
                    </a:lnTo>
                    <a:lnTo>
                      <a:pt x="298" y="174"/>
                    </a:lnTo>
                    <a:lnTo>
                      <a:pt x="298" y="174"/>
                    </a:lnTo>
                    <a:lnTo>
                      <a:pt x="297" y="175"/>
                    </a:lnTo>
                    <a:lnTo>
                      <a:pt x="297" y="176"/>
                    </a:lnTo>
                    <a:lnTo>
                      <a:pt x="293" y="178"/>
                    </a:lnTo>
                    <a:lnTo>
                      <a:pt x="293" y="178"/>
                    </a:lnTo>
                    <a:close/>
                    <a:moveTo>
                      <a:pt x="320" y="172"/>
                    </a:moveTo>
                    <a:lnTo>
                      <a:pt x="320" y="172"/>
                    </a:lnTo>
                    <a:lnTo>
                      <a:pt x="319" y="172"/>
                    </a:lnTo>
                    <a:lnTo>
                      <a:pt x="318" y="173"/>
                    </a:lnTo>
                    <a:lnTo>
                      <a:pt x="309" y="173"/>
                    </a:lnTo>
                    <a:lnTo>
                      <a:pt x="309" y="173"/>
                    </a:lnTo>
                    <a:lnTo>
                      <a:pt x="307" y="172"/>
                    </a:lnTo>
                    <a:lnTo>
                      <a:pt x="290" y="137"/>
                    </a:lnTo>
                    <a:lnTo>
                      <a:pt x="290" y="137"/>
                    </a:lnTo>
                    <a:lnTo>
                      <a:pt x="290" y="137"/>
                    </a:lnTo>
                    <a:lnTo>
                      <a:pt x="290" y="136"/>
                    </a:lnTo>
                    <a:lnTo>
                      <a:pt x="318" y="136"/>
                    </a:lnTo>
                    <a:lnTo>
                      <a:pt x="318" y="136"/>
                    </a:lnTo>
                    <a:lnTo>
                      <a:pt x="319" y="137"/>
                    </a:lnTo>
                    <a:lnTo>
                      <a:pt x="320" y="138"/>
                    </a:lnTo>
                    <a:lnTo>
                      <a:pt x="320" y="172"/>
                    </a:lnTo>
                    <a:close/>
                    <a:moveTo>
                      <a:pt x="320" y="114"/>
                    </a:moveTo>
                    <a:lnTo>
                      <a:pt x="320" y="114"/>
                    </a:lnTo>
                    <a:lnTo>
                      <a:pt x="319" y="114"/>
                    </a:lnTo>
                    <a:lnTo>
                      <a:pt x="318" y="115"/>
                    </a:lnTo>
                    <a:lnTo>
                      <a:pt x="309" y="115"/>
                    </a:lnTo>
                    <a:lnTo>
                      <a:pt x="309" y="115"/>
                    </a:lnTo>
                    <a:lnTo>
                      <a:pt x="307" y="114"/>
                    </a:lnTo>
                    <a:lnTo>
                      <a:pt x="290" y="79"/>
                    </a:lnTo>
                    <a:lnTo>
                      <a:pt x="290" y="79"/>
                    </a:lnTo>
                    <a:lnTo>
                      <a:pt x="290" y="79"/>
                    </a:lnTo>
                    <a:lnTo>
                      <a:pt x="290" y="78"/>
                    </a:lnTo>
                    <a:lnTo>
                      <a:pt x="318" y="78"/>
                    </a:lnTo>
                    <a:lnTo>
                      <a:pt x="318" y="78"/>
                    </a:lnTo>
                    <a:lnTo>
                      <a:pt x="319" y="79"/>
                    </a:lnTo>
                    <a:lnTo>
                      <a:pt x="320" y="80"/>
                    </a:lnTo>
                    <a:lnTo>
                      <a:pt x="320" y="114"/>
                    </a:lnTo>
                    <a:close/>
                    <a:moveTo>
                      <a:pt x="320" y="56"/>
                    </a:moveTo>
                    <a:lnTo>
                      <a:pt x="320" y="56"/>
                    </a:lnTo>
                    <a:lnTo>
                      <a:pt x="319" y="56"/>
                    </a:lnTo>
                    <a:lnTo>
                      <a:pt x="318" y="58"/>
                    </a:lnTo>
                    <a:lnTo>
                      <a:pt x="309" y="58"/>
                    </a:lnTo>
                    <a:lnTo>
                      <a:pt x="309" y="58"/>
                    </a:lnTo>
                    <a:lnTo>
                      <a:pt x="307" y="56"/>
                    </a:lnTo>
                    <a:lnTo>
                      <a:pt x="290" y="23"/>
                    </a:lnTo>
                    <a:lnTo>
                      <a:pt x="290" y="23"/>
                    </a:lnTo>
                    <a:lnTo>
                      <a:pt x="290" y="21"/>
                    </a:lnTo>
                    <a:lnTo>
                      <a:pt x="290" y="21"/>
                    </a:lnTo>
                    <a:lnTo>
                      <a:pt x="318" y="21"/>
                    </a:lnTo>
                    <a:lnTo>
                      <a:pt x="318" y="21"/>
                    </a:lnTo>
                    <a:lnTo>
                      <a:pt x="319" y="21"/>
                    </a:lnTo>
                    <a:lnTo>
                      <a:pt x="320" y="23"/>
                    </a:lnTo>
                    <a:lnTo>
                      <a:pt x="320" y="56"/>
                    </a:lnTo>
                    <a:close/>
                    <a:moveTo>
                      <a:pt x="447" y="178"/>
                    </a:moveTo>
                    <a:lnTo>
                      <a:pt x="355" y="178"/>
                    </a:lnTo>
                    <a:lnTo>
                      <a:pt x="355" y="178"/>
                    </a:lnTo>
                    <a:lnTo>
                      <a:pt x="353" y="176"/>
                    </a:lnTo>
                    <a:lnTo>
                      <a:pt x="352" y="175"/>
                    </a:lnTo>
                    <a:lnTo>
                      <a:pt x="351" y="174"/>
                    </a:lnTo>
                    <a:lnTo>
                      <a:pt x="351" y="136"/>
                    </a:lnTo>
                    <a:lnTo>
                      <a:pt x="351" y="136"/>
                    </a:lnTo>
                    <a:lnTo>
                      <a:pt x="352" y="133"/>
                    </a:lnTo>
                    <a:lnTo>
                      <a:pt x="353" y="132"/>
                    </a:lnTo>
                    <a:lnTo>
                      <a:pt x="355" y="131"/>
                    </a:lnTo>
                    <a:lnTo>
                      <a:pt x="426" y="131"/>
                    </a:lnTo>
                    <a:lnTo>
                      <a:pt x="426" y="131"/>
                    </a:lnTo>
                    <a:lnTo>
                      <a:pt x="429" y="132"/>
                    </a:lnTo>
                    <a:lnTo>
                      <a:pt x="430" y="133"/>
                    </a:lnTo>
                    <a:lnTo>
                      <a:pt x="431" y="136"/>
                    </a:lnTo>
                    <a:lnTo>
                      <a:pt x="452" y="174"/>
                    </a:lnTo>
                    <a:lnTo>
                      <a:pt x="452" y="174"/>
                    </a:lnTo>
                    <a:lnTo>
                      <a:pt x="452" y="175"/>
                    </a:lnTo>
                    <a:lnTo>
                      <a:pt x="451" y="176"/>
                    </a:lnTo>
                    <a:lnTo>
                      <a:pt x="447" y="178"/>
                    </a:lnTo>
                    <a:lnTo>
                      <a:pt x="447" y="178"/>
                    </a:lnTo>
                    <a:close/>
                    <a:moveTo>
                      <a:pt x="474" y="172"/>
                    </a:moveTo>
                    <a:lnTo>
                      <a:pt x="474" y="172"/>
                    </a:lnTo>
                    <a:lnTo>
                      <a:pt x="474" y="172"/>
                    </a:lnTo>
                    <a:lnTo>
                      <a:pt x="473" y="173"/>
                    </a:lnTo>
                    <a:lnTo>
                      <a:pt x="464" y="173"/>
                    </a:lnTo>
                    <a:lnTo>
                      <a:pt x="464" y="173"/>
                    </a:lnTo>
                    <a:lnTo>
                      <a:pt x="462" y="172"/>
                    </a:lnTo>
                    <a:lnTo>
                      <a:pt x="444" y="137"/>
                    </a:lnTo>
                    <a:lnTo>
                      <a:pt x="444" y="137"/>
                    </a:lnTo>
                    <a:lnTo>
                      <a:pt x="444" y="137"/>
                    </a:lnTo>
                    <a:lnTo>
                      <a:pt x="445" y="136"/>
                    </a:lnTo>
                    <a:lnTo>
                      <a:pt x="473" y="136"/>
                    </a:lnTo>
                    <a:lnTo>
                      <a:pt x="473" y="136"/>
                    </a:lnTo>
                    <a:lnTo>
                      <a:pt x="474" y="137"/>
                    </a:lnTo>
                    <a:lnTo>
                      <a:pt x="474" y="138"/>
                    </a:lnTo>
                    <a:lnTo>
                      <a:pt x="474" y="172"/>
                    </a:lnTo>
                    <a:close/>
                    <a:moveTo>
                      <a:pt x="474" y="114"/>
                    </a:moveTo>
                    <a:lnTo>
                      <a:pt x="474" y="114"/>
                    </a:lnTo>
                    <a:lnTo>
                      <a:pt x="474" y="114"/>
                    </a:lnTo>
                    <a:lnTo>
                      <a:pt x="473" y="115"/>
                    </a:lnTo>
                    <a:lnTo>
                      <a:pt x="464" y="115"/>
                    </a:lnTo>
                    <a:lnTo>
                      <a:pt x="464" y="115"/>
                    </a:lnTo>
                    <a:lnTo>
                      <a:pt x="462" y="114"/>
                    </a:lnTo>
                    <a:lnTo>
                      <a:pt x="444" y="79"/>
                    </a:lnTo>
                    <a:lnTo>
                      <a:pt x="444" y="79"/>
                    </a:lnTo>
                    <a:lnTo>
                      <a:pt x="444" y="79"/>
                    </a:lnTo>
                    <a:lnTo>
                      <a:pt x="445" y="78"/>
                    </a:lnTo>
                    <a:lnTo>
                      <a:pt x="473" y="78"/>
                    </a:lnTo>
                    <a:lnTo>
                      <a:pt x="473" y="78"/>
                    </a:lnTo>
                    <a:lnTo>
                      <a:pt x="474" y="79"/>
                    </a:lnTo>
                    <a:lnTo>
                      <a:pt x="474" y="80"/>
                    </a:lnTo>
                    <a:lnTo>
                      <a:pt x="474" y="114"/>
                    </a:lnTo>
                    <a:close/>
                    <a:moveTo>
                      <a:pt x="474" y="56"/>
                    </a:moveTo>
                    <a:lnTo>
                      <a:pt x="474" y="56"/>
                    </a:lnTo>
                    <a:lnTo>
                      <a:pt x="474" y="56"/>
                    </a:lnTo>
                    <a:lnTo>
                      <a:pt x="473" y="58"/>
                    </a:lnTo>
                    <a:lnTo>
                      <a:pt x="464" y="58"/>
                    </a:lnTo>
                    <a:lnTo>
                      <a:pt x="464" y="58"/>
                    </a:lnTo>
                    <a:lnTo>
                      <a:pt x="462" y="56"/>
                    </a:lnTo>
                    <a:lnTo>
                      <a:pt x="444" y="23"/>
                    </a:lnTo>
                    <a:lnTo>
                      <a:pt x="444" y="23"/>
                    </a:lnTo>
                    <a:lnTo>
                      <a:pt x="444" y="21"/>
                    </a:lnTo>
                    <a:lnTo>
                      <a:pt x="445" y="21"/>
                    </a:lnTo>
                    <a:lnTo>
                      <a:pt x="473" y="21"/>
                    </a:lnTo>
                    <a:lnTo>
                      <a:pt x="473" y="21"/>
                    </a:lnTo>
                    <a:lnTo>
                      <a:pt x="474" y="21"/>
                    </a:lnTo>
                    <a:lnTo>
                      <a:pt x="474" y="23"/>
                    </a:lnTo>
                    <a:lnTo>
                      <a:pt x="474" y="56"/>
                    </a:lnTo>
                    <a:close/>
                    <a:moveTo>
                      <a:pt x="602" y="178"/>
                    </a:moveTo>
                    <a:lnTo>
                      <a:pt x="511" y="178"/>
                    </a:lnTo>
                    <a:lnTo>
                      <a:pt x="511" y="178"/>
                    </a:lnTo>
                    <a:lnTo>
                      <a:pt x="507" y="176"/>
                    </a:lnTo>
                    <a:lnTo>
                      <a:pt x="506" y="175"/>
                    </a:lnTo>
                    <a:lnTo>
                      <a:pt x="506" y="174"/>
                    </a:lnTo>
                    <a:lnTo>
                      <a:pt x="506" y="136"/>
                    </a:lnTo>
                    <a:lnTo>
                      <a:pt x="506" y="136"/>
                    </a:lnTo>
                    <a:lnTo>
                      <a:pt x="506" y="133"/>
                    </a:lnTo>
                    <a:lnTo>
                      <a:pt x="507" y="132"/>
                    </a:lnTo>
                    <a:lnTo>
                      <a:pt x="511" y="131"/>
                    </a:lnTo>
                    <a:lnTo>
                      <a:pt x="581" y="131"/>
                    </a:lnTo>
                    <a:lnTo>
                      <a:pt x="581" y="131"/>
                    </a:lnTo>
                    <a:lnTo>
                      <a:pt x="584" y="132"/>
                    </a:lnTo>
                    <a:lnTo>
                      <a:pt x="585" y="133"/>
                    </a:lnTo>
                    <a:lnTo>
                      <a:pt x="586" y="136"/>
                    </a:lnTo>
                    <a:lnTo>
                      <a:pt x="607" y="174"/>
                    </a:lnTo>
                    <a:lnTo>
                      <a:pt x="607" y="174"/>
                    </a:lnTo>
                    <a:lnTo>
                      <a:pt x="607" y="175"/>
                    </a:lnTo>
                    <a:lnTo>
                      <a:pt x="606" y="176"/>
                    </a:lnTo>
                    <a:lnTo>
                      <a:pt x="602" y="178"/>
                    </a:lnTo>
                    <a:lnTo>
                      <a:pt x="602" y="178"/>
                    </a:lnTo>
                    <a:close/>
                    <a:moveTo>
                      <a:pt x="629" y="172"/>
                    </a:moveTo>
                    <a:lnTo>
                      <a:pt x="629" y="172"/>
                    </a:lnTo>
                    <a:lnTo>
                      <a:pt x="629" y="172"/>
                    </a:lnTo>
                    <a:lnTo>
                      <a:pt x="628" y="173"/>
                    </a:lnTo>
                    <a:lnTo>
                      <a:pt x="618" y="173"/>
                    </a:lnTo>
                    <a:lnTo>
                      <a:pt x="618" y="173"/>
                    </a:lnTo>
                    <a:lnTo>
                      <a:pt x="617" y="172"/>
                    </a:lnTo>
                    <a:lnTo>
                      <a:pt x="599" y="137"/>
                    </a:lnTo>
                    <a:lnTo>
                      <a:pt x="599" y="137"/>
                    </a:lnTo>
                    <a:lnTo>
                      <a:pt x="599" y="137"/>
                    </a:lnTo>
                    <a:lnTo>
                      <a:pt x="600" y="136"/>
                    </a:lnTo>
                    <a:lnTo>
                      <a:pt x="628" y="136"/>
                    </a:lnTo>
                    <a:lnTo>
                      <a:pt x="628" y="136"/>
                    </a:lnTo>
                    <a:lnTo>
                      <a:pt x="629" y="137"/>
                    </a:lnTo>
                    <a:lnTo>
                      <a:pt x="629" y="138"/>
                    </a:lnTo>
                    <a:lnTo>
                      <a:pt x="629" y="172"/>
                    </a:lnTo>
                    <a:close/>
                    <a:moveTo>
                      <a:pt x="629" y="114"/>
                    </a:moveTo>
                    <a:lnTo>
                      <a:pt x="629" y="114"/>
                    </a:lnTo>
                    <a:lnTo>
                      <a:pt x="629" y="114"/>
                    </a:lnTo>
                    <a:lnTo>
                      <a:pt x="628" y="115"/>
                    </a:lnTo>
                    <a:lnTo>
                      <a:pt x="618" y="115"/>
                    </a:lnTo>
                    <a:lnTo>
                      <a:pt x="618" y="115"/>
                    </a:lnTo>
                    <a:lnTo>
                      <a:pt x="617" y="114"/>
                    </a:lnTo>
                    <a:lnTo>
                      <a:pt x="599" y="79"/>
                    </a:lnTo>
                    <a:lnTo>
                      <a:pt x="599" y="79"/>
                    </a:lnTo>
                    <a:lnTo>
                      <a:pt x="599" y="79"/>
                    </a:lnTo>
                    <a:lnTo>
                      <a:pt x="600" y="78"/>
                    </a:lnTo>
                    <a:lnTo>
                      <a:pt x="628" y="78"/>
                    </a:lnTo>
                    <a:lnTo>
                      <a:pt x="628" y="78"/>
                    </a:lnTo>
                    <a:lnTo>
                      <a:pt x="629" y="79"/>
                    </a:lnTo>
                    <a:lnTo>
                      <a:pt x="629" y="80"/>
                    </a:lnTo>
                    <a:lnTo>
                      <a:pt x="629" y="114"/>
                    </a:lnTo>
                    <a:close/>
                    <a:moveTo>
                      <a:pt x="629" y="56"/>
                    </a:moveTo>
                    <a:lnTo>
                      <a:pt x="629" y="56"/>
                    </a:lnTo>
                    <a:lnTo>
                      <a:pt x="629" y="56"/>
                    </a:lnTo>
                    <a:lnTo>
                      <a:pt x="628" y="58"/>
                    </a:lnTo>
                    <a:lnTo>
                      <a:pt x="618" y="58"/>
                    </a:lnTo>
                    <a:lnTo>
                      <a:pt x="618" y="58"/>
                    </a:lnTo>
                    <a:lnTo>
                      <a:pt x="617" y="56"/>
                    </a:lnTo>
                    <a:lnTo>
                      <a:pt x="599" y="23"/>
                    </a:lnTo>
                    <a:lnTo>
                      <a:pt x="599" y="23"/>
                    </a:lnTo>
                    <a:lnTo>
                      <a:pt x="599" y="21"/>
                    </a:lnTo>
                    <a:lnTo>
                      <a:pt x="600" y="21"/>
                    </a:lnTo>
                    <a:lnTo>
                      <a:pt x="628" y="21"/>
                    </a:lnTo>
                    <a:lnTo>
                      <a:pt x="628" y="21"/>
                    </a:lnTo>
                    <a:lnTo>
                      <a:pt x="629" y="21"/>
                    </a:lnTo>
                    <a:lnTo>
                      <a:pt x="629" y="23"/>
                    </a:lnTo>
                    <a:lnTo>
                      <a:pt x="629" y="56"/>
                    </a:lnTo>
                    <a:close/>
                  </a:path>
                </a:pathLst>
              </a:custGeom>
              <a:solidFill>
                <a:srgbClr val="00B0F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defTabSz="913765" fontAlgn="base">
                  <a:defRPr/>
                </a:pPr>
                <a:endParaRPr lang="zh-CN" altLang="en-US" sz="1200" kern="0" dirty="0">
                  <a:solidFill>
                    <a:prstClr val="white"/>
                  </a:solidFill>
                  <a:latin typeface="+mn-ea"/>
                  <a:ea typeface="+mn-ea"/>
                </a:endParaRPr>
              </a:p>
            </p:txBody>
          </p:sp>
        </p:grpSp>
        <p:sp>
          <p:nvSpPr>
            <p:cNvPr id="141" name="矩形 140"/>
            <p:cNvSpPr/>
            <p:nvPr/>
          </p:nvSpPr>
          <p:spPr bwMode="auto">
            <a:xfrm>
              <a:off x="4585931" y="5255138"/>
              <a:ext cx="538635" cy="250986"/>
            </a:xfrm>
            <a:prstGeom prst="rect">
              <a:avLst/>
            </a:prstGeom>
            <a:solidFill>
              <a:srgbClr val="FFFFFF"/>
            </a:solidFill>
            <a:ln w="25400" cap="flat" cmpd="sng" algn="ctr">
              <a:noFill/>
              <a:prstDash val="solid"/>
            </a:ln>
            <a:effectLst/>
          </p:spPr>
          <p:txBody>
            <a:bodyPr lIns="0" tIns="0" rIns="0" bIns="0" rtlCol="0" anchor="ctr"/>
            <a:lstStyle/>
            <a:p>
              <a:pPr algn="ctr" defTabSz="913765" fontAlgn="base">
                <a:defRPr/>
              </a:pPr>
              <a:r>
                <a:rPr lang="zh-CN" altLang="en-US" sz="1200" kern="0" dirty="0">
                  <a:solidFill>
                    <a:prstClr val="black">
                      <a:lumMod val="75000"/>
                      <a:lumOff val="25000"/>
                    </a:prstClr>
                  </a:solidFill>
                  <a:latin typeface="+mn-ea"/>
                  <a:ea typeface="+mn-ea"/>
                </a:rPr>
                <a:t>云服务</a:t>
              </a:r>
              <a:endParaRPr lang="zh-CN" altLang="en-US" sz="1200" kern="0" dirty="0">
                <a:solidFill>
                  <a:prstClr val="black">
                    <a:lumMod val="75000"/>
                    <a:lumOff val="25000"/>
                  </a:prstClr>
                </a:solidFill>
                <a:latin typeface="+mn-ea"/>
                <a:ea typeface="+mn-ea"/>
              </a:endParaRPr>
            </a:p>
          </p:txBody>
        </p:sp>
        <p:sp>
          <p:nvSpPr>
            <p:cNvPr id="142" name="矩形 28"/>
            <p:cNvSpPr/>
            <p:nvPr/>
          </p:nvSpPr>
          <p:spPr>
            <a:xfrm>
              <a:off x="2308803" y="5662565"/>
              <a:ext cx="1693169" cy="307531"/>
            </a:xfrm>
            <a:prstGeom prst="rect">
              <a:avLst/>
            </a:prstGeom>
            <a:noFill/>
          </p:spPr>
          <p:txBody>
            <a:bodyPr wrap="square" lIns="91286" tIns="45640" rIns="91286" bIns="45640">
              <a:spAutoFit/>
            </a:bodyPr>
            <a:lstStyle/>
            <a:p>
              <a:pPr algn="ctr" defTabSz="913765">
                <a:buClr>
                  <a:prstClr val="black"/>
                </a:buClr>
                <a:buSzPct val="80000"/>
              </a:pPr>
              <a:r>
                <a:rPr lang="en-US" altLang="zh-CN" sz="1200" b="1" dirty="0">
                  <a:solidFill>
                    <a:prstClr val="black"/>
                  </a:solidFill>
                  <a:latin typeface="+mn-ea"/>
                  <a:ea typeface="+mn-ea"/>
                </a:rPr>
                <a:t>……</a:t>
              </a:r>
              <a:endParaRPr lang="zh-CN" altLang="en-US" sz="1200" b="1" dirty="0">
                <a:solidFill>
                  <a:prstClr val="black"/>
                </a:solid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p14:dur="10">
        <p14:prism isInverted="1" isContent="1"/>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全栈防护体系</a:t>
            </a:r>
            <a:endParaRPr lang="zh-CN" altLang="en-US" sz="3200" dirty="0"/>
          </a:p>
        </p:txBody>
      </p:sp>
      <p:sp>
        <p:nvSpPr>
          <p:cNvPr id="100" name="矩形 99"/>
          <p:cNvSpPr/>
          <p:nvPr/>
        </p:nvSpPr>
        <p:spPr>
          <a:xfrm>
            <a:off x="3487415" y="3258925"/>
            <a:ext cx="6014328" cy="2015587"/>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49756" tIns="24879" rIns="49756" bIns="24879" rtlCol="0" anchor="ctr"/>
          <a:lstStyle/>
          <a:p>
            <a:endParaRPr lang="zh-CN" altLang="en-US" sz="1200" dirty="0">
              <a:solidFill>
                <a:schemeClr val="tx1"/>
              </a:solidFill>
              <a:latin typeface="+mn-ea"/>
            </a:endParaRPr>
          </a:p>
        </p:txBody>
      </p:sp>
      <p:sp>
        <p:nvSpPr>
          <p:cNvPr id="102" name="矩形 101"/>
          <p:cNvSpPr/>
          <p:nvPr/>
        </p:nvSpPr>
        <p:spPr>
          <a:xfrm>
            <a:off x="3487415" y="1522530"/>
            <a:ext cx="6014328" cy="1613415"/>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49756" tIns="24879" rIns="49756" bIns="24879" rtlCol="0" anchor="ctr"/>
          <a:lstStyle/>
          <a:p>
            <a:endParaRPr lang="zh-CN" altLang="en-US" sz="1200" dirty="0">
              <a:solidFill>
                <a:schemeClr val="tx1"/>
              </a:solidFill>
              <a:latin typeface="+mn-ea"/>
            </a:endParaRPr>
          </a:p>
        </p:txBody>
      </p:sp>
      <p:sp>
        <p:nvSpPr>
          <p:cNvPr id="103" name="矩形 102"/>
          <p:cNvSpPr/>
          <p:nvPr/>
        </p:nvSpPr>
        <p:spPr>
          <a:xfrm>
            <a:off x="6558249" y="1645413"/>
            <a:ext cx="2699297" cy="1367644"/>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04" name="矩形 103"/>
          <p:cNvSpPr/>
          <p:nvPr/>
        </p:nvSpPr>
        <p:spPr>
          <a:xfrm>
            <a:off x="3731616" y="1645413"/>
            <a:ext cx="2699297" cy="1367644"/>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05" name="矩形 104"/>
          <p:cNvSpPr/>
          <p:nvPr/>
        </p:nvSpPr>
        <p:spPr>
          <a:xfrm>
            <a:off x="9767634" y="1522528"/>
            <a:ext cx="1665880" cy="3751984"/>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49756" tIns="24879" rIns="49756" bIns="24879" rtlCol="0" anchor="ctr"/>
          <a:lstStyle/>
          <a:p>
            <a:endParaRPr lang="zh-CN" altLang="en-US" sz="1200" dirty="0">
              <a:solidFill>
                <a:schemeClr val="tx1"/>
              </a:solidFill>
              <a:latin typeface="+mn-ea"/>
            </a:endParaRPr>
          </a:p>
        </p:txBody>
      </p:sp>
      <p:grpSp>
        <p:nvGrpSpPr>
          <p:cNvPr id="106" name="组合 105"/>
          <p:cNvGrpSpPr>
            <a:grpSpLocks noChangeAspect="1"/>
          </p:cNvGrpSpPr>
          <p:nvPr/>
        </p:nvGrpSpPr>
        <p:grpSpPr>
          <a:xfrm>
            <a:off x="10118650" y="2011711"/>
            <a:ext cx="1080127" cy="1080127"/>
            <a:chOff x="4436764" y="1643279"/>
            <a:chExt cx="1800000" cy="1800000"/>
          </a:xfrm>
        </p:grpSpPr>
        <p:sp>
          <p:nvSpPr>
            <p:cNvPr id="107" name="椭圆 106"/>
            <p:cNvSpPr>
              <a:spLocks noChangeAspect="1"/>
            </p:cNvSpPr>
            <p:nvPr/>
          </p:nvSpPr>
          <p:spPr>
            <a:xfrm>
              <a:off x="4436764" y="1643279"/>
              <a:ext cx="1800000" cy="1800000"/>
            </a:xfrm>
            <a:prstGeom prst="ellipse">
              <a:avLst/>
            </a:prstGeom>
            <a:solidFill>
              <a:srgbClr val="009EE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108" name="椭圆 107"/>
            <p:cNvSpPr>
              <a:spLocks noChangeAspect="1"/>
            </p:cNvSpPr>
            <p:nvPr/>
          </p:nvSpPr>
          <p:spPr>
            <a:xfrm>
              <a:off x="4533193" y="1739708"/>
              <a:ext cx="1607143" cy="1607143"/>
            </a:xfrm>
            <a:prstGeom prst="ellipse">
              <a:avLst/>
            </a:prstGeom>
            <a:solidFill>
              <a:srgbClr val="009EE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109" name="椭圆 108"/>
            <p:cNvSpPr/>
            <p:nvPr/>
          </p:nvSpPr>
          <p:spPr>
            <a:xfrm>
              <a:off x="4630424" y="1836939"/>
              <a:ext cx="1412680" cy="1412680"/>
            </a:xfrm>
            <a:prstGeom prst="ellipse">
              <a:avLst/>
            </a:prstGeom>
            <a:solidFill>
              <a:srgbClr val="009EE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grpSp>
      <p:sp>
        <p:nvSpPr>
          <p:cNvPr id="110" name="矩形 109"/>
          <p:cNvSpPr/>
          <p:nvPr/>
        </p:nvSpPr>
        <p:spPr>
          <a:xfrm>
            <a:off x="1116496" y="1523815"/>
            <a:ext cx="2175557" cy="3751984"/>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49756" tIns="24879" rIns="49756" bIns="24879" rtlCol="0" anchor="ctr"/>
          <a:lstStyle/>
          <a:p>
            <a:endParaRPr lang="zh-CN" altLang="en-US" sz="1200" dirty="0">
              <a:solidFill>
                <a:schemeClr val="tx1"/>
              </a:solidFill>
              <a:latin typeface="+mn-ea"/>
            </a:endParaRPr>
          </a:p>
        </p:txBody>
      </p:sp>
      <p:sp>
        <p:nvSpPr>
          <p:cNvPr id="111" name="矩形 110"/>
          <p:cNvSpPr/>
          <p:nvPr/>
        </p:nvSpPr>
        <p:spPr>
          <a:xfrm>
            <a:off x="1168614" y="2077694"/>
            <a:ext cx="2014559" cy="1625311"/>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12" name="矩形 111"/>
          <p:cNvSpPr/>
          <p:nvPr/>
        </p:nvSpPr>
        <p:spPr>
          <a:xfrm>
            <a:off x="1171811" y="3853697"/>
            <a:ext cx="1991525" cy="1221063"/>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13" name="矩形 112"/>
          <p:cNvSpPr/>
          <p:nvPr/>
        </p:nvSpPr>
        <p:spPr bwMode="auto">
          <a:xfrm>
            <a:off x="3821591" y="1989635"/>
            <a:ext cx="2519344" cy="927459"/>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solidFill>
                <a:schemeClr val="tx1"/>
              </a:solidFill>
              <a:latin typeface="+mn-ea"/>
            </a:endParaRPr>
          </a:p>
        </p:txBody>
      </p:sp>
      <p:sp>
        <p:nvSpPr>
          <p:cNvPr id="114" name="矩形 113"/>
          <p:cNvSpPr/>
          <p:nvPr/>
        </p:nvSpPr>
        <p:spPr>
          <a:xfrm>
            <a:off x="1116496" y="5362197"/>
            <a:ext cx="10317018" cy="647831"/>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49756" tIns="24879" rIns="49756" bIns="24879" rtlCol="0" anchor="ctr"/>
          <a:lstStyle/>
          <a:p>
            <a:endParaRPr lang="zh-CN" altLang="en-US" sz="1200" dirty="0">
              <a:solidFill>
                <a:schemeClr val="tx1"/>
              </a:solidFill>
              <a:latin typeface="+mn-ea"/>
            </a:endParaRPr>
          </a:p>
        </p:txBody>
      </p:sp>
      <p:sp>
        <p:nvSpPr>
          <p:cNvPr id="115" name="矩形 114"/>
          <p:cNvSpPr/>
          <p:nvPr/>
        </p:nvSpPr>
        <p:spPr bwMode="auto">
          <a:xfrm>
            <a:off x="4209102" y="4408563"/>
            <a:ext cx="5048444" cy="745619"/>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solidFill>
                <a:schemeClr val="tx1"/>
              </a:solidFill>
              <a:latin typeface="+mn-ea"/>
            </a:endParaRPr>
          </a:p>
        </p:txBody>
      </p:sp>
      <p:sp>
        <p:nvSpPr>
          <p:cNvPr id="116" name="矩形 115"/>
          <p:cNvSpPr/>
          <p:nvPr/>
        </p:nvSpPr>
        <p:spPr bwMode="auto">
          <a:xfrm>
            <a:off x="4209102" y="3323317"/>
            <a:ext cx="5048444" cy="1007739"/>
          </a:xfrm>
          <a:prstGeom prst="rect">
            <a:avLst/>
          </a:prstGeom>
          <a:solidFill>
            <a:srgbClr val="009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solidFill>
                <a:schemeClr val="tx1"/>
              </a:solidFill>
              <a:latin typeface="+mn-ea"/>
            </a:endParaRPr>
          </a:p>
        </p:txBody>
      </p:sp>
      <p:sp>
        <p:nvSpPr>
          <p:cNvPr id="117" name="Text Box 249"/>
          <p:cNvSpPr txBox="1">
            <a:spLocks noChangeArrowheads="1"/>
          </p:cNvSpPr>
          <p:nvPr/>
        </p:nvSpPr>
        <p:spPr bwMode="auto">
          <a:xfrm>
            <a:off x="4755934" y="4820897"/>
            <a:ext cx="461665"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000" b="0">
                <a:solidFill>
                  <a:schemeClr val="bg1"/>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mn-ea"/>
                <a:ea typeface="+mn-ea"/>
              </a:rPr>
              <a:t>防火墙</a:t>
            </a:r>
            <a:endParaRPr lang="en-US" altLang="zh-CN" sz="1200" dirty="0">
              <a:solidFill>
                <a:schemeClr val="tx1"/>
              </a:solidFill>
              <a:latin typeface="+mn-ea"/>
              <a:ea typeface="+mn-ea"/>
            </a:endParaRPr>
          </a:p>
        </p:txBody>
      </p:sp>
      <p:sp>
        <p:nvSpPr>
          <p:cNvPr id="118" name="Text Box 249"/>
          <p:cNvSpPr txBox="1">
            <a:spLocks noChangeArrowheads="1"/>
          </p:cNvSpPr>
          <p:nvPr/>
        </p:nvSpPr>
        <p:spPr bwMode="auto">
          <a:xfrm>
            <a:off x="5765537" y="4820897"/>
            <a:ext cx="323807"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000" b="0">
                <a:solidFill>
                  <a:schemeClr val="bg1"/>
                </a:solidFill>
                <a:latin typeface="微软雅黑" panose="020B0503020204020204" pitchFamily="34" charset="-122"/>
                <a:ea typeface="微软雅黑" panose="020B0503020204020204" pitchFamily="34" charset="-122"/>
              </a:defRPr>
            </a:lvl1pPr>
          </a:lstStyle>
          <a:p>
            <a:r>
              <a:rPr lang="en-US" altLang="zh-CN" sz="1200" dirty="0">
                <a:solidFill>
                  <a:schemeClr val="tx1"/>
                </a:solidFill>
                <a:latin typeface="+mn-ea"/>
                <a:ea typeface="+mn-ea"/>
              </a:rPr>
              <a:t>VPN</a:t>
            </a:r>
            <a:endParaRPr lang="en-US" altLang="zh-CN" sz="1200" dirty="0">
              <a:solidFill>
                <a:schemeClr val="tx1"/>
              </a:solidFill>
              <a:latin typeface="+mn-ea"/>
              <a:ea typeface="+mn-ea"/>
            </a:endParaRPr>
          </a:p>
        </p:txBody>
      </p:sp>
      <p:sp>
        <p:nvSpPr>
          <p:cNvPr id="119" name="Text Box 249"/>
          <p:cNvSpPr txBox="1">
            <a:spLocks noChangeArrowheads="1"/>
          </p:cNvSpPr>
          <p:nvPr/>
        </p:nvSpPr>
        <p:spPr bwMode="auto">
          <a:xfrm>
            <a:off x="6641021" y="4820897"/>
            <a:ext cx="341825"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000" b="0">
                <a:solidFill>
                  <a:schemeClr val="bg1"/>
                </a:solidFill>
                <a:latin typeface="微软雅黑" panose="020B0503020204020204" pitchFamily="34" charset="-122"/>
                <a:ea typeface="微软雅黑" panose="020B0503020204020204" pitchFamily="34" charset="-122"/>
              </a:defRPr>
            </a:lvl1pPr>
          </a:lstStyle>
          <a:p>
            <a:r>
              <a:rPr lang="en-US" altLang="zh-CN" sz="1200" dirty="0">
                <a:solidFill>
                  <a:schemeClr val="tx1"/>
                </a:solidFill>
                <a:latin typeface="+mn-ea"/>
                <a:ea typeface="+mn-ea"/>
              </a:rPr>
              <a:t>WAF</a:t>
            </a:r>
            <a:endParaRPr lang="en-US" altLang="zh-CN" sz="1200" dirty="0">
              <a:solidFill>
                <a:schemeClr val="tx1"/>
              </a:solidFill>
              <a:latin typeface="+mn-ea"/>
              <a:ea typeface="+mn-ea"/>
            </a:endParaRPr>
          </a:p>
        </p:txBody>
      </p:sp>
      <p:sp>
        <p:nvSpPr>
          <p:cNvPr id="120" name="Text Box 249"/>
          <p:cNvSpPr txBox="1">
            <a:spLocks noChangeArrowheads="1"/>
          </p:cNvSpPr>
          <p:nvPr/>
        </p:nvSpPr>
        <p:spPr bwMode="auto">
          <a:xfrm>
            <a:off x="7535737" y="4820897"/>
            <a:ext cx="227626"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000" b="0">
                <a:solidFill>
                  <a:schemeClr val="bg1"/>
                </a:solidFill>
                <a:latin typeface="微软雅黑" panose="020B0503020204020204" pitchFamily="34" charset="-122"/>
                <a:ea typeface="微软雅黑" panose="020B0503020204020204" pitchFamily="34" charset="-122"/>
              </a:defRPr>
            </a:lvl1pPr>
          </a:lstStyle>
          <a:p>
            <a:r>
              <a:rPr lang="en-US" altLang="zh-CN" sz="1200" dirty="0">
                <a:solidFill>
                  <a:schemeClr val="tx1"/>
                </a:solidFill>
                <a:latin typeface="+mn-ea"/>
                <a:ea typeface="+mn-ea"/>
              </a:rPr>
              <a:t>IPS</a:t>
            </a:r>
            <a:endParaRPr lang="en-US" altLang="zh-CN" sz="1200" dirty="0">
              <a:solidFill>
                <a:schemeClr val="tx1"/>
              </a:solidFill>
              <a:latin typeface="+mn-ea"/>
              <a:ea typeface="+mn-ea"/>
            </a:endParaRPr>
          </a:p>
        </p:txBody>
      </p:sp>
      <p:sp>
        <p:nvSpPr>
          <p:cNvPr id="121" name="Text Box 249"/>
          <p:cNvSpPr txBox="1">
            <a:spLocks noChangeArrowheads="1"/>
          </p:cNvSpPr>
          <p:nvPr/>
        </p:nvSpPr>
        <p:spPr bwMode="auto">
          <a:xfrm>
            <a:off x="8332699" y="4820897"/>
            <a:ext cx="250068"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000" b="0">
                <a:solidFill>
                  <a:schemeClr val="bg1"/>
                </a:solidFill>
                <a:latin typeface="微软雅黑" panose="020B0503020204020204" pitchFamily="34" charset="-122"/>
                <a:ea typeface="微软雅黑" panose="020B0503020204020204" pitchFamily="34" charset="-122"/>
              </a:defRPr>
            </a:lvl1pPr>
          </a:lstStyle>
          <a:p>
            <a:r>
              <a:rPr lang="en-US" altLang="zh-CN" sz="1200" dirty="0" smtClean="0">
                <a:solidFill>
                  <a:schemeClr val="tx1"/>
                </a:solidFill>
                <a:latin typeface="+mn-ea"/>
                <a:ea typeface="+mn-ea"/>
              </a:rPr>
              <a:t>……</a:t>
            </a:r>
            <a:endParaRPr lang="en-US" altLang="zh-CN" sz="1200" dirty="0">
              <a:solidFill>
                <a:schemeClr val="tx1"/>
              </a:solidFill>
              <a:latin typeface="+mn-ea"/>
              <a:ea typeface="+mn-ea"/>
            </a:endParaRPr>
          </a:p>
        </p:txBody>
      </p:sp>
      <p:grpSp>
        <p:nvGrpSpPr>
          <p:cNvPr id="122" name="组合 183"/>
          <p:cNvGrpSpPr/>
          <p:nvPr/>
        </p:nvGrpSpPr>
        <p:grpSpPr bwMode="auto">
          <a:xfrm>
            <a:off x="5402054" y="4735863"/>
            <a:ext cx="323905" cy="323916"/>
            <a:chOff x="7497763" y="2619375"/>
            <a:chExt cx="512762" cy="514350"/>
          </a:xfrm>
          <a:solidFill>
            <a:schemeClr val="bg1"/>
          </a:solidFill>
        </p:grpSpPr>
        <p:sp>
          <p:nvSpPr>
            <p:cNvPr id="123" name="Freeform 157"/>
            <p:cNvSpPr/>
            <p:nvPr/>
          </p:nvSpPr>
          <p:spPr bwMode="auto">
            <a:xfrm>
              <a:off x="7821613" y="2806700"/>
              <a:ext cx="115887" cy="139700"/>
            </a:xfrm>
            <a:custGeom>
              <a:avLst/>
              <a:gdLst>
                <a:gd name="T0" fmla="*/ 40 w 40"/>
                <a:gd name="T1" fmla="*/ 0 h 48"/>
                <a:gd name="T2" fmla="*/ 36 w 40"/>
                <a:gd name="T3" fmla="*/ 0 h 48"/>
                <a:gd name="T4" fmla="*/ 36 w 40"/>
                <a:gd name="T5" fmla="*/ 44 h 48"/>
                <a:gd name="T6" fmla="*/ 35 w 40"/>
                <a:gd name="T7" fmla="*/ 44 h 48"/>
                <a:gd name="T8" fmla="*/ 27 w 40"/>
                <a:gd name="T9" fmla="*/ 39 h 48"/>
                <a:gd name="T10" fmla="*/ 27 w 40"/>
                <a:gd name="T11" fmla="*/ 39 h 48"/>
                <a:gd name="T12" fmla="*/ 16 w 40"/>
                <a:gd name="T13" fmla="*/ 9 h 48"/>
                <a:gd name="T14" fmla="*/ 5 w 40"/>
                <a:gd name="T15" fmla="*/ 0 h 48"/>
                <a:gd name="T16" fmla="*/ 2 w 40"/>
                <a:gd name="T17" fmla="*/ 0 h 48"/>
                <a:gd name="T18" fmla="*/ 2 w 40"/>
                <a:gd name="T19" fmla="*/ 0 h 48"/>
                <a:gd name="T20" fmla="*/ 0 w 40"/>
                <a:gd name="T21" fmla="*/ 0 h 48"/>
                <a:gd name="T22" fmla="*/ 0 w 40"/>
                <a:gd name="T23" fmla="*/ 48 h 48"/>
                <a:gd name="T24" fmla="*/ 4 w 40"/>
                <a:gd name="T25" fmla="*/ 48 h 48"/>
                <a:gd name="T26" fmla="*/ 4 w 40"/>
                <a:gd name="T27" fmla="*/ 4 h 48"/>
                <a:gd name="T28" fmla="*/ 5 w 40"/>
                <a:gd name="T29" fmla="*/ 4 h 48"/>
                <a:gd name="T30" fmla="*/ 12 w 40"/>
                <a:gd name="T31" fmla="*/ 10 h 48"/>
                <a:gd name="T32" fmla="*/ 23 w 40"/>
                <a:gd name="T33" fmla="*/ 41 h 48"/>
                <a:gd name="T34" fmla="*/ 25 w 40"/>
                <a:gd name="T35" fmla="*/ 40 h 48"/>
                <a:gd name="T36" fmla="*/ 23 w 40"/>
                <a:gd name="T37" fmla="*/ 41 h 48"/>
                <a:gd name="T38" fmla="*/ 35 w 40"/>
                <a:gd name="T39" fmla="*/ 48 h 48"/>
                <a:gd name="T40" fmla="*/ 40 w 40"/>
                <a:gd name="T41" fmla="*/ 48 h 48"/>
                <a:gd name="T42" fmla="*/ 40 w 40"/>
                <a:gd name="T43" fmla="*/ 44 h 48"/>
                <a:gd name="T44" fmla="*/ 40 w 40"/>
                <a:gd name="T45" fmla="*/ 44 h 48"/>
                <a:gd name="T46" fmla="*/ 40 w 40"/>
                <a:gd name="T47" fmla="*/ 0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
                <a:gd name="T73" fmla="*/ 0 h 48"/>
                <a:gd name="T74" fmla="*/ 40 w 40"/>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 h="48">
                  <a:moveTo>
                    <a:pt x="40" y="0"/>
                  </a:moveTo>
                  <a:cubicBezTo>
                    <a:pt x="36" y="0"/>
                    <a:pt x="36" y="0"/>
                    <a:pt x="36" y="0"/>
                  </a:cubicBezTo>
                  <a:cubicBezTo>
                    <a:pt x="36" y="44"/>
                    <a:pt x="36" y="44"/>
                    <a:pt x="36" y="44"/>
                  </a:cubicBezTo>
                  <a:cubicBezTo>
                    <a:pt x="35" y="44"/>
                    <a:pt x="35" y="44"/>
                    <a:pt x="35" y="44"/>
                  </a:cubicBezTo>
                  <a:cubicBezTo>
                    <a:pt x="30" y="44"/>
                    <a:pt x="28" y="43"/>
                    <a:pt x="27" y="39"/>
                  </a:cubicBezTo>
                  <a:cubicBezTo>
                    <a:pt x="27" y="39"/>
                    <a:pt x="27" y="39"/>
                    <a:pt x="27" y="39"/>
                  </a:cubicBezTo>
                  <a:cubicBezTo>
                    <a:pt x="16" y="9"/>
                    <a:pt x="16" y="9"/>
                    <a:pt x="16" y="9"/>
                  </a:cubicBezTo>
                  <a:cubicBezTo>
                    <a:pt x="16" y="6"/>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9" y="4"/>
                    <a:pt x="11" y="6"/>
                    <a:pt x="12" y="10"/>
                  </a:cubicBezTo>
                  <a:cubicBezTo>
                    <a:pt x="23" y="41"/>
                    <a:pt x="23" y="41"/>
                    <a:pt x="23" y="41"/>
                  </a:cubicBezTo>
                  <a:cubicBezTo>
                    <a:pt x="25" y="40"/>
                    <a:pt x="25" y="40"/>
                    <a:pt x="25" y="40"/>
                  </a:cubicBezTo>
                  <a:cubicBezTo>
                    <a:pt x="23" y="41"/>
                    <a:pt x="23" y="41"/>
                    <a:pt x="23" y="41"/>
                  </a:cubicBezTo>
                  <a:cubicBezTo>
                    <a:pt x="25" y="46"/>
                    <a:pt x="29" y="48"/>
                    <a:pt x="35" y="48"/>
                  </a:cubicBezTo>
                  <a:cubicBezTo>
                    <a:pt x="40" y="48"/>
                    <a:pt x="40" y="48"/>
                    <a:pt x="40" y="48"/>
                  </a:cubicBezTo>
                  <a:cubicBezTo>
                    <a:pt x="40" y="44"/>
                    <a:pt x="40" y="44"/>
                    <a:pt x="40" y="44"/>
                  </a:cubicBezTo>
                  <a:cubicBezTo>
                    <a:pt x="40" y="44"/>
                    <a:pt x="40" y="44"/>
                    <a:pt x="40" y="44"/>
                  </a:cubicBezTo>
                  <a:lnTo>
                    <a:pt x="40" y="0"/>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24" name="Freeform 158"/>
            <p:cNvSpPr>
              <a:spLocks noEditPoints="1"/>
            </p:cNvSpPr>
            <p:nvPr/>
          </p:nvSpPr>
          <p:spPr bwMode="auto">
            <a:xfrm>
              <a:off x="7497763" y="2619375"/>
              <a:ext cx="512762" cy="514350"/>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26 w 176"/>
                <a:gd name="T11" fmla="*/ 127 h 176"/>
                <a:gd name="T12" fmla="*/ 49 w 176"/>
                <a:gd name="T13" fmla="*/ 152 h 176"/>
                <a:gd name="T14" fmla="*/ 51 w 176"/>
                <a:gd name="T15" fmla="*/ 148 h 176"/>
                <a:gd name="T16" fmla="*/ 31 w 176"/>
                <a:gd name="T17" fmla="*/ 128 h 176"/>
                <a:gd name="T18" fmla="*/ 157 w 176"/>
                <a:gd name="T19" fmla="*/ 128 h 176"/>
                <a:gd name="T20" fmla="*/ 88 w 176"/>
                <a:gd name="T21" fmla="*/ 168 h 176"/>
                <a:gd name="T22" fmla="*/ 8 w 176"/>
                <a:gd name="T23" fmla="*/ 88 h 176"/>
                <a:gd name="T24" fmla="*/ 17 w 176"/>
                <a:gd name="T25" fmla="*/ 52 h 176"/>
                <a:gd name="T26" fmla="*/ 149 w 176"/>
                <a:gd name="T27" fmla="*/ 52 h 176"/>
                <a:gd name="T28" fmla="*/ 148 w 176"/>
                <a:gd name="T29" fmla="*/ 49 h 176"/>
                <a:gd name="T30" fmla="*/ 125 w 176"/>
                <a:gd name="T31" fmla="*/ 24 h 176"/>
                <a:gd name="T32" fmla="*/ 123 w 176"/>
                <a:gd name="T33" fmla="*/ 28 h 176"/>
                <a:gd name="T34" fmla="*/ 143 w 176"/>
                <a:gd name="T35" fmla="*/ 48 h 176"/>
                <a:gd name="T36" fmla="*/ 19 w 176"/>
                <a:gd name="T37" fmla="*/ 48 h 176"/>
                <a:gd name="T38" fmla="*/ 88 w 176"/>
                <a:gd name="T39" fmla="*/ 8 h 176"/>
                <a:gd name="T40" fmla="*/ 168 w 176"/>
                <a:gd name="T41" fmla="*/ 88 h 176"/>
                <a:gd name="T42" fmla="*/ 159 w 176"/>
                <a:gd name="T43" fmla="*/ 124 h 176"/>
                <a:gd name="T44" fmla="*/ 25 w 176"/>
                <a:gd name="T45" fmla="*/ 124 h 176"/>
                <a:gd name="T46" fmla="*/ 26 w 176"/>
                <a:gd name="T47" fmla="*/ 127 h 1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6"/>
                <a:gd name="T73" fmla="*/ 0 h 176"/>
                <a:gd name="T74" fmla="*/ 176 w 176"/>
                <a:gd name="T75" fmla="*/ 176 h 1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close/>
                  <a:moveTo>
                    <a:pt x="26" y="127"/>
                  </a:moveTo>
                  <a:cubicBezTo>
                    <a:pt x="31" y="137"/>
                    <a:pt x="39" y="146"/>
                    <a:pt x="49" y="152"/>
                  </a:cubicBezTo>
                  <a:cubicBezTo>
                    <a:pt x="51" y="148"/>
                    <a:pt x="51" y="148"/>
                    <a:pt x="51" y="148"/>
                  </a:cubicBezTo>
                  <a:cubicBezTo>
                    <a:pt x="43" y="143"/>
                    <a:pt x="36" y="136"/>
                    <a:pt x="31" y="128"/>
                  </a:cubicBezTo>
                  <a:cubicBezTo>
                    <a:pt x="157" y="128"/>
                    <a:pt x="157" y="128"/>
                    <a:pt x="157" y="128"/>
                  </a:cubicBezTo>
                  <a:cubicBezTo>
                    <a:pt x="143" y="152"/>
                    <a:pt x="118" y="168"/>
                    <a:pt x="88" y="168"/>
                  </a:cubicBezTo>
                  <a:cubicBezTo>
                    <a:pt x="44" y="168"/>
                    <a:pt x="8" y="132"/>
                    <a:pt x="8" y="88"/>
                  </a:cubicBezTo>
                  <a:cubicBezTo>
                    <a:pt x="8" y="75"/>
                    <a:pt x="11" y="63"/>
                    <a:pt x="17" y="52"/>
                  </a:cubicBezTo>
                  <a:cubicBezTo>
                    <a:pt x="149" y="52"/>
                    <a:pt x="149" y="52"/>
                    <a:pt x="149" y="52"/>
                  </a:cubicBezTo>
                  <a:cubicBezTo>
                    <a:pt x="148" y="49"/>
                    <a:pt x="148" y="49"/>
                    <a:pt x="148" y="49"/>
                  </a:cubicBezTo>
                  <a:cubicBezTo>
                    <a:pt x="143" y="39"/>
                    <a:pt x="135" y="30"/>
                    <a:pt x="125" y="24"/>
                  </a:cubicBezTo>
                  <a:cubicBezTo>
                    <a:pt x="123" y="28"/>
                    <a:pt x="123" y="28"/>
                    <a:pt x="123" y="28"/>
                  </a:cubicBezTo>
                  <a:cubicBezTo>
                    <a:pt x="131" y="33"/>
                    <a:pt x="138" y="40"/>
                    <a:pt x="143" y="48"/>
                  </a:cubicBezTo>
                  <a:cubicBezTo>
                    <a:pt x="19" y="48"/>
                    <a:pt x="19" y="48"/>
                    <a:pt x="19" y="48"/>
                  </a:cubicBezTo>
                  <a:cubicBezTo>
                    <a:pt x="33" y="24"/>
                    <a:pt x="58" y="8"/>
                    <a:pt x="88" y="8"/>
                  </a:cubicBezTo>
                  <a:cubicBezTo>
                    <a:pt x="132" y="8"/>
                    <a:pt x="168" y="44"/>
                    <a:pt x="168" y="88"/>
                  </a:cubicBezTo>
                  <a:cubicBezTo>
                    <a:pt x="168" y="101"/>
                    <a:pt x="165" y="113"/>
                    <a:pt x="159" y="124"/>
                  </a:cubicBezTo>
                  <a:cubicBezTo>
                    <a:pt x="25" y="124"/>
                    <a:pt x="25" y="124"/>
                    <a:pt x="25" y="124"/>
                  </a:cubicBezTo>
                  <a:lnTo>
                    <a:pt x="26" y="127"/>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25" name="Freeform 159"/>
            <p:cNvSpPr>
              <a:spLocks noEditPoints="1"/>
            </p:cNvSpPr>
            <p:nvPr/>
          </p:nvSpPr>
          <p:spPr bwMode="auto">
            <a:xfrm>
              <a:off x="7693025" y="2806700"/>
              <a:ext cx="104775" cy="139700"/>
            </a:xfrm>
            <a:custGeom>
              <a:avLst/>
              <a:gdLst>
                <a:gd name="T0" fmla="*/ 27 w 36"/>
                <a:gd name="T1" fmla="*/ 0 h 48"/>
                <a:gd name="T2" fmla="*/ 4 w 36"/>
                <a:gd name="T3" fmla="*/ 0 h 48"/>
                <a:gd name="T4" fmla="*/ 2 w 36"/>
                <a:gd name="T5" fmla="*/ 0 h 48"/>
                <a:gd name="T6" fmla="*/ 0 w 36"/>
                <a:gd name="T7" fmla="*/ 0 h 48"/>
                <a:gd name="T8" fmla="*/ 0 w 36"/>
                <a:gd name="T9" fmla="*/ 48 h 48"/>
                <a:gd name="T10" fmla="*/ 4 w 36"/>
                <a:gd name="T11" fmla="*/ 48 h 48"/>
                <a:gd name="T12" fmla="*/ 4 w 36"/>
                <a:gd name="T13" fmla="*/ 24 h 48"/>
                <a:gd name="T14" fmla="*/ 27 w 36"/>
                <a:gd name="T15" fmla="*/ 24 h 48"/>
                <a:gd name="T16" fmla="*/ 36 w 36"/>
                <a:gd name="T17" fmla="*/ 15 h 48"/>
                <a:gd name="T18" fmla="*/ 36 w 36"/>
                <a:gd name="T19" fmla="*/ 9 h 48"/>
                <a:gd name="T20" fmla="*/ 27 w 36"/>
                <a:gd name="T21" fmla="*/ 0 h 48"/>
                <a:gd name="T22" fmla="*/ 32 w 36"/>
                <a:gd name="T23" fmla="*/ 15 h 48"/>
                <a:gd name="T24" fmla="*/ 27 w 36"/>
                <a:gd name="T25" fmla="*/ 20 h 48"/>
                <a:gd name="T26" fmla="*/ 4 w 36"/>
                <a:gd name="T27" fmla="*/ 20 h 48"/>
                <a:gd name="T28" fmla="*/ 4 w 36"/>
                <a:gd name="T29" fmla="*/ 4 h 48"/>
                <a:gd name="T30" fmla="*/ 27 w 36"/>
                <a:gd name="T31" fmla="*/ 4 h 48"/>
                <a:gd name="T32" fmla="*/ 32 w 36"/>
                <a:gd name="T33" fmla="*/ 9 h 48"/>
                <a:gd name="T34" fmla="*/ 32 w 36"/>
                <a:gd name="T35" fmla="*/ 15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8"/>
                <a:gd name="T56" fmla="*/ 36 w 36"/>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8">
                  <a:moveTo>
                    <a:pt x="27" y="0"/>
                  </a:moveTo>
                  <a:cubicBezTo>
                    <a:pt x="4" y="0"/>
                    <a:pt x="4" y="0"/>
                    <a:pt x="4" y="0"/>
                  </a:cubicBezTo>
                  <a:cubicBezTo>
                    <a:pt x="2" y="0"/>
                    <a:pt x="2" y="0"/>
                    <a:pt x="2" y="0"/>
                  </a:cubicBezTo>
                  <a:cubicBezTo>
                    <a:pt x="0" y="0"/>
                    <a:pt x="0" y="0"/>
                    <a:pt x="0" y="0"/>
                  </a:cubicBezTo>
                  <a:cubicBezTo>
                    <a:pt x="0" y="48"/>
                    <a:pt x="0" y="48"/>
                    <a:pt x="0" y="48"/>
                  </a:cubicBezTo>
                  <a:cubicBezTo>
                    <a:pt x="4" y="48"/>
                    <a:pt x="4" y="48"/>
                    <a:pt x="4" y="48"/>
                  </a:cubicBezTo>
                  <a:cubicBezTo>
                    <a:pt x="4" y="24"/>
                    <a:pt x="4" y="24"/>
                    <a:pt x="4" y="24"/>
                  </a:cubicBezTo>
                  <a:cubicBezTo>
                    <a:pt x="27" y="24"/>
                    <a:pt x="27" y="24"/>
                    <a:pt x="27" y="24"/>
                  </a:cubicBezTo>
                  <a:cubicBezTo>
                    <a:pt x="32" y="24"/>
                    <a:pt x="36" y="20"/>
                    <a:pt x="36" y="15"/>
                  </a:cubicBezTo>
                  <a:cubicBezTo>
                    <a:pt x="36" y="9"/>
                    <a:pt x="36" y="9"/>
                    <a:pt x="36" y="9"/>
                  </a:cubicBezTo>
                  <a:cubicBezTo>
                    <a:pt x="36" y="4"/>
                    <a:pt x="32" y="0"/>
                    <a:pt x="27" y="0"/>
                  </a:cubicBezTo>
                  <a:close/>
                  <a:moveTo>
                    <a:pt x="32" y="15"/>
                  </a:moveTo>
                  <a:cubicBezTo>
                    <a:pt x="32" y="18"/>
                    <a:pt x="30" y="20"/>
                    <a:pt x="27" y="20"/>
                  </a:cubicBezTo>
                  <a:cubicBezTo>
                    <a:pt x="4" y="20"/>
                    <a:pt x="4" y="20"/>
                    <a:pt x="4" y="20"/>
                  </a:cubicBezTo>
                  <a:cubicBezTo>
                    <a:pt x="4" y="4"/>
                    <a:pt x="4" y="4"/>
                    <a:pt x="4" y="4"/>
                  </a:cubicBezTo>
                  <a:cubicBezTo>
                    <a:pt x="27" y="4"/>
                    <a:pt x="27" y="4"/>
                    <a:pt x="27" y="4"/>
                  </a:cubicBezTo>
                  <a:cubicBezTo>
                    <a:pt x="30" y="4"/>
                    <a:pt x="32" y="6"/>
                    <a:pt x="32" y="9"/>
                  </a:cubicBezTo>
                  <a:lnTo>
                    <a:pt x="32" y="15"/>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26" name="Freeform 160"/>
            <p:cNvSpPr/>
            <p:nvPr/>
          </p:nvSpPr>
          <p:spPr bwMode="auto">
            <a:xfrm>
              <a:off x="7556500" y="2806700"/>
              <a:ext cx="115887" cy="134938"/>
            </a:xfrm>
            <a:custGeom>
              <a:avLst/>
              <a:gdLst>
                <a:gd name="T0" fmla="*/ 28 w 40"/>
                <a:gd name="T1" fmla="*/ 36 h 46"/>
                <a:gd name="T2" fmla="*/ 21 w 40"/>
                <a:gd name="T3" fmla="*/ 42 h 46"/>
                <a:gd name="T4" fmla="*/ 19 w 40"/>
                <a:gd name="T5" fmla="*/ 42 h 46"/>
                <a:gd name="T6" fmla="*/ 12 w 40"/>
                <a:gd name="T7" fmla="*/ 36 h 46"/>
                <a:gd name="T8" fmla="*/ 4 w 40"/>
                <a:gd name="T9" fmla="*/ 0 h 46"/>
                <a:gd name="T10" fmla="*/ 0 w 40"/>
                <a:gd name="T11" fmla="*/ 1 h 46"/>
                <a:gd name="T12" fmla="*/ 8 w 40"/>
                <a:gd name="T13" fmla="*/ 37 h 46"/>
                <a:gd name="T14" fmla="*/ 18 w 40"/>
                <a:gd name="T15" fmla="*/ 46 h 46"/>
                <a:gd name="T16" fmla="*/ 18 w 40"/>
                <a:gd name="T17" fmla="*/ 46 h 46"/>
                <a:gd name="T18" fmla="*/ 19 w 40"/>
                <a:gd name="T19" fmla="*/ 46 h 46"/>
                <a:gd name="T20" fmla="*/ 21 w 40"/>
                <a:gd name="T21" fmla="*/ 46 h 46"/>
                <a:gd name="T22" fmla="*/ 22 w 40"/>
                <a:gd name="T23" fmla="*/ 46 h 46"/>
                <a:gd name="T24" fmla="*/ 22 w 40"/>
                <a:gd name="T25" fmla="*/ 46 h 46"/>
                <a:gd name="T26" fmla="*/ 32 w 40"/>
                <a:gd name="T27" fmla="*/ 37 h 46"/>
                <a:gd name="T28" fmla="*/ 40 w 40"/>
                <a:gd name="T29" fmla="*/ 1 h 46"/>
                <a:gd name="T30" fmla="*/ 36 w 40"/>
                <a:gd name="T31" fmla="*/ 0 h 46"/>
                <a:gd name="T32" fmla="*/ 28 w 40"/>
                <a:gd name="T33" fmla="*/ 36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46"/>
                <a:gd name="T53" fmla="*/ 40 w 40"/>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46">
                  <a:moveTo>
                    <a:pt x="28" y="36"/>
                  </a:moveTo>
                  <a:cubicBezTo>
                    <a:pt x="27" y="40"/>
                    <a:pt x="25" y="42"/>
                    <a:pt x="21" y="42"/>
                  </a:cubicBezTo>
                  <a:cubicBezTo>
                    <a:pt x="19" y="42"/>
                    <a:pt x="19" y="42"/>
                    <a:pt x="19" y="42"/>
                  </a:cubicBezTo>
                  <a:cubicBezTo>
                    <a:pt x="15" y="42"/>
                    <a:pt x="13" y="40"/>
                    <a:pt x="12" y="36"/>
                  </a:cubicBezTo>
                  <a:cubicBezTo>
                    <a:pt x="4" y="0"/>
                    <a:pt x="4" y="0"/>
                    <a:pt x="4" y="0"/>
                  </a:cubicBezTo>
                  <a:cubicBezTo>
                    <a:pt x="0" y="1"/>
                    <a:pt x="0" y="1"/>
                    <a:pt x="0" y="1"/>
                  </a:cubicBezTo>
                  <a:cubicBezTo>
                    <a:pt x="8" y="37"/>
                    <a:pt x="8" y="37"/>
                    <a:pt x="8" y="37"/>
                  </a:cubicBezTo>
                  <a:cubicBezTo>
                    <a:pt x="9" y="39"/>
                    <a:pt x="11" y="45"/>
                    <a:pt x="18" y="46"/>
                  </a:cubicBezTo>
                  <a:cubicBezTo>
                    <a:pt x="18" y="46"/>
                    <a:pt x="18" y="46"/>
                    <a:pt x="18" y="46"/>
                  </a:cubicBezTo>
                  <a:cubicBezTo>
                    <a:pt x="19" y="46"/>
                    <a:pt x="19" y="46"/>
                    <a:pt x="19" y="46"/>
                  </a:cubicBezTo>
                  <a:cubicBezTo>
                    <a:pt x="21" y="46"/>
                    <a:pt x="21" y="46"/>
                    <a:pt x="21" y="46"/>
                  </a:cubicBezTo>
                  <a:cubicBezTo>
                    <a:pt x="22" y="46"/>
                    <a:pt x="22" y="46"/>
                    <a:pt x="22" y="46"/>
                  </a:cubicBezTo>
                  <a:cubicBezTo>
                    <a:pt x="22" y="46"/>
                    <a:pt x="22" y="46"/>
                    <a:pt x="22" y="46"/>
                  </a:cubicBezTo>
                  <a:cubicBezTo>
                    <a:pt x="29" y="45"/>
                    <a:pt x="31" y="39"/>
                    <a:pt x="32" y="37"/>
                  </a:cubicBezTo>
                  <a:cubicBezTo>
                    <a:pt x="40" y="1"/>
                    <a:pt x="40" y="1"/>
                    <a:pt x="40" y="1"/>
                  </a:cubicBezTo>
                  <a:cubicBezTo>
                    <a:pt x="36" y="0"/>
                    <a:pt x="36" y="0"/>
                    <a:pt x="36" y="0"/>
                  </a:cubicBezTo>
                  <a:lnTo>
                    <a:pt x="28" y="36"/>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sp>
        <p:nvSpPr>
          <p:cNvPr id="127" name="Freeform 201"/>
          <p:cNvSpPr>
            <a:spLocks noEditPoints="1"/>
          </p:cNvSpPr>
          <p:nvPr/>
        </p:nvSpPr>
        <p:spPr bwMode="auto">
          <a:xfrm>
            <a:off x="4411181" y="4735863"/>
            <a:ext cx="305176" cy="323916"/>
          </a:xfrm>
          <a:custGeom>
            <a:avLst/>
            <a:gdLst>
              <a:gd name="T0" fmla="*/ 147 w 153"/>
              <a:gd name="T1" fmla="*/ 31 h 168"/>
              <a:gd name="T2" fmla="*/ 84 w 153"/>
              <a:gd name="T3" fmla="*/ 2 h 168"/>
              <a:gd name="T4" fmla="*/ 77 w 153"/>
              <a:gd name="T5" fmla="*/ 0 h 168"/>
              <a:gd name="T6" fmla="*/ 70 w 153"/>
              <a:gd name="T7" fmla="*/ 2 h 168"/>
              <a:gd name="T8" fmla="*/ 7 w 153"/>
              <a:gd name="T9" fmla="*/ 31 h 168"/>
              <a:gd name="T10" fmla="*/ 0 w 153"/>
              <a:gd name="T11" fmla="*/ 43 h 168"/>
              <a:gd name="T12" fmla="*/ 1 w 153"/>
              <a:gd name="T13" fmla="*/ 52 h 168"/>
              <a:gd name="T14" fmla="*/ 24 w 153"/>
              <a:gd name="T15" fmla="*/ 123 h 168"/>
              <a:gd name="T16" fmla="*/ 73 w 153"/>
              <a:gd name="T17" fmla="*/ 167 h 168"/>
              <a:gd name="T18" fmla="*/ 77 w 153"/>
              <a:gd name="T19" fmla="*/ 168 h 168"/>
              <a:gd name="T20" fmla="*/ 81 w 153"/>
              <a:gd name="T21" fmla="*/ 167 h 168"/>
              <a:gd name="T22" fmla="*/ 129 w 153"/>
              <a:gd name="T23" fmla="*/ 123 h 168"/>
              <a:gd name="T24" fmla="*/ 151 w 153"/>
              <a:gd name="T25" fmla="*/ 52 h 168"/>
              <a:gd name="T26" fmla="*/ 152 w 153"/>
              <a:gd name="T27" fmla="*/ 43 h 168"/>
              <a:gd name="T28" fmla="*/ 147 w 153"/>
              <a:gd name="T29" fmla="*/ 31 h 168"/>
              <a:gd name="T30" fmla="*/ 144 w 153"/>
              <a:gd name="T31" fmla="*/ 42 h 168"/>
              <a:gd name="T32" fmla="*/ 143 w 153"/>
              <a:gd name="T33" fmla="*/ 51 h 168"/>
              <a:gd name="T34" fmla="*/ 123 w 153"/>
              <a:gd name="T35" fmla="*/ 119 h 168"/>
              <a:gd name="T36" fmla="*/ 77 w 153"/>
              <a:gd name="T37" fmla="*/ 160 h 168"/>
              <a:gd name="T38" fmla="*/ 76 w 153"/>
              <a:gd name="T39" fmla="*/ 160 h 168"/>
              <a:gd name="T40" fmla="*/ 31 w 153"/>
              <a:gd name="T41" fmla="*/ 119 h 168"/>
              <a:gd name="T42" fmla="*/ 9 w 153"/>
              <a:gd name="T43" fmla="*/ 52 h 168"/>
              <a:gd name="T44" fmla="*/ 8 w 153"/>
              <a:gd name="T45" fmla="*/ 42 h 168"/>
              <a:gd name="T46" fmla="*/ 9 w 153"/>
              <a:gd name="T47" fmla="*/ 39 h 168"/>
              <a:gd name="T48" fmla="*/ 75 w 153"/>
              <a:gd name="T49" fmla="*/ 8 h 168"/>
              <a:gd name="T50" fmla="*/ 77 w 153"/>
              <a:gd name="T51" fmla="*/ 8 h 168"/>
              <a:gd name="T52" fmla="*/ 78 w 153"/>
              <a:gd name="T53" fmla="*/ 8 h 168"/>
              <a:gd name="T54" fmla="*/ 144 w 153"/>
              <a:gd name="T55" fmla="*/ 39 h 168"/>
              <a:gd name="T56" fmla="*/ 144 w 153"/>
              <a:gd name="T57" fmla="*/ 42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3"/>
              <a:gd name="T88" fmla="*/ 0 h 168"/>
              <a:gd name="T89" fmla="*/ 153 w 153"/>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3" h="168">
                <a:moveTo>
                  <a:pt x="147" y="31"/>
                </a:moveTo>
                <a:cubicBezTo>
                  <a:pt x="120" y="26"/>
                  <a:pt x="96" y="13"/>
                  <a:pt x="84" y="2"/>
                </a:cubicBezTo>
                <a:cubicBezTo>
                  <a:pt x="82" y="0"/>
                  <a:pt x="79" y="0"/>
                  <a:pt x="77" y="0"/>
                </a:cubicBezTo>
                <a:cubicBezTo>
                  <a:pt x="76" y="0"/>
                  <a:pt x="72" y="0"/>
                  <a:pt x="70" y="2"/>
                </a:cubicBezTo>
                <a:cubicBezTo>
                  <a:pt x="58" y="13"/>
                  <a:pt x="33" y="26"/>
                  <a:pt x="7" y="31"/>
                </a:cubicBezTo>
                <a:cubicBezTo>
                  <a:pt x="3" y="32"/>
                  <a:pt x="0" y="40"/>
                  <a:pt x="0" y="43"/>
                </a:cubicBezTo>
                <a:cubicBezTo>
                  <a:pt x="1" y="46"/>
                  <a:pt x="1" y="49"/>
                  <a:pt x="1" y="52"/>
                </a:cubicBezTo>
                <a:cubicBezTo>
                  <a:pt x="3" y="71"/>
                  <a:pt x="6" y="99"/>
                  <a:pt x="24" y="123"/>
                </a:cubicBezTo>
                <a:cubicBezTo>
                  <a:pt x="36" y="140"/>
                  <a:pt x="56" y="158"/>
                  <a:pt x="73" y="167"/>
                </a:cubicBezTo>
                <a:cubicBezTo>
                  <a:pt x="74" y="168"/>
                  <a:pt x="75" y="168"/>
                  <a:pt x="77" y="168"/>
                </a:cubicBezTo>
                <a:cubicBezTo>
                  <a:pt x="79" y="168"/>
                  <a:pt x="80" y="168"/>
                  <a:pt x="81" y="167"/>
                </a:cubicBezTo>
                <a:cubicBezTo>
                  <a:pt x="98" y="158"/>
                  <a:pt x="117" y="140"/>
                  <a:pt x="129" y="123"/>
                </a:cubicBezTo>
                <a:cubicBezTo>
                  <a:pt x="146" y="100"/>
                  <a:pt x="149" y="71"/>
                  <a:pt x="151" y="52"/>
                </a:cubicBezTo>
                <a:cubicBezTo>
                  <a:pt x="152" y="49"/>
                  <a:pt x="152" y="46"/>
                  <a:pt x="152" y="43"/>
                </a:cubicBezTo>
                <a:cubicBezTo>
                  <a:pt x="153" y="40"/>
                  <a:pt x="151" y="32"/>
                  <a:pt x="147" y="31"/>
                </a:cubicBezTo>
                <a:close/>
                <a:moveTo>
                  <a:pt x="144" y="42"/>
                </a:moveTo>
                <a:cubicBezTo>
                  <a:pt x="144" y="45"/>
                  <a:pt x="144" y="48"/>
                  <a:pt x="143" y="51"/>
                </a:cubicBezTo>
                <a:cubicBezTo>
                  <a:pt x="141" y="70"/>
                  <a:pt x="138" y="97"/>
                  <a:pt x="123" y="119"/>
                </a:cubicBezTo>
                <a:cubicBezTo>
                  <a:pt x="112" y="134"/>
                  <a:pt x="93" y="151"/>
                  <a:pt x="77" y="160"/>
                </a:cubicBezTo>
                <a:cubicBezTo>
                  <a:pt x="77" y="160"/>
                  <a:pt x="76" y="160"/>
                  <a:pt x="76" y="160"/>
                </a:cubicBezTo>
                <a:cubicBezTo>
                  <a:pt x="61" y="151"/>
                  <a:pt x="42" y="134"/>
                  <a:pt x="31" y="119"/>
                </a:cubicBezTo>
                <a:cubicBezTo>
                  <a:pt x="14" y="96"/>
                  <a:pt x="11" y="70"/>
                  <a:pt x="9" y="52"/>
                </a:cubicBezTo>
                <a:cubicBezTo>
                  <a:pt x="9" y="48"/>
                  <a:pt x="9" y="45"/>
                  <a:pt x="8" y="42"/>
                </a:cubicBezTo>
                <a:cubicBezTo>
                  <a:pt x="8" y="42"/>
                  <a:pt x="9" y="40"/>
                  <a:pt x="9" y="39"/>
                </a:cubicBezTo>
                <a:cubicBezTo>
                  <a:pt x="37" y="33"/>
                  <a:pt x="62" y="20"/>
                  <a:pt x="75" y="8"/>
                </a:cubicBezTo>
                <a:cubicBezTo>
                  <a:pt x="75" y="8"/>
                  <a:pt x="76" y="8"/>
                  <a:pt x="77" y="8"/>
                </a:cubicBezTo>
                <a:cubicBezTo>
                  <a:pt x="78" y="8"/>
                  <a:pt x="79" y="8"/>
                  <a:pt x="78" y="8"/>
                </a:cubicBezTo>
                <a:cubicBezTo>
                  <a:pt x="91" y="20"/>
                  <a:pt x="116" y="33"/>
                  <a:pt x="144" y="39"/>
                </a:cubicBezTo>
                <a:cubicBezTo>
                  <a:pt x="144" y="40"/>
                  <a:pt x="144" y="42"/>
                  <a:pt x="144" y="42"/>
                </a:cubicBezTo>
                <a:close/>
              </a:path>
            </a:pathLst>
          </a:custGeom>
          <a:solidFill>
            <a:schemeClr val="bg1"/>
          </a:solid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28" name="Freeform 202"/>
          <p:cNvSpPr>
            <a:spLocks noEditPoints="1"/>
          </p:cNvSpPr>
          <p:nvPr/>
        </p:nvSpPr>
        <p:spPr bwMode="auto">
          <a:xfrm>
            <a:off x="4484770" y="4811339"/>
            <a:ext cx="161245" cy="170868"/>
          </a:xfrm>
          <a:custGeom>
            <a:avLst/>
            <a:gdLst>
              <a:gd name="T0" fmla="*/ 77 w 81"/>
              <a:gd name="T1" fmla="*/ 17 h 89"/>
              <a:gd name="T2" fmla="*/ 44 w 81"/>
              <a:gd name="T3" fmla="*/ 1 h 89"/>
              <a:gd name="T4" fmla="*/ 40 w 81"/>
              <a:gd name="T5" fmla="*/ 0 h 89"/>
              <a:gd name="T6" fmla="*/ 37 w 81"/>
              <a:gd name="T7" fmla="*/ 1 h 89"/>
              <a:gd name="T8" fmla="*/ 3 w 81"/>
              <a:gd name="T9" fmla="*/ 17 h 89"/>
              <a:gd name="T10" fmla="*/ 0 w 81"/>
              <a:gd name="T11" fmla="*/ 23 h 89"/>
              <a:gd name="T12" fmla="*/ 0 w 81"/>
              <a:gd name="T13" fmla="*/ 28 h 89"/>
              <a:gd name="T14" fmla="*/ 12 w 81"/>
              <a:gd name="T15" fmla="*/ 65 h 89"/>
              <a:gd name="T16" fmla="*/ 38 w 81"/>
              <a:gd name="T17" fmla="*/ 89 h 89"/>
              <a:gd name="T18" fmla="*/ 40 w 81"/>
              <a:gd name="T19" fmla="*/ 89 h 89"/>
              <a:gd name="T20" fmla="*/ 42 w 81"/>
              <a:gd name="T21" fmla="*/ 89 h 89"/>
              <a:gd name="T22" fmla="*/ 68 w 81"/>
              <a:gd name="T23" fmla="*/ 65 h 89"/>
              <a:gd name="T24" fmla="*/ 80 w 81"/>
              <a:gd name="T25" fmla="*/ 28 h 89"/>
              <a:gd name="T26" fmla="*/ 80 w 81"/>
              <a:gd name="T27" fmla="*/ 23 h 89"/>
              <a:gd name="T28" fmla="*/ 77 w 81"/>
              <a:gd name="T29" fmla="*/ 17 h 89"/>
              <a:gd name="T30" fmla="*/ 39 w 81"/>
              <a:gd name="T31" fmla="*/ 4 h 89"/>
              <a:gd name="T32" fmla="*/ 40 w 81"/>
              <a:gd name="T33" fmla="*/ 4 h 89"/>
              <a:gd name="T34" fmla="*/ 41 w 81"/>
              <a:gd name="T35" fmla="*/ 4 h 89"/>
              <a:gd name="T36" fmla="*/ 76 w 81"/>
              <a:gd name="T37" fmla="*/ 21 h 89"/>
              <a:gd name="T38" fmla="*/ 76 w 81"/>
              <a:gd name="T39" fmla="*/ 22 h 89"/>
              <a:gd name="T40" fmla="*/ 76 w 81"/>
              <a:gd name="T41" fmla="*/ 27 h 89"/>
              <a:gd name="T42" fmla="*/ 30 w 81"/>
              <a:gd name="T43" fmla="*/ 27 h 89"/>
              <a:gd name="T44" fmla="*/ 30 w 81"/>
              <a:gd name="T45" fmla="*/ 11 h 89"/>
              <a:gd name="T46" fmla="*/ 30 w 81"/>
              <a:gd name="T47" fmla="*/ 11 h 89"/>
              <a:gd name="T48" fmla="*/ 39 w 81"/>
              <a:gd name="T49" fmla="*/ 4 h 89"/>
              <a:gd name="T50" fmla="*/ 68 w 81"/>
              <a:gd name="T51" fmla="*/ 58 h 89"/>
              <a:gd name="T52" fmla="*/ 61 w 81"/>
              <a:gd name="T53" fmla="*/ 58 h 89"/>
              <a:gd name="T54" fmla="*/ 61 w 81"/>
              <a:gd name="T55" fmla="*/ 31 h 89"/>
              <a:gd name="T56" fmla="*/ 75 w 81"/>
              <a:gd name="T57" fmla="*/ 31 h 89"/>
              <a:gd name="T58" fmla="*/ 68 w 81"/>
              <a:gd name="T59" fmla="*/ 58 h 89"/>
              <a:gd name="T60" fmla="*/ 13 w 81"/>
              <a:gd name="T61" fmla="*/ 58 h 89"/>
              <a:gd name="T62" fmla="*/ 5 w 81"/>
              <a:gd name="T63" fmla="*/ 31 h 89"/>
              <a:gd name="T64" fmla="*/ 57 w 81"/>
              <a:gd name="T65" fmla="*/ 31 h 89"/>
              <a:gd name="T66" fmla="*/ 57 w 81"/>
              <a:gd name="T67" fmla="*/ 58 h 89"/>
              <a:gd name="T68" fmla="*/ 13 w 81"/>
              <a:gd name="T69" fmla="*/ 58 h 89"/>
              <a:gd name="T70" fmla="*/ 4 w 81"/>
              <a:gd name="T71" fmla="*/ 21 h 89"/>
              <a:gd name="T72" fmla="*/ 26 w 81"/>
              <a:gd name="T73" fmla="*/ 13 h 89"/>
              <a:gd name="T74" fmla="*/ 26 w 81"/>
              <a:gd name="T75" fmla="*/ 27 h 89"/>
              <a:gd name="T76" fmla="*/ 4 w 81"/>
              <a:gd name="T77" fmla="*/ 27 h 89"/>
              <a:gd name="T78" fmla="*/ 4 w 81"/>
              <a:gd name="T79" fmla="*/ 22 h 89"/>
              <a:gd name="T80" fmla="*/ 4 w 81"/>
              <a:gd name="T81" fmla="*/ 21 h 89"/>
              <a:gd name="T82" fmla="*/ 16 w 81"/>
              <a:gd name="T83" fmla="*/ 63 h 89"/>
              <a:gd name="T84" fmla="*/ 15 w 81"/>
              <a:gd name="T85" fmla="*/ 62 h 89"/>
              <a:gd name="T86" fmla="*/ 26 w 81"/>
              <a:gd name="T87" fmla="*/ 62 h 89"/>
              <a:gd name="T88" fmla="*/ 26 w 81"/>
              <a:gd name="T89" fmla="*/ 75 h 89"/>
              <a:gd name="T90" fmla="*/ 16 w 81"/>
              <a:gd name="T91" fmla="*/ 63 h 89"/>
              <a:gd name="T92" fmla="*/ 41 w 81"/>
              <a:gd name="T93" fmla="*/ 85 h 89"/>
              <a:gd name="T94" fmla="*/ 40 w 81"/>
              <a:gd name="T95" fmla="*/ 85 h 89"/>
              <a:gd name="T96" fmla="*/ 40 w 81"/>
              <a:gd name="T97" fmla="*/ 85 h 89"/>
              <a:gd name="T98" fmla="*/ 30 w 81"/>
              <a:gd name="T99" fmla="*/ 78 h 89"/>
              <a:gd name="T100" fmla="*/ 30 w 81"/>
              <a:gd name="T101" fmla="*/ 62 h 89"/>
              <a:gd name="T102" fmla="*/ 66 w 81"/>
              <a:gd name="T103" fmla="*/ 62 h 89"/>
              <a:gd name="T104" fmla="*/ 65 w 81"/>
              <a:gd name="T105" fmla="*/ 63 h 89"/>
              <a:gd name="T106" fmla="*/ 41 w 81"/>
              <a:gd name="T107" fmla="*/ 85 h 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1"/>
              <a:gd name="T163" fmla="*/ 0 h 89"/>
              <a:gd name="T164" fmla="*/ 81 w 81"/>
              <a:gd name="T165" fmla="*/ 89 h 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1" h="89">
                <a:moveTo>
                  <a:pt x="77" y="17"/>
                </a:moveTo>
                <a:cubicBezTo>
                  <a:pt x="63" y="14"/>
                  <a:pt x="50" y="7"/>
                  <a:pt x="44" y="1"/>
                </a:cubicBezTo>
                <a:cubicBezTo>
                  <a:pt x="43" y="0"/>
                  <a:pt x="41" y="0"/>
                  <a:pt x="40" y="0"/>
                </a:cubicBezTo>
                <a:cubicBezTo>
                  <a:pt x="40" y="0"/>
                  <a:pt x="38" y="0"/>
                  <a:pt x="37" y="1"/>
                </a:cubicBezTo>
                <a:cubicBezTo>
                  <a:pt x="30" y="7"/>
                  <a:pt x="17" y="14"/>
                  <a:pt x="3" y="17"/>
                </a:cubicBezTo>
                <a:cubicBezTo>
                  <a:pt x="1" y="17"/>
                  <a:pt x="0" y="21"/>
                  <a:pt x="0" y="23"/>
                </a:cubicBezTo>
                <a:cubicBezTo>
                  <a:pt x="0" y="24"/>
                  <a:pt x="0" y="26"/>
                  <a:pt x="0" y="28"/>
                </a:cubicBezTo>
                <a:cubicBezTo>
                  <a:pt x="1" y="38"/>
                  <a:pt x="3" y="52"/>
                  <a:pt x="12" y="65"/>
                </a:cubicBezTo>
                <a:cubicBezTo>
                  <a:pt x="19" y="74"/>
                  <a:pt x="29" y="84"/>
                  <a:pt x="38" y="89"/>
                </a:cubicBezTo>
                <a:cubicBezTo>
                  <a:pt x="39" y="89"/>
                  <a:pt x="39" y="89"/>
                  <a:pt x="40" y="89"/>
                </a:cubicBezTo>
                <a:cubicBezTo>
                  <a:pt x="42" y="89"/>
                  <a:pt x="42" y="89"/>
                  <a:pt x="42" y="89"/>
                </a:cubicBezTo>
                <a:cubicBezTo>
                  <a:pt x="51" y="84"/>
                  <a:pt x="62" y="74"/>
                  <a:pt x="68" y="65"/>
                </a:cubicBezTo>
                <a:cubicBezTo>
                  <a:pt x="77" y="53"/>
                  <a:pt x="79" y="38"/>
                  <a:pt x="80" y="28"/>
                </a:cubicBezTo>
                <a:cubicBezTo>
                  <a:pt x="80" y="26"/>
                  <a:pt x="80" y="24"/>
                  <a:pt x="80" y="23"/>
                </a:cubicBezTo>
                <a:cubicBezTo>
                  <a:pt x="81" y="21"/>
                  <a:pt x="80" y="17"/>
                  <a:pt x="77" y="17"/>
                </a:cubicBezTo>
                <a:close/>
                <a:moveTo>
                  <a:pt x="39" y="4"/>
                </a:moveTo>
                <a:cubicBezTo>
                  <a:pt x="39" y="4"/>
                  <a:pt x="40" y="4"/>
                  <a:pt x="40" y="4"/>
                </a:cubicBezTo>
                <a:cubicBezTo>
                  <a:pt x="41" y="4"/>
                  <a:pt x="41" y="4"/>
                  <a:pt x="41" y="4"/>
                </a:cubicBezTo>
                <a:cubicBezTo>
                  <a:pt x="48" y="10"/>
                  <a:pt x="61" y="18"/>
                  <a:pt x="76" y="21"/>
                </a:cubicBezTo>
                <a:cubicBezTo>
                  <a:pt x="76" y="21"/>
                  <a:pt x="76" y="22"/>
                  <a:pt x="76" y="22"/>
                </a:cubicBezTo>
                <a:cubicBezTo>
                  <a:pt x="76" y="24"/>
                  <a:pt x="76" y="25"/>
                  <a:pt x="76" y="27"/>
                </a:cubicBezTo>
                <a:cubicBezTo>
                  <a:pt x="30" y="27"/>
                  <a:pt x="30" y="27"/>
                  <a:pt x="30" y="27"/>
                </a:cubicBezTo>
                <a:cubicBezTo>
                  <a:pt x="30" y="11"/>
                  <a:pt x="30" y="11"/>
                  <a:pt x="30" y="11"/>
                </a:cubicBezTo>
                <a:cubicBezTo>
                  <a:pt x="30" y="11"/>
                  <a:pt x="30" y="11"/>
                  <a:pt x="30" y="11"/>
                </a:cubicBezTo>
                <a:cubicBezTo>
                  <a:pt x="34" y="9"/>
                  <a:pt x="37" y="6"/>
                  <a:pt x="39" y="4"/>
                </a:cubicBezTo>
                <a:close/>
                <a:moveTo>
                  <a:pt x="68" y="58"/>
                </a:moveTo>
                <a:cubicBezTo>
                  <a:pt x="61" y="58"/>
                  <a:pt x="61" y="58"/>
                  <a:pt x="61" y="58"/>
                </a:cubicBezTo>
                <a:cubicBezTo>
                  <a:pt x="61" y="31"/>
                  <a:pt x="61" y="31"/>
                  <a:pt x="61" y="31"/>
                </a:cubicBezTo>
                <a:cubicBezTo>
                  <a:pt x="75" y="31"/>
                  <a:pt x="75" y="31"/>
                  <a:pt x="75" y="31"/>
                </a:cubicBezTo>
                <a:cubicBezTo>
                  <a:pt x="74" y="39"/>
                  <a:pt x="73" y="49"/>
                  <a:pt x="68" y="58"/>
                </a:cubicBezTo>
                <a:close/>
                <a:moveTo>
                  <a:pt x="13" y="58"/>
                </a:moveTo>
                <a:cubicBezTo>
                  <a:pt x="7" y="49"/>
                  <a:pt x="6" y="39"/>
                  <a:pt x="5" y="31"/>
                </a:cubicBezTo>
                <a:cubicBezTo>
                  <a:pt x="57" y="31"/>
                  <a:pt x="57" y="31"/>
                  <a:pt x="57" y="31"/>
                </a:cubicBezTo>
                <a:cubicBezTo>
                  <a:pt x="57" y="58"/>
                  <a:pt x="57" y="58"/>
                  <a:pt x="57" y="58"/>
                </a:cubicBezTo>
                <a:lnTo>
                  <a:pt x="13" y="58"/>
                </a:lnTo>
                <a:close/>
                <a:moveTo>
                  <a:pt x="4" y="21"/>
                </a:moveTo>
                <a:cubicBezTo>
                  <a:pt x="12" y="19"/>
                  <a:pt x="20" y="16"/>
                  <a:pt x="26" y="13"/>
                </a:cubicBezTo>
                <a:cubicBezTo>
                  <a:pt x="26" y="27"/>
                  <a:pt x="26" y="27"/>
                  <a:pt x="26" y="27"/>
                </a:cubicBezTo>
                <a:cubicBezTo>
                  <a:pt x="4" y="27"/>
                  <a:pt x="4" y="27"/>
                  <a:pt x="4" y="27"/>
                </a:cubicBezTo>
                <a:cubicBezTo>
                  <a:pt x="4" y="25"/>
                  <a:pt x="4" y="24"/>
                  <a:pt x="4" y="22"/>
                </a:cubicBezTo>
                <a:cubicBezTo>
                  <a:pt x="4" y="22"/>
                  <a:pt x="4" y="21"/>
                  <a:pt x="4" y="21"/>
                </a:cubicBezTo>
                <a:close/>
                <a:moveTo>
                  <a:pt x="16" y="63"/>
                </a:moveTo>
                <a:cubicBezTo>
                  <a:pt x="15" y="63"/>
                  <a:pt x="15" y="63"/>
                  <a:pt x="15" y="62"/>
                </a:cubicBezTo>
                <a:cubicBezTo>
                  <a:pt x="26" y="62"/>
                  <a:pt x="26" y="62"/>
                  <a:pt x="26" y="62"/>
                </a:cubicBezTo>
                <a:cubicBezTo>
                  <a:pt x="26" y="75"/>
                  <a:pt x="26" y="75"/>
                  <a:pt x="26" y="75"/>
                </a:cubicBezTo>
                <a:cubicBezTo>
                  <a:pt x="22" y="71"/>
                  <a:pt x="19" y="67"/>
                  <a:pt x="16" y="63"/>
                </a:cubicBezTo>
                <a:close/>
                <a:moveTo>
                  <a:pt x="41" y="85"/>
                </a:moveTo>
                <a:cubicBezTo>
                  <a:pt x="41" y="85"/>
                  <a:pt x="41" y="85"/>
                  <a:pt x="40" y="85"/>
                </a:cubicBezTo>
                <a:cubicBezTo>
                  <a:pt x="40" y="85"/>
                  <a:pt x="40" y="85"/>
                  <a:pt x="40" y="85"/>
                </a:cubicBezTo>
                <a:cubicBezTo>
                  <a:pt x="37" y="83"/>
                  <a:pt x="33" y="81"/>
                  <a:pt x="30" y="78"/>
                </a:cubicBezTo>
                <a:cubicBezTo>
                  <a:pt x="30" y="62"/>
                  <a:pt x="30" y="62"/>
                  <a:pt x="30" y="62"/>
                </a:cubicBezTo>
                <a:cubicBezTo>
                  <a:pt x="66" y="62"/>
                  <a:pt x="66" y="62"/>
                  <a:pt x="66" y="62"/>
                </a:cubicBezTo>
                <a:cubicBezTo>
                  <a:pt x="65" y="63"/>
                  <a:pt x="65" y="63"/>
                  <a:pt x="65" y="63"/>
                </a:cubicBezTo>
                <a:cubicBezTo>
                  <a:pt x="59" y="72"/>
                  <a:pt x="49" y="81"/>
                  <a:pt x="41" y="85"/>
                </a:cubicBezTo>
                <a:close/>
              </a:path>
            </a:pathLst>
          </a:custGeom>
          <a:solidFill>
            <a:schemeClr val="bg1"/>
          </a:solid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nvGrpSpPr>
          <p:cNvPr id="129" name="组合 191"/>
          <p:cNvGrpSpPr/>
          <p:nvPr/>
        </p:nvGrpSpPr>
        <p:grpSpPr bwMode="auto">
          <a:xfrm>
            <a:off x="7987945" y="4735863"/>
            <a:ext cx="305176" cy="323916"/>
            <a:chOff x="1137596" y="3670993"/>
            <a:chExt cx="442829" cy="491069"/>
          </a:xfrm>
          <a:solidFill>
            <a:schemeClr val="bg1"/>
          </a:solidFill>
        </p:grpSpPr>
        <p:sp>
          <p:nvSpPr>
            <p:cNvPr id="130" name="Freeform 33"/>
            <p:cNvSpPr>
              <a:spLocks noEditPoints="1"/>
            </p:cNvSpPr>
            <p:nvPr/>
          </p:nvSpPr>
          <p:spPr bwMode="auto">
            <a:xfrm>
              <a:off x="1137596" y="3670993"/>
              <a:ext cx="442829" cy="491069"/>
            </a:xfrm>
            <a:custGeom>
              <a:avLst/>
              <a:gdLst>
                <a:gd name="T0" fmla="*/ 146 w 152"/>
                <a:gd name="T1" fmla="*/ 31 h 168"/>
                <a:gd name="T2" fmla="*/ 83 w 152"/>
                <a:gd name="T3" fmla="*/ 2 h 168"/>
                <a:gd name="T4" fmla="*/ 77 w 152"/>
                <a:gd name="T5" fmla="*/ 0 h 168"/>
                <a:gd name="T6" fmla="*/ 69 w 152"/>
                <a:gd name="T7" fmla="*/ 2 h 168"/>
                <a:gd name="T8" fmla="*/ 6 w 152"/>
                <a:gd name="T9" fmla="*/ 31 h 168"/>
                <a:gd name="T10" fmla="*/ 0 w 152"/>
                <a:gd name="T11" fmla="*/ 43 h 168"/>
                <a:gd name="T12" fmla="*/ 1 w 152"/>
                <a:gd name="T13" fmla="*/ 52 h 168"/>
                <a:gd name="T14" fmla="*/ 24 w 152"/>
                <a:gd name="T15" fmla="*/ 123 h 168"/>
                <a:gd name="T16" fmla="*/ 72 w 152"/>
                <a:gd name="T17" fmla="*/ 167 h 168"/>
                <a:gd name="T18" fmla="*/ 77 w 152"/>
                <a:gd name="T19" fmla="*/ 168 h 168"/>
                <a:gd name="T20" fmla="*/ 81 w 152"/>
                <a:gd name="T21" fmla="*/ 167 h 168"/>
                <a:gd name="T22" fmla="*/ 129 w 152"/>
                <a:gd name="T23" fmla="*/ 123 h 168"/>
                <a:gd name="T24" fmla="*/ 151 w 152"/>
                <a:gd name="T25" fmla="*/ 52 h 168"/>
                <a:gd name="T26" fmla="*/ 152 w 152"/>
                <a:gd name="T27" fmla="*/ 43 h 168"/>
                <a:gd name="T28" fmla="*/ 146 w 152"/>
                <a:gd name="T29" fmla="*/ 31 h 168"/>
                <a:gd name="T30" fmla="*/ 144 w 152"/>
                <a:gd name="T31" fmla="*/ 42 h 168"/>
                <a:gd name="T32" fmla="*/ 143 w 152"/>
                <a:gd name="T33" fmla="*/ 51 h 168"/>
                <a:gd name="T34" fmla="*/ 123 w 152"/>
                <a:gd name="T35" fmla="*/ 119 h 168"/>
                <a:gd name="T36" fmla="*/ 77 w 152"/>
                <a:gd name="T37" fmla="*/ 160 h 168"/>
                <a:gd name="T38" fmla="*/ 76 w 152"/>
                <a:gd name="T39" fmla="*/ 160 h 168"/>
                <a:gd name="T40" fmla="*/ 30 w 152"/>
                <a:gd name="T41" fmla="*/ 119 h 168"/>
                <a:gd name="T42" fmla="*/ 9 w 152"/>
                <a:gd name="T43" fmla="*/ 52 h 168"/>
                <a:gd name="T44" fmla="*/ 8 w 152"/>
                <a:gd name="T45" fmla="*/ 42 h 168"/>
                <a:gd name="T46" fmla="*/ 9 w 152"/>
                <a:gd name="T47" fmla="*/ 39 h 168"/>
                <a:gd name="T48" fmla="*/ 75 w 152"/>
                <a:gd name="T49" fmla="*/ 8 h 168"/>
                <a:gd name="T50" fmla="*/ 77 w 152"/>
                <a:gd name="T51" fmla="*/ 8 h 168"/>
                <a:gd name="T52" fmla="*/ 78 w 152"/>
                <a:gd name="T53" fmla="*/ 8 h 168"/>
                <a:gd name="T54" fmla="*/ 143 w 152"/>
                <a:gd name="T55" fmla="*/ 39 h 168"/>
                <a:gd name="T56" fmla="*/ 144 w 152"/>
                <a:gd name="T57" fmla="*/ 42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2"/>
                <a:gd name="T88" fmla="*/ 0 h 168"/>
                <a:gd name="T89" fmla="*/ 152 w 152"/>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2" h="168">
                  <a:moveTo>
                    <a:pt x="146" y="31"/>
                  </a:moveTo>
                  <a:cubicBezTo>
                    <a:pt x="120" y="26"/>
                    <a:pt x="95" y="13"/>
                    <a:pt x="83" y="2"/>
                  </a:cubicBezTo>
                  <a:cubicBezTo>
                    <a:pt x="81" y="0"/>
                    <a:pt x="78" y="0"/>
                    <a:pt x="77" y="0"/>
                  </a:cubicBezTo>
                  <a:cubicBezTo>
                    <a:pt x="75" y="0"/>
                    <a:pt x="72" y="0"/>
                    <a:pt x="69" y="2"/>
                  </a:cubicBezTo>
                  <a:cubicBezTo>
                    <a:pt x="57" y="13"/>
                    <a:pt x="33" y="26"/>
                    <a:pt x="6" y="31"/>
                  </a:cubicBezTo>
                  <a:cubicBezTo>
                    <a:pt x="2" y="32"/>
                    <a:pt x="0" y="40"/>
                    <a:pt x="0" y="43"/>
                  </a:cubicBezTo>
                  <a:cubicBezTo>
                    <a:pt x="0" y="46"/>
                    <a:pt x="1" y="49"/>
                    <a:pt x="1" y="52"/>
                  </a:cubicBezTo>
                  <a:cubicBezTo>
                    <a:pt x="3" y="71"/>
                    <a:pt x="6" y="99"/>
                    <a:pt x="24" y="123"/>
                  </a:cubicBezTo>
                  <a:cubicBezTo>
                    <a:pt x="36" y="140"/>
                    <a:pt x="56" y="158"/>
                    <a:pt x="72" y="167"/>
                  </a:cubicBezTo>
                  <a:cubicBezTo>
                    <a:pt x="73" y="168"/>
                    <a:pt x="75" y="168"/>
                    <a:pt x="77" y="168"/>
                  </a:cubicBezTo>
                  <a:cubicBezTo>
                    <a:pt x="79" y="168"/>
                    <a:pt x="80" y="168"/>
                    <a:pt x="81" y="167"/>
                  </a:cubicBezTo>
                  <a:cubicBezTo>
                    <a:pt x="97" y="158"/>
                    <a:pt x="117" y="140"/>
                    <a:pt x="129" y="123"/>
                  </a:cubicBezTo>
                  <a:cubicBezTo>
                    <a:pt x="146" y="100"/>
                    <a:pt x="149" y="71"/>
                    <a:pt x="151" y="52"/>
                  </a:cubicBezTo>
                  <a:cubicBezTo>
                    <a:pt x="151" y="49"/>
                    <a:pt x="152" y="46"/>
                    <a:pt x="152" y="43"/>
                  </a:cubicBezTo>
                  <a:cubicBezTo>
                    <a:pt x="152" y="40"/>
                    <a:pt x="151" y="32"/>
                    <a:pt x="146" y="31"/>
                  </a:cubicBezTo>
                  <a:close/>
                  <a:moveTo>
                    <a:pt x="144" y="42"/>
                  </a:moveTo>
                  <a:cubicBezTo>
                    <a:pt x="144" y="45"/>
                    <a:pt x="143" y="48"/>
                    <a:pt x="143" y="51"/>
                  </a:cubicBezTo>
                  <a:cubicBezTo>
                    <a:pt x="141" y="69"/>
                    <a:pt x="138" y="97"/>
                    <a:pt x="123" y="119"/>
                  </a:cubicBezTo>
                  <a:cubicBezTo>
                    <a:pt x="111" y="134"/>
                    <a:pt x="93" y="151"/>
                    <a:pt x="77" y="160"/>
                  </a:cubicBezTo>
                  <a:cubicBezTo>
                    <a:pt x="77" y="160"/>
                    <a:pt x="76" y="160"/>
                    <a:pt x="76" y="160"/>
                  </a:cubicBezTo>
                  <a:cubicBezTo>
                    <a:pt x="60" y="151"/>
                    <a:pt x="42" y="134"/>
                    <a:pt x="30" y="119"/>
                  </a:cubicBezTo>
                  <a:cubicBezTo>
                    <a:pt x="13" y="96"/>
                    <a:pt x="11" y="70"/>
                    <a:pt x="9" y="52"/>
                  </a:cubicBezTo>
                  <a:cubicBezTo>
                    <a:pt x="9" y="48"/>
                    <a:pt x="8" y="45"/>
                    <a:pt x="8" y="42"/>
                  </a:cubicBezTo>
                  <a:cubicBezTo>
                    <a:pt x="8" y="42"/>
                    <a:pt x="9" y="40"/>
                    <a:pt x="9" y="39"/>
                  </a:cubicBezTo>
                  <a:cubicBezTo>
                    <a:pt x="36" y="33"/>
                    <a:pt x="62" y="20"/>
                    <a:pt x="75" y="8"/>
                  </a:cubicBezTo>
                  <a:cubicBezTo>
                    <a:pt x="75" y="8"/>
                    <a:pt x="76" y="8"/>
                    <a:pt x="77" y="8"/>
                  </a:cubicBezTo>
                  <a:cubicBezTo>
                    <a:pt x="78" y="8"/>
                    <a:pt x="78" y="8"/>
                    <a:pt x="78" y="8"/>
                  </a:cubicBezTo>
                  <a:cubicBezTo>
                    <a:pt x="91" y="19"/>
                    <a:pt x="116" y="33"/>
                    <a:pt x="143" y="39"/>
                  </a:cubicBezTo>
                  <a:cubicBezTo>
                    <a:pt x="144" y="40"/>
                    <a:pt x="144" y="42"/>
                    <a:pt x="144" y="42"/>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31" name="Freeform 34"/>
            <p:cNvSpPr>
              <a:spLocks noEditPoints="1"/>
            </p:cNvSpPr>
            <p:nvPr/>
          </p:nvSpPr>
          <p:spPr bwMode="auto">
            <a:xfrm>
              <a:off x="1294689" y="3793451"/>
              <a:ext cx="128643" cy="218940"/>
            </a:xfrm>
            <a:custGeom>
              <a:avLst/>
              <a:gdLst>
                <a:gd name="T0" fmla="*/ 0 w 44"/>
                <a:gd name="T1" fmla="*/ 53 h 75"/>
                <a:gd name="T2" fmla="*/ 22 w 44"/>
                <a:gd name="T3" fmla="*/ 75 h 75"/>
                <a:gd name="T4" fmla="*/ 44 w 44"/>
                <a:gd name="T5" fmla="*/ 53 h 75"/>
                <a:gd name="T6" fmla="*/ 22 w 44"/>
                <a:gd name="T7" fmla="*/ 0 h 75"/>
                <a:gd name="T8" fmla="*/ 0 w 44"/>
                <a:gd name="T9" fmla="*/ 53 h 75"/>
                <a:gd name="T10" fmla="*/ 33 w 44"/>
                <a:gd name="T11" fmla="*/ 35 h 75"/>
                <a:gd name="T12" fmla="*/ 41 w 44"/>
                <a:gd name="T13" fmla="*/ 53 h 75"/>
                <a:gd name="T14" fmla="*/ 22 w 44"/>
                <a:gd name="T15" fmla="*/ 72 h 75"/>
                <a:gd name="T16" fmla="*/ 3 w 44"/>
                <a:gd name="T17" fmla="*/ 53 h 75"/>
                <a:gd name="T18" fmla="*/ 11 w 44"/>
                <a:gd name="T19" fmla="*/ 35 h 75"/>
                <a:gd name="T20" fmla="*/ 22 w 44"/>
                <a:gd name="T21" fmla="*/ 16 h 75"/>
                <a:gd name="T22" fmla="*/ 33 w 44"/>
                <a:gd name="T23" fmla="*/ 35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75"/>
                <a:gd name="T38" fmla="*/ 44 w 4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75">
                  <a:moveTo>
                    <a:pt x="0" y="53"/>
                  </a:moveTo>
                  <a:cubicBezTo>
                    <a:pt x="0" y="65"/>
                    <a:pt x="10" y="75"/>
                    <a:pt x="22" y="75"/>
                  </a:cubicBezTo>
                  <a:cubicBezTo>
                    <a:pt x="34" y="75"/>
                    <a:pt x="44" y="65"/>
                    <a:pt x="44" y="53"/>
                  </a:cubicBezTo>
                  <a:cubicBezTo>
                    <a:pt x="44" y="40"/>
                    <a:pt x="22" y="21"/>
                    <a:pt x="22" y="0"/>
                  </a:cubicBezTo>
                  <a:cubicBezTo>
                    <a:pt x="22" y="21"/>
                    <a:pt x="0" y="40"/>
                    <a:pt x="0" y="53"/>
                  </a:cubicBezTo>
                  <a:close/>
                  <a:moveTo>
                    <a:pt x="33" y="35"/>
                  </a:moveTo>
                  <a:cubicBezTo>
                    <a:pt x="37" y="42"/>
                    <a:pt x="41" y="48"/>
                    <a:pt x="41" y="53"/>
                  </a:cubicBezTo>
                  <a:cubicBezTo>
                    <a:pt x="41" y="63"/>
                    <a:pt x="33" y="72"/>
                    <a:pt x="22" y="72"/>
                  </a:cubicBezTo>
                  <a:cubicBezTo>
                    <a:pt x="11" y="72"/>
                    <a:pt x="3" y="63"/>
                    <a:pt x="3" y="53"/>
                  </a:cubicBezTo>
                  <a:cubicBezTo>
                    <a:pt x="3" y="48"/>
                    <a:pt x="7" y="42"/>
                    <a:pt x="11" y="35"/>
                  </a:cubicBezTo>
                  <a:cubicBezTo>
                    <a:pt x="15" y="29"/>
                    <a:pt x="19" y="23"/>
                    <a:pt x="22" y="16"/>
                  </a:cubicBezTo>
                  <a:cubicBezTo>
                    <a:pt x="25" y="22"/>
                    <a:pt x="29" y="29"/>
                    <a:pt x="33" y="35"/>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grpSp>
        <p:nvGrpSpPr>
          <p:cNvPr id="132" name="组合 1"/>
          <p:cNvGrpSpPr/>
          <p:nvPr/>
        </p:nvGrpSpPr>
        <p:grpSpPr>
          <a:xfrm>
            <a:off x="7190985" y="4735863"/>
            <a:ext cx="305176" cy="323916"/>
            <a:chOff x="8538336" y="4557951"/>
            <a:chExt cx="447675" cy="492125"/>
          </a:xfrm>
          <a:solidFill>
            <a:schemeClr val="bg1"/>
          </a:solidFill>
        </p:grpSpPr>
        <p:sp>
          <p:nvSpPr>
            <p:cNvPr id="133" name="Freeform 190"/>
            <p:cNvSpPr>
              <a:spLocks noEditPoints="1"/>
            </p:cNvSpPr>
            <p:nvPr/>
          </p:nvSpPr>
          <p:spPr bwMode="auto">
            <a:xfrm>
              <a:off x="8538336" y="4557951"/>
              <a:ext cx="447675" cy="492125"/>
            </a:xfrm>
            <a:custGeom>
              <a:avLst/>
              <a:gdLst>
                <a:gd name="T0" fmla="*/ 147 w 153"/>
                <a:gd name="T1" fmla="*/ 31 h 168"/>
                <a:gd name="T2" fmla="*/ 84 w 153"/>
                <a:gd name="T3" fmla="*/ 2 h 168"/>
                <a:gd name="T4" fmla="*/ 77 w 153"/>
                <a:gd name="T5" fmla="*/ 0 h 168"/>
                <a:gd name="T6" fmla="*/ 70 w 153"/>
                <a:gd name="T7" fmla="*/ 2 h 168"/>
                <a:gd name="T8" fmla="*/ 7 w 153"/>
                <a:gd name="T9" fmla="*/ 31 h 168"/>
                <a:gd name="T10" fmla="*/ 0 w 153"/>
                <a:gd name="T11" fmla="*/ 43 h 168"/>
                <a:gd name="T12" fmla="*/ 1 w 153"/>
                <a:gd name="T13" fmla="*/ 52 h 168"/>
                <a:gd name="T14" fmla="*/ 24 w 153"/>
                <a:gd name="T15" fmla="*/ 123 h 168"/>
                <a:gd name="T16" fmla="*/ 73 w 153"/>
                <a:gd name="T17" fmla="*/ 167 h 168"/>
                <a:gd name="T18" fmla="*/ 77 w 153"/>
                <a:gd name="T19" fmla="*/ 168 h 168"/>
                <a:gd name="T20" fmla="*/ 81 w 153"/>
                <a:gd name="T21" fmla="*/ 167 h 168"/>
                <a:gd name="T22" fmla="*/ 129 w 153"/>
                <a:gd name="T23" fmla="*/ 123 h 168"/>
                <a:gd name="T24" fmla="*/ 151 w 153"/>
                <a:gd name="T25" fmla="*/ 52 h 168"/>
                <a:gd name="T26" fmla="*/ 152 w 153"/>
                <a:gd name="T27" fmla="*/ 43 h 168"/>
                <a:gd name="T28" fmla="*/ 147 w 153"/>
                <a:gd name="T29" fmla="*/ 31 h 168"/>
                <a:gd name="T30" fmla="*/ 144 w 153"/>
                <a:gd name="T31" fmla="*/ 42 h 168"/>
                <a:gd name="T32" fmla="*/ 143 w 153"/>
                <a:gd name="T33" fmla="*/ 51 h 168"/>
                <a:gd name="T34" fmla="*/ 123 w 153"/>
                <a:gd name="T35" fmla="*/ 119 h 168"/>
                <a:gd name="T36" fmla="*/ 77 w 153"/>
                <a:gd name="T37" fmla="*/ 160 h 168"/>
                <a:gd name="T38" fmla="*/ 76 w 153"/>
                <a:gd name="T39" fmla="*/ 160 h 168"/>
                <a:gd name="T40" fmla="*/ 31 w 153"/>
                <a:gd name="T41" fmla="*/ 119 h 168"/>
                <a:gd name="T42" fmla="*/ 9 w 153"/>
                <a:gd name="T43" fmla="*/ 52 h 168"/>
                <a:gd name="T44" fmla="*/ 8 w 153"/>
                <a:gd name="T45" fmla="*/ 42 h 168"/>
                <a:gd name="T46" fmla="*/ 9 w 153"/>
                <a:gd name="T47" fmla="*/ 39 h 168"/>
                <a:gd name="T48" fmla="*/ 75 w 153"/>
                <a:gd name="T49" fmla="*/ 8 h 168"/>
                <a:gd name="T50" fmla="*/ 77 w 153"/>
                <a:gd name="T51" fmla="*/ 8 h 168"/>
                <a:gd name="T52" fmla="*/ 78 w 153"/>
                <a:gd name="T53" fmla="*/ 8 h 168"/>
                <a:gd name="T54" fmla="*/ 144 w 153"/>
                <a:gd name="T55" fmla="*/ 39 h 168"/>
                <a:gd name="T56" fmla="*/ 144 w 153"/>
                <a:gd name="T57" fmla="*/ 42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3"/>
                <a:gd name="T88" fmla="*/ 0 h 168"/>
                <a:gd name="T89" fmla="*/ 153 w 153"/>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3" h="168">
                  <a:moveTo>
                    <a:pt x="147" y="31"/>
                  </a:moveTo>
                  <a:cubicBezTo>
                    <a:pt x="120" y="26"/>
                    <a:pt x="96" y="13"/>
                    <a:pt x="84" y="2"/>
                  </a:cubicBezTo>
                  <a:cubicBezTo>
                    <a:pt x="82" y="0"/>
                    <a:pt x="79" y="0"/>
                    <a:pt x="77" y="0"/>
                  </a:cubicBezTo>
                  <a:cubicBezTo>
                    <a:pt x="76" y="0"/>
                    <a:pt x="72" y="0"/>
                    <a:pt x="70" y="2"/>
                  </a:cubicBezTo>
                  <a:cubicBezTo>
                    <a:pt x="58" y="13"/>
                    <a:pt x="33" y="26"/>
                    <a:pt x="7" y="31"/>
                  </a:cubicBezTo>
                  <a:cubicBezTo>
                    <a:pt x="3" y="32"/>
                    <a:pt x="0" y="39"/>
                    <a:pt x="0" y="43"/>
                  </a:cubicBezTo>
                  <a:cubicBezTo>
                    <a:pt x="1" y="46"/>
                    <a:pt x="1" y="49"/>
                    <a:pt x="1" y="52"/>
                  </a:cubicBezTo>
                  <a:cubicBezTo>
                    <a:pt x="3" y="71"/>
                    <a:pt x="6" y="99"/>
                    <a:pt x="24" y="123"/>
                  </a:cubicBezTo>
                  <a:cubicBezTo>
                    <a:pt x="36" y="140"/>
                    <a:pt x="56" y="158"/>
                    <a:pt x="73" y="167"/>
                  </a:cubicBezTo>
                  <a:cubicBezTo>
                    <a:pt x="74" y="168"/>
                    <a:pt x="75" y="168"/>
                    <a:pt x="77" y="168"/>
                  </a:cubicBezTo>
                  <a:cubicBezTo>
                    <a:pt x="79" y="168"/>
                    <a:pt x="80" y="168"/>
                    <a:pt x="81" y="167"/>
                  </a:cubicBezTo>
                  <a:cubicBezTo>
                    <a:pt x="98" y="158"/>
                    <a:pt x="117" y="140"/>
                    <a:pt x="129" y="123"/>
                  </a:cubicBezTo>
                  <a:cubicBezTo>
                    <a:pt x="146" y="100"/>
                    <a:pt x="149" y="71"/>
                    <a:pt x="151" y="52"/>
                  </a:cubicBezTo>
                  <a:cubicBezTo>
                    <a:pt x="152" y="49"/>
                    <a:pt x="152" y="46"/>
                    <a:pt x="152" y="43"/>
                  </a:cubicBezTo>
                  <a:cubicBezTo>
                    <a:pt x="153" y="40"/>
                    <a:pt x="151" y="32"/>
                    <a:pt x="147" y="31"/>
                  </a:cubicBezTo>
                  <a:close/>
                  <a:moveTo>
                    <a:pt x="144" y="42"/>
                  </a:moveTo>
                  <a:cubicBezTo>
                    <a:pt x="144" y="45"/>
                    <a:pt x="144" y="48"/>
                    <a:pt x="143" y="51"/>
                  </a:cubicBezTo>
                  <a:cubicBezTo>
                    <a:pt x="141" y="69"/>
                    <a:pt x="138" y="97"/>
                    <a:pt x="123" y="119"/>
                  </a:cubicBezTo>
                  <a:cubicBezTo>
                    <a:pt x="112" y="134"/>
                    <a:pt x="93" y="151"/>
                    <a:pt x="77" y="160"/>
                  </a:cubicBezTo>
                  <a:cubicBezTo>
                    <a:pt x="77" y="160"/>
                    <a:pt x="76" y="160"/>
                    <a:pt x="76" y="160"/>
                  </a:cubicBezTo>
                  <a:cubicBezTo>
                    <a:pt x="61" y="151"/>
                    <a:pt x="42" y="134"/>
                    <a:pt x="31" y="119"/>
                  </a:cubicBezTo>
                  <a:cubicBezTo>
                    <a:pt x="14" y="96"/>
                    <a:pt x="11" y="70"/>
                    <a:pt x="9" y="52"/>
                  </a:cubicBezTo>
                  <a:cubicBezTo>
                    <a:pt x="9" y="48"/>
                    <a:pt x="9" y="45"/>
                    <a:pt x="8" y="42"/>
                  </a:cubicBezTo>
                  <a:cubicBezTo>
                    <a:pt x="8" y="42"/>
                    <a:pt x="9" y="40"/>
                    <a:pt x="9" y="39"/>
                  </a:cubicBezTo>
                  <a:cubicBezTo>
                    <a:pt x="37" y="33"/>
                    <a:pt x="62" y="20"/>
                    <a:pt x="75" y="8"/>
                  </a:cubicBezTo>
                  <a:cubicBezTo>
                    <a:pt x="75" y="8"/>
                    <a:pt x="76" y="8"/>
                    <a:pt x="77" y="8"/>
                  </a:cubicBezTo>
                  <a:cubicBezTo>
                    <a:pt x="78" y="8"/>
                    <a:pt x="79" y="8"/>
                    <a:pt x="78" y="8"/>
                  </a:cubicBezTo>
                  <a:cubicBezTo>
                    <a:pt x="91" y="19"/>
                    <a:pt x="116" y="33"/>
                    <a:pt x="144" y="39"/>
                  </a:cubicBezTo>
                  <a:cubicBezTo>
                    <a:pt x="144" y="40"/>
                    <a:pt x="144" y="42"/>
                    <a:pt x="144" y="42"/>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34" name="Freeform 191"/>
            <p:cNvSpPr>
              <a:spLocks noEditPoints="1"/>
            </p:cNvSpPr>
            <p:nvPr/>
          </p:nvSpPr>
          <p:spPr bwMode="auto">
            <a:xfrm>
              <a:off x="8676448" y="4707176"/>
              <a:ext cx="171450" cy="169863"/>
            </a:xfrm>
            <a:custGeom>
              <a:avLst/>
              <a:gdLst>
                <a:gd name="T0" fmla="*/ 42 w 59"/>
                <a:gd name="T1" fmla="*/ 39 h 58"/>
                <a:gd name="T2" fmla="*/ 48 w 59"/>
                <a:gd name="T3" fmla="*/ 24 h 58"/>
                <a:gd name="T4" fmla="*/ 41 w 59"/>
                <a:gd name="T5" fmla="*/ 7 h 58"/>
                <a:gd name="T6" fmla="*/ 24 w 59"/>
                <a:gd name="T7" fmla="*/ 0 h 58"/>
                <a:gd name="T8" fmla="*/ 7 w 59"/>
                <a:gd name="T9" fmla="*/ 7 h 58"/>
                <a:gd name="T10" fmla="*/ 0 w 59"/>
                <a:gd name="T11" fmla="*/ 24 h 58"/>
                <a:gd name="T12" fmla="*/ 7 w 59"/>
                <a:gd name="T13" fmla="*/ 41 h 58"/>
                <a:gd name="T14" fmla="*/ 24 w 59"/>
                <a:gd name="T15" fmla="*/ 48 h 58"/>
                <a:gd name="T16" fmla="*/ 40 w 59"/>
                <a:gd name="T17" fmla="*/ 42 h 58"/>
                <a:gd name="T18" fmla="*/ 55 w 59"/>
                <a:gd name="T19" fmla="*/ 58 h 58"/>
                <a:gd name="T20" fmla="*/ 57 w 59"/>
                <a:gd name="T21" fmla="*/ 58 h 58"/>
                <a:gd name="T22" fmla="*/ 58 w 59"/>
                <a:gd name="T23" fmla="*/ 58 h 58"/>
                <a:gd name="T24" fmla="*/ 58 w 59"/>
                <a:gd name="T25" fmla="*/ 55 h 58"/>
                <a:gd name="T26" fmla="*/ 42 w 59"/>
                <a:gd name="T27" fmla="*/ 39 h 58"/>
                <a:gd name="T28" fmla="*/ 10 w 59"/>
                <a:gd name="T29" fmla="*/ 38 h 58"/>
                <a:gd name="T30" fmla="*/ 4 w 59"/>
                <a:gd name="T31" fmla="*/ 24 h 58"/>
                <a:gd name="T32" fmla="*/ 10 w 59"/>
                <a:gd name="T33" fmla="*/ 10 h 58"/>
                <a:gd name="T34" fmla="*/ 24 w 59"/>
                <a:gd name="T35" fmla="*/ 4 h 58"/>
                <a:gd name="T36" fmla="*/ 38 w 59"/>
                <a:gd name="T37" fmla="*/ 10 h 58"/>
                <a:gd name="T38" fmla="*/ 44 w 59"/>
                <a:gd name="T39" fmla="*/ 24 h 58"/>
                <a:gd name="T40" fmla="*/ 38 w 59"/>
                <a:gd name="T41" fmla="*/ 38 h 58"/>
                <a:gd name="T42" fmla="*/ 24 w 59"/>
                <a:gd name="T43" fmla="*/ 44 h 58"/>
                <a:gd name="T44" fmla="*/ 10 w 59"/>
                <a:gd name="T45" fmla="*/ 38 h 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9"/>
                <a:gd name="T70" fmla="*/ 0 h 58"/>
                <a:gd name="T71" fmla="*/ 59 w 59"/>
                <a:gd name="T72" fmla="*/ 58 h 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9" h="58">
                  <a:moveTo>
                    <a:pt x="42" y="39"/>
                  </a:moveTo>
                  <a:cubicBezTo>
                    <a:pt x="46" y="35"/>
                    <a:pt x="48" y="29"/>
                    <a:pt x="48" y="24"/>
                  </a:cubicBezTo>
                  <a:cubicBezTo>
                    <a:pt x="48" y="17"/>
                    <a:pt x="46" y="11"/>
                    <a:pt x="41" y="7"/>
                  </a:cubicBezTo>
                  <a:cubicBezTo>
                    <a:pt x="37" y="2"/>
                    <a:pt x="30" y="0"/>
                    <a:pt x="24" y="0"/>
                  </a:cubicBezTo>
                  <a:cubicBezTo>
                    <a:pt x="18" y="0"/>
                    <a:pt x="12" y="2"/>
                    <a:pt x="7" y="7"/>
                  </a:cubicBezTo>
                  <a:cubicBezTo>
                    <a:pt x="3" y="11"/>
                    <a:pt x="0" y="17"/>
                    <a:pt x="0" y="24"/>
                  </a:cubicBezTo>
                  <a:cubicBezTo>
                    <a:pt x="0" y="30"/>
                    <a:pt x="3" y="36"/>
                    <a:pt x="7" y="41"/>
                  </a:cubicBezTo>
                  <a:cubicBezTo>
                    <a:pt x="12" y="45"/>
                    <a:pt x="18" y="48"/>
                    <a:pt x="24" y="48"/>
                  </a:cubicBezTo>
                  <a:cubicBezTo>
                    <a:pt x="30" y="48"/>
                    <a:pt x="35" y="46"/>
                    <a:pt x="40" y="42"/>
                  </a:cubicBezTo>
                  <a:cubicBezTo>
                    <a:pt x="55" y="58"/>
                    <a:pt x="55" y="58"/>
                    <a:pt x="55" y="58"/>
                  </a:cubicBezTo>
                  <a:cubicBezTo>
                    <a:pt x="56" y="58"/>
                    <a:pt x="56" y="58"/>
                    <a:pt x="57" y="58"/>
                  </a:cubicBezTo>
                  <a:cubicBezTo>
                    <a:pt x="57" y="58"/>
                    <a:pt x="58" y="58"/>
                    <a:pt x="58" y="58"/>
                  </a:cubicBezTo>
                  <a:cubicBezTo>
                    <a:pt x="59" y="57"/>
                    <a:pt x="59" y="56"/>
                    <a:pt x="58" y="55"/>
                  </a:cubicBezTo>
                  <a:lnTo>
                    <a:pt x="42" y="39"/>
                  </a:lnTo>
                  <a:close/>
                  <a:moveTo>
                    <a:pt x="10" y="38"/>
                  </a:moveTo>
                  <a:cubicBezTo>
                    <a:pt x="6" y="34"/>
                    <a:pt x="4" y="29"/>
                    <a:pt x="4" y="24"/>
                  </a:cubicBezTo>
                  <a:cubicBezTo>
                    <a:pt x="4" y="18"/>
                    <a:pt x="6" y="13"/>
                    <a:pt x="10" y="10"/>
                  </a:cubicBezTo>
                  <a:cubicBezTo>
                    <a:pt x="14" y="6"/>
                    <a:pt x="19" y="4"/>
                    <a:pt x="24" y="4"/>
                  </a:cubicBezTo>
                  <a:cubicBezTo>
                    <a:pt x="29" y="4"/>
                    <a:pt x="34" y="6"/>
                    <a:pt x="38" y="10"/>
                  </a:cubicBezTo>
                  <a:cubicBezTo>
                    <a:pt x="42" y="13"/>
                    <a:pt x="44" y="18"/>
                    <a:pt x="44" y="24"/>
                  </a:cubicBezTo>
                  <a:cubicBezTo>
                    <a:pt x="44" y="29"/>
                    <a:pt x="42" y="34"/>
                    <a:pt x="38" y="38"/>
                  </a:cubicBezTo>
                  <a:cubicBezTo>
                    <a:pt x="34" y="42"/>
                    <a:pt x="29" y="44"/>
                    <a:pt x="24" y="44"/>
                  </a:cubicBezTo>
                  <a:cubicBezTo>
                    <a:pt x="19" y="44"/>
                    <a:pt x="14" y="42"/>
                    <a:pt x="10" y="38"/>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grpSp>
        <p:nvGrpSpPr>
          <p:cNvPr id="135" name="组合 197"/>
          <p:cNvGrpSpPr/>
          <p:nvPr/>
        </p:nvGrpSpPr>
        <p:grpSpPr bwMode="auto">
          <a:xfrm>
            <a:off x="6296268" y="4735863"/>
            <a:ext cx="305176" cy="323916"/>
            <a:chOff x="3695700" y="4675188"/>
            <a:chExt cx="446088" cy="490537"/>
          </a:xfrm>
          <a:solidFill>
            <a:schemeClr val="bg1"/>
          </a:solidFill>
        </p:grpSpPr>
        <p:sp>
          <p:nvSpPr>
            <p:cNvPr id="136" name="Freeform 212"/>
            <p:cNvSpPr>
              <a:spLocks noEditPoints="1"/>
            </p:cNvSpPr>
            <p:nvPr/>
          </p:nvSpPr>
          <p:spPr bwMode="auto">
            <a:xfrm>
              <a:off x="3695700" y="4675188"/>
              <a:ext cx="446088" cy="490537"/>
            </a:xfrm>
            <a:custGeom>
              <a:avLst/>
              <a:gdLst>
                <a:gd name="T0" fmla="*/ 147 w 153"/>
                <a:gd name="T1" fmla="*/ 31 h 168"/>
                <a:gd name="T2" fmla="*/ 84 w 153"/>
                <a:gd name="T3" fmla="*/ 2 h 168"/>
                <a:gd name="T4" fmla="*/ 77 w 153"/>
                <a:gd name="T5" fmla="*/ 0 h 168"/>
                <a:gd name="T6" fmla="*/ 70 w 153"/>
                <a:gd name="T7" fmla="*/ 2 h 168"/>
                <a:gd name="T8" fmla="*/ 7 w 153"/>
                <a:gd name="T9" fmla="*/ 31 h 168"/>
                <a:gd name="T10" fmla="*/ 0 w 153"/>
                <a:gd name="T11" fmla="*/ 43 h 168"/>
                <a:gd name="T12" fmla="*/ 1 w 153"/>
                <a:gd name="T13" fmla="*/ 52 h 168"/>
                <a:gd name="T14" fmla="*/ 24 w 153"/>
                <a:gd name="T15" fmla="*/ 123 h 168"/>
                <a:gd name="T16" fmla="*/ 73 w 153"/>
                <a:gd name="T17" fmla="*/ 167 h 168"/>
                <a:gd name="T18" fmla="*/ 77 w 153"/>
                <a:gd name="T19" fmla="*/ 168 h 168"/>
                <a:gd name="T20" fmla="*/ 81 w 153"/>
                <a:gd name="T21" fmla="*/ 167 h 168"/>
                <a:gd name="T22" fmla="*/ 129 w 153"/>
                <a:gd name="T23" fmla="*/ 123 h 168"/>
                <a:gd name="T24" fmla="*/ 151 w 153"/>
                <a:gd name="T25" fmla="*/ 52 h 168"/>
                <a:gd name="T26" fmla="*/ 152 w 153"/>
                <a:gd name="T27" fmla="*/ 43 h 168"/>
                <a:gd name="T28" fmla="*/ 147 w 153"/>
                <a:gd name="T29" fmla="*/ 31 h 168"/>
                <a:gd name="T30" fmla="*/ 144 w 153"/>
                <a:gd name="T31" fmla="*/ 42 h 168"/>
                <a:gd name="T32" fmla="*/ 143 w 153"/>
                <a:gd name="T33" fmla="*/ 51 h 168"/>
                <a:gd name="T34" fmla="*/ 123 w 153"/>
                <a:gd name="T35" fmla="*/ 119 h 168"/>
                <a:gd name="T36" fmla="*/ 77 w 153"/>
                <a:gd name="T37" fmla="*/ 160 h 168"/>
                <a:gd name="T38" fmla="*/ 76 w 153"/>
                <a:gd name="T39" fmla="*/ 160 h 168"/>
                <a:gd name="T40" fmla="*/ 31 w 153"/>
                <a:gd name="T41" fmla="*/ 119 h 168"/>
                <a:gd name="T42" fmla="*/ 9 w 153"/>
                <a:gd name="T43" fmla="*/ 52 h 168"/>
                <a:gd name="T44" fmla="*/ 8 w 153"/>
                <a:gd name="T45" fmla="*/ 42 h 168"/>
                <a:gd name="T46" fmla="*/ 9 w 153"/>
                <a:gd name="T47" fmla="*/ 39 h 168"/>
                <a:gd name="T48" fmla="*/ 75 w 153"/>
                <a:gd name="T49" fmla="*/ 8 h 168"/>
                <a:gd name="T50" fmla="*/ 77 w 153"/>
                <a:gd name="T51" fmla="*/ 8 h 168"/>
                <a:gd name="T52" fmla="*/ 78 w 153"/>
                <a:gd name="T53" fmla="*/ 8 h 168"/>
                <a:gd name="T54" fmla="*/ 144 w 153"/>
                <a:gd name="T55" fmla="*/ 39 h 168"/>
                <a:gd name="T56" fmla="*/ 144 w 153"/>
                <a:gd name="T57" fmla="*/ 42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3"/>
                <a:gd name="T88" fmla="*/ 0 h 168"/>
                <a:gd name="T89" fmla="*/ 153 w 153"/>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3" h="168">
                  <a:moveTo>
                    <a:pt x="147" y="31"/>
                  </a:moveTo>
                  <a:cubicBezTo>
                    <a:pt x="120" y="26"/>
                    <a:pt x="96" y="13"/>
                    <a:pt x="84" y="2"/>
                  </a:cubicBezTo>
                  <a:cubicBezTo>
                    <a:pt x="82" y="0"/>
                    <a:pt x="79" y="0"/>
                    <a:pt x="77" y="0"/>
                  </a:cubicBezTo>
                  <a:cubicBezTo>
                    <a:pt x="76" y="0"/>
                    <a:pt x="72" y="0"/>
                    <a:pt x="70" y="2"/>
                  </a:cubicBezTo>
                  <a:cubicBezTo>
                    <a:pt x="58" y="13"/>
                    <a:pt x="33" y="26"/>
                    <a:pt x="7" y="31"/>
                  </a:cubicBezTo>
                  <a:cubicBezTo>
                    <a:pt x="3" y="32"/>
                    <a:pt x="0" y="39"/>
                    <a:pt x="0" y="43"/>
                  </a:cubicBezTo>
                  <a:cubicBezTo>
                    <a:pt x="1" y="46"/>
                    <a:pt x="1" y="49"/>
                    <a:pt x="1" y="52"/>
                  </a:cubicBezTo>
                  <a:cubicBezTo>
                    <a:pt x="3" y="71"/>
                    <a:pt x="6" y="99"/>
                    <a:pt x="24" y="123"/>
                  </a:cubicBezTo>
                  <a:cubicBezTo>
                    <a:pt x="36" y="140"/>
                    <a:pt x="56" y="158"/>
                    <a:pt x="73" y="167"/>
                  </a:cubicBezTo>
                  <a:cubicBezTo>
                    <a:pt x="74" y="168"/>
                    <a:pt x="75" y="168"/>
                    <a:pt x="77" y="168"/>
                  </a:cubicBezTo>
                  <a:cubicBezTo>
                    <a:pt x="79" y="168"/>
                    <a:pt x="80" y="168"/>
                    <a:pt x="81" y="167"/>
                  </a:cubicBezTo>
                  <a:cubicBezTo>
                    <a:pt x="98" y="158"/>
                    <a:pt x="117" y="140"/>
                    <a:pt x="129" y="123"/>
                  </a:cubicBezTo>
                  <a:cubicBezTo>
                    <a:pt x="146" y="100"/>
                    <a:pt x="149" y="71"/>
                    <a:pt x="151" y="52"/>
                  </a:cubicBezTo>
                  <a:cubicBezTo>
                    <a:pt x="152" y="49"/>
                    <a:pt x="152" y="46"/>
                    <a:pt x="152" y="43"/>
                  </a:cubicBezTo>
                  <a:cubicBezTo>
                    <a:pt x="153" y="40"/>
                    <a:pt x="151" y="32"/>
                    <a:pt x="147" y="31"/>
                  </a:cubicBezTo>
                  <a:close/>
                  <a:moveTo>
                    <a:pt x="144" y="42"/>
                  </a:moveTo>
                  <a:cubicBezTo>
                    <a:pt x="144" y="45"/>
                    <a:pt x="144" y="48"/>
                    <a:pt x="143" y="51"/>
                  </a:cubicBezTo>
                  <a:cubicBezTo>
                    <a:pt x="141" y="69"/>
                    <a:pt x="138" y="97"/>
                    <a:pt x="123" y="119"/>
                  </a:cubicBezTo>
                  <a:cubicBezTo>
                    <a:pt x="112" y="134"/>
                    <a:pt x="93" y="151"/>
                    <a:pt x="77" y="160"/>
                  </a:cubicBezTo>
                  <a:cubicBezTo>
                    <a:pt x="77" y="160"/>
                    <a:pt x="76" y="160"/>
                    <a:pt x="76" y="160"/>
                  </a:cubicBezTo>
                  <a:cubicBezTo>
                    <a:pt x="61" y="151"/>
                    <a:pt x="42" y="134"/>
                    <a:pt x="31" y="119"/>
                  </a:cubicBezTo>
                  <a:cubicBezTo>
                    <a:pt x="14" y="96"/>
                    <a:pt x="11" y="70"/>
                    <a:pt x="9" y="52"/>
                  </a:cubicBezTo>
                  <a:cubicBezTo>
                    <a:pt x="9" y="48"/>
                    <a:pt x="9" y="45"/>
                    <a:pt x="8" y="42"/>
                  </a:cubicBezTo>
                  <a:cubicBezTo>
                    <a:pt x="8" y="42"/>
                    <a:pt x="9" y="40"/>
                    <a:pt x="9" y="39"/>
                  </a:cubicBezTo>
                  <a:cubicBezTo>
                    <a:pt x="37" y="33"/>
                    <a:pt x="62" y="20"/>
                    <a:pt x="75" y="8"/>
                  </a:cubicBezTo>
                  <a:cubicBezTo>
                    <a:pt x="75" y="8"/>
                    <a:pt x="76" y="8"/>
                    <a:pt x="77" y="8"/>
                  </a:cubicBezTo>
                  <a:cubicBezTo>
                    <a:pt x="78" y="8"/>
                    <a:pt x="79" y="8"/>
                    <a:pt x="78" y="8"/>
                  </a:cubicBezTo>
                  <a:cubicBezTo>
                    <a:pt x="91" y="19"/>
                    <a:pt x="116" y="33"/>
                    <a:pt x="144" y="39"/>
                  </a:cubicBezTo>
                  <a:cubicBezTo>
                    <a:pt x="144" y="40"/>
                    <a:pt x="144" y="42"/>
                    <a:pt x="144" y="42"/>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37" name="Freeform 213"/>
            <p:cNvSpPr>
              <a:spLocks noEditPoints="1"/>
            </p:cNvSpPr>
            <p:nvPr/>
          </p:nvSpPr>
          <p:spPr bwMode="auto">
            <a:xfrm>
              <a:off x="3800475" y="4792663"/>
              <a:ext cx="236538" cy="258762"/>
            </a:xfrm>
            <a:custGeom>
              <a:avLst/>
              <a:gdLst>
                <a:gd name="T0" fmla="*/ 78 w 81"/>
                <a:gd name="T1" fmla="*/ 16 h 89"/>
                <a:gd name="T2" fmla="*/ 44 w 81"/>
                <a:gd name="T3" fmla="*/ 1 h 89"/>
                <a:gd name="T4" fmla="*/ 41 w 81"/>
                <a:gd name="T5" fmla="*/ 0 h 89"/>
                <a:gd name="T6" fmla="*/ 37 w 81"/>
                <a:gd name="T7" fmla="*/ 1 h 89"/>
                <a:gd name="T8" fmla="*/ 3 w 81"/>
                <a:gd name="T9" fmla="*/ 16 h 89"/>
                <a:gd name="T10" fmla="*/ 0 w 81"/>
                <a:gd name="T11" fmla="*/ 22 h 89"/>
                <a:gd name="T12" fmla="*/ 1 w 81"/>
                <a:gd name="T13" fmla="*/ 27 h 89"/>
                <a:gd name="T14" fmla="*/ 13 w 81"/>
                <a:gd name="T15" fmla="*/ 65 h 89"/>
                <a:gd name="T16" fmla="*/ 38 w 81"/>
                <a:gd name="T17" fmla="*/ 88 h 89"/>
                <a:gd name="T18" fmla="*/ 41 w 81"/>
                <a:gd name="T19" fmla="*/ 89 h 89"/>
                <a:gd name="T20" fmla="*/ 43 w 81"/>
                <a:gd name="T21" fmla="*/ 88 h 89"/>
                <a:gd name="T22" fmla="*/ 68 w 81"/>
                <a:gd name="T23" fmla="*/ 65 h 89"/>
                <a:gd name="T24" fmla="*/ 80 w 81"/>
                <a:gd name="T25" fmla="*/ 27 h 89"/>
                <a:gd name="T26" fmla="*/ 81 w 81"/>
                <a:gd name="T27" fmla="*/ 22 h 89"/>
                <a:gd name="T28" fmla="*/ 78 w 81"/>
                <a:gd name="T29" fmla="*/ 16 h 89"/>
                <a:gd name="T30" fmla="*/ 73 w 81"/>
                <a:gd name="T31" fmla="*/ 44 h 89"/>
                <a:gd name="T32" fmla="*/ 40 w 81"/>
                <a:gd name="T33" fmla="*/ 58 h 89"/>
                <a:gd name="T34" fmla="*/ 7 w 81"/>
                <a:gd name="T35" fmla="*/ 44 h 89"/>
                <a:gd name="T36" fmla="*/ 5 w 81"/>
                <a:gd name="T37" fmla="*/ 31 h 89"/>
                <a:gd name="T38" fmla="*/ 40 w 81"/>
                <a:gd name="T39" fmla="*/ 46 h 89"/>
                <a:gd name="T40" fmla="*/ 76 w 81"/>
                <a:gd name="T41" fmla="*/ 31 h 89"/>
                <a:gd name="T42" fmla="*/ 73 w 81"/>
                <a:gd name="T43" fmla="*/ 44 h 89"/>
                <a:gd name="T44" fmla="*/ 5 w 81"/>
                <a:gd name="T45" fmla="*/ 20 h 89"/>
                <a:gd name="T46" fmla="*/ 39 w 81"/>
                <a:gd name="T47" fmla="*/ 4 h 89"/>
                <a:gd name="T48" fmla="*/ 41 w 81"/>
                <a:gd name="T49" fmla="*/ 4 h 89"/>
                <a:gd name="T50" fmla="*/ 42 w 81"/>
                <a:gd name="T51" fmla="*/ 4 h 89"/>
                <a:gd name="T52" fmla="*/ 76 w 81"/>
                <a:gd name="T53" fmla="*/ 20 h 89"/>
                <a:gd name="T54" fmla="*/ 77 w 81"/>
                <a:gd name="T55" fmla="*/ 22 h 89"/>
                <a:gd name="T56" fmla="*/ 76 w 81"/>
                <a:gd name="T57" fmla="*/ 27 h 89"/>
                <a:gd name="T58" fmla="*/ 76 w 81"/>
                <a:gd name="T59" fmla="*/ 27 h 89"/>
                <a:gd name="T60" fmla="*/ 40 w 81"/>
                <a:gd name="T61" fmla="*/ 42 h 89"/>
                <a:gd name="T62" fmla="*/ 5 w 81"/>
                <a:gd name="T63" fmla="*/ 27 h 89"/>
                <a:gd name="T64" fmla="*/ 4 w 81"/>
                <a:gd name="T65" fmla="*/ 22 h 89"/>
                <a:gd name="T66" fmla="*/ 5 w 81"/>
                <a:gd name="T67" fmla="*/ 20 h 89"/>
                <a:gd name="T68" fmla="*/ 65 w 81"/>
                <a:gd name="T69" fmla="*/ 63 h 89"/>
                <a:gd name="T70" fmla="*/ 41 w 81"/>
                <a:gd name="T71" fmla="*/ 84 h 89"/>
                <a:gd name="T72" fmla="*/ 41 w 81"/>
                <a:gd name="T73" fmla="*/ 85 h 89"/>
                <a:gd name="T74" fmla="*/ 40 w 81"/>
                <a:gd name="T75" fmla="*/ 85 h 89"/>
                <a:gd name="T76" fmla="*/ 16 w 81"/>
                <a:gd name="T77" fmla="*/ 63 h 89"/>
                <a:gd name="T78" fmla="*/ 9 w 81"/>
                <a:gd name="T79" fmla="*/ 49 h 89"/>
                <a:gd name="T80" fmla="*/ 40 w 81"/>
                <a:gd name="T81" fmla="*/ 62 h 89"/>
                <a:gd name="T82" fmla="*/ 72 w 81"/>
                <a:gd name="T83" fmla="*/ 49 h 89"/>
                <a:gd name="T84" fmla="*/ 65 w 81"/>
                <a:gd name="T85" fmla="*/ 63 h 8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
                <a:gd name="T130" fmla="*/ 0 h 89"/>
                <a:gd name="T131" fmla="*/ 81 w 81"/>
                <a:gd name="T132" fmla="*/ 89 h 8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 h="89">
                  <a:moveTo>
                    <a:pt x="78" y="16"/>
                  </a:moveTo>
                  <a:cubicBezTo>
                    <a:pt x="64" y="13"/>
                    <a:pt x="51" y="6"/>
                    <a:pt x="44" y="1"/>
                  </a:cubicBezTo>
                  <a:cubicBezTo>
                    <a:pt x="43" y="0"/>
                    <a:pt x="42" y="0"/>
                    <a:pt x="41" y="0"/>
                  </a:cubicBezTo>
                  <a:cubicBezTo>
                    <a:pt x="40" y="0"/>
                    <a:pt x="38" y="0"/>
                    <a:pt x="37" y="1"/>
                  </a:cubicBezTo>
                  <a:cubicBezTo>
                    <a:pt x="31" y="6"/>
                    <a:pt x="17" y="13"/>
                    <a:pt x="3" y="16"/>
                  </a:cubicBezTo>
                  <a:cubicBezTo>
                    <a:pt x="1" y="17"/>
                    <a:pt x="0" y="20"/>
                    <a:pt x="0" y="22"/>
                  </a:cubicBezTo>
                  <a:cubicBezTo>
                    <a:pt x="0" y="24"/>
                    <a:pt x="0" y="25"/>
                    <a:pt x="1" y="27"/>
                  </a:cubicBezTo>
                  <a:cubicBezTo>
                    <a:pt x="2" y="37"/>
                    <a:pt x="3" y="52"/>
                    <a:pt x="13" y="65"/>
                  </a:cubicBezTo>
                  <a:cubicBezTo>
                    <a:pt x="19" y="74"/>
                    <a:pt x="30" y="83"/>
                    <a:pt x="38" y="88"/>
                  </a:cubicBezTo>
                  <a:cubicBezTo>
                    <a:pt x="39" y="88"/>
                    <a:pt x="40" y="89"/>
                    <a:pt x="41" y="89"/>
                  </a:cubicBezTo>
                  <a:cubicBezTo>
                    <a:pt x="42" y="89"/>
                    <a:pt x="42" y="88"/>
                    <a:pt x="43" y="88"/>
                  </a:cubicBezTo>
                  <a:cubicBezTo>
                    <a:pt x="52" y="83"/>
                    <a:pt x="62" y="74"/>
                    <a:pt x="68" y="65"/>
                  </a:cubicBezTo>
                  <a:cubicBezTo>
                    <a:pt x="77" y="53"/>
                    <a:pt x="79" y="37"/>
                    <a:pt x="80" y="27"/>
                  </a:cubicBezTo>
                  <a:cubicBezTo>
                    <a:pt x="80" y="25"/>
                    <a:pt x="80" y="24"/>
                    <a:pt x="81" y="22"/>
                  </a:cubicBezTo>
                  <a:cubicBezTo>
                    <a:pt x="81" y="21"/>
                    <a:pt x="80" y="17"/>
                    <a:pt x="78" y="16"/>
                  </a:cubicBezTo>
                  <a:close/>
                  <a:moveTo>
                    <a:pt x="73" y="44"/>
                  </a:moveTo>
                  <a:cubicBezTo>
                    <a:pt x="40" y="58"/>
                    <a:pt x="40" y="58"/>
                    <a:pt x="40" y="58"/>
                  </a:cubicBezTo>
                  <a:cubicBezTo>
                    <a:pt x="7" y="44"/>
                    <a:pt x="7" y="44"/>
                    <a:pt x="7" y="44"/>
                  </a:cubicBezTo>
                  <a:cubicBezTo>
                    <a:pt x="6" y="39"/>
                    <a:pt x="6" y="35"/>
                    <a:pt x="5" y="31"/>
                  </a:cubicBezTo>
                  <a:cubicBezTo>
                    <a:pt x="40" y="46"/>
                    <a:pt x="40" y="46"/>
                    <a:pt x="40" y="46"/>
                  </a:cubicBezTo>
                  <a:cubicBezTo>
                    <a:pt x="76" y="31"/>
                    <a:pt x="76" y="31"/>
                    <a:pt x="76" y="31"/>
                  </a:cubicBezTo>
                  <a:cubicBezTo>
                    <a:pt x="75" y="35"/>
                    <a:pt x="74" y="39"/>
                    <a:pt x="73" y="44"/>
                  </a:cubicBezTo>
                  <a:close/>
                  <a:moveTo>
                    <a:pt x="5" y="20"/>
                  </a:moveTo>
                  <a:cubicBezTo>
                    <a:pt x="19" y="17"/>
                    <a:pt x="33" y="10"/>
                    <a:pt x="39" y="4"/>
                  </a:cubicBezTo>
                  <a:cubicBezTo>
                    <a:pt x="40" y="4"/>
                    <a:pt x="40" y="4"/>
                    <a:pt x="41" y="4"/>
                  </a:cubicBezTo>
                  <a:cubicBezTo>
                    <a:pt x="41" y="4"/>
                    <a:pt x="42" y="4"/>
                    <a:pt x="42" y="4"/>
                  </a:cubicBezTo>
                  <a:cubicBezTo>
                    <a:pt x="48" y="10"/>
                    <a:pt x="62" y="17"/>
                    <a:pt x="76" y="20"/>
                  </a:cubicBezTo>
                  <a:cubicBezTo>
                    <a:pt x="76" y="21"/>
                    <a:pt x="77" y="21"/>
                    <a:pt x="77" y="22"/>
                  </a:cubicBezTo>
                  <a:cubicBezTo>
                    <a:pt x="76" y="23"/>
                    <a:pt x="76" y="25"/>
                    <a:pt x="76" y="27"/>
                  </a:cubicBezTo>
                  <a:cubicBezTo>
                    <a:pt x="76" y="27"/>
                    <a:pt x="76" y="27"/>
                    <a:pt x="76" y="27"/>
                  </a:cubicBezTo>
                  <a:cubicBezTo>
                    <a:pt x="40" y="42"/>
                    <a:pt x="40" y="42"/>
                    <a:pt x="40" y="42"/>
                  </a:cubicBezTo>
                  <a:cubicBezTo>
                    <a:pt x="5" y="27"/>
                    <a:pt x="5" y="27"/>
                    <a:pt x="5" y="27"/>
                  </a:cubicBezTo>
                  <a:cubicBezTo>
                    <a:pt x="4" y="25"/>
                    <a:pt x="4" y="23"/>
                    <a:pt x="4" y="22"/>
                  </a:cubicBezTo>
                  <a:cubicBezTo>
                    <a:pt x="4" y="22"/>
                    <a:pt x="4" y="21"/>
                    <a:pt x="5" y="20"/>
                  </a:cubicBezTo>
                  <a:close/>
                  <a:moveTo>
                    <a:pt x="65" y="63"/>
                  </a:moveTo>
                  <a:cubicBezTo>
                    <a:pt x="59" y="71"/>
                    <a:pt x="49" y="80"/>
                    <a:pt x="41" y="84"/>
                  </a:cubicBezTo>
                  <a:cubicBezTo>
                    <a:pt x="41" y="84"/>
                    <a:pt x="41" y="85"/>
                    <a:pt x="41" y="85"/>
                  </a:cubicBezTo>
                  <a:cubicBezTo>
                    <a:pt x="40" y="84"/>
                    <a:pt x="40" y="84"/>
                    <a:pt x="40" y="85"/>
                  </a:cubicBezTo>
                  <a:cubicBezTo>
                    <a:pt x="32" y="80"/>
                    <a:pt x="22" y="71"/>
                    <a:pt x="16" y="63"/>
                  </a:cubicBezTo>
                  <a:cubicBezTo>
                    <a:pt x="13" y="58"/>
                    <a:pt x="10" y="53"/>
                    <a:pt x="9" y="49"/>
                  </a:cubicBezTo>
                  <a:cubicBezTo>
                    <a:pt x="40" y="62"/>
                    <a:pt x="40" y="62"/>
                    <a:pt x="40" y="62"/>
                  </a:cubicBezTo>
                  <a:cubicBezTo>
                    <a:pt x="72" y="49"/>
                    <a:pt x="72" y="49"/>
                    <a:pt x="72" y="49"/>
                  </a:cubicBezTo>
                  <a:cubicBezTo>
                    <a:pt x="70" y="53"/>
                    <a:pt x="68" y="58"/>
                    <a:pt x="65" y="63"/>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sp>
        <p:nvSpPr>
          <p:cNvPr id="138" name="矩形 137"/>
          <p:cNvSpPr/>
          <p:nvPr/>
        </p:nvSpPr>
        <p:spPr>
          <a:xfrm>
            <a:off x="3753306" y="3728249"/>
            <a:ext cx="184666" cy="923330"/>
          </a:xfrm>
          <a:prstGeom prst="rect">
            <a:avLst/>
          </a:prstGeom>
        </p:spPr>
        <p:txBody>
          <a:bodyPr vert="eaVert" wrap="none" lIns="0" tIns="0" rIns="0" bIns="0">
            <a:spAutoFit/>
          </a:bodyPr>
          <a:lstStyle/>
          <a:p>
            <a:pPr defTabSz="445770" eaLnBrk="0" hangingPunct="0">
              <a:buClr>
                <a:srgbClr val="CC9900"/>
              </a:buClr>
            </a:pPr>
            <a:r>
              <a:rPr lang="zh-CN" altLang="en-US" sz="1200" b="1" dirty="0">
                <a:latin typeface="+mn-ea"/>
                <a:ea typeface="+mn-ea"/>
              </a:rPr>
              <a:t>基础设施安全</a:t>
            </a:r>
            <a:endParaRPr lang="zh-CN" altLang="en-US" sz="1200" b="1" dirty="0">
              <a:latin typeface="+mn-ea"/>
              <a:ea typeface="+mn-ea"/>
            </a:endParaRPr>
          </a:p>
        </p:txBody>
      </p:sp>
      <p:sp>
        <p:nvSpPr>
          <p:cNvPr id="139" name="矩形 138"/>
          <p:cNvSpPr/>
          <p:nvPr/>
        </p:nvSpPr>
        <p:spPr>
          <a:xfrm>
            <a:off x="6140873" y="4423123"/>
            <a:ext cx="1041504" cy="243749"/>
          </a:xfrm>
          <a:prstGeom prst="rect">
            <a:avLst/>
          </a:prstGeom>
        </p:spPr>
        <p:txBody>
          <a:bodyPr wrap="none" lIns="58515" tIns="29256" rIns="58515" bIns="29256">
            <a:spAutoFit/>
          </a:bodyPr>
          <a:lstStyle/>
          <a:p>
            <a:pPr algn="ctr" defTabSz="445770" eaLnBrk="0" hangingPunct="0">
              <a:defRPr/>
            </a:pPr>
            <a:r>
              <a:rPr lang="zh-CN" altLang="en-US" sz="1200" b="1" dirty="0">
                <a:latin typeface="+mn-ea"/>
                <a:ea typeface="+mn-ea"/>
              </a:rPr>
              <a:t>边界防御安全</a:t>
            </a:r>
            <a:endParaRPr lang="en-US" altLang="zh-CN" sz="1200" b="1" dirty="0">
              <a:latin typeface="+mn-ea"/>
              <a:ea typeface="+mn-ea"/>
            </a:endParaRPr>
          </a:p>
        </p:txBody>
      </p:sp>
      <p:sp>
        <p:nvSpPr>
          <p:cNvPr id="140" name="矩形 139"/>
          <p:cNvSpPr/>
          <p:nvPr/>
        </p:nvSpPr>
        <p:spPr>
          <a:xfrm>
            <a:off x="5303870" y="3398521"/>
            <a:ext cx="3599063" cy="250665"/>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数据安全</a:t>
            </a:r>
            <a:endParaRPr lang="zh-CN" altLang="en-US" sz="1200" dirty="0">
              <a:solidFill>
                <a:schemeClr val="tx1"/>
              </a:solidFill>
              <a:latin typeface="+mn-ea"/>
            </a:endParaRPr>
          </a:p>
        </p:txBody>
      </p:sp>
      <p:sp>
        <p:nvSpPr>
          <p:cNvPr id="141" name="矩形 140"/>
          <p:cNvSpPr/>
          <p:nvPr/>
        </p:nvSpPr>
        <p:spPr>
          <a:xfrm>
            <a:off x="5303870" y="3703124"/>
            <a:ext cx="3599063" cy="250665"/>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主机安全</a:t>
            </a:r>
            <a:endParaRPr lang="zh-CN" altLang="en-US" sz="1200" dirty="0">
              <a:solidFill>
                <a:schemeClr val="tx1"/>
              </a:solidFill>
              <a:latin typeface="+mn-ea"/>
            </a:endParaRPr>
          </a:p>
        </p:txBody>
      </p:sp>
      <p:sp>
        <p:nvSpPr>
          <p:cNvPr id="142" name="矩形 141"/>
          <p:cNvSpPr/>
          <p:nvPr/>
        </p:nvSpPr>
        <p:spPr>
          <a:xfrm>
            <a:off x="5303870" y="4007725"/>
            <a:ext cx="3599063" cy="250665"/>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虚拟网络安全</a:t>
            </a:r>
            <a:endParaRPr lang="zh-CN" altLang="en-US" sz="1200" dirty="0">
              <a:solidFill>
                <a:schemeClr val="tx1"/>
              </a:solidFill>
              <a:latin typeface="+mn-ea"/>
            </a:endParaRPr>
          </a:p>
        </p:txBody>
      </p:sp>
      <p:grpSp>
        <p:nvGrpSpPr>
          <p:cNvPr id="143" name="组合 142"/>
          <p:cNvGrpSpPr/>
          <p:nvPr/>
        </p:nvGrpSpPr>
        <p:grpSpPr>
          <a:xfrm>
            <a:off x="6648224" y="1989635"/>
            <a:ext cx="2519344" cy="927459"/>
            <a:chOff x="6730084" y="2045363"/>
            <a:chExt cx="2307058" cy="908157"/>
          </a:xfrm>
        </p:grpSpPr>
        <p:sp>
          <p:nvSpPr>
            <p:cNvPr id="144" name="L 形 143"/>
            <p:cNvSpPr/>
            <p:nvPr/>
          </p:nvSpPr>
          <p:spPr bwMode="auto">
            <a:xfrm rot="10800000">
              <a:off x="6730086" y="2045363"/>
              <a:ext cx="2307056" cy="903930"/>
            </a:xfrm>
            <a:prstGeom prst="corner">
              <a:avLst>
                <a:gd name="adj1" fmla="val 33896"/>
                <a:gd name="adj2" fmla="val 24781"/>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45" name="L 形 144"/>
            <p:cNvSpPr/>
            <p:nvPr/>
          </p:nvSpPr>
          <p:spPr bwMode="auto">
            <a:xfrm rot="10800000">
              <a:off x="6730084" y="2400826"/>
              <a:ext cx="2000492" cy="548465"/>
            </a:xfrm>
            <a:prstGeom prst="corner">
              <a:avLst>
                <a:gd name="adj1" fmla="val 40362"/>
                <a:gd name="adj2" fmla="val 40418"/>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sp>
          <p:nvSpPr>
            <p:cNvPr id="146" name="矩形 145"/>
            <p:cNvSpPr/>
            <p:nvPr/>
          </p:nvSpPr>
          <p:spPr bwMode="auto">
            <a:xfrm>
              <a:off x="6730088" y="2680561"/>
              <a:ext cx="1684291" cy="272959"/>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mn-ea"/>
              </a:endParaRPr>
            </a:p>
          </p:txBody>
        </p:sp>
      </p:grpSp>
      <p:sp>
        <p:nvSpPr>
          <p:cNvPr id="147" name="文本框 153"/>
          <p:cNvSpPr txBox="1"/>
          <p:nvPr/>
        </p:nvSpPr>
        <p:spPr>
          <a:xfrm>
            <a:off x="7756413" y="2700693"/>
            <a:ext cx="302968" cy="166199"/>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nchorCtr="1">
            <a:spAutoFit/>
          </a:bodyPr>
          <a:lstStyle>
            <a:defPPr>
              <a:defRPr lang="zh-CN"/>
            </a:defPPr>
            <a:lvl1pPr indent="-214630" algn="ctr" defTabSz="1455420">
              <a:lnSpc>
                <a:spcPct val="90000"/>
              </a:lnSpc>
              <a:spcBef>
                <a:spcPct val="20000"/>
              </a:spcBef>
              <a:buClr>
                <a:srgbClr val="CC9900"/>
              </a:buClr>
              <a:buSzPct val="100000"/>
              <a:defRPr sz="2025">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defTabSz="1218565"/>
            <a:r>
              <a:rPr lang="en-US" altLang="zh-CN" sz="1200" dirty="0">
                <a:solidFill>
                  <a:schemeClr val="tx1"/>
                </a:solidFill>
                <a:effectLst/>
                <a:latin typeface="+mn-ea"/>
                <a:ea typeface="+mn-ea"/>
                <a:cs typeface="+mn-cs"/>
              </a:rPr>
              <a:t>IaaS</a:t>
            </a:r>
            <a:endParaRPr lang="zh-CN" altLang="en-US" sz="1200" dirty="0">
              <a:solidFill>
                <a:schemeClr val="tx1"/>
              </a:solidFill>
              <a:effectLst/>
              <a:latin typeface="+mn-ea"/>
              <a:ea typeface="+mn-ea"/>
              <a:cs typeface="+mn-cs"/>
            </a:endParaRPr>
          </a:p>
        </p:txBody>
      </p:sp>
      <p:sp>
        <p:nvSpPr>
          <p:cNvPr id="148" name="文本框 153"/>
          <p:cNvSpPr txBox="1"/>
          <p:nvPr/>
        </p:nvSpPr>
        <p:spPr>
          <a:xfrm>
            <a:off x="7734229" y="2385598"/>
            <a:ext cx="347338" cy="166199"/>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nchorCtr="1">
            <a:spAutoFit/>
          </a:bodyPr>
          <a:lstStyle>
            <a:defPPr>
              <a:defRPr lang="zh-CN"/>
            </a:defPPr>
            <a:lvl1pPr indent="-214630" algn="ctr" defTabSz="1455420">
              <a:lnSpc>
                <a:spcPct val="90000"/>
              </a:lnSpc>
              <a:spcBef>
                <a:spcPct val="20000"/>
              </a:spcBef>
              <a:buClr>
                <a:srgbClr val="CC9900"/>
              </a:buClr>
              <a:buSzPct val="100000"/>
              <a:defRPr sz="2025">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defTabSz="1218565"/>
            <a:r>
              <a:rPr lang="en-US" altLang="zh-CN" sz="1200" dirty="0" err="1">
                <a:solidFill>
                  <a:schemeClr val="tx1"/>
                </a:solidFill>
                <a:effectLst/>
                <a:latin typeface="+mn-ea"/>
                <a:ea typeface="+mn-ea"/>
                <a:cs typeface="+mn-cs"/>
              </a:rPr>
              <a:t>PaaS</a:t>
            </a:r>
            <a:endParaRPr lang="zh-CN" altLang="en-US" sz="1200" dirty="0">
              <a:solidFill>
                <a:schemeClr val="tx1"/>
              </a:solidFill>
              <a:effectLst/>
              <a:latin typeface="+mn-ea"/>
              <a:ea typeface="+mn-ea"/>
              <a:cs typeface="+mn-cs"/>
            </a:endParaRPr>
          </a:p>
        </p:txBody>
      </p:sp>
      <p:sp>
        <p:nvSpPr>
          <p:cNvPr id="149" name="文本框 153"/>
          <p:cNvSpPr txBox="1"/>
          <p:nvPr/>
        </p:nvSpPr>
        <p:spPr>
          <a:xfrm>
            <a:off x="7734773" y="2058122"/>
            <a:ext cx="346249" cy="166199"/>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nchorCtr="1">
            <a:spAutoFit/>
          </a:bodyPr>
          <a:lstStyle>
            <a:defPPr>
              <a:defRPr lang="zh-CN"/>
            </a:defPPr>
            <a:lvl1pPr indent="-214630" algn="ctr" defTabSz="1455420">
              <a:lnSpc>
                <a:spcPct val="90000"/>
              </a:lnSpc>
              <a:spcBef>
                <a:spcPct val="20000"/>
              </a:spcBef>
              <a:buClr>
                <a:srgbClr val="CC9900"/>
              </a:buClr>
              <a:buSzPct val="100000"/>
              <a:defRPr sz="2025">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18565"/>
            <a:r>
              <a:rPr lang="en-US" altLang="zh-CN" sz="1200" dirty="0" err="1">
                <a:solidFill>
                  <a:schemeClr val="tx1"/>
                </a:solidFill>
                <a:effectLst/>
                <a:latin typeface="+mn-ea"/>
                <a:ea typeface="+mn-ea"/>
                <a:cs typeface="+mn-cs"/>
              </a:rPr>
              <a:t>SaaS</a:t>
            </a:r>
            <a:endParaRPr lang="zh-CN" altLang="en-US" sz="1200" dirty="0">
              <a:solidFill>
                <a:schemeClr val="tx1"/>
              </a:solidFill>
              <a:effectLst/>
              <a:latin typeface="+mn-ea"/>
              <a:ea typeface="+mn-ea"/>
              <a:cs typeface="+mn-cs"/>
            </a:endParaRPr>
          </a:p>
        </p:txBody>
      </p:sp>
      <p:sp>
        <p:nvSpPr>
          <p:cNvPr id="150" name="矩形 149"/>
          <p:cNvSpPr/>
          <p:nvPr/>
        </p:nvSpPr>
        <p:spPr>
          <a:xfrm>
            <a:off x="7523278" y="1680440"/>
            <a:ext cx="897682" cy="215444"/>
          </a:xfrm>
          <a:prstGeom prst="rect">
            <a:avLst/>
          </a:prstGeom>
        </p:spPr>
        <p:txBody>
          <a:bodyPr wrap="none" lIns="0" tIns="0" rIns="0" bIns="0">
            <a:spAutoFit/>
          </a:bodyPr>
          <a:lstStyle/>
          <a:p>
            <a:pPr defTabSz="445770" eaLnBrk="0" hangingPunct="0">
              <a:buClr>
                <a:srgbClr val="CC9900"/>
              </a:buClr>
            </a:pPr>
            <a:r>
              <a:rPr lang="zh-CN" altLang="en-US" sz="1400" b="1" dirty="0">
                <a:latin typeface="+mn-ea"/>
                <a:ea typeface="+mn-ea"/>
              </a:rPr>
              <a:t>云服务安全</a:t>
            </a:r>
            <a:endParaRPr lang="zh-CN" altLang="en-US" sz="1400" b="1" dirty="0">
              <a:latin typeface="+mn-ea"/>
              <a:ea typeface="+mn-ea"/>
            </a:endParaRPr>
          </a:p>
        </p:txBody>
      </p:sp>
      <p:grpSp>
        <p:nvGrpSpPr>
          <p:cNvPr id="151" name="组合 150"/>
          <p:cNvGrpSpPr/>
          <p:nvPr/>
        </p:nvGrpSpPr>
        <p:grpSpPr>
          <a:xfrm>
            <a:off x="3904033" y="2353099"/>
            <a:ext cx="2354459" cy="463791"/>
            <a:chOff x="3885259" y="2353612"/>
            <a:chExt cx="2355071" cy="463912"/>
          </a:xfrm>
        </p:grpSpPr>
        <p:sp>
          <p:nvSpPr>
            <p:cNvPr id="152" name="矩形 151"/>
            <p:cNvSpPr/>
            <p:nvPr/>
          </p:nvSpPr>
          <p:spPr>
            <a:xfrm>
              <a:off x="3885259" y="2353612"/>
              <a:ext cx="1152000" cy="463912"/>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    自研服务</a:t>
              </a:r>
              <a:endParaRPr lang="en-US" altLang="en-US" sz="1200" dirty="0">
                <a:solidFill>
                  <a:schemeClr val="tx1"/>
                </a:solidFill>
                <a:latin typeface="+mn-ea"/>
              </a:endParaRPr>
            </a:p>
          </p:txBody>
        </p:sp>
        <p:sp>
          <p:nvSpPr>
            <p:cNvPr id="153" name="矩形 152"/>
            <p:cNvSpPr/>
            <p:nvPr/>
          </p:nvSpPr>
          <p:spPr>
            <a:xfrm>
              <a:off x="5088330" y="2353612"/>
              <a:ext cx="1152000" cy="463912"/>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dirty="0">
                  <a:solidFill>
                    <a:schemeClr val="tx1"/>
                  </a:solidFill>
                  <a:latin typeface="+mn-ea"/>
                </a:rPr>
                <a:t>      合作生态</a:t>
              </a:r>
              <a:endParaRPr lang="en-US" altLang="en-US" sz="1200" dirty="0">
                <a:solidFill>
                  <a:schemeClr val="tx1"/>
                </a:solidFill>
                <a:latin typeface="+mn-ea"/>
              </a:endParaRPr>
            </a:p>
          </p:txBody>
        </p:sp>
      </p:grpSp>
      <p:sp>
        <p:nvSpPr>
          <p:cNvPr id="154" name="矩形 153"/>
          <p:cNvSpPr/>
          <p:nvPr/>
        </p:nvSpPr>
        <p:spPr>
          <a:xfrm>
            <a:off x="1913340" y="1645374"/>
            <a:ext cx="718145" cy="215444"/>
          </a:xfrm>
          <a:prstGeom prst="rect">
            <a:avLst/>
          </a:prstGeom>
        </p:spPr>
        <p:txBody>
          <a:bodyPr wrap="none" lIns="0" tIns="0" rIns="0" bIns="0">
            <a:spAutoFit/>
          </a:bodyPr>
          <a:lstStyle/>
          <a:p>
            <a:pPr defTabSz="445770" eaLnBrk="0" hangingPunct="0">
              <a:buClr>
                <a:srgbClr val="CC9900"/>
              </a:buClr>
            </a:pPr>
            <a:r>
              <a:rPr lang="zh-CN" altLang="en-US" sz="1400" b="1" dirty="0">
                <a:latin typeface="+mn-ea"/>
                <a:ea typeface="+mn-ea"/>
              </a:rPr>
              <a:t>运营安全</a:t>
            </a:r>
            <a:endParaRPr lang="zh-CN" altLang="en-US" sz="1400" b="1" dirty="0">
              <a:latin typeface="+mn-ea"/>
              <a:ea typeface="+mn-ea"/>
            </a:endParaRPr>
          </a:p>
        </p:txBody>
      </p:sp>
      <p:sp>
        <p:nvSpPr>
          <p:cNvPr id="155" name="矩形 154"/>
          <p:cNvSpPr/>
          <p:nvPr/>
        </p:nvSpPr>
        <p:spPr>
          <a:xfrm>
            <a:off x="1423315" y="2422214"/>
            <a:ext cx="1698007" cy="323916"/>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运营牌照</a:t>
            </a:r>
            <a:endParaRPr lang="zh-CN" altLang="en-US" sz="1200" dirty="0">
              <a:solidFill>
                <a:schemeClr val="tx1"/>
              </a:solidFill>
              <a:latin typeface="+mn-ea"/>
            </a:endParaRPr>
          </a:p>
        </p:txBody>
      </p:sp>
      <p:sp>
        <p:nvSpPr>
          <p:cNvPr id="156" name="矩形 155"/>
          <p:cNvSpPr/>
          <p:nvPr/>
        </p:nvSpPr>
        <p:spPr>
          <a:xfrm>
            <a:off x="1423315" y="2848342"/>
            <a:ext cx="1698007" cy="323916"/>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租户生命周期</a:t>
            </a:r>
            <a:endParaRPr lang="zh-CN" altLang="en-US" sz="1200" dirty="0">
              <a:solidFill>
                <a:schemeClr val="tx1"/>
              </a:solidFill>
              <a:latin typeface="+mn-ea"/>
            </a:endParaRPr>
          </a:p>
        </p:txBody>
      </p:sp>
      <p:sp>
        <p:nvSpPr>
          <p:cNvPr id="157" name="矩形 156"/>
          <p:cNvSpPr/>
          <p:nvPr/>
        </p:nvSpPr>
        <p:spPr>
          <a:xfrm>
            <a:off x="1423315" y="3287006"/>
            <a:ext cx="1698007" cy="323916"/>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服务生命周期</a:t>
            </a:r>
            <a:endParaRPr lang="zh-CN" altLang="en-US" sz="1200" dirty="0">
              <a:solidFill>
                <a:schemeClr val="tx1"/>
              </a:solidFill>
              <a:latin typeface="+mn-ea"/>
            </a:endParaRPr>
          </a:p>
        </p:txBody>
      </p:sp>
      <p:sp>
        <p:nvSpPr>
          <p:cNvPr id="158" name="矩形 157"/>
          <p:cNvSpPr/>
          <p:nvPr/>
        </p:nvSpPr>
        <p:spPr>
          <a:xfrm>
            <a:off x="1423315" y="4176866"/>
            <a:ext cx="1698007" cy="323916"/>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责任边界</a:t>
            </a:r>
            <a:endParaRPr lang="zh-CN" altLang="en-US" sz="1200" dirty="0">
              <a:solidFill>
                <a:schemeClr val="tx1"/>
              </a:solidFill>
              <a:latin typeface="+mn-ea"/>
            </a:endParaRPr>
          </a:p>
        </p:txBody>
      </p:sp>
      <p:sp>
        <p:nvSpPr>
          <p:cNvPr id="159" name="矩形 158"/>
          <p:cNvSpPr/>
          <p:nvPr/>
        </p:nvSpPr>
        <p:spPr>
          <a:xfrm>
            <a:off x="1423315" y="4602996"/>
            <a:ext cx="1698007" cy="323916"/>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合同管理</a:t>
            </a:r>
            <a:endParaRPr lang="zh-CN" altLang="en-US" sz="1200" dirty="0">
              <a:solidFill>
                <a:schemeClr val="tx1"/>
              </a:solidFill>
              <a:latin typeface="+mn-ea"/>
            </a:endParaRPr>
          </a:p>
        </p:txBody>
      </p:sp>
      <p:sp>
        <p:nvSpPr>
          <p:cNvPr id="160" name="矩形 159"/>
          <p:cNvSpPr/>
          <p:nvPr/>
        </p:nvSpPr>
        <p:spPr>
          <a:xfrm>
            <a:off x="8987538" y="5478717"/>
            <a:ext cx="1030745"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可信云认证</a:t>
            </a:r>
            <a:endParaRPr lang="zh-CN" altLang="en-US" sz="1200" b="1" dirty="0">
              <a:solidFill>
                <a:schemeClr val="tx1"/>
              </a:solidFill>
              <a:latin typeface="+mn-ea"/>
            </a:endParaRPr>
          </a:p>
        </p:txBody>
      </p:sp>
      <p:sp>
        <p:nvSpPr>
          <p:cNvPr id="161" name="矩形 160"/>
          <p:cNvSpPr/>
          <p:nvPr/>
        </p:nvSpPr>
        <p:spPr>
          <a:xfrm>
            <a:off x="2960553" y="5472428"/>
            <a:ext cx="1151700"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rIns="96000" rtlCol="0" anchor="ctr"/>
          <a:lstStyle/>
          <a:p>
            <a:pPr algn="ctr"/>
            <a:r>
              <a:rPr lang="zh-CN" altLang="en-US" sz="1200" b="1" dirty="0">
                <a:solidFill>
                  <a:schemeClr val="tx1"/>
                </a:solidFill>
                <a:latin typeface="+mn-ea"/>
              </a:rPr>
              <a:t>安全等保四级</a:t>
            </a:r>
            <a:endParaRPr lang="zh-CN" altLang="en-US" sz="1200" b="1" dirty="0">
              <a:solidFill>
                <a:schemeClr val="tx1"/>
              </a:solidFill>
              <a:latin typeface="+mn-ea"/>
            </a:endParaRPr>
          </a:p>
        </p:txBody>
      </p:sp>
      <p:sp>
        <p:nvSpPr>
          <p:cNvPr id="162" name="矩形 161"/>
          <p:cNvSpPr/>
          <p:nvPr/>
        </p:nvSpPr>
        <p:spPr>
          <a:xfrm>
            <a:off x="6533808" y="5491684"/>
            <a:ext cx="994913"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ISO27001</a:t>
            </a:r>
            <a:endParaRPr lang="zh-CN" altLang="en-US" sz="1200" b="1" dirty="0">
              <a:solidFill>
                <a:schemeClr val="tx1"/>
              </a:solidFill>
              <a:latin typeface="+mn-ea"/>
            </a:endParaRPr>
          </a:p>
        </p:txBody>
      </p:sp>
      <p:sp>
        <p:nvSpPr>
          <p:cNvPr id="163" name="矩形 162"/>
          <p:cNvSpPr/>
          <p:nvPr/>
        </p:nvSpPr>
        <p:spPr>
          <a:xfrm>
            <a:off x="4213298" y="5470167"/>
            <a:ext cx="1151700"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CSA STAR</a:t>
            </a:r>
            <a:endParaRPr lang="zh-CN" altLang="en-US" sz="1200" b="1" dirty="0">
              <a:solidFill>
                <a:schemeClr val="tx1"/>
              </a:solidFill>
              <a:latin typeface="+mn-ea"/>
            </a:endParaRPr>
          </a:p>
        </p:txBody>
      </p:sp>
      <p:sp>
        <p:nvSpPr>
          <p:cNvPr id="164" name="矩形 163"/>
          <p:cNvSpPr/>
          <p:nvPr/>
        </p:nvSpPr>
        <p:spPr>
          <a:xfrm>
            <a:off x="9799097" y="3787196"/>
            <a:ext cx="1627303" cy="323917"/>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分析</a:t>
            </a:r>
            <a:endParaRPr lang="zh-CN" altLang="en-US" sz="1200" dirty="0">
              <a:solidFill>
                <a:schemeClr val="tx1"/>
              </a:solidFill>
              <a:latin typeface="+mn-ea"/>
            </a:endParaRPr>
          </a:p>
        </p:txBody>
      </p:sp>
      <p:sp>
        <p:nvSpPr>
          <p:cNvPr id="165" name="矩形 164"/>
          <p:cNvSpPr/>
          <p:nvPr/>
        </p:nvSpPr>
        <p:spPr>
          <a:xfrm>
            <a:off x="9799097" y="4664509"/>
            <a:ext cx="1627303" cy="299152"/>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响应</a:t>
            </a:r>
            <a:endParaRPr lang="zh-CN" altLang="en-US" sz="1200" dirty="0">
              <a:solidFill>
                <a:schemeClr val="tx1"/>
              </a:solidFill>
              <a:latin typeface="+mn-ea"/>
            </a:endParaRPr>
          </a:p>
        </p:txBody>
      </p:sp>
      <p:sp>
        <p:nvSpPr>
          <p:cNvPr id="166" name="矩形 165"/>
          <p:cNvSpPr/>
          <p:nvPr/>
        </p:nvSpPr>
        <p:spPr>
          <a:xfrm>
            <a:off x="9799097" y="3377307"/>
            <a:ext cx="1627303" cy="307531"/>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检测</a:t>
            </a:r>
            <a:endParaRPr lang="zh-CN" altLang="en-US" sz="1200" dirty="0">
              <a:solidFill>
                <a:schemeClr val="tx1"/>
              </a:solidFill>
              <a:latin typeface="+mn-ea"/>
            </a:endParaRPr>
          </a:p>
        </p:txBody>
      </p:sp>
      <p:sp>
        <p:nvSpPr>
          <p:cNvPr id="167" name="矩形 166"/>
          <p:cNvSpPr/>
          <p:nvPr/>
        </p:nvSpPr>
        <p:spPr>
          <a:xfrm>
            <a:off x="10289122" y="1644087"/>
            <a:ext cx="718145" cy="215444"/>
          </a:xfrm>
          <a:prstGeom prst="rect">
            <a:avLst/>
          </a:prstGeom>
        </p:spPr>
        <p:txBody>
          <a:bodyPr wrap="none" lIns="0" tIns="0" rIns="0" bIns="0">
            <a:spAutoFit/>
          </a:bodyPr>
          <a:lstStyle/>
          <a:p>
            <a:pPr defTabSz="445770" eaLnBrk="0" hangingPunct="0">
              <a:buClr>
                <a:srgbClr val="CC9900"/>
              </a:buClr>
            </a:pPr>
            <a:r>
              <a:rPr lang="zh-CN" altLang="en-US" sz="1400" b="1" dirty="0">
                <a:latin typeface="+mn-ea"/>
                <a:ea typeface="+mn-ea"/>
              </a:rPr>
              <a:t>运维安全</a:t>
            </a:r>
            <a:endParaRPr lang="zh-CN" altLang="en-US" sz="1400" b="1" dirty="0">
              <a:latin typeface="+mn-ea"/>
              <a:ea typeface="+mn-ea"/>
            </a:endParaRPr>
          </a:p>
        </p:txBody>
      </p:sp>
      <p:cxnSp>
        <p:nvCxnSpPr>
          <p:cNvPr id="168" name="直接箭头连接符 60"/>
          <p:cNvCxnSpPr>
            <a:cxnSpLocks noChangeShapeType="1"/>
          </p:cNvCxnSpPr>
          <p:nvPr/>
        </p:nvCxnSpPr>
        <p:spPr bwMode="auto">
          <a:xfrm flipH="1">
            <a:off x="10646764" y="3052991"/>
            <a:ext cx="0" cy="270332"/>
          </a:xfrm>
          <a:prstGeom prst="straightConnector1">
            <a:avLst/>
          </a:prstGeom>
          <a:noFill/>
          <a:ln w="9525" algn="ctr">
            <a:solidFill>
              <a:srgbClr val="0037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9" name="组合 200"/>
          <p:cNvGrpSpPr/>
          <p:nvPr/>
        </p:nvGrpSpPr>
        <p:grpSpPr bwMode="auto">
          <a:xfrm>
            <a:off x="10182599" y="4675735"/>
            <a:ext cx="215944" cy="251935"/>
            <a:chOff x="4992688" y="3619500"/>
            <a:chExt cx="439737" cy="498475"/>
          </a:xfrm>
          <a:solidFill>
            <a:schemeClr val="bg1"/>
          </a:solidFill>
        </p:grpSpPr>
        <p:sp>
          <p:nvSpPr>
            <p:cNvPr id="170" name="Freeform 141"/>
            <p:cNvSpPr/>
            <p:nvPr/>
          </p:nvSpPr>
          <p:spPr bwMode="auto">
            <a:xfrm>
              <a:off x="5080000" y="3717925"/>
              <a:ext cx="242887" cy="295275"/>
            </a:xfrm>
            <a:custGeom>
              <a:avLst/>
              <a:gdLst>
                <a:gd name="T0" fmla="*/ 84 w 84"/>
                <a:gd name="T1" fmla="*/ 33 h 102"/>
                <a:gd name="T2" fmla="*/ 57 w 84"/>
                <a:gd name="T3" fmla="*/ 0 h 102"/>
                <a:gd name="T4" fmla="*/ 49 w 84"/>
                <a:gd name="T5" fmla="*/ 0 h 102"/>
                <a:gd name="T6" fmla="*/ 47 w 84"/>
                <a:gd name="T7" fmla="*/ 0 h 102"/>
                <a:gd name="T8" fmla="*/ 20 w 84"/>
                <a:gd name="T9" fmla="*/ 14 h 102"/>
                <a:gd name="T10" fmla="*/ 12 w 84"/>
                <a:gd name="T11" fmla="*/ 32 h 102"/>
                <a:gd name="T12" fmla="*/ 12 w 84"/>
                <a:gd name="T13" fmla="*/ 33 h 102"/>
                <a:gd name="T14" fmla="*/ 12 w 84"/>
                <a:gd name="T15" fmla="*/ 36 h 102"/>
                <a:gd name="T16" fmla="*/ 0 w 84"/>
                <a:gd name="T17" fmla="*/ 62 h 102"/>
                <a:gd name="T18" fmla="*/ 1 w 84"/>
                <a:gd name="T19" fmla="*/ 64 h 102"/>
                <a:gd name="T20" fmla="*/ 2 w 84"/>
                <a:gd name="T21" fmla="*/ 65 h 102"/>
                <a:gd name="T22" fmla="*/ 11 w 84"/>
                <a:gd name="T23" fmla="*/ 65 h 102"/>
                <a:gd name="T24" fmla="*/ 11 w 84"/>
                <a:gd name="T25" fmla="*/ 83 h 102"/>
                <a:gd name="T26" fmla="*/ 13 w 84"/>
                <a:gd name="T27" fmla="*/ 85 h 102"/>
                <a:gd name="T28" fmla="*/ 27 w 84"/>
                <a:gd name="T29" fmla="*/ 85 h 102"/>
                <a:gd name="T30" fmla="*/ 27 w 84"/>
                <a:gd name="T31" fmla="*/ 102 h 102"/>
                <a:gd name="T32" fmla="*/ 31 w 84"/>
                <a:gd name="T33" fmla="*/ 102 h 102"/>
                <a:gd name="T34" fmla="*/ 31 w 84"/>
                <a:gd name="T35" fmla="*/ 83 h 102"/>
                <a:gd name="T36" fmla="*/ 29 w 84"/>
                <a:gd name="T37" fmla="*/ 81 h 102"/>
                <a:gd name="T38" fmla="*/ 15 w 84"/>
                <a:gd name="T39" fmla="*/ 81 h 102"/>
                <a:gd name="T40" fmla="*/ 15 w 84"/>
                <a:gd name="T41" fmla="*/ 63 h 102"/>
                <a:gd name="T42" fmla="*/ 13 w 84"/>
                <a:gd name="T43" fmla="*/ 61 h 102"/>
                <a:gd name="T44" fmla="*/ 5 w 84"/>
                <a:gd name="T45" fmla="*/ 61 h 102"/>
                <a:gd name="T46" fmla="*/ 15 w 84"/>
                <a:gd name="T47" fmla="*/ 37 h 102"/>
                <a:gd name="T48" fmla="*/ 16 w 84"/>
                <a:gd name="T49" fmla="*/ 36 h 102"/>
                <a:gd name="T50" fmla="*/ 16 w 84"/>
                <a:gd name="T51" fmla="*/ 33 h 102"/>
                <a:gd name="T52" fmla="*/ 16 w 84"/>
                <a:gd name="T53" fmla="*/ 33 h 102"/>
                <a:gd name="T54" fmla="*/ 16 w 84"/>
                <a:gd name="T55" fmla="*/ 33 h 102"/>
                <a:gd name="T56" fmla="*/ 23 w 84"/>
                <a:gd name="T57" fmla="*/ 17 h 102"/>
                <a:gd name="T58" fmla="*/ 47 w 84"/>
                <a:gd name="T59" fmla="*/ 4 h 102"/>
                <a:gd name="T60" fmla="*/ 50 w 84"/>
                <a:gd name="T61" fmla="*/ 4 h 102"/>
                <a:gd name="T62" fmla="*/ 56 w 84"/>
                <a:gd name="T63" fmla="*/ 4 h 102"/>
                <a:gd name="T64" fmla="*/ 80 w 84"/>
                <a:gd name="T65" fmla="*/ 33 h 102"/>
                <a:gd name="T66" fmla="*/ 73 w 84"/>
                <a:gd name="T67" fmla="*/ 72 h 102"/>
                <a:gd name="T68" fmla="*/ 73 w 84"/>
                <a:gd name="T69" fmla="*/ 72 h 102"/>
                <a:gd name="T70" fmla="*/ 73 w 84"/>
                <a:gd name="T71" fmla="*/ 85 h 102"/>
                <a:gd name="T72" fmla="*/ 74 w 84"/>
                <a:gd name="T73" fmla="*/ 102 h 102"/>
                <a:gd name="T74" fmla="*/ 78 w 84"/>
                <a:gd name="T75" fmla="*/ 102 h 102"/>
                <a:gd name="T76" fmla="*/ 77 w 84"/>
                <a:gd name="T77" fmla="*/ 85 h 102"/>
                <a:gd name="T78" fmla="*/ 77 w 84"/>
                <a:gd name="T79" fmla="*/ 73 h 102"/>
                <a:gd name="T80" fmla="*/ 84 w 84"/>
                <a:gd name="T81" fmla="*/ 33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
                <a:gd name="T124" fmla="*/ 0 h 102"/>
                <a:gd name="T125" fmla="*/ 84 w 84"/>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 h="102">
                  <a:moveTo>
                    <a:pt x="84" y="33"/>
                  </a:moveTo>
                  <a:cubicBezTo>
                    <a:pt x="84" y="14"/>
                    <a:pt x="75" y="3"/>
                    <a:pt x="57" y="0"/>
                  </a:cubicBezTo>
                  <a:cubicBezTo>
                    <a:pt x="54" y="0"/>
                    <a:pt x="52" y="0"/>
                    <a:pt x="49" y="0"/>
                  </a:cubicBezTo>
                  <a:cubicBezTo>
                    <a:pt x="47" y="0"/>
                    <a:pt x="47" y="0"/>
                    <a:pt x="47" y="0"/>
                  </a:cubicBezTo>
                  <a:cubicBezTo>
                    <a:pt x="36" y="0"/>
                    <a:pt x="25" y="6"/>
                    <a:pt x="20" y="14"/>
                  </a:cubicBezTo>
                  <a:cubicBezTo>
                    <a:pt x="15" y="19"/>
                    <a:pt x="13" y="25"/>
                    <a:pt x="12" y="32"/>
                  </a:cubicBezTo>
                  <a:cubicBezTo>
                    <a:pt x="12" y="32"/>
                    <a:pt x="12" y="32"/>
                    <a:pt x="12" y="33"/>
                  </a:cubicBezTo>
                  <a:cubicBezTo>
                    <a:pt x="11" y="34"/>
                    <a:pt x="12" y="35"/>
                    <a:pt x="12" y="36"/>
                  </a:cubicBezTo>
                  <a:cubicBezTo>
                    <a:pt x="0" y="62"/>
                    <a:pt x="0" y="62"/>
                    <a:pt x="0" y="62"/>
                  </a:cubicBezTo>
                  <a:cubicBezTo>
                    <a:pt x="0" y="63"/>
                    <a:pt x="0" y="63"/>
                    <a:pt x="1" y="64"/>
                  </a:cubicBezTo>
                  <a:cubicBezTo>
                    <a:pt x="1" y="64"/>
                    <a:pt x="2" y="65"/>
                    <a:pt x="2" y="65"/>
                  </a:cubicBezTo>
                  <a:cubicBezTo>
                    <a:pt x="11" y="65"/>
                    <a:pt x="11" y="65"/>
                    <a:pt x="11" y="65"/>
                  </a:cubicBezTo>
                  <a:cubicBezTo>
                    <a:pt x="11" y="83"/>
                    <a:pt x="11" y="83"/>
                    <a:pt x="11" y="83"/>
                  </a:cubicBezTo>
                  <a:cubicBezTo>
                    <a:pt x="11" y="85"/>
                    <a:pt x="12" y="85"/>
                    <a:pt x="13" y="85"/>
                  </a:cubicBezTo>
                  <a:cubicBezTo>
                    <a:pt x="27" y="85"/>
                    <a:pt x="27" y="85"/>
                    <a:pt x="27" y="85"/>
                  </a:cubicBezTo>
                  <a:cubicBezTo>
                    <a:pt x="27" y="102"/>
                    <a:pt x="27" y="102"/>
                    <a:pt x="27" y="102"/>
                  </a:cubicBezTo>
                  <a:cubicBezTo>
                    <a:pt x="31" y="102"/>
                    <a:pt x="31" y="102"/>
                    <a:pt x="31" y="102"/>
                  </a:cubicBezTo>
                  <a:cubicBezTo>
                    <a:pt x="31" y="83"/>
                    <a:pt x="31" y="83"/>
                    <a:pt x="31" y="83"/>
                  </a:cubicBezTo>
                  <a:cubicBezTo>
                    <a:pt x="31" y="82"/>
                    <a:pt x="30" y="81"/>
                    <a:pt x="29" y="81"/>
                  </a:cubicBezTo>
                  <a:cubicBezTo>
                    <a:pt x="15" y="81"/>
                    <a:pt x="15" y="81"/>
                    <a:pt x="15" y="81"/>
                  </a:cubicBezTo>
                  <a:cubicBezTo>
                    <a:pt x="15" y="63"/>
                    <a:pt x="15" y="63"/>
                    <a:pt x="15" y="63"/>
                  </a:cubicBezTo>
                  <a:cubicBezTo>
                    <a:pt x="15" y="62"/>
                    <a:pt x="14" y="61"/>
                    <a:pt x="13" y="61"/>
                  </a:cubicBezTo>
                  <a:cubicBezTo>
                    <a:pt x="5" y="61"/>
                    <a:pt x="5" y="61"/>
                    <a:pt x="5" y="61"/>
                  </a:cubicBezTo>
                  <a:cubicBezTo>
                    <a:pt x="15" y="37"/>
                    <a:pt x="15" y="37"/>
                    <a:pt x="15" y="37"/>
                  </a:cubicBezTo>
                  <a:cubicBezTo>
                    <a:pt x="16" y="37"/>
                    <a:pt x="16" y="36"/>
                    <a:pt x="16" y="36"/>
                  </a:cubicBezTo>
                  <a:cubicBezTo>
                    <a:pt x="16" y="35"/>
                    <a:pt x="15" y="34"/>
                    <a:pt x="16" y="33"/>
                  </a:cubicBezTo>
                  <a:cubicBezTo>
                    <a:pt x="16" y="33"/>
                    <a:pt x="16" y="33"/>
                    <a:pt x="16" y="33"/>
                  </a:cubicBezTo>
                  <a:cubicBezTo>
                    <a:pt x="16" y="33"/>
                    <a:pt x="16" y="33"/>
                    <a:pt x="16" y="33"/>
                  </a:cubicBezTo>
                  <a:cubicBezTo>
                    <a:pt x="16" y="27"/>
                    <a:pt x="19" y="21"/>
                    <a:pt x="23" y="17"/>
                  </a:cubicBezTo>
                  <a:cubicBezTo>
                    <a:pt x="28" y="9"/>
                    <a:pt x="37" y="4"/>
                    <a:pt x="47" y="4"/>
                  </a:cubicBezTo>
                  <a:cubicBezTo>
                    <a:pt x="50" y="4"/>
                    <a:pt x="50" y="4"/>
                    <a:pt x="50" y="4"/>
                  </a:cubicBezTo>
                  <a:cubicBezTo>
                    <a:pt x="52" y="4"/>
                    <a:pt x="54" y="4"/>
                    <a:pt x="56" y="4"/>
                  </a:cubicBezTo>
                  <a:cubicBezTo>
                    <a:pt x="72" y="6"/>
                    <a:pt x="80" y="16"/>
                    <a:pt x="80" y="33"/>
                  </a:cubicBezTo>
                  <a:cubicBezTo>
                    <a:pt x="80" y="43"/>
                    <a:pt x="79" y="52"/>
                    <a:pt x="73" y="72"/>
                  </a:cubicBezTo>
                  <a:cubicBezTo>
                    <a:pt x="73" y="72"/>
                    <a:pt x="73" y="72"/>
                    <a:pt x="73" y="72"/>
                  </a:cubicBezTo>
                  <a:cubicBezTo>
                    <a:pt x="73" y="85"/>
                    <a:pt x="73" y="85"/>
                    <a:pt x="73" y="85"/>
                  </a:cubicBezTo>
                  <a:cubicBezTo>
                    <a:pt x="74" y="102"/>
                    <a:pt x="74" y="102"/>
                    <a:pt x="74" y="102"/>
                  </a:cubicBezTo>
                  <a:cubicBezTo>
                    <a:pt x="78" y="102"/>
                    <a:pt x="78" y="102"/>
                    <a:pt x="78" y="102"/>
                  </a:cubicBezTo>
                  <a:cubicBezTo>
                    <a:pt x="77" y="85"/>
                    <a:pt x="77" y="85"/>
                    <a:pt x="77" y="85"/>
                  </a:cubicBezTo>
                  <a:cubicBezTo>
                    <a:pt x="77" y="73"/>
                    <a:pt x="77" y="73"/>
                    <a:pt x="77" y="73"/>
                  </a:cubicBezTo>
                  <a:cubicBezTo>
                    <a:pt x="82" y="55"/>
                    <a:pt x="84" y="44"/>
                    <a:pt x="84" y="33"/>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1" name="Freeform 142"/>
            <p:cNvSpPr/>
            <p:nvPr/>
          </p:nvSpPr>
          <p:spPr bwMode="auto">
            <a:xfrm>
              <a:off x="5165725" y="3752850"/>
              <a:ext cx="130175" cy="80963"/>
            </a:xfrm>
            <a:custGeom>
              <a:avLst/>
              <a:gdLst>
                <a:gd name="T0" fmla="*/ 45 w 45"/>
                <a:gd name="T1" fmla="*/ 24 h 28"/>
                <a:gd name="T2" fmla="*/ 41 w 45"/>
                <a:gd name="T3" fmla="*/ 20 h 28"/>
                <a:gd name="T4" fmla="*/ 38 w 45"/>
                <a:gd name="T5" fmla="*/ 22 h 28"/>
                <a:gd name="T6" fmla="*/ 16 w 45"/>
                <a:gd name="T7" fmla="*/ 14 h 28"/>
                <a:gd name="T8" fmla="*/ 16 w 45"/>
                <a:gd name="T9" fmla="*/ 12 h 28"/>
                <a:gd name="T10" fmla="*/ 16 w 45"/>
                <a:gd name="T11" fmla="*/ 11 h 28"/>
                <a:gd name="T12" fmla="*/ 23 w 45"/>
                <a:gd name="T13" fmla="*/ 9 h 28"/>
                <a:gd name="T14" fmla="*/ 29 w 45"/>
                <a:gd name="T15" fmla="*/ 12 h 28"/>
                <a:gd name="T16" fmla="*/ 35 w 45"/>
                <a:gd name="T17" fmla="*/ 6 h 28"/>
                <a:gd name="T18" fmla="*/ 29 w 45"/>
                <a:gd name="T19" fmla="*/ 0 h 28"/>
                <a:gd name="T20" fmla="*/ 23 w 45"/>
                <a:gd name="T21" fmla="*/ 6 h 28"/>
                <a:gd name="T22" fmla="*/ 23 w 45"/>
                <a:gd name="T23" fmla="*/ 7 h 28"/>
                <a:gd name="T24" fmla="*/ 15 w 45"/>
                <a:gd name="T25" fmla="*/ 9 h 28"/>
                <a:gd name="T26" fmla="*/ 8 w 45"/>
                <a:gd name="T27" fmla="*/ 4 h 28"/>
                <a:gd name="T28" fmla="*/ 0 w 45"/>
                <a:gd name="T29" fmla="*/ 12 h 28"/>
                <a:gd name="T30" fmla="*/ 8 w 45"/>
                <a:gd name="T31" fmla="*/ 20 h 28"/>
                <a:gd name="T32" fmla="*/ 15 w 45"/>
                <a:gd name="T33" fmla="*/ 16 h 28"/>
                <a:gd name="T34" fmla="*/ 37 w 45"/>
                <a:gd name="T35" fmla="*/ 23 h 28"/>
                <a:gd name="T36" fmla="*/ 37 w 45"/>
                <a:gd name="T37" fmla="*/ 24 h 28"/>
                <a:gd name="T38" fmla="*/ 41 w 45"/>
                <a:gd name="T39" fmla="*/ 28 h 28"/>
                <a:gd name="T40" fmla="*/ 45 w 45"/>
                <a:gd name="T41" fmla="*/ 24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28"/>
                <a:gd name="T65" fmla="*/ 45 w 45"/>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28">
                  <a:moveTo>
                    <a:pt x="45" y="24"/>
                  </a:moveTo>
                  <a:cubicBezTo>
                    <a:pt x="45" y="22"/>
                    <a:pt x="43" y="20"/>
                    <a:pt x="41" y="20"/>
                  </a:cubicBezTo>
                  <a:cubicBezTo>
                    <a:pt x="39" y="20"/>
                    <a:pt x="38" y="20"/>
                    <a:pt x="38" y="22"/>
                  </a:cubicBezTo>
                  <a:cubicBezTo>
                    <a:pt x="16" y="14"/>
                    <a:pt x="16" y="14"/>
                    <a:pt x="16" y="14"/>
                  </a:cubicBezTo>
                  <a:cubicBezTo>
                    <a:pt x="16" y="13"/>
                    <a:pt x="16" y="13"/>
                    <a:pt x="16" y="12"/>
                  </a:cubicBezTo>
                  <a:cubicBezTo>
                    <a:pt x="16" y="12"/>
                    <a:pt x="16" y="11"/>
                    <a:pt x="16" y="11"/>
                  </a:cubicBezTo>
                  <a:cubicBezTo>
                    <a:pt x="23" y="9"/>
                    <a:pt x="23" y="9"/>
                    <a:pt x="23" y="9"/>
                  </a:cubicBezTo>
                  <a:cubicBezTo>
                    <a:pt x="24" y="11"/>
                    <a:pt x="26" y="12"/>
                    <a:pt x="29" y="12"/>
                  </a:cubicBezTo>
                  <a:cubicBezTo>
                    <a:pt x="32" y="12"/>
                    <a:pt x="35" y="10"/>
                    <a:pt x="35" y="6"/>
                  </a:cubicBezTo>
                  <a:cubicBezTo>
                    <a:pt x="35" y="3"/>
                    <a:pt x="32" y="0"/>
                    <a:pt x="29" y="0"/>
                  </a:cubicBezTo>
                  <a:cubicBezTo>
                    <a:pt x="25" y="0"/>
                    <a:pt x="23" y="3"/>
                    <a:pt x="23" y="6"/>
                  </a:cubicBezTo>
                  <a:cubicBezTo>
                    <a:pt x="23" y="7"/>
                    <a:pt x="23" y="7"/>
                    <a:pt x="23" y="7"/>
                  </a:cubicBezTo>
                  <a:cubicBezTo>
                    <a:pt x="15" y="9"/>
                    <a:pt x="15" y="9"/>
                    <a:pt x="15" y="9"/>
                  </a:cubicBezTo>
                  <a:cubicBezTo>
                    <a:pt x="14" y="6"/>
                    <a:pt x="11" y="4"/>
                    <a:pt x="8" y="4"/>
                  </a:cubicBezTo>
                  <a:cubicBezTo>
                    <a:pt x="3" y="4"/>
                    <a:pt x="0" y="8"/>
                    <a:pt x="0" y="12"/>
                  </a:cubicBezTo>
                  <a:cubicBezTo>
                    <a:pt x="0" y="16"/>
                    <a:pt x="3" y="20"/>
                    <a:pt x="8" y="20"/>
                  </a:cubicBezTo>
                  <a:cubicBezTo>
                    <a:pt x="11" y="20"/>
                    <a:pt x="14" y="18"/>
                    <a:pt x="15" y="16"/>
                  </a:cubicBezTo>
                  <a:cubicBezTo>
                    <a:pt x="37" y="23"/>
                    <a:pt x="37" y="23"/>
                    <a:pt x="37" y="23"/>
                  </a:cubicBezTo>
                  <a:cubicBezTo>
                    <a:pt x="37" y="23"/>
                    <a:pt x="37" y="24"/>
                    <a:pt x="37" y="24"/>
                  </a:cubicBezTo>
                  <a:cubicBezTo>
                    <a:pt x="37" y="26"/>
                    <a:pt x="39" y="28"/>
                    <a:pt x="41" y="28"/>
                  </a:cubicBezTo>
                  <a:cubicBezTo>
                    <a:pt x="43" y="28"/>
                    <a:pt x="45" y="26"/>
                    <a:pt x="45" y="24"/>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2" name="Freeform 143"/>
            <p:cNvSpPr>
              <a:spLocks noEditPoints="1"/>
            </p:cNvSpPr>
            <p:nvPr/>
          </p:nvSpPr>
          <p:spPr bwMode="auto">
            <a:xfrm>
              <a:off x="4992688" y="3619500"/>
              <a:ext cx="439737" cy="498475"/>
            </a:xfrm>
            <a:custGeom>
              <a:avLst/>
              <a:gdLst>
                <a:gd name="T0" fmla="*/ 143 w 152"/>
                <a:gd name="T1" fmla="*/ 36 h 172"/>
                <a:gd name="T2" fmla="*/ 85 w 152"/>
                <a:gd name="T3" fmla="*/ 2 h 172"/>
                <a:gd name="T4" fmla="*/ 67 w 152"/>
                <a:gd name="T5" fmla="*/ 2 h 172"/>
                <a:gd name="T6" fmla="*/ 9 w 152"/>
                <a:gd name="T7" fmla="*/ 36 h 172"/>
                <a:gd name="T8" fmla="*/ 0 w 152"/>
                <a:gd name="T9" fmla="*/ 51 h 172"/>
                <a:gd name="T10" fmla="*/ 0 w 152"/>
                <a:gd name="T11" fmla="*/ 121 h 172"/>
                <a:gd name="T12" fmla="*/ 9 w 152"/>
                <a:gd name="T13" fmla="*/ 136 h 172"/>
                <a:gd name="T14" fmla="*/ 67 w 152"/>
                <a:gd name="T15" fmla="*/ 170 h 172"/>
                <a:gd name="T16" fmla="*/ 76 w 152"/>
                <a:gd name="T17" fmla="*/ 172 h 172"/>
                <a:gd name="T18" fmla="*/ 85 w 152"/>
                <a:gd name="T19" fmla="*/ 170 h 172"/>
                <a:gd name="T20" fmla="*/ 143 w 152"/>
                <a:gd name="T21" fmla="*/ 136 h 172"/>
                <a:gd name="T22" fmla="*/ 152 w 152"/>
                <a:gd name="T23" fmla="*/ 121 h 172"/>
                <a:gd name="T24" fmla="*/ 152 w 152"/>
                <a:gd name="T25" fmla="*/ 51 h 172"/>
                <a:gd name="T26" fmla="*/ 143 w 152"/>
                <a:gd name="T27" fmla="*/ 36 h 172"/>
                <a:gd name="T28" fmla="*/ 144 w 152"/>
                <a:gd name="T29" fmla="*/ 121 h 172"/>
                <a:gd name="T30" fmla="*/ 139 w 152"/>
                <a:gd name="T31" fmla="*/ 129 h 172"/>
                <a:gd name="T32" fmla="*/ 81 w 152"/>
                <a:gd name="T33" fmla="*/ 163 h 172"/>
                <a:gd name="T34" fmla="*/ 71 w 152"/>
                <a:gd name="T35" fmla="*/ 163 h 172"/>
                <a:gd name="T36" fmla="*/ 13 w 152"/>
                <a:gd name="T37" fmla="*/ 129 h 172"/>
                <a:gd name="T38" fmla="*/ 8 w 152"/>
                <a:gd name="T39" fmla="*/ 121 h 172"/>
                <a:gd name="T40" fmla="*/ 8 w 152"/>
                <a:gd name="T41" fmla="*/ 51 h 172"/>
                <a:gd name="T42" fmla="*/ 13 w 152"/>
                <a:gd name="T43" fmla="*/ 43 h 172"/>
                <a:gd name="T44" fmla="*/ 71 w 152"/>
                <a:gd name="T45" fmla="*/ 9 h 172"/>
                <a:gd name="T46" fmla="*/ 76 w 152"/>
                <a:gd name="T47" fmla="*/ 8 h 172"/>
                <a:gd name="T48" fmla="*/ 81 w 152"/>
                <a:gd name="T49" fmla="*/ 9 h 172"/>
                <a:gd name="T50" fmla="*/ 139 w 152"/>
                <a:gd name="T51" fmla="*/ 43 h 172"/>
                <a:gd name="T52" fmla="*/ 144 w 152"/>
                <a:gd name="T53" fmla="*/ 51 h 172"/>
                <a:gd name="T54" fmla="*/ 144 w 152"/>
                <a:gd name="T55" fmla="*/ 121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172"/>
                <a:gd name="T86" fmla="*/ 152 w 152"/>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172">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4"/>
                    <a:pt x="9" y="136"/>
                  </a:cubicBezTo>
                  <a:cubicBezTo>
                    <a:pt x="67" y="170"/>
                    <a:pt x="67" y="170"/>
                    <a:pt x="67" y="170"/>
                  </a:cubicBezTo>
                  <a:cubicBezTo>
                    <a:pt x="70" y="171"/>
                    <a:pt x="73" y="172"/>
                    <a:pt x="76" y="172"/>
                  </a:cubicBezTo>
                  <a:cubicBezTo>
                    <a:pt x="80" y="172"/>
                    <a:pt x="83" y="171"/>
                    <a:pt x="85" y="170"/>
                  </a:cubicBezTo>
                  <a:cubicBezTo>
                    <a:pt x="143" y="136"/>
                    <a:pt x="143" y="136"/>
                    <a:pt x="143" y="136"/>
                  </a:cubicBezTo>
                  <a:cubicBezTo>
                    <a:pt x="148" y="134"/>
                    <a:pt x="152" y="127"/>
                    <a:pt x="152" y="121"/>
                  </a:cubicBezTo>
                  <a:cubicBezTo>
                    <a:pt x="152" y="51"/>
                    <a:pt x="152" y="51"/>
                    <a:pt x="152" y="51"/>
                  </a:cubicBezTo>
                  <a:cubicBezTo>
                    <a:pt x="152" y="45"/>
                    <a:pt x="148" y="38"/>
                    <a:pt x="143" y="36"/>
                  </a:cubicBezTo>
                  <a:close/>
                  <a:moveTo>
                    <a:pt x="144" y="121"/>
                  </a:moveTo>
                  <a:cubicBezTo>
                    <a:pt x="144" y="124"/>
                    <a:pt x="142" y="128"/>
                    <a:pt x="139" y="129"/>
                  </a:cubicBezTo>
                  <a:cubicBezTo>
                    <a:pt x="81" y="163"/>
                    <a:pt x="81" y="163"/>
                    <a:pt x="81" y="163"/>
                  </a:cubicBezTo>
                  <a:cubicBezTo>
                    <a:pt x="79" y="164"/>
                    <a:pt x="74" y="164"/>
                    <a:pt x="71" y="163"/>
                  </a:cubicBezTo>
                  <a:cubicBezTo>
                    <a:pt x="13" y="129"/>
                    <a:pt x="13" y="129"/>
                    <a:pt x="13" y="129"/>
                  </a:cubicBezTo>
                  <a:cubicBezTo>
                    <a:pt x="11" y="128"/>
                    <a:pt x="8" y="124"/>
                    <a:pt x="8" y="121"/>
                  </a:cubicBezTo>
                  <a:cubicBezTo>
                    <a:pt x="8" y="51"/>
                    <a:pt x="8" y="51"/>
                    <a:pt x="8" y="51"/>
                  </a:cubicBezTo>
                  <a:cubicBezTo>
                    <a:pt x="8" y="48"/>
                    <a:pt x="11" y="44"/>
                    <a:pt x="13" y="43"/>
                  </a:cubicBezTo>
                  <a:cubicBezTo>
                    <a:pt x="71" y="9"/>
                    <a:pt x="71" y="9"/>
                    <a:pt x="71" y="9"/>
                  </a:cubicBezTo>
                  <a:cubicBezTo>
                    <a:pt x="73" y="9"/>
                    <a:pt x="74" y="8"/>
                    <a:pt x="76" y="8"/>
                  </a:cubicBezTo>
                  <a:cubicBezTo>
                    <a:pt x="78" y="8"/>
                    <a:pt x="80" y="9"/>
                    <a:pt x="81" y="9"/>
                  </a:cubicBezTo>
                  <a:cubicBezTo>
                    <a:pt x="139" y="43"/>
                    <a:pt x="139" y="43"/>
                    <a:pt x="139" y="43"/>
                  </a:cubicBezTo>
                  <a:cubicBezTo>
                    <a:pt x="142" y="44"/>
                    <a:pt x="144" y="48"/>
                    <a:pt x="144" y="51"/>
                  </a:cubicBezTo>
                  <a:lnTo>
                    <a:pt x="144" y="121"/>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grpSp>
        <p:nvGrpSpPr>
          <p:cNvPr id="173" name="组合 208"/>
          <p:cNvGrpSpPr>
            <a:grpSpLocks noChangeAspect="1"/>
          </p:cNvGrpSpPr>
          <p:nvPr/>
        </p:nvGrpSpPr>
        <p:grpSpPr bwMode="auto">
          <a:xfrm>
            <a:off x="10199312" y="3428519"/>
            <a:ext cx="182517" cy="188724"/>
            <a:chOff x="6249988" y="584200"/>
            <a:chExt cx="415925" cy="439738"/>
          </a:xfrm>
          <a:solidFill>
            <a:schemeClr val="bg1"/>
          </a:solidFill>
        </p:grpSpPr>
        <p:sp>
          <p:nvSpPr>
            <p:cNvPr id="174" name="Freeform 64"/>
            <p:cNvSpPr/>
            <p:nvPr/>
          </p:nvSpPr>
          <p:spPr bwMode="auto">
            <a:xfrm>
              <a:off x="6249988" y="584200"/>
              <a:ext cx="369888" cy="439738"/>
            </a:xfrm>
            <a:custGeom>
              <a:avLst/>
              <a:gdLst>
                <a:gd name="T0" fmla="*/ 76 w 128"/>
                <a:gd name="T1" fmla="*/ 144 h 152"/>
                <a:gd name="T2" fmla="*/ 12 w 128"/>
                <a:gd name="T3" fmla="*/ 144 h 152"/>
                <a:gd name="T4" fmla="*/ 8 w 128"/>
                <a:gd name="T5" fmla="*/ 140 h 152"/>
                <a:gd name="T6" fmla="*/ 8 w 128"/>
                <a:gd name="T7" fmla="*/ 12 h 152"/>
                <a:gd name="T8" fmla="*/ 12 w 128"/>
                <a:gd name="T9" fmla="*/ 8 h 152"/>
                <a:gd name="T10" fmla="*/ 116 w 128"/>
                <a:gd name="T11" fmla="*/ 8 h 152"/>
                <a:gd name="T12" fmla="*/ 120 w 128"/>
                <a:gd name="T13" fmla="*/ 12 h 152"/>
                <a:gd name="T14" fmla="*/ 120 w 128"/>
                <a:gd name="T15" fmla="*/ 76 h 152"/>
                <a:gd name="T16" fmla="*/ 124 w 128"/>
                <a:gd name="T17" fmla="*/ 80 h 152"/>
                <a:gd name="T18" fmla="*/ 128 w 128"/>
                <a:gd name="T19" fmla="*/ 76 h 152"/>
                <a:gd name="T20" fmla="*/ 128 w 128"/>
                <a:gd name="T21" fmla="*/ 12 h 152"/>
                <a:gd name="T22" fmla="*/ 116 w 128"/>
                <a:gd name="T23" fmla="*/ 0 h 152"/>
                <a:gd name="T24" fmla="*/ 12 w 128"/>
                <a:gd name="T25" fmla="*/ 0 h 152"/>
                <a:gd name="T26" fmla="*/ 0 w 128"/>
                <a:gd name="T27" fmla="*/ 12 h 152"/>
                <a:gd name="T28" fmla="*/ 0 w 128"/>
                <a:gd name="T29" fmla="*/ 140 h 152"/>
                <a:gd name="T30" fmla="*/ 12 w 128"/>
                <a:gd name="T31" fmla="*/ 152 h 152"/>
                <a:gd name="T32" fmla="*/ 76 w 128"/>
                <a:gd name="T33" fmla="*/ 152 h 152"/>
                <a:gd name="T34" fmla="*/ 80 w 128"/>
                <a:gd name="T35" fmla="*/ 148 h 152"/>
                <a:gd name="T36" fmla="*/ 76 w 128"/>
                <a:gd name="T37" fmla="*/ 144 h 1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152"/>
                <a:gd name="T59" fmla="*/ 128 w 128"/>
                <a:gd name="T60" fmla="*/ 152 h 1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152">
                  <a:moveTo>
                    <a:pt x="76" y="144"/>
                  </a:moveTo>
                  <a:cubicBezTo>
                    <a:pt x="12" y="144"/>
                    <a:pt x="12" y="144"/>
                    <a:pt x="12" y="144"/>
                  </a:cubicBezTo>
                  <a:cubicBezTo>
                    <a:pt x="10" y="144"/>
                    <a:pt x="8" y="142"/>
                    <a:pt x="8" y="140"/>
                  </a:cubicBezTo>
                  <a:cubicBezTo>
                    <a:pt x="8" y="12"/>
                    <a:pt x="8" y="12"/>
                    <a:pt x="8" y="12"/>
                  </a:cubicBezTo>
                  <a:cubicBezTo>
                    <a:pt x="8" y="10"/>
                    <a:pt x="10" y="8"/>
                    <a:pt x="12" y="8"/>
                  </a:cubicBezTo>
                  <a:cubicBezTo>
                    <a:pt x="116" y="8"/>
                    <a:pt x="116" y="8"/>
                    <a:pt x="116" y="8"/>
                  </a:cubicBezTo>
                  <a:cubicBezTo>
                    <a:pt x="119" y="8"/>
                    <a:pt x="120" y="10"/>
                    <a:pt x="120" y="12"/>
                  </a:cubicBezTo>
                  <a:cubicBezTo>
                    <a:pt x="120" y="76"/>
                    <a:pt x="120" y="76"/>
                    <a:pt x="120" y="76"/>
                  </a:cubicBezTo>
                  <a:cubicBezTo>
                    <a:pt x="120" y="78"/>
                    <a:pt x="122" y="80"/>
                    <a:pt x="124" y="80"/>
                  </a:cubicBezTo>
                  <a:cubicBezTo>
                    <a:pt x="127" y="80"/>
                    <a:pt x="128" y="78"/>
                    <a:pt x="128" y="76"/>
                  </a:cubicBezTo>
                  <a:cubicBezTo>
                    <a:pt x="128" y="12"/>
                    <a:pt x="128" y="12"/>
                    <a:pt x="128" y="12"/>
                  </a:cubicBezTo>
                  <a:cubicBezTo>
                    <a:pt x="128" y="5"/>
                    <a:pt x="123" y="0"/>
                    <a:pt x="116" y="0"/>
                  </a:cubicBezTo>
                  <a:cubicBezTo>
                    <a:pt x="12" y="0"/>
                    <a:pt x="12" y="0"/>
                    <a:pt x="12" y="0"/>
                  </a:cubicBezTo>
                  <a:cubicBezTo>
                    <a:pt x="6" y="0"/>
                    <a:pt x="0" y="5"/>
                    <a:pt x="0" y="12"/>
                  </a:cubicBezTo>
                  <a:cubicBezTo>
                    <a:pt x="0" y="140"/>
                    <a:pt x="0" y="140"/>
                    <a:pt x="0" y="140"/>
                  </a:cubicBezTo>
                  <a:cubicBezTo>
                    <a:pt x="0" y="147"/>
                    <a:pt x="6" y="152"/>
                    <a:pt x="12" y="152"/>
                  </a:cubicBezTo>
                  <a:cubicBezTo>
                    <a:pt x="76" y="152"/>
                    <a:pt x="76" y="152"/>
                    <a:pt x="76" y="152"/>
                  </a:cubicBezTo>
                  <a:cubicBezTo>
                    <a:pt x="79" y="152"/>
                    <a:pt x="80" y="150"/>
                    <a:pt x="80" y="148"/>
                  </a:cubicBezTo>
                  <a:cubicBezTo>
                    <a:pt x="80" y="146"/>
                    <a:pt x="79" y="144"/>
                    <a:pt x="76" y="144"/>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5" name="Freeform 65"/>
            <p:cNvSpPr>
              <a:spLocks noEditPoints="1"/>
            </p:cNvSpPr>
            <p:nvPr/>
          </p:nvSpPr>
          <p:spPr bwMode="auto">
            <a:xfrm>
              <a:off x="6469063" y="827088"/>
              <a:ext cx="196850" cy="196850"/>
            </a:xfrm>
            <a:custGeom>
              <a:avLst/>
              <a:gdLst>
                <a:gd name="T0" fmla="*/ 59 w 68"/>
                <a:gd name="T1" fmla="*/ 26 h 68"/>
                <a:gd name="T2" fmla="*/ 61 w 68"/>
                <a:gd name="T3" fmla="*/ 20 h 68"/>
                <a:gd name="T4" fmla="*/ 56 w 68"/>
                <a:gd name="T5" fmla="*/ 8 h 68"/>
                <a:gd name="T6" fmla="*/ 46 w 68"/>
                <a:gd name="T7" fmla="*/ 11 h 68"/>
                <a:gd name="T8" fmla="*/ 43 w 68"/>
                <a:gd name="T9" fmla="*/ 5 h 68"/>
                <a:gd name="T10" fmla="*/ 31 w 68"/>
                <a:gd name="T11" fmla="*/ 0 h 68"/>
                <a:gd name="T12" fmla="*/ 26 w 68"/>
                <a:gd name="T13" fmla="*/ 9 h 68"/>
                <a:gd name="T14" fmla="*/ 20 w 68"/>
                <a:gd name="T15" fmla="*/ 8 h 68"/>
                <a:gd name="T16" fmla="*/ 8 w 68"/>
                <a:gd name="T17" fmla="*/ 12 h 68"/>
                <a:gd name="T18" fmla="*/ 11 w 68"/>
                <a:gd name="T19" fmla="*/ 23 h 68"/>
                <a:gd name="T20" fmla="*/ 6 w 68"/>
                <a:gd name="T21" fmla="*/ 26 h 68"/>
                <a:gd name="T22" fmla="*/ 0 w 68"/>
                <a:gd name="T23" fmla="*/ 37 h 68"/>
                <a:gd name="T24" fmla="*/ 10 w 68"/>
                <a:gd name="T25" fmla="*/ 42 h 68"/>
                <a:gd name="T26" fmla="*/ 8 w 68"/>
                <a:gd name="T27" fmla="*/ 48 h 68"/>
                <a:gd name="T28" fmla="*/ 13 w 68"/>
                <a:gd name="T29" fmla="*/ 60 h 68"/>
                <a:gd name="T30" fmla="*/ 23 w 68"/>
                <a:gd name="T31" fmla="*/ 57 h 68"/>
                <a:gd name="T32" fmla="*/ 26 w 68"/>
                <a:gd name="T33" fmla="*/ 63 h 68"/>
                <a:gd name="T34" fmla="*/ 38 w 68"/>
                <a:gd name="T35" fmla="*/ 68 h 68"/>
                <a:gd name="T36" fmla="*/ 43 w 68"/>
                <a:gd name="T37" fmla="*/ 59 h 68"/>
                <a:gd name="T38" fmla="*/ 49 w 68"/>
                <a:gd name="T39" fmla="*/ 60 h 68"/>
                <a:gd name="T40" fmla="*/ 61 w 68"/>
                <a:gd name="T41" fmla="*/ 56 h 68"/>
                <a:gd name="T42" fmla="*/ 58 w 68"/>
                <a:gd name="T43" fmla="*/ 45 h 68"/>
                <a:gd name="T44" fmla="*/ 63 w 68"/>
                <a:gd name="T45" fmla="*/ 42 h 68"/>
                <a:gd name="T46" fmla="*/ 68 w 68"/>
                <a:gd name="T47" fmla="*/ 31 h 68"/>
                <a:gd name="T48" fmla="*/ 64 w 68"/>
                <a:gd name="T49" fmla="*/ 37 h 68"/>
                <a:gd name="T50" fmla="*/ 56 w 68"/>
                <a:gd name="T51" fmla="*/ 38 h 68"/>
                <a:gd name="T52" fmla="*/ 53 w 68"/>
                <a:gd name="T53" fmla="*/ 45 h 68"/>
                <a:gd name="T54" fmla="*/ 58 w 68"/>
                <a:gd name="T55" fmla="*/ 51 h 68"/>
                <a:gd name="T56" fmla="*/ 53 w 68"/>
                <a:gd name="T57" fmla="*/ 57 h 68"/>
                <a:gd name="T58" fmla="*/ 46 w 68"/>
                <a:gd name="T59" fmla="*/ 52 h 68"/>
                <a:gd name="T60" fmla="*/ 40 w 68"/>
                <a:gd name="T61" fmla="*/ 55 h 68"/>
                <a:gd name="T62" fmla="*/ 39 w 68"/>
                <a:gd name="T63" fmla="*/ 63 h 68"/>
                <a:gd name="T64" fmla="*/ 31 w 68"/>
                <a:gd name="T65" fmla="*/ 64 h 68"/>
                <a:gd name="T66" fmla="*/ 30 w 68"/>
                <a:gd name="T67" fmla="*/ 56 h 68"/>
                <a:gd name="T68" fmla="*/ 24 w 68"/>
                <a:gd name="T69" fmla="*/ 53 h 68"/>
                <a:gd name="T70" fmla="*/ 17 w 68"/>
                <a:gd name="T71" fmla="*/ 57 h 68"/>
                <a:gd name="T72" fmla="*/ 11 w 68"/>
                <a:gd name="T73" fmla="*/ 53 h 68"/>
                <a:gd name="T74" fmla="*/ 16 w 68"/>
                <a:gd name="T75" fmla="*/ 46 h 68"/>
                <a:gd name="T76" fmla="*/ 13 w 68"/>
                <a:gd name="T77" fmla="*/ 40 h 68"/>
                <a:gd name="T78" fmla="*/ 6 w 68"/>
                <a:gd name="T79" fmla="*/ 38 h 68"/>
                <a:gd name="T80" fmla="*/ 4 w 68"/>
                <a:gd name="T81" fmla="*/ 31 h 68"/>
                <a:gd name="T82" fmla="*/ 13 w 68"/>
                <a:gd name="T83" fmla="*/ 30 h 68"/>
                <a:gd name="T84" fmla="*/ 15 w 68"/>
                <a:gd name="T85" fmla="*/ 23 h 68"/>
                <a:gd name="T86" fmla="*/ 11 w 68"/>
                <a:gd name="T87" fmla="*/ 17 h 68"/>
                <a:gd name="T88" fmla="*/ 15 w 68"/>
                <a:gd name="T89" fmla="*/ 11 h 68"/>
                <a:gd name="T90" fmla="*/ 22 w 68"/>
                <a:gd name="T91" fmla="*/ 16 h 68"/>
                <a:gd name="T92" fmla="*/ 28 w 68"/>
                <a:gd name="T93" fmla="*/ 13 h 68"/>
                <a:gd name="T94" fmla="*/ 30 w 68"/>
                <a:gd name="T95" fmla="*/ 5 h 68"/>
                <a:gd name="T96" fmla="*/ 38 w 68"/>
                <a:gd name="T97" fmla="*/ 4 h 68"/>
                <a:gd name="T98" fmla="*/ 39 w 68"/>
                <a:gd name="T99" fmla="*/ 12 h 68"/>
                <a:gd name="T100" fmla="*/ 45 w 68"/>
                <a:gd name="T101" fmla="*/ 15 h 68"/>
                <a:gd name="T102" fmla="*/ 52 w 68"/>
                <a:gd name="T103" fmla="*/ 11 h 68"/>
                <a:gd name="T104" fmla="*/ 58 w 68"/>
                <a:gd name="T105" fmla="*/ 15 h 68"/>
                <a:gd name="T106" fmla="*/ 53 w 68"/>
                <a:gd name="T107" fmla="*/ 22 h 68"/>
                <a:gd name="T108" fmla="*/ 56 w 68"/>
                <a:gd name="T109" fmla="*/ 28 h 68"/>
                <a:gd name="T110" fmla="*/ 63 w 68"/>
                <a:gd name="T111" fmla="*/ 30 h 68"/>
                <a:gd name="T112" fmla="*/ 64 w 68"/>
                <a:gd name="T113" fmla="*/ 37 h 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8"/>
                <a:gd name="T172" fmla="*/ 0 h 68"/>
                <a:gd name="T173" fmla="*/ 68 w 68"/>
                <a:gd name="T174" fmla="*/ 68 h 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8" h="68">
                  <a:moveTo>
                    <a:pt x="63" y="26"/>
                  </a:moveTo>
                  <a:cubicBezTo>
                    <a:pt x="59" y="26"/>
                    <a:pt x="59" y="26"/>
                    <a:pt x="59" y="26"/>
                  </a:cubicBezTo>
                  <a:cubicBezTo>
                    <a:pt x="59" y="25"/>
                    <a:pt x="58" y="24"/>
                    <a:pt x="58" y="23"/>
                  </a:cubicBezTo>
                  <a:cubicBezTo>
                    <a:pt x="61" y="20"/>
                    <a:pt x="61" y="20"/>
                    <a:pt x="61" y="20"/>
                  </a:cubicBezTo>
                  <a:cubicBezTo>
                    <a:pt x="63" y="18"/>
                    <a:pt x="63" y="14"/>
                    <a:pt x="61" y="12"/>
                  </a:cubicBezTo>
                  <a:cubicBezTo>
                    <a:pt x="56" y="8"/>
                    <a:pt x="56" y="8"/>
                    <a:pt x="56" y="8"/>
                  </a:cubicBezTo>
                  <a:cubicBezTo>
                    <a:pt x="54" y="6"/>
                    <a:pt x="51" y="6"/>
                    <a:pt x="49" y="8"/>
                  </a:cubicBezTo>
                  <a:cubicBezTo>
                    <a:pt x="46" y="11"/>
                    <a:pt x="46" y="11"/>
                    <a:pt x="46" y="11"/>
                  </a:cubicBezTo>
                  <a:cubicBezTo>
                    <a:pt x="45" y="10"/>
                    <a:pt x="44" y="10"/>
                    <a:pt x="43" y="9"/>
                  </a:cubicBezTo>
                  <a:cubicBezTo>
                    <a:pt x="43" y="5"/>
                    <a:pt x="43" y="5"/>
                    <a:pt x="43" y="5"/>
                  </a:cubicBezTo>
                  <a:cubicBezTo>
                    <a:pt x="43" y="2"/>
                    <a:pt x="40" y="0"/>
                    <a:pt x="38" y="0"/>
                  </a:cubicBezTo>
                  <a:cubicBezTo>
                    <a:pt x="31" y="0"/>
                    <a:pt x="31" y="0"/>
                    <a:pt x="31" y="0"/>
                  </a:cubicBezTo>
                  <a:cubicBezTo>
                    <a:pt x="28" y="0"/>
                    <a:pt x="26" y="2"/>
                    <a:pt x="26" y="5"/>
                  </a:cubicBezTo>
                  <a:cubicBezTo>
                    <a:pt x="26" y="9"/>
                    <a:pt x="26" y="9"/>
                    <a:pt x="26" y="9"/>
                  </a:cubicBezTo>
                  <a:cubicBezTo>
                    <a:pt x="25" y="10"/>
                    <a:pt x="24" y="10"/>
                    <a:pt x="23" y="11"/>
                  </a:cubicBezTo>
                  <a:cubicBezTo>
                    <a:pt x="20" y="8"/>
                    <a:pt x="20" y="8"/>
                    <a:pt x="20" y="8"/>
                  </a:cubicBezTo>
                  <a:cubicBezTo>
                    <a:pt x="18" y="6"/>
                    <a:pt x="15" y="6"/>
                    <a:pt x="13" y="8"/>
                  </a:cubicBezTo>
                  <a:cubicBezTo>
                    <a:pt x="8" y="12"/>
                    <a:pt x="8" y="12"/>
                    <a:pt x="8" y="12"/>
                  </a:cubicBezTo>
                  <a:cubicBezTo>
                    <a:pt x="6" y="14"/>
                    <a:pt x="6" y="18"/>
                    <a:pt x="8" y="20"/>
                  </a:cubicBezTo>
                  <a:cubicBezTo>
                    <a:pt x="11" y="23"/>
                    <a:pt x="11" y="23"/>
                    <a:pt x="11" y="23"/>
                  </a:cubicBezTo>
                  <a:cubicBezTo>
                    <a:pt x="11" y="24"/>
                    <a:pt x="10" y="25"/>
                    <a:pt x="10" y="26"/>
                  </a:cubicBezTo>
                  <a:cubicBezTo>
                    <a:pt x="6" y="26"/>
                    <a:pt x="6" y="26"/>
                    <a:pt x="6" y="26"/>
                  </a:cubicBezTo>
                  <a:cubicBezTo>
                    <a:pt x="3" y="26"/>
                    <a:pt x="0" y="28"/>
                    <a:pt x="0" y="31"/>
                  </a:cubicBezTo>
                  <a:cubicBezTo>
                    <a:pt x="0" y="37"/>
                    <a:pt x="0" y="37"/>
                    <a:pt x="0" y="37"/>
                  </a:cubicBezTo>
                  <a:cubicBezTo>
                    <a:pt x="0" y="40"/>
                    <a:pt x="3" y="42"/>
                    <a:pt x="6" y="42"/>
                  </a:cubicBezTo>
                  <a:cubicBezTo>
                    <a:pt x="10" y="42"/>
                    <a:pt x="10" y="42"/>
                    <a:pt x="10" y="42"/>
                  </a:cubicBezTo>
                  <a:cubicBezTo>
                    <a:pt x="10" y="43"/>
                    <a:pt x="11" y="44"/>
                    <a:pt x="11" y="45"/>
                  </a:cubicBezTo>
                  <a:cubicBezTo>
                    <a:pt x="8" y="48"/>
                    <a:pt x="8" y="48"/>
                    <a:pt x="8" y="48"/>
                  </a:cubicBezTo>
                  <a:cubicBezTo>
                    <a:pt x="6" y="50"/>
                    <a:pt x="6" y="54"/>
                    <a:pt x="8" y="56"/>
                  </a:cubicBezTo>
                  <a:cubicBezTo>
                    <a:pt x="13" y="60"/>
                    <a:pt x="13" y="60"/>
                    <a:pt x="13" y="60"/>
                  </a:cubicBezTo>
                  <a:cubicBezTo>
                    <a:pt x="15" y="62"/>
                    <a:pt x="18" y="62"/>
                    <a:pt x="20" y="60"/>
                  </a:cubicBezTo>
                  <a:cubicBezTo>
                    <a:pt x="23" y="57"/>
                    <a:pt x="23" y="57"/>
                    <a:pt x="23" y="57"/>
                  </a:cubicBezTo>
                  <a:cubicBezTo>
                    <a:pt x="24" y="58"/>
                    <a:pt x="25" y="58"/>
                    <a:pt x="26" y="59"/>
                  </a:cubicBezTo>
                  <a:cubicBezTo>
                    <a:pt x="26" y="63"/>
                    <a:pt x="26" y="63"/>
                    <a:pt x="26" y="63"/>
                  </a:cubicBezTo>
                  <a:cubicBezTo>
                    <a:pt x="26" y="66"/>
                    <a:pt x="28" y="68"/>
                    <a:pt x="31" y="68"/>
                  </a:cubicBezTo>
                  <a:cubicBezTo>
                    <a:pt x="38" y="68"/>
                    <a:pt x="38" y="68"/>
                    <a:pt x="38" y="68"/>
                  </a:cubicBezTo>
                  <a:cubicBezTo>
                    <a:pt x="40" y="68"/>
                    <a:pt x="43" y="66"/>
                    <a:pt x="43" y="63"/>
                  </a:cubicBezTo>
                  <a:cubicBezTo>
                    <a:pt x="43" y="59"/>
                    <a:pt x="43" y="59"/>
                    <a:pt x="43" y="59"/>
                  </a:cubicBezTo>
                  <a:cubicBezTo>
                    <a:pt x="44" y="58"/>
                    <a:pt x="45" y="58"/>
                    <a:pt x="46" y="57"/>
                  </a:cubicBezTo>
                  <a:cubicBezTo>
                    <a:pt x="49" y="60"/>
                    <a:pt x="49" y="60"/>
                    <a:pt x="49" y="60"/>
                  </a:cubicBezTo>
                  <a:cubicBezTo>
                    <a:pt x="51" y="62"/>
                    <a:pt x="54" y="62"/>
                    <a:pt x="56" y="60"/>
                  </a:cubicBezTo>
                  <a:cubicBezTo>
                    <a:pt x="61" y="56"/>
                    <a:pt x="61" y="56"/>
                    <a:pt x="61" y="56"/>
                  </a:cubicBezTo>
                  <a:cubicBezTo>
                    <a:pt x="63" y="54"/>
                    <a:pt x="63" y="50"/>
                    <a:pt x="61" y="48"/>
                  </a:cubicBezTo>
                  <a:cubicBezTo>
                    <a:pt x="58" y="45"/>
                    <a:pt x="58" y="45"/>
                    <a:pt x="58" y="45"/>
                  </a:cubicBezTo>
                  <a:cubicBezTo>
                    <a:pt x="58" y="44"/>
                    <a:pt x="59" y="43"/>
                    <a:pt x="59" y="42"/>
                  </a:cubicBezTo>
                  <a:cubicBezTo>
                    <a:pt x="63" y="42"/>
                    <a:pt x="63" y="42"/>
                    <a:pt x="63" y="42"/>
                  </a:cubicBezTo>
                  <a:cubicBezTo>
                    <a:pt x="66" y="42"/>
                    <a:pt x="68" y="40"/>
                    <a:pt x="68" y="37"/>
                  </a:cubicBezTo>
                  <a:cubicBezTo>
                    <a:pt x="68" y="31"/>
                    <a:pt x="68" y="31"/>
                    <a:pt x="68" y="31"/>
                  </a:cubicBezTo>
                  <a:cubicBezTo>
                    <a:pt x="68" y="28"/>
                    <a:pt x="66" y="26"/>
                    <a:pt x="63" y="26"/>
                  </a:cubicBezTo>
                  <a:close/>
                  <a:moveTo>
                    <a:pt x="64" y="37"/>
                  </a:moveTo>
                  <a:cubicBezTo>
                    <a:pt x="64" y="38"/>
                    <a:pt x="64" y="38"/>
                    <a:pt x="63" y="38"/>
                  </a:cubicBezTo>
                  <a:cubicBezTo>
                    <a:pt x="56" y="38"/>
                    <a:pt x="56" y="38"/>
                    <a:pt x="56" y="38"/>
                  </a:cubicBezTo>
                  <a:cubicBezTo>
                    <a:pt x="56" y="40"/>
                    <a:pt x="56" y="40"/>
                    <a:pt x="56" y="40"/>
                  </a:cubicBezTo>
                  <a:cubicBezTo>
                    <a:pt x="55" y="42"/>
                    <a:pt x="54" y="43"/>
                    <a:pt x="53" y="45"/>
                  </a:cubicBezTo>
                  <a:cubicBezTo>
                    <a:pt x="53" y="46"/>
                    <a:pt x="53" y="46"/>
                    <a:pt x="53" y="46"/>
                  </a:cubicBezTo>
                  <a:cubicBezTo>
                    <a:pt x="58" y="51"/>
                    <a:pt x="58" y="51"/>
                    <a:pt x="58" y="51"/>
                  </a:cubicBezTo>
                  <a:cubicBezTo>
                    <a:pt x="58" y="52"/>
                    <a:pt x="58" y="52"/>
                    <a:pt x="58" y="53"/>
                  </a:cubicBezTo>
                  <a:cubicBezTo>
                    <a:pt x="53" y="57"/>
                    <a:pt x="53" y="57"/>
                    <a:pt x="53" y="57"/>
                  </a:cubicBezTo>
                  <a:cubicBezTo>
                    <a:pt x="53" y="58"/>
                    <a:pt x="52" y="58"/>
                    <a:pt x="52" y="57"/>
                  </a:cubicBezTo>
                  <a:cubicBezTo>
                    <a:pt x="46" y="52"/>
                    <a:pt x="46" y="52"/>
                    <a:pt x="46" y="52"/>
                  </a:cubicBezTo>
                  <a:cubicBezTo>
                    <a:pt x="45" y="53"/>
                    <a:pt x="45" y="53"/>
                    <a:pt x="45" y="53"/>
                  </a:cubicBezTo>
                  <a:cubicBezTo>
                    <a:pt x="44" y="54"/>
                    <a:pt x="42" y="55"/>
                    <a:pt x="40" y="55"/>
                  </a:cubicBezTo>
                  <a:cubicBezTo>
                    <a:pt x="39" y="56"/>
                    <a:pt x="39" y="56"/>
                    <a:pt x="39" y="56"/>
                  </a:cubicBezTo>
                  <a:cubicBezTo>
                    <a:pt x="39" y="63"/>
                    <a:pt x="39" y="63"/>
                    <a:pt x="39" y="63"/>
                  </a:cubicBezTo>
                  <a:cubicBezTo>
                    <a:pt x="39" y="63"/>
                    <a:pt x="38" y="64"/>
                    <a:pt x="38" y="64"/>
                  </a:cubicBezTo>
                  <a:cubicBezTo>
                    <a:pt x="31" y="64"/>
                    <a:pt x="31" y="64"/>
                    <a:pt x="31" y="64"/>
                  </a:cubicBezTo>
                  <a:cubicBezTo>
                    <a:pt x="30" y="64"/>
                    <a:pt x="30" y="63"/>
                    <a:pt x="30" y="63"/>
                  </a:cubicBezTo>
                  <a:cubicBezTo>
                    <a:pt x="30" y="56"/>
                    <a:pt x="30" y="56"/>
                    <a:pt x="30" y="56"/>
                  </a:cubicBezTo>
                  <a:cubicBezTo>
                    <a:pt x="28" y="55"/>
                    <a:pt x="28" y="55"/>
                    <a:pt x="28" y="55"/>
                  </a:cubicBezTo>
                  <a:cubicBezTo>
                    <a:pt x="27" y="55"/>
                    <a:pt x="25" y="54"/>
                    <a:pt x="24" y="53"/>
                  </a:cubicBezTo>
                  <a:cubicBezTo>
                    <a:pt x="22" y="52"/>
                    <a:pt x="22" y="52"/>
                    <a:pt x="22" y="52"/>
                  </a:cubicBezTo>
                  <a:cubicBezTo>
                    <a:pt x="17" y="57"/>
                    <a:pt x="17" y="57"/>
                    <a:pt x="17" y="57"/>
                  </a:cubicBezTo>
                  <a:cubicBezTo>
                    <a:pt x="17" y="58"/>
                    <a:pt x="16" y="58"/>
                    <a:pt x="15" y="57"/>
                  </a:cubicBezTo>
                  <a:cubicBezTo>
                    <a:pt x="11" y="53"/>
                    <a:pt x="11" y="53"/>
                    <a:pt x="11" y="53"/>
                  </a:cubicBezTo>
                  <a:cubicBezTo>
                    <a:pt x="10" y="52"/>
                    <a:pt x="10" y="52"/>
                    <a:pt x="11" y="51"/>
                  </a:cubicBezTo>
                  <a:cubicBezTo>
                    <a:pt x="16" y="46"/>
                    <a:pt x="16" y="46"/>
                    <a:pt x="16" y="46"/>
                  </a:cubicBezTo>
                  <a:cubicBezTo>
                    <a:pt x="15" y="45"/>
                    <a:pt x="15" y="45"/>
                    <a:pt x="15" y="45"/>
                  </a:cubicBezTo>
                  <a:cubicBezTo>
                    <a:pt x="14" y="43"/>
                    <a:pt x="14" y="42"/>
                    <a:pt x="13" y="40"/>
                  </a:cubicBezTo>
                  <a:cubicBezTo>
                    <a:pt x="13" y="38"/>
                    <a:pt x="13" y="38"/>
                    <a:pt x="13" y="38"/>
                  </a:cubicBezTo>
                  <a:cubicBezTo>
                    <a:pt x="6" y="38"/>
                    <a:pt x="6" y="38"/>
                    <a:pt x="6" y="38"/>
                  </a:cubicBezTo>
                  <a:cubicBezTo>
                    <a:pt x="5" y="38"/>
                    <a:pt x="4" y="38"/>
                    <a:pt x="4" y="37"/>
                  </a:cubicBezTo>
                  <a:cubicBezTo>
                    <a:pt x="4" y="31"/>
                    <a:pt x="4" y="31"/>
                    <a:pt x="4" y="31"/>
                  </a:cubicBezTo>
                  <a:cubicBezTo>
                    <a:pt x="4" y="30"/>
                    <a:pt x="5" y="30"/>
                    <a:pt x="6" y="30"/>
                  </a:cubicBezTo>
                  <a:cubicBezTo>
                    <a:pt x="13" y="30"/>
                    <a:pt x="13" y="30"/>
                    <a:pt x="13" y="30"/>
                  </a:cubicBezTo>
                  <a:cubicBezTo>
                    <a:pt x="13" y="28"/>
                    <a:pt x="13" y="28"/>
                    <a:pt x="13" y="28"/>
                  </a:cubicBezTo>
                  <a:cubicBezTo>
                    <a:pt x="14" y="26"/>
                    <a:pt x="14" y="25"/>
                    <a:pt x="15" y="23"/>
                  </a:cubicBezTo>
                  <a:cubicBezTo>
                    <a:pt x="16" y="22"/>
                    <a:pt x="16" y="22"/>
                    <a:pt x="16" y="22"/>
                  </a:cubicBezTo>
                  <a:cubicBezTo>
                    <a:pt x="11" y="17"/>
                    <a:pt x="11" y="17"/>
                    <a:pt x="11" y="17"/>
                  </a:cubicBezTo>
                  <a:cubicBezTo>
                    <a:pt x="10" y="16"/>
                    <a:pt x="10" y="16"/>
                    <a:pt x="11" y="15"/>
                  </a:cubicBezTo>
                  <a:cubicBezTo>
                    <a:pt x="15" y="11"/>
                    <a:pt x="15" y="11"/>
                    <a:pt x="15" y="11"/>
                  </a:cubicBezTo>
                  <a:cubicBezTo>
                    <a:pt x="16" y="10"/>
                    <a:pt x="17" y="10"/>
                    <a:pt x="17" y="11"/>
                  </a:cubicBezTo>
                  <a:cubicBezTo>
                    <a:pt x="22" y="16"/>
                    <a:pt x="22" y="16"/>
                    <a:pt x="22" y="16"/>
                  </a:cubicBezTo>
                  <a:cubicBezTo>
                    <a:pt x="24" y="15"/>
                    <a:pt x="24" y="15"/>
                    <a:pt x="24" y="15"/>
                  </a:cubicBezTo>
                  <a:cubicBezTo>
                    <a:pt x="25" y="14"/>
                    <a:pt x="27" y="13"/>
                    <a:pt x="28" y="13"/>
                  </a:cubicBezTo>
                  <a:cubicBezTo>
                    <a:pt x="30" y="12"/>
                    <a:pt x="30" y="12"/>
                    <a:pt x="30" y="12"/>
                  </a:cubicBezTo>
                  <a:cubicBezTo>
                    <a:pt x="30" y="5"/>
                    <a:pt x="30" y="5"/>
                    <a:pt x="30" y="5"/>
                  </a:cubicBezTo>
                  <a:cubicBezTo>
                    <a:pt x="30" y="5"/>
                    <a:pt x="30" y="4"/>
                    <a:pt x="31" y="4"/>
                  </a:cubicBezTo>
                  <a:cubicBezTo>
                    <a:pt x="38" y="4"/>
                    <a:pt x="38" y="4"/>
                    <a:pt x="38" y="4"/>
                  </a:cubicBezTo>
                  <a:cubicBezTo>
                    <a:pt x="38" y="4"/>
                    <a:pt x="39" y="5"/>
                    <a:pt x="39" y="5"/>
                  </a:cubicBezTo>
                  <a:cubicBezTo>
                    <a:pt x="39" y="12"/>
                    <a:pt x="39" y="12"/>
                    <a:pt x="39" y="12"/>
                  </a:cubicBezTo>
                  <a:cubicBezTo>
                    <a:pt x="40" y="13"/>
                    <a:pt x="40" y="13"/>
                    <a:pt x="40" y="13"/>
                  </a:cubicBezTo>
                  <a:cubicBezTo>
                    <a:pt x="42" y="13"/>
                    <a:pt x="44" y="14"/>
                    <a:pt x="45" y="15"/>
                  </a:cubicBezTo>
                  <a:cubicBezTo>
                    <a:pt x="46" y="16"/>
                    <a:pt x="46" y="16"/>
                    <a:pt x="46" y="16"/>
                  </a:cubicBezTo>
                  <a:cubicBezTo>
                    <a:pt x="52" y="11"/>
                    <a:pt x="52" y="11"/>
                    <a:pt x="52" y="11"/>
                  </a:cubicBezTo>
                  <a:cubicBezTo>
                    <a:pt x="52" y="10"/>
                    <a:pt x="53" y="10"/>
                    <a:pt x="53" y="11"/>
                  </a:cubicBezTo>
                  <a:cubicBezTo>
                    <a:pt x="58" y="15"/>
                    <a:pt x="58" y="15"/>
                    <a:pt x="58" y="15"/>
                  </a:cubicBezTo>
                  <a:cubicBezTo>
                    <a:pt x="58" y="16"/>
                    <a:pt x="58" y="16"/>
                    <a:pt x="58" y="17"/>
                  </a:cubicBezTo>
                  <a:cubicBezTo>
                    <a:pt x="53" y="22"/>
                    <a:pt x="53" y="22"/>
                    <a:pt x="53" y="22"/>
                  </a:cubicBezTo>
                  <a:cubicBezTo>
                    <a:pt x="53" y="23"/>
                    <a:pt x="53" y="23"/>
                    <a:pt x="53" y="23"/>
                  </a:cubicBezTo>
                  <a:cubicBezTo>
                    <a:pt x="54" y="25"/>
                    <a:pt x="55" y="26"/>
                    <a:pt x="56" y="28"/>
                  </a:cubicBezTo>
                  <a:cubicBezTo>
                    <a:pt x="56" y="30"/>
                    <a:pt x="56" y="30"/>
                    <a:pt x="56" y="30"/>
                  </a:cubicBezTo>
                  <a:cubicBezTo>
                    <a:pt x="63" y="30"/>
                    <a:pt x="63" y="30"/>
                    <a:pt x="63" y="30"/>
                  </a:cubicBezTo>
                  <a:cubicBezTo>
                    <a:pt x="64" y="30"/>
                    <a:pt x="64" y="30"/>
                    <a:pt x="64" y="31"/>
                  </a:cubicBezTo>
                  <a:lnTo>
                    <a:pt x="64" y="37"/>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6" name="Freeform 66"/>
            <p:cNvSpPr>
              <a:spLocks noEditPoints="1"/>
            </p:cNvSpPr>
            <p:nvPr/>
          </p:nvSpPr>
          <p:spPr bwMode="auto">
            <a:xfrm>
              <a:off x="6527801" y="884238"/>
              <a:ext cx="79375" cy="82550"/>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14 w 28"/>
                <a:gd name="T11" fmla="*/ 24 h 28"/>
                <a:gd name="T12" fmla="*/ 4 w 28"/>
                <a:gd name="T13" fmla="*/ 14 h 28"/>
                <a:gd name="T14" fmla="*/ 14 w 28"/>
                <a:gd name="T15" fmla="*/ 4 h 28"/>
                <a:gd name="T16" fmla="*/ 24 w 28"/>
                <a:gd name="T17" fmla="*/ 14 h 28"/>
                <a:gd name="T18" fmla="*/ 14 w 28"/>
                <a:gd name="T19" fmla="*/ 2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cubicBezTo>
                    <a:pt x="7" y="0"/>
                    <a:pt x="0" y="6"/>
                    <a:pt x="0" y="14"/>
                  </a:cubicBezTo>
                  <a:cubicBezTo>
                    <a:pt x="0" y="22"/>
                    <a:pt x="7" y="28"/>
                    <a:pt x="14" y="28"/>
                  </a:cubicBezTo>
                  <a:cubicBezTo>
                    <a:pt x="22" y="28"/>
                    <a:pt x="28" y="22"/>
                    <a:pt x="28" y="14"/>
                  </a:cubicBezTo>
                  <a:cubicBezTo>
                    <a:pt x="28" y="6"/>
                    <a:pt x="22" y="0"/>
                    <a:pt x="14" y="0"/>
                  </a:cubicBezTo>
                  <a:close/>
                  <a:moveTo>
                    <a:pt x="14" y="24"/>
                  </a:moveTo>
                  <a:cubicBezTo>
                    <a:pt x="9" y="24"/>
                    <a:pt x="4" y="20"/>
                    <a:pt x="4" y="14"/>
                  </a:cubicBezTo>
                  <a:cubicBezTo>
                    <a:pt x="4" y="8"/>
                    <a:pt x="9" y="4"/>
                    <a:pt x="14" y="4"/>
                  </a:cubicBezTo>
                  <a:cubicBezTo>
                    <a:pt x="20" y="4"/>
                    <a:pt x="24" y="8"/>
                    <a:pt x="24" y="14"/>
                  </a:cubicBezTo>
                  <a:cubicBezTo>
                    <a:pt x="24" y="20"/>
                    <a:pt x="20" y="24"/>
                    <a:pt x="14" y="24"/>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7" name="Freeform 67"/>
            <p:cNvSpPr/>
            <p:nvPr/>
          </p:nvSpPr>
          <p:spPr bwMode="auto">
            <a:xfrm>
              <a:off x="6365876" y="676275"/>
              <a:ext cx="184150" cy="12700"/>
            </a:xfrm>
            <a:custGeom>
              <a:avLst/>
              <a:gdLst>
                <a:gd name="T0" fmla="*/ 62 w 64"/>
                <a:gd name="T1" fmla="*/ 0 h 4"/>
                <a:gd name="T2" fmla="*/ 2 w 64"/>
                <a:gd name="T3" fmla="*/ 0 h 4"/>
                <a:gd name="T4" fmla="*/ 0 w 64"/>
                <a:gd name="T5" fmla="*/ 2 h 4"/>
                <a:gd name="T6" fmla="*/ 2 w 64"/>
                <a:gd name="T7" fmla="*/ 4 h 4"/>
                <a:gd name="T8" fmla="*/ 62 w 64"/>
                <a:gd name="T9" fmla="*/ 4 h 4"/>
                <a:gd name="T10" fmla="*/ 64 w 64"/>
                <a:gd name="T11" fmla="*/ 2 h 4"/>
                <a:gd name="T12" fmla="*/ 62 w 64"/>
                <a:gd name="T13" fmla="*/ 0 h 4"/>
                <a:gd name="T14" fmla="*/ 0 60000 65536"/>
                <a:gd name="T15" fmla="*/ 0 60000 65536"/>
                <a:gd name="T16" fmla="*/ 0 60000 65536"/>
                <a:gd name="T17" fmla="*/ 0 60000 65536"/>
                <a:gd name="T18" fmla="*/ 0 60000 65536"/>
                <a:gd name="T19" fmla="*/ 0 60000 65536"/>
                <a:gd name="T20" fmla="*/ 0 60000 65536"/>
                <a:gd name="T21" fmla="*/ 0 w 64"/>
                <a:gd name="T22" fmla="*/ 0 h 4"/>
                <a:gd name="T23" fmla="*/ 64 w 6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
                  <a:moveTo>
                    <a:pt x="62" y="0"/>
                  </a:moveTo>
                  <a:cubicBezTo>
                    <a:pt x="2" y="0"/>
                    <a:pt x="2" y="0"/>
                    <a:pt x="2" y="0"/>
                  </a:cubicBezTo>
                  <a:cubicBezTo>
                    <a:pt x="1" y="0"/>
                    <a:pt x="0" y="1"/>
                    <a:pt x="0" y="2"/>
                  </a:cubicBezTo>
                  <a:cubicBezTo>
                    <a:pt x="0" y="3"/>
                    <a:pt x="1" y="4"/>
                    <a:pt x="2" y="4"/>
                  </a:cubicBezTo>
                  <a:cubicBezTo>
                    <a:pt x="62" y="4"/>
                    <a:pt x="62" y="4"/>
                    <a:pt x="62" y="4"/>
                  </a:cubicBezTo>
                  <a:cubicBezTo>
                    <a:pt x="63" y="4"/>
                    <a:pt x="64" y="3"/>
                    <a:pt x="64" y="2"/>
                  </a:cubicBezTo>
                  <a:cubicBezTo>
                    <a:pt x="64" y="1"/>
                    <a:pt x="63" y="0"/>
                    <a:pt x="62" y="0"/>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8" name="Freeform 68"/>
            <p:cNvSpPr/>
            <p:nvPr/>
          </p:nvSpPr>
          <p:spPr bwMode="auto">
            <a:xfrm>
              <a:off x="6319838" y="676275"/>
              <a:ext cx="22225" cy="12700"/>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79" name="Freeform 69"/>
            <p:cNvSpPr/>
            <p:nvPr/>
          </p:nvSpPr>
          <p:spPr bwMode="auto">
            <a:xfrm>
              <a:off x="6365876" y="735013"/>
              <a:ext cx="184150" cy="11113"/>
            </a:xfrm>
            <a:custGeom>
              <a:avLst/>
              <a:gdLst>
                <a:gd name="T0" fmla="*/ 64 w 64"/>
                <a:gd name="T1" fmla="*/ 2 h 4"/>
                <a:gd name="T2" fmla="*/ 62 w 64"/>
                <a:gd name="T3" fmla="*/ 0 h 4"/>
                <a:gd name="T4" fmla="*/ 2 w 64"/>
                <a:gd name="T5" fmla="*/ 0 h 4"/>
                <a:gd name="T6" fmla="*/ 0 w 64"/>
                <a:gd name="T7" fmla="*/ 2 h 4"/>
                <a:gd name="T8" fmla="*/ 2 w 64"/>
                <a:gd name="T9" fmla="*/ 4 h 4"/>
                <a:gd name="T10" fmla="*/ 62 w 64"/>
                <a:gd name="T11" fmla="*/ 4 h 4"/>
                <a:gd name="T12" fmla="*/ 64 w 64"/>
                <a:gd name="T13" fmla="*/ 2 h 4"/>
                <a:gd name="T14" fmla="*/ 0 60000 65536"/>
                <a:gd name="T15" fmla="*/ 0 60000 65536"/>
                <a:gd name="T16" fmla="*/ 0 60000 65536"/>
                <a:gd name="T17" fmla="*/ 0 60000 65536"/>
                <a:gd name="T18" fmla="*/ 0 60000 65536"/>
                <a:gd name="T19" fmla="*/ 0 60000 65536"/>
                <a:gd name="T20" fmla="*/ 0 60000 65536"/>
                <a:gd name="T21" fmla="*/ 0 w 64"/>
                <a:gd name="T22" fmla="*/ 0 h 4"/>
                <a:gd name="T23" fmla="*/ 64 w 6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4">
                  <a:moveTo>
                    <a:pt x="64" y="2"/>
                  </a:moveTo>
                  <a:cubicBezTo>
                    <a:pt x="64" y="1"/>
                    <a:pt x="63" y="0"/>
                    <a:pt x="62" y="0"/>
                  </a:cubicBezTo>
                  <a:cubicBezTo>
                    <a:pt x="2" y="0"/>
                    <a:pt x="2" y="0"/>
                    <a:pt x="2" y="0"/>
                  </a:cubicBezTo>
                  <a:cubicBezTo>
                    <a:pt x="1" y="0"/>
                    <a:pt x="0" y="1"/>
                    <a:pt x="0" y="2"/>
                  </a:cubicBezTo>
                  <a:cubicBezTo>
                    <a:pt x="0" y="3"/>
                    <a:pt x="1" y="4"/>
                    <a:pt x="2" y="4"/>
                  </a:cubicBezTo>
                  <a:cubicBezTo>
                    <a:pt x="62" y="4"/>
                    <a:pt x="62" y="4"/>
                    <a:pt x="62" y="4"/>
                  </a:cubicBezTo>
                  <a:cubicBezTo>
                    <a:pt x="63" y="4"/>
                    <a:pt x="64" y="3"/>
                    <a:pt x="64" y="2"/>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0" name="Freeform 70"/>
            <p:cNvSpPr/>
            <p:nvPr/>
          </p:nvSpPr>
          <p:spPr bwMode="auto">
            <a:xfrm>
              <a:off x="6319838" y="735013"/>
              <a:ext cx="22225" cy="1111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1" name="Freeform 71"/>
            <p:cNvSpPr/>
            <p:nvPr/>
          </p:nvSpPr>
          <p:spPr bwMode="auto">
            <a:xfrm>
              <a:off x="6365876" y="792163"/>
              <a:ext cx="149225" cy="11113"/>
            </a:xfrm>
            <a:custGeom>
              <a:avLst/>
              <a:gdLst>
                <a:gd name="T0" fmla="*/ 52 w 52"/>
                <a:gd name="T1" fmla="*/ 2 h 4"/>
                <a:gd name="T2" fmla="*/ 50 w 52"/>
                <a:gd name="T3" fmla="*/ 0 h 4"/>
                <a:gd name="T4" fmla="*/ 2 w 52"/>
                <a:gd name="T5" fmla="*/ 0 h 4"/>
                <a:gd name="T6" fmla="*/ 0 w 52"/>
                <a:gd name="T7" fmla="*/ 2 h 4"/>
                <a:gd name="T8" fmla="*/ 2 w 52"/>
                <a:gd name="T9" fmla="*/ 4 h 4"/>
                <a:gd name="T10" fmla="*/ 50 w 52"/>
                <a:gd name="T11" fmla="*/ 4 h 4"/>
                <a:gd name="T12" fmla="*/ 52 w 52"/>
                <a:gd name="T13" fmla="*/ 2 h 4"/>
                <a:gd name="T14" fmla="*/ 0 60000 65536"/>
                <a:gd name="T15" fmla="*/ 0 60000 65536"/>
                <a:gd name="T16" fmla="*/ 0 60000 65536"/>
                <a:gd name="T17" fmla="*/ 0 60000 65536"/>
                <a:gd name="T18" fmla="*/ 0 60000 65536"/>
                <a:gd name="T19" fmla="*/ 0 60000 65536"/>
                <a:gd name="T20" fmla="*/ 0 60000 65536"/>
                <a:gd name="T21" fmla="*/ 0 w 52"/>
                <a:gd name="T22" fmla="*/ 0 h 4"/>
                <a:gd name="T23" fmla="*/ 52 w 5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4">
                  <a:moveTo>
                    <a:pt x="52" y="2"/>
                  </a:moveTo>
                  <a:cubicBezTo>
                    <a:pt x="52" y="1"/>
                    <a:pt x="51" y="0"/>
                    <a:pt x="50" y="0"/>
                  </a:cubicBezTo>
                  <a:cubicBezTo>
                    <a:pt x="2" y="0"/>
                    <a:pt x="2" y="0"/>
                    <a:pt x="2" y="0"/>
                  </a:cubicBezTo>
                  <a:cubicBezTo>
                    <a:pt x="1" y="0"/>
                    <a:pt x="0" y="1"/>
                    <a:pt x="0" y="2"/>
                  </a:cubicBezTo>
                  <a:cubicBezTo>
                    <a:pt x="0" y="3"/>
                    <a:pt x="1" y="4"/>
                    <a:pt x="2" y="4"/>
                  </a:cubicBezTo>
                  <a:cubicBezTo>
                    <a:pt x="50" y="4"/>
                    <a:pt x="50" y="4"/>
                    <a:pt x="50" y="4"/>
                  </a:cubicBezTo>
                  <a:cubicBezTo>
                    <a:pt x="51" y="4"/>
                    <a:pt x="52" y="3"/>
                    <a:pt x="52" y="2"/>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2" name="Freeform 72"/>
            <p:cNvSpPr/>
            <p:nvPr/>
          </p:nvSpPr>
          <p:spPr bwMode="auto">
            <a:xfrm>
              <a:off x="6319838" y="792163"/>
              <a:ext cx="22225" cy="1111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3" name="Freeform 73"/>
            <p:cNvSpPr/>
            <p:nvPr/>
          </p:nvSpPr>
          <p:spPr bwMode="auto">
            <a:xfrm>
              <a:off x="6365876" y="850900"/>
              <a:ext cx="92075" cy="11113"/>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 name="T14" fmla="*/ 0 60000 65536"/>
                <a:gd name="T15" fmla="*/ 0 60000 65536"/>
                <a:gd name="T16" fmla="*/ 0 60000 65536"/>
                <a:gd name="T17" fmla="*/ 0 60000 65536"/>
                <a:gd name="T18" fmla="*/ 0 60000 65536"/>
                <a:gd name="T19" fmla="*/ 0 60000 65536"/>
                <a:gd name="T20" fmla="*/ 0 60000 65536"/>
                <a:gd name="T21" fmla="*/ 0 w 32"/>
                <a:gd name="T22" fmla="*/ 0 h 4"/>
                <a:gd name="T23" fmla="*/ 32 w 3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4" name="Freeform 74"/>
            <p:cNvSpPr/>
            <p:nvPr/>
          </p:nvSpPr>
          <p:spPr bwMode="auto">
            <a:xfrm>
              <a:off x="6319838" y="850900"/>
              <a:ext cx="22225" cy="11113"/>
            </a:xfrm>
            <a:custGeom>
              <a:avLst/>
              <a:gdLst>
                <a:gd name="T0" fmla="*/ 2 w 8"/>
                <a:gd name="T1" fmla="*/ 0 h 4"/>
                <a:gd name="T2" fmla="*/ 0 w 8"/>
                <a:gd name="T3" fmla="*/ 2 h 4"/>
                <a:gd name="T4" fmla="*/ 2 w 8"/>
                <a:gd name="T5" fmla="*/ 4 h 4"/>
                <a:gd name="T6" fmla="*/ 6 w 8"/>
                <a:gd name="T7" fmla="*/ 4 h 4"/>
                <a:gd name="T8" fmla="*/ 8 w 8"/>
                <a:gd name="T9" fmla="*/ 2 h 4"/>
                <a:gd name="T10" fmla="*/ 6 w 8"/>
                <a:gd name="T11" fmla="*/ 0 h 4"/>
                <a:gd name="T12" fmla="*/ 2 w 8"/>
                <a:gd name="T13" fmla="*/ 0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2" y="0"/>
                  </a:moveTo>
                  <a:cubicBezTo>
                    <a:pt x="1" y="0"/>
                    <a:pt x="0" y="1"/>
                    <a:pt x="0" y="2"/>
                  </a:cubicBezTo>
                  <a:cubicBezTo>
                    <a:pt x="0" y="3"/>
                    <a:pt x="1" y="4"/>
                    <a:pt x="2" y="4"/>
                  </a:cubicBezTo>
                  <a:cubicBezTo>
                    <a:pt x="6" y="4"/>
                    <a:pt x="6" y="4"/>
                    <a:pt x="6" y="4"/>
                  </a:cubicBezTo>
                  <a:cubicBezTo>
                    <a:pt x="7" y="4"/>
                    <a:pt x="8" y="3"/>
                    <a:pt x="8" y="2"/>
                  </a:cubicBezTo>
                  <a:cubicBezTo>
                    <a:pt x="8" y="1"/>
                    <a:pt x="7" y="0"/>
                    <a:pt x="6" y="0"/>
                  </a:cubicBezTo>
                  <a:lnTo>
                    <a:pt x="2" y="0"/>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grpSp>
        <p:nvGrpSpPr>
          <p:cNvPr id="185" name="组合 220"/>
          <p:cNvGrpSpPr/>
          <p:nvPr/>
        </p:nvGrpSpPr>
        <p:grpSpPr bwMode="auto">
          <a:xfrm>
            <a:off x="10182599" y="3823187"/>
            <a:ext cx="215944" cy="251935"/>
            <a:chOff x="1200150" y="3619500"/>
            <a:chExt cx="439738" cy="498475"/>
          </a:xfrm>
          <a:solidFill>
            <a:schemeClr val="bg1"/>
          </a:solidFill>
        </p:grpSpPr>
        <p:sp>
          <p:nvSpPr>
            <p:cNvPr id="186" name="Freeform 119"/>
            <p:cNvSpPr>
              <a:spLocks noEditPoints="1"/>
            </p:cNvSpPr>
            <p:nvPr/>
          </p:nvSpPr>
          <p:spPr bwMode="auto">
            <a:xfrm>
              <a:off x="1200150" y="3619500"/>
              <a:ext cx="439738" cy="498475"/>
            </a:xfrm>
            <a:custGeom>
              <a:avLst/>
              <a:gdLst>
                <a:gd name="T0" fmla="*/ 143 w 152"/>
                <a:gd name="T1" fmla="*/ 36 h 172"/>
                <a:gd name="T2" fmla="*/ 85 w 152"/>
                <a:gd name="T3" fmla="*/ 2 h 172"/>
                <a:gd name="T4" fmla="*/ 67 w 152"/>
                <a:gd name="T5" fmla="*/ 2 h 172"/>
                <a:gd name="T6" fmla="*/ 9 w 152"/>
                <a:gd name="T7" fmla="*/ 36 h 172"/>
                <a:gd name="T8" fmla="*/ 0 w 152"/>
                <a:gd name="T9" fmla="*/ 51 h 172"/>
                <a:gd name="T10" fmla="*/ 0 w 152"/>
                <a:gd name="T11" fmla="*/ 121 h 172"/>
                <a:gd name="T12" fmla="*/ 9 w 152"/>
                <a:gd name="T13" fmla="*/ 136 h 172"/>
                <a:gd name="T14" fmla="*/ 67 w 152"/>
                <a:gd name="T15" fmla="*/ 170 h 172"/>
                <a:gd name="T16" fmla="*/ 76 w 152"/>
                <a:gd name="T17" fmla="*/ 172 h 172"/>
                <a:gd name="T18" fmla="*/ 85 w 152"/>
                <a:gd name="T19" fmla="*/ 170 h 172"/>
                <a:gd name="T20" fmla="*/ 143 w 152"/>
                <a:gd name="T21" fmla="*/ 136 h 172"/>
                <a:gd name="T22" fmla="*/ 152 w 152"/>
                <a:gd name="T23" fmla="*/ 121 h 172"/>
                <a:gd name="T24" fmla="*/ 152 w 152"/>
                <a:gd name="T25" fmla="*/ 51 h 172"/>
                <a:gd name="T26" fmla="*/ 143 w 152"/>
                <a:gd name="T27" fmla="*/ 36 h 172"/>
                <a:gd name="T28" fmla="*/ 144 w 152"/>
                <a:gd name="T29" fmla="*/ 121 h 172"/>
                <a:gd name="T30" fmla="*/ 139 w 152"/>
                <a:gd name="T31" fmla="*/ 129 h 172"/>
                <a:gd name="T32" fmla="*/ 81 w 152"/>
                <a:gd name="T33" fmla="*/ 163 h 172"/>
                <a:gd name="T34" fmla="*/ 71 w 152"/>
                <a:gd name="T35" fmla="*/ 163 h 172"/>
                <a:gd name="T36" fmla="*/ 13 w 152"/>
                <a:gd name="T37" fmla="*/ 129 h 172"/>
                <a:gd name="T38" fmla="*/ 8 w 152"/>
                <a:gd name="T39" fmla="*/ 121 h 172"/>
                <a:gd name="T40" fmla="*/ 8 w 152"/>
                <a:gd name="T41" fmla="*/ 51 h 172"/>
                <a:gd name="T42" fmla="*/ 13 w 152"/>
                <a:gd name="T43" fmla="*/ 43 h 172"/>
                <a:gd name="T44" fmla="*/ 71 w 152"/>
                <a:gd name="T45" fmla="*/ 9 h 172"/>
                <a:gd name="T46" fmla="*/ 76 w 152"/>
                <a:gd name="T47" fmla="*/ 8 h 172"/>
                <a:gd name="T48" fmla="*/ 81 w 152"/>
                <a:gd name="T49" fmla="*/ 9 h 172"/>
                <a:gd name="T50" fmla="*/ 139 w 152"/>
                <a:gd name="T51" fmla="*/ 43 h 172"/>
                <a:gd name="T52" fmla="*/ 144 w 152"/>
                <a:gd name="T53" fmla="*/ 51 h 172"/>
                <a:gd name="T54" fmla="*/ 144 w 152"/>
                <a:gd name="T55" fmla="*/ 121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172"/>
                <a:gd name="T86" fmla="*/ 152 w 152"/>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172">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4"/>
                    <a:pt x="9" y="136"/>
                  </a:cubicBezTo>
                  <a:cubicBezTo>
                    <a:pt x="67" y="170"/>
                    <a:pt x="67" y="170"/>
                    <a:pt x="67" y="170"/>
                  </a:cubicBezTo>
                  <a:cubicBezTo>
                    <a:pt x="70" y="171"/>
                    <a:pt x="73" y="172"/>
                    <a:pt x="76" y="172"/>
                  </a:cubicBezTo>
                  <a:cubicBezTo>
                    <a:pt x="80" y="172"/>
                    <a:pt x="83" y="171"/>
                    <a:pt x="85" y="170"/>
                  </a:cubicBezTo>
                  <a:cubicBezTo>
                    <a:pt x="143" y="136"/>
                    <a:pt x="143" y="136"/>
                    <a:pt x="143" y="136"/>
                  </a:cubicBezTo>
                  <a:cubicBezTo>
                    <a:pt x="148" y="134"/>
                    <a:pt x="152" y="127"/>
                    <a:pt x="152" y="121"/>
                  </a:cubicBezTo>
                  <a:cubicBezTo>
                    <a:pt x="152" y="51"/>
                    <a:pt x="152" y="51"/>
                    <a:pt x="152" y="51"/>
                  </a:cubicBezTo>
                  <a:cubicBezTo>
                    <a:pt x="152" y="45"/>
                    <a:pt x="148" y="38"/>
                    <a:pt x="143" y="36"/>
                  </a:cubicBezTo>
                  <a:close/>
                  <a:moveTo>
                    <a:pt x="144" y="121"/>
                  </a:moveTo>
                  <a:cubicBezTo>
                    <a:pt x="144" y="124"/>
                    <a:pt x="142" y="128"/>
                    <a:pt x="139" y="129"/>
                  </a:cubicBezTo>
                  <a:cubicBezTo>
                    <a:pt x="81" y="163"/>
                    <a:pt x="81" y="163"/>
                    <a:pt x="81" y="163"/>
                  </a:cubicBezTo>
                  <a:cubicBezTo>
                    <a:pt x="79" y="164"/>
                    <a:pt x="74" y="164"/>
                    <a:pt x="71" y="163"/>
                  </a:cubicBezTo>
                  <a:cubicBezTo>
                    <a:pt x="13" y="129"/>
                    <a:pt x="13" y="129"/>
                    <a:pt x="13" y="129"/>
                  </a:cubicBezTo>
                  <a:cubicBezTo>
                    <a:pt x="11" y="128"/>
                    <a:pt x="8" y="124"/>
                    <a:pt x="8" y="121"/>
                  </a:cubicBezTo>
                  <a:cubicBezTo>
                    <a:pt x="8" y="51"/>
                    <a:pt x="8" y="51"/>
                    <a:pt x="8" y="51"/>
                  </a:cubicBezTo>
                  <a:cubicBezTo>
                    <a:pt x="8" y="48"/>
                    <a:pt x="11" y="44"/>
                    <a:pt x="13" y="43"/>
                  </a:cubicBezTo>
                  <a:cubicBezTo>
                    <a:pt x="71" y="9"/>
                    <a:pt x="71" y="9"/>
                    <a:pt x="71" y="9"/>
                  </a:cubicBezTo>
                  <a:cubicBezTo>
                    <a:pt x="73" y="9"/>
                    <a:pt x="74" y="8"/>
                    <a:pt x="76" y="8"/>
                  </a:cubicBezTo>
                  <a:cubicBezTo>
                    <a:pt x="78" y="8"/>
                    <a:pt x="80" y="9"/>
                    <a:pt x="81" y="9"/>
                  </a:cubicBezTo>
                  <a:cubicBezTo>
                    <a:pt x="139" y="43"/>
                    <a:pt x="139" y="43"/>
                    <a:pt x="139" y="43"/>
                  </a:cubicBezTo>
                  <a:cubicBezTo>
                    <a:pt x="142" y="44"/>
                    <a:pt x="144" y="48"/>
                    <a:pt x="144" y="51"/>
                  </a:cubicBezTo>
                  <a:lnTo>
                    <a:pt x="144" y="121"/>
                  </a:ln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7" name="Freeform 120"/>
            <p:cNvSpPr/>
            <p:nvPr/>
          </p:nvSpPr>
          <p:spPr bwMode="auto">
            <a:xfrm>
              <a:off x="1252538" y="3746500"/>
              <a:ext cx="314325" cy="238125"/>
            </a:xfrm>
            <a:custGeom>
              <a:avLst/>
              <a:gdLst>
                <a:gd name="T0" fmla="*/ 98 w 109"/>
                <a:gd name="T1" fmla="*/ 15 h 82"/>
                <a:gd name="T2" fmla="*/ 84 w 109"/>
                <a:gd name="T3" fmla="*/ 12 h 82"/>
                <a:gd name="T4" fmla="*/ 55 w 109"/>
                <a:gd name="T5" fmla="*/ 0 h 82"/>
                <a:gd name="T6" fmla="*/ 16 w 109"/>
                <a:gd name="T7" fmla="*/ 20 h 82"/>
                <a:gd name="T8" fmla="*/ 14 w 109"/>
                <a:gd name="T9" fmla="*/ 21 h 82"/>
                <a:gd name="T10" fmla="*/ 14 w 109"/>
                <a:gd name="T11" fmla="*/ 22 h 82"/>
                <a:gd name="T12" fmla="*/ 16 w 109"/>
                <a:gd name="T13" fmla="*/ 62 h 82"/>
                <a:gd name="T14" fmla="*/ 19 w 109"/>
                <a:gd name="T15" fmla="*/ 74 h 82"/>
                <a:gd name="T16" fmla="*/ 25 w 109"/>
                <a:gd name="T17" fmla="*/ 76 h 82"/>
                <a:gd name="T18" fmla="*/ 44 w 109"/>
                <a:gd name="T19" fmla="*/ 38 h 82"/>
                <a:gd name="T20" fmla="*/ 42 w 109"/>
                <a:gd name="T21" fmla="*/ 36 h 82"/>
                <a:gd name="T22" fmla="*/ 36 w 109"/>
                <a:gd name="T23" fmla="*/ 68 h 82"/>
                <a:gd name="T24" fmla="*/ 24 w 109"/>
                <a:gd name="T25" fmla="*/ 72 h 82"/>
                <a:gd name="T26" fmla="*/ 21 w 109"/>
                <a:gd name="T27" fmla="*/ 66 h 82"/>
                <a:gd name="T28" fmla="*/ 7 w 109"/>
                <a:gd name="T29" fmla="*/ 48 h 82"/>
                <a:gd name="T30" fmla="*/ 19 w 109"/>
                <a:gd name="T31" fmla="*/ 23 h 82"/>
                <a:gd name="T32" fmla="*/ 31 w 109"/>
                <a:gd name="T33" fmla="*/ 15 h 82"/>
                <a:gd name="T34" fmla="*/ 77 w 109"/>
                <a:gd name="T35" fmla="*/ 11 h 82"/>
                <a:gd name="T36" fmla="*/ 80 w 109"/>
                <a:gd name="T37" fmla="*/ 13 h 82"/>
                <a:gd name="T38" fmla="*/ 81 w 109"/>
                <a:gd name="T39" fmla="*/ 15 h 82"/>
                <a:gd name="T40" fmla="*/ 83 w 109"/>
                <a:gd name="T41" fmla="*/ 17 h 82"/>
                <a:gd name="T42" fmla="*/ 86 w 109"/>
                <a:gd name="T43" fmla="*/ 25 h 82"/>
                <a:gd name="T44" fmla="*/ 87 w 109"/>
                <a:gd name="T45" fmla="*/ 42 h 82"/>
                <a:gd name="T46" fmla="*/ 90 w 109"/>
                <a:gd name="T47" fmla="*/ 35 h 82"/>
                <a:gd name="T48" fmla="*/ 87 w 109"/>
                <a:gd name="T49" fmla="*/ 18 h 82"/>
                <a:gd name="T50" fmla="*/ 97 w 109"/>
                <a:gd name="T51" fmla="*/ 19 h 82"/>
                <a:gd name="T52" fmla="*/ 100 w 109"/>
                <a:gd name="T53" fmla="*/ 59 h 82"/>
                <a:gd name="T54" fmla="*/ 78 w 109"/>
                <a:gd name="T55" fmla="*/ 68 h 82"/>
                <a:gd name="T56" fmla="*/ 78 w 109"/>
                <a:gd name="T57" fmla="*/ 68 h 82"/>
                <a:gd name="T58" fmla="*/ 66 w 109"/>
                <a:gd name="T59" fmla="*/ 77 h 82"/>
                <a:gd name="T60" fmla="*/ 58 w 109"/>
                <a:gd name="T61" fmla="*/ 79 h 82"/>
                <a:gd name="T62" fmla="*/ 73 w 109"/>
                <a:gd name="T63" fmla="*/ 80 h 82"/>
                <a:gd name="T64" fmla="*/ 103 w 109"/>
                <a:gd name="T65" fmla="*/ 61 h 82"/>
                <a:gd name="T66" fmla="*/ 100 w 109"/>
                <a:gd name="T67" fmla="*/ 17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9"/>
                <a:gd name="T103" fmla="*/ 0 h 82"/>
                <a:gd name="T104" fmla="*/ 109 w 109"/>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9" h="82">
                  <a:moveTo>
                    <a:pt x="100" y="17"/>
                  </a:moveTo>
                  <a:cubicBezTo>
                    <a:pt x="100" y="16"/>
                    <a:pt x="98" y="15"/>
                    <a:pt x="98" y="15"/>
                  </a:cubicBezTo>
                  <a:cubicBezTo>
                    <a:pt x="96" y="13"/>
                    <a:pt x="90" y="12"/>
                    <a:pt x="85" y="14"/>
                  </a:cubicBezTo>
                  <a:cubicBezTo>
                    <a:pt x="85" y="13"/>
                    <a:pt x="84" y="13"/>
                    <a:pt x="84" y="12"/>
                  </a:cubicBezTo>
                  <a:cubicBezTo>
                    <a:pt x="81" y="8"/>
                    <a:pt x="76" y="4"/>
                    <a:pt x="71" y="3"/>
                  </a:cubicBezTo>
                  <a:cubicBezTo>
                    <a:pt x="66" y="1"/>
                    <a:pt x="60" y="0"/>
                    <a:pt x="55" y="0"/>
                  </a:cubicBezTo>
                  <a:cubicBezTo>
                    <a:pt x="45" y="0"/>
                    <a:pt x="35" y="5"/>
                    <a:pt x="28" y="12"/>
                  </a:cubicBezTo>
                  <a:cubicBezTo>
                    <a:pt x="23" y="14"/>
                    <a:pt x="19" y="17"/>
                    <a:pt x="16" y="20"/>
                  </a:cubicBezTo>
                  <a:cubicBezTo>
                    <a:pt x="16" y="20"/>
                    <a:pt x="15" y="20"/>
                    <a:pt x="15" y="20"/>
                  </a:cubicBezTo>
                  <a:cubicBezTo>
                    <a:pt x="15" y="20"/>
                    <a:pt x="15" y="21"/>
                    <a:pt x="14" y="21"/>
                  </a:cubicBezTo>
                  <a:cubicBezTo>
                    <a:pt x="14" y="22"/>
                    <a:pt x="14" y="22"/>
                    <a:pt x="14" y="22"/>
                  </a:cubicBezTo>
                  <a:cubicBezTo>
                    <a:pt x="14" y="22"/>
                    <a:pt x="14" y="22"/>
                    <a:pt x="14" y="22"/>
                  </a:cubicBezTo>
                  <a:cubicBezTo>
                    <a:pt x="10" y="26"/>
                    <a:pt x="0" y="38"/>
                    <a:pt x="3" y="49"/>
                  </a:cubicBezTo>
                  <a:cubicBezTo>
                    <a:pt x="4" y="54"/>
                    <a:pt x="9" y="59"/>
                    <a:pt x="16" y="62"/>
                  </a:cubicBezTo>
                  <a:cubicBezTo>
                    <a:pt x="17" y="62"/>
                    <a:pt x="17" y="63"/>
                    <a:pt x="17" y="66"/>
                  </a:cubicBezTo>
                  <a:cubicBezTo>
                    <a:pt x="17" y="69"/>
                    <a:pt x="17" y="72"/>
                    <a:pt x="19" y="74"/>
                  </a:cubicBezTo>
                  <a:cubicBezTo>
                    <a:pt x="20" y="75"/>
                    <a:pt x="22" y="76"/>
                    <a:pt x="24" y="76"/>
                  </a:cubicBezTo>
                  <a:cubicBezTo>
                    <a:pt x="24" y="76"/>
                    <a:pt x="24" y="76"/>
                    <a:pt x="25" y="76"/>
                  </a:cubicBezTo>
                  <a:cubicBezTo>
                    <a:pt x="25" y="76"/>
                    <a:pt x="33" y="77"/>
                    <a:pt x="39" y="71"/>
                  </a:cubicBezTo>
                  <a:cubicBezTo>
                    <a:pt x="45" y="64"/>
                    <a:pt x="47" y="53"/>
                    <a:pt x="44" y="38"/>
                  </a:cubicBezTo>
                  <a:cubicBezTo>
                    <a:pt x="44" y="37"/>
                    <a:pt x="43" y="36"/>
                    <a:pt x="42" y="36"/>
                  </a:cubicBezTo>
                  <a:cubicBezTo>
                    <a:pt x="42" y="36"/>
                    <a:pt x="42" y="36"/>
                    <a:pt x="42" y="36"/>
                  </a:cubicBezTo>
                  <a:cubicBezTo>
                    <a:pt x="40" y="36"/>
                    <a:pt x="40" y="37"/>
                    <a:pt x="40" y="38"/>
                  </a:cubicBezTo>
                  <a:cubicBezTo>
                    <a:pt x="42" y="52"/>
                    <a:pt x="41" y="62"/>
                    <a:pt x="36" y="68"/>
                  </a:cubicBezTo>
                  <a:cubicBezTo>
                    <a:pt x="32" y="72"/>
                    <a:pt x="27" y="72"/>
                    <a:pt x="25" y="72"/>
                  </a:cubicBezTo>
                  <a:cubicBezTo>
                    <a:pt x="25" y="72"/>
                    <a:pt x="24" y="72"/>
                    <a:pt x="24" y="72"/>
                  </a:cubicBezTo>
                  <a:cubicBezTo>
                    <a:pt x="23" y="72"/>
                    <a:pt x="23" y="72"/>
                    <a:pt x="22" y="71"/>
                  </a:cubicBezTo>
                  <a:cubicBezTo>
                    <a:pt x="21" y="71"/>
                    <a:pt x="21" y="68"/>
                    <a:pt x="21" y="66"/>
                  </a:cubicBezTo>
                  <a:cubicBezTo>
                    <a:pt x="21" y="63"/>
                    <a:pt x="22" y="59"/>
                    <a:pt x="18" y="58"/>
                  </a:cubicBezTo>
                  <a:cubicBezTo>
                    <a:pt x="11" y="55"/>
                    <a:pt x="8" y="52"/>
                    <a:pt x="7" y="48"/>
                  </a:cubicBezTo>
                  <a:cubicBezTo>
                    <a:pt x="4" y="37"/>
                    <a:pt x="18" y="23"/>
                    <a:pt x="18" y="23"/>
                  </a:cubicBezTo>
                  <a:cubicBezTo>
                    <a:pt x="18" y="23"/>
                    <a:pt x="18" y="23"/>
                    <a:pt x="19" y="23"/>
                  </a:cubicBezTo>
                  <a:cubicBezTo>
                    <a:pt x="22" y="20"/>
                    <a:pt x="26" y="17"/>
                    <a:pt x="30" y="16"/>
                  </a:cubicBezTo>
                  <a:cubicBezTo>
                    <a:pt x="30" y="16"/>
                    <a:pt x="31" y="16"/>
                    <a:pt x="31" y="15"/>
                  </a:cubicBezTo>
                  <a:cubicBezTo>
                    <a:pt x="37" y="8"/>
                    <a:pt x="46" y="4"/>
                    <a:pt x="55" y="4"/>
                  </a:cubicBezTo>
                  <a:cubicBezTo>
                    <a:pt x="64" y="4"/>
                    <a:pt x="72" y="6"/>
                    <a:pt x="77" y="11"/>
                  </a:cubicBezTo>
                  <a:cubicBezTo>
                    <a:pt x="78" y="12"/>
                    <a:pt x="79" y="12"/>
                    <a:pt x="79" y="13"/>
                  </a:cubicBezTo>
                  <a:cubicBezTo>
                    <a:pt x="79" y="13"/>
                    <a:pt x="80" y="13"/>
                    <a:pt x="80" y="13"/>
                  </a:cubicBezTo>
                  <a:cubicBezTo>
                    <a:pt x="80" y="13"/>
                    <a:pt x="80" y="14"/>
                    <a:pt x="80" y="14"/>
                  </a:cubicBezTo>
                  <a:cubicBezTo>
                    <a:pt x="81" y="14"/>
                    <a:pt x="81" y="15"/>
                    <a:pt x="81" y="15"/>
                  </a:cubicBezTo>
                  <a:cubicBezTo>
                    <a:pt x="82" y="16"/>
                    <a:pt x="82" y="16"/>
                    <a:pt x="82" y="17"/>
                  </a:cubicBezTo>
                  <a:cubicBezTo>
                    <a:pt x="83" y="17"/>
                    <a:pt x="83" y="17"/>
                    <a:pt x="83" y="17"/>
                  </a:cubicBezTo>
                  <a:cubicBezTo>
                    <a:pt x="83" y="17"/>
                    <a:pt x="83" y="17"/>
                    <a:pt x="83" y="17"/>
                  </a:cubicBezTo>
                  <a:cubicBezTo>
                    <a:pt x="84" y="20"/>
                    <a:pt x="85" y="23"/>
                    <a:pt x="86" y="25"/>
                  </a:cubicBezTo>
                  <a:cubicBezTo>
                    <a:pt x="87" y="26"/>
                    <a:pt x="88" y="30"/>
                    <a:pt x="88" y="34"/>
                  </a:cubicBezTo>
                  <a:cubicBezTo>
                    <a:pt x="88" y="39"/>
                    <a:pt x="87" y="40"/>
                    <a:pt x="87" y="42"/>
                  </a:cubicBezTo>
                  <a:cubicBezTo>
                    <a:pt x="87" y="42"/>
                    <a:pt x="87" y="43"/>
                    <a:pt x="87" y="43"/>
                  </a:cubicBezTo>
                  <a:cubicBezTo>
                    <a:pt x="89" y="42"/>
                    <a:pt x="90" y="40"/>
                    <a:pt x="90" y="35"/>
                  </a:cubicBezTo>
                  <a:cubicBezTo>
                    <a:pt x="90" y="32"/>
                    <a:pt x="90" y="30"/>
                    <a:pt x="90" y="26"/>
                  </a:cubicBezTo>
                  <a:cubicBezTo>
                    <a:pt x="89" y="22"/>
                    <a:pt x="88" y="19"/>
                    <a:pt x="87" y="18"/>
                  </a:cubicBezTo>
                  <a:cubicBezTo>
                    <a:pt x="90" y="16"/>
                    <a:pt x="95" y="18"/>
                    <a:pt x="96" y="18"/>
                  </a:cubicBezTo>
                  <a:cubicBezTo>
                    <a:pt x="96" y="19"/>
                    <a:pt x="97" y="19"/>
                    <a:pt x="97" y="19"/>
                  </a:cubicBezTo>
                  <a:cubicBezTo>
                    <a:pt x="97" y="20"/>
                    <a:pt x="98" y="20"/>
                    <a:pt x="98" y="21"/>
                  </a:cubicBezTo>
                  <a:cubicBezTo>
                    <a:pt x="105" y="38"/>
                    <a:pt x="105" y="51"/>
                    <a:pt x="100" y="59"/>
                  </a:cubicBezTo>
                  <a:cubicBezTo>
                    <a:pt x="94" y="67"/>
                    <a:pt x="84" y="68"/>
                    <a:pt x="78" y="68"/>
                  </a:cubicBezTo>
                  <a:cubicBezTo>
                    <a:pt x="78" y="68"/>
                    <a:pt x="78" y="68"/>
                    <a:pt x="78" y="68"/>
                  </a:cubicBezTo>
                  <a:cubicBezTo>
                    <a:pt x="78" y="68"/>
                    <a:pt x="78" y="68"/>
                    <a:pt x="78" y="68"/>
                  </a:cubicBezTo>
                  <a:cubicBezTo>
                    <a:pt x="78" y="68"/>
                    <a:pt x="78" y="68"/>
                    <a:pt x="78" y="68"/>
                  </a:cubicBezTo>
                  <a:cubicBezTo>
                    <a:pt x="77" y="72"/>
                    <a:pt x="74" y="75"/>
                    <a:pt x="71" y="77"/>
                  </a:cubicBezTo>
                  <a:cubicBezTo>
                    <a:pt x="70" y="77"/>
                    <a:pt x="68" y="77"/>
                    <a:pt x="66" y="77"/>
                  </a:cubicBezTo>
                  <a:cubicBezTo>
                    <a:pt x="62" y="77"/>
                    <a:pt x="59" y="75"/>
                    <a:pt x="57" y="72"/>
                  </a:cubicBezTo>
                  <a:cubicBezTo>
                    <a:pt x="58" y="79"/>
                    <a:pt x="58" y="79"/>
                    <a:pt x="58" y="79"/>
                  </a:cubicBezTo>
                  <a:cubicBezTo>
                    <a:pt x="61" y="81"/>
                    <a:pt x="64" y="82"/>
                    <a:pt x="66" y="82"/>
                  </a:cubicBezTo>
                  <a:cubicBezTo>
                    <a:pt x="69" y="82"/>
                    <a:pt x="71" y="81"/>
                    <a:pt x="73" y="80"/>
                  </a:cubicBezTo>
                  <a:cubicBezTo>
                    <a:pt x="76" y="79"/>
                    <a:pt x="79" y="76"/>
                    <a:pt x="81" y="72"/>
                  </a:cubicBezTo>
                  <a:cubicBezTo>
                    <a:pt x="87" y="72"/>
                    <a:pt x="97" y="70"/>
                    <a:pt x="103" y="61"/>
                  </a:cubicBezTo>
                  <a:cubicBezTo>
                    <a:pt x="109" y="52"/>
                    <a:pt x="109" y="38"/>
                    <a:pt x="101" y="19"/>
                  </a:cubicBezTo>
                  <a:cubicBezTo>
                    <a:pt x="101" y="19"/>
                    <a:pt x="101" y="18"/>
                    <a:pt x="100" y="17"/>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sp>
          <p:nvSpPr>
            <p:cNvPr id="188" name="Freeform 121"/>
            <p:cNvSpPr/>
            <p:nvPr/>
          </p:nvSpPr>
          <p:spPr bwMode="auto">
            <a:xfrm>
              <a:off x="1439863" y="3843338"/>
              <a:ext cx="34925" cy="19050"/>
            </a:xfrm>
            <a:custGeom>
              <a:avLst/>
              <a:gdLst>
                <a:gd name="T0" fmla="*/ 1 w 12"/>
                <a:gd name="T1" fmla="*/ 7 h 7"/>
                <a:gd name="T2" fmla="*/ 2 w 12"/>
                <a:gd name="T3" fmla="*/ 7 h 7"/>
                <a:gd name="T4" fmla="*/ 4 w 12"/>
                <a:gd name="T5" fmla="*/ 6 h 7"/>
                <a:gd name="T6" fmla="*/ 8 w 12"/>
                <a:gd name="T7" fmla="*/ 4 h 7"/>
                <a:gd name="T8" fmla="*/ 10 w 12"/>
                <a:gd name="T9" fmla="*/ 4 h 7"/>
                <a:gd name="T10" fmla="*/ 10 w 12"/>
                <a:gd name="T11" fmla="*/ 4 h 7"/>
                <a:gd name="T12" fmla="*/ 12 w 12"/>
                <a:gd name="T13" fmla="*/ 2 h 7"/>
                <a:gd name="T14" fmla="*/ 12 w 12"/>
                <a:gd name="T15" fmla="*/ 1 h 7"/>
                <a:gd name="T16" fmla="*/ 11 w 12"/>
                <a:gd name="T17" fmla="*/ 0 h 7"/>
                <a:gd name="T18" fmla="*/ 8 w 12"/>
                <a:gd name="T19" fmla="*/ 0 h 7"/>
                <a:gd name="T20" fmla="*/ 1 w 12"/>
                <a:gd name="T21" fmla="*/ 4 h 7"/>
                <a:gd name="T22" fmla="*/ 0 w 12"/>
                <a:gd name="T23" fmla="*/ 5 h 7"/>
                <a:gd name="T24" fmla="*/ 1 w 12"/>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7"/>
                <a:gd name="T41" fmla="*/ 12 w 12"/>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7">
                  <a:moveTo>
                    <a:pt x="1" y="7"/>
                  </a:moveTo>
                  <a:cubicBezTo>
                    <a:pt x="1" y="7"/>
                    <a:pt x="2" y="7"/>
                    <a:pt x="2" y="7"/>
                  </a:cubicBezTo>
                  <a:cubicBezTo>
                    <a:pt x="3" y="7"/>
                    <a:pt x="4" y="7"/>
                    <a:pt x="4" y="6"/>
                  </a:cubicBezTo>
                  <a:cubicBezTo>
                    <a:pt x="4" y="6"/>
                    <a:pt x="5" y="4"/>
                    <a:pt x="8" y="4"/>
                  </a:cubicBezTo>
                  <a:cubicBezTo>
                    <a:pt x="9" y="4"/>
                    <a:pt x="9" y="4"/>
                    <a:pt x="10" y="4"/>
                  </a:cubicBezTo>
                  <a:cubicBezTo>
                    <a:pt x="10" y="4"/>
                    <a:pt x="10" y="4"/>
                    <a:pt x="10" y="4"/>
                  </a:cubicBezTo>
                  <a:cubicBezTo>
                    <a:pt x="11" y="4"/>
                    <a:pt x="12" y="3"/>
                    <a:pt x="12" y="2"/>
                  </a:cubicBezTo>
                  <a:cubicBezTo>
                    <a:pt x="12" y="2"/>
                    <a:pt x="12" y="1"/>
                    <a:pt x="12" y="1"/>
                  </a:cubicBezTo>
                  <a:cubicBezTo>
                    <a:pt x="12" y="0"/>
                    <a:pt x="11" y="0"/>
                    <a:pt x="11" y="0"/>
                  </a:cubicBezTo>
                  <a:cubicBezTo>
                    <a:pt x="10" y="0"/>
                    <a:pt x="9" y="0"/>
                    <a:pt x="8" y="0"/>
                  </a:cubicBezTo>
                  <a:cubicBezTo>
                    <a:pt x="4" y="0"/>
                    <a:pt x="1" y="2"/>
                    <a:pt x="1" y="4"/>
                  </a:cubicBezTo>
                  <a:cubicBezTo>
                    <a:pt x="0" y="4"/>
                    <a:pt x="0" y="5"/>
                    <a:pt x="0" y="5"/>
                  </a:cubicBezTo>
                  <a:cubicBezTo>
                    <a:pt x="0" y="6"/>
                    <a:pt x="1" y="6"/>
                    <a:pt x="1" y="7"/>
                  </a:cubicBezTo>
                  <a:close/>
                </a:path>
              </a:pathLst>
            </a:custGeom>
            <a:grpFill/>
            <a:ln w="9525">
              <a:solidFill>
                <a:srgbClr val="00376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200" dirty="0">
                <a:latin typeface="+mn-ea"/>
                <a:ea typeface="+mn-ea"/>
              </a:endParaRPr>
            </a:p>
          </p:txBody>
        </p:sp>
      </p:grpSp>
      <p:sp>
        <p:nvSpPr>
          <p:cNvPr id="189" name="矩形 188"/>
          <p:cNvSpPr/>
          <p:nvPr/>
        </p:nvSpPr>
        <p:spPr>
          <a:xfrm>
            <a:off x="9799097" y="4212857"/>
            <a:ext cx="1627303" cy="324530"/>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感知</a:t>
            </a:r>
            <a:endParaRPr lang="zh-CN" altLang="en-US" sz="1200" dirty="0">
              <a:solidFill>
                <a:schemeClr val="tx1"/>
              </a:solidFill>
              <a:latin typeface="+mn-ea"/>
            </a:endParaRPr>
          </a:p>
        </p:txBody>
      </p:sp>
      <p:sp>
        <p:nvSpPr>
          <p:cNvPr id="190" name="矩形 189"/>
          <p:cNvSpPr/>
          <p:nvPr/>
        </p:nvSpPr>
        <p:spPr>
          <a:xfrm>
            <a:off x="4773569" y="1680440"/>
            <a:ext cx="718145" cy="215444"/>
          </a:xfrm>
          <a:prstGeom prst="rect">
            <a:avLst/>
          </a:prstGeom>
        </p:spPr>
        <p:txBody>
          <a:bodyPr wrap="none" lIns="0" tIns="0" rIns="0" bIns="0">
            <a:spAutoFit/>
          </a:bodyPr>
          <a:lstStyle/>
          <a:p>
            <a:pPr defTabSz="445770" eaLnBrk="0" hangingPunct="0">
              <a:buClr>
                <a:srgbClr val="CC9900"/>
              </a:buClr>
            </a:pPr>
            <a:r>
              <a:rPr lang="zh-CN" altLang="en-US" sz="1400" b="1" dirty="0">
                <a:latin typeface="+mn-ea"/>
                <a:ea typeface="+mn-ea"/>
              </a:rPr>
              <a:t>租户安全</a:t>
            </a:r>
            <a:endParaRPr lang="zh-CN" altLang="en-US" sz="1400" b="1" dirty="0">
              <a:latin typeface="+mn-ea"/>
              <a:ea typeface="+mn-ea"/>
            </a:endParaRPr>
          </a:p>
        </p:txBody>
      </p:sp>
      <p:sp>
        <p:nvSpPr>
          <p:cNvPr id="191" name="矩形 190"/>
          <p:cNvSpPr/>
          <p:nvPr/>
        </p:nvSpPr>
        <p:spPr>
          <a:xfrm>
            <a:off x="4343509" y="3720725"/>
            <a:ext cx="770027" cy="428409"/>
          </a:xfrm>
          <a:prstGeom prst="rect">
            <a:avLst/>
          </a:prstGeom>
        </p:spPr>
        <p:txBody>
          <a:bodyPr wrap="square" lIns="58507" tIns="29253" rIns="58507" bIns="29253">
            <a:spAutoFit/>
          </a:bodyPr>
          <a:lstStyle/>
          <a:p>
            <a:pPr defTabSz="445770" eaLnBrk="0" hangingPunct="0">
              <a:buClr>
                <a:srgbClr val="CC9900"/>
              </a:buClr>
            </a:pPr>
            <a:r>
              <a:rPr lang="zh-CN" altLang="en-US" sz="1200" b="1" dirty="0">
                <a:latin typeface="+mn-ea"/>
                <a:ea typeface="+mn-ea"/>
              </a:rPr>
              <a:t>云平台安全</a:t>
            </a:r>
            <a:endParaRPr lang="zh-CN" altLang="en-US" sz="1200" b="1" dirty="0">
              <a:latin typeface="+mn-ea"/>
              <a:ea typeface="+mn-ea"/>
            </a:endParaRPr>
          </a:p>
        </p:txBody>
      </p:sp>
      <p:sp>
        <p:nvSpPr>
          <p:cNvPr id="192" name="矩形 191"/>
          <p:cNvSpPr/>
          <p:nvPr/>
        </p:nvSpPr>
        <p:spPr>
          <a:xfrm>
            <a:off x="11020430" y="5522962"/>
            <a:ext cx="294953" cy="184666"/>
          </a:xfrm>
          <a:prstGeom prst="rect">
            <a:avLst/>
          </a:prstGeom>
        </p:spPr>
        <p:txBody>
          <a:bodyPr wrap="none" lIns="0" tIns="0" rIns="0" bIns="0">
            <a:spAutoFit/>
          </a:bodyPr>
          <a:lstStyle/>
          <a:p>
            <a:pPr defTabSz="445770" eaLnBrk="0" hangingPunct="0">
              <a:buClr>
                <a:srgbClr val="CC9900"/>
              </a:buClr>
            </a:pPr>
            <a:r>
              <a:rPr lang="en-US" altLang="zh-CN" sz="1200" b="1" dirty="0">
                <a:latin typeface="+mn-ea"/>
                <a:ea typeface="+mn-ea"/>
              </a:rPr>
              <a:t>……</a:t>
            </a:r>
            <a:endParaRPr lang="zh-CN" altLang="en-US" sz="1200" b="1" dirty="0">
              <a:latin typeface="+mn-ea"/>
              <a:ea typeface="+mn-ea"/>
            </a:endParaRPr>
          </a:p>
        </p:txBody>
      </p:sp>
      <p:sp>
        <p:nvSpPr>
          <p:cNvPr id="193" name="文本框 192"/>
          <p:cNvSpPr txBox="1"/>
          <p:nvPr/>
        </p:nvSpPr>
        <p:spPr>
          <a:xfrm>
            <a:off x="1964622" y="2164953"/>
            <a:ext cx="615553"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400" b="1">
                <a:solidFill>
                  <a:schemeClr val="bg1"/>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mn-ea"/>
                <a:ea typeface="+mn-ea"/>
              </a:rPr>
              <a:t>运营管理</a:t>
            </a:r>
            <a:endParaRPr lang="en-US" sz="1200" dirty="0">
              <a:solidFill>
                <a:schemeClr val="tx1"/>
              </a:solidFill>
              <a:latin typeface="+mn-ea"/>
              <a:ea typeface="+mn-ea"/>
            </a:endParaRPr>
          </a:p>
        </p:txBody>
      </p:sp>
      <p:sp>
        <p:nvSpPr>
          <p:cNvPr id="194" name="文本框 193"/>
          <p:cNvSpPr txBox="1"/>
          <p:nvPr/>
        </p:nvSpPr>
        <p:spPr>
          <a:xfrm>
            <a:off x="1964622" y="3940957"/>
            <a:ext cx="615553"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400" b="1">
                <a:solidFill>
                  <a:schemeClr val="bg1"/>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mn-ea"/>
                <a:ea typeface="+mn-ea"/>
              </a:rPr>
              <a:t>交易管理</a:t>
            </a:r>
            <a:endParaRPr lang="en-US" sz="1200" dirty="0">
              <a:solidFill>
                <a:schemeClr val="tx1"/>
              </a:solidFill>
              <a:latin typeface="+mn-ea"/>
              <a:ea typeface="+mn-ea"/>
            </a:endParaRPr>
          </a:p>
        </p:txBody>
      </p:sp>
      <p:sp>
        <p:nvSpPr>
          <p:cNvPr id="195" name="矩形 194">
            <a:hlinkClick r:id="" action="ppaction://noaction"/>
          </p:cNvPr>
          <p:cNvSpPr/>
          <p:nvPr/>
        </p:nvSpPr>
        <p:spPr>
          <a:xfrm>
            <a:off x="1519244" y="5491684"/>
            <a:ext cx="1135213" cy="369332"/>
          </a:xfrm>
          <a:prstGeom prst="rect">
            <a:avLst/>
          </a:prstGeom>
        </p:spPr>
        <p:txBody>
          <a:bodyPr wrap="square" lIns="0" tIns="0" rIns="0" bIns="0">
            <a:spAutoFit/>
          </a:bodyPr>
          <a:lstStyle/>
          <a:p>
            <a:pPr algn="ctr" defTabSz="445770" eaLnBrk="0" hangingPunct="0">
              <a:buClr>
                <a:srgbClr val="CC9900"/>
              </a:buClr>
            </a:pPr>
            <a:r>
              <a:rPr lang="zh-CN" altLang="en-US" sz="1200" b="1" dirty="0">
                <a:latin typeface="+mn-ea"/>
                <a:ea typeface="+mn-ea"/>
              </a:rPr>
              <a:t>合规</a:t>
            </a:r>
            <a:r>
              <a:rPr lang="zh-CN" altLang="en-US" sz="1200" b="1" dirty="0" smtClean="0">
                <a:latin typeface="+mn-ea"/>
                <a:ea typeface="+mn-ea"/>
              </a:rPr>
              <a:t>安全</a:t>
            </a:r>
            <a:endParaRPr lang="en-US" altLang="zh-CN" sz="1200" b="1" dirty="0" smtClean="0">
              <a:latin typeface="+mn-ea"/>
              <a:ea typeface="+mn-ea"/>
            </a:endParaRPr>
          </a:p>
          <a:p>
            <a:pPr algn="ctr" defTabSz="445770" eaLnBrk="0" hangingPunct="0">
              <a:buClr>
                <a:srgbClr val="CC9900"/>
              </a:buClr>
            </a:pPr>
            <a:r>
              <a:rPr lang="zh-CN" altLang="en-US" sz="1200" b="1" dirty="0" smtClean="0">
                <a:latin typeface="+mn-ea"/>
                <a:ea typeface="+mn-ea"/>
              </a:rPr>
              <a:t>（</a:t>
            </a:r>
            <a:r>
              <a:rPr lang="zh-CN" altLang="en-US" sz="1200" b="1" dirty="0">
                <a:latin typeface="+mn-ea"/>
                <a:ea typeface="+mn-ea"/>
              </a:rPr>
              <a:t>标准和认证）</a:t>
            </a:r>
            <a:endParaRPr lang="zh-CN" altLang="en-US" sz="1200" b="1" dirty="0">
              <a:latin typeface="+mn-ea"/>
              <a:ea typeface="+mn-ea"/>
            </a:endParaRPr>
          </a:p>
        </p:txBody>
      </p:sp>
      <p:sp>
        <p:nvSpPr>
          <p:cNvPr id="196" name="文本框 195"/>
          <p:cNvSpPr txBox="1"/>
          <p:nvPr/>
        </p:nvSpPr>
        <p:spPr>
          <a:xfrm>
            <a:off x="4824851" y="2041431"/>
            <a:ext cx="615553" cy="184666"/>
          </a:xfrm>
          <a:prstGeom prst="rect">
            <a:avLst/>
          </a:prstGeom>
        </p:spPr>
        <p:txBody>
          <a:bodyPr wrap="none" lIns="0" tIns="0" rIns="0" bIns="0">
            <a:spAutoFit/>
          </a:bodyPr>
          <a:lstStyle>
            <a:defPPr>
              <a:defRPr lang="zh-CN"/>
            </a:defPPr>
            <a:lvl1pPr defTabSz="446405" eaLnBrk="0" fontAlgn="base" hangingPunct="0">
              <a:spcBef>
                <a:spcPct val="0"/>
              </a:spcBef>
              <a:spcAft>
                <a:spcPct val="0"/>
              </a:spcAft>
              <a:buClr>
                <a:srgbClr val="CC9900"/>
              </a:buClr>
              <a:defRPr sz="1200" b="1">
                <a:solidFill>
                  <a:schemeClr val="bg1"/>
                </a:solidFill>
                <a:latin typeface="微软雅黑" panose="020B0503020204020204" pitchFamily="34" charset="-122"/>
                <a:ea typeface="微软雅黑" panose="020B0503020204020204" pitchFamily="34" charset="-122"/>
              </a:defRPr>
            </a:lvl1pPr>
          </a:lstStyle>
          <a:p>
            <a:r>
              <a:rPr lang="zh-CN" altLang="en-US" b="0" dirty="0">
                <a:solidFill>
                  <a:schemeClr val="tx1"/>
                </a:solidFill>
                <a:latin typeface="+mn-ea"/>
                <a:ea typeface="+mn-ea"/>
              </a:rPr>
              <a:t>安全服务</a:t>
            </a:r>
            <a:endParaRPr lang="en-US" b="0" dirty="0">
              <a:solidFill>
                <a:schemeClr val="tx1"/>
              </a:solidFill>
              <a:latin typeface="+mn-ea"/>
              <a:ea typeface="+mn-ea"/>
            </a:endParaRPr>
          </a:p>
        </p:txBody>
      </p:sp>
      <p:sp>
        <p:nvSpPr>
          <p:cNvPr id="197" name="矩形 196"/>
          <p:cNvSpPr/>
          <p:nvPr/>
        </p:nvSpPr>
        <p:spPr>
          <a:xfrm>
            <a:off x="5484692" y="5478719"/>
            <a:ext cx="942533"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PCI-DSS</a:t>
            </a:r>
            <a:endParaRPr lang="zh-CN" altLang="en-US" sz="1200" b="1" dirty="0">
              <a:solidFill>
                <a:schemeClr val="tx1"/>
              </a:solidFill>
              <a:latin typeface="+mn-ea"/>
            </a:endParaRPr>
          </a:p>
        </p:txBody>
      </p:sp>
      <p:sp>
        <p:nvSpPr>
          <p:cNvPr id="198" name="Freeform 12"/>
          <p:cNvSpPr>
            <a:spLocks noChangeAspect="1" noEditPoints="1"/>
          </p:cNvSpPr>
          <p:nvPr/>
        </p:nvSpPr>
        <p:spPr bwMode="auto">
          <a:xfrm>
            <a:off x="10185145" y="4267456"/>
            <a:ext cx="210851" cy="215944"/>
          </a:xfrm>
          <a:custGeom>
            <a:avLst/>
            <a:gdLst>
              <a:gd name="T0" fmla="*/ 42 w 88"/>
              <a:gd name="T1" fmla="*/ 64 h 90"/>
              <a:gd name="T2" fmla="*/ 40 w 88"/>
              <a:gd name="T3" fmla="*/ 61 h 90"/>
              <a:gd name="T4" fmla="*/ 43 w 88"/>
              <a:gd name="T5" fmla="*/ 80 h 90"/>
              <a:gd name="T6" fmla="*/ 34 w 88"/>
              <a:gd name="T7" fmla="*/ 87 h 90"/>
              <a:gd name="T8" fmla="*/ 23 w 88"/>
              <a:gd name="T9" fmla="*/ 87 h 90"/>
              <a:gd name="T10" fmla="*/ 4 w 88"/>
              <a:gd name="T11" fmla="*/ 55 h 90"/>
              <a:gd name="T12" fmla="*/ 5 w 88"/>
              <a:gd name="T13" fmla="*/ 30 h 90"/>
              <a:gd name="T14" fmla="*/ 5 w 88"/>
              <a:gd name="T15" fmla="*/ 30 h 90"/>
              <a:gd name="T16" fmla="*/ 40 w 88"/>
              <a:gd name="T17" fmla="*/ 24 h 90"/>
              <a:gd name="T18" fmla="*/ 42 w 88"/>
              <a:gd name="T19" fmla="*/ 21 h 90"/>
              <a:gd name="T20" fmla="*/ 77 w 88"/>
              <a:gd name="T21" fmla="*/ 2 h 90"/>
              <a:gd name="T22" fmla="*/ 77 w 88"/>
              <a:gd name="T23" fmla="*/ 29 h 90"/>
              <a:gd name="T24" fmla="*/ 84 w 88"/>
              <a:gd name="T25" fmla="*/ 32 h 90"/>
              <a:gd name="T26" fmla="*/ 84 w 88"/>
              <a:gd name="T27" fmla="*/ 53 h 90"/>
              <a:gd name="T28" fmla="*/ 84 w 88"/>
              <a:gd name="T29" fmla="*/ 53 h 90"/>
              <a:gd name="T30" fmla="*/ 77 w 88"/>
              <a:gd name="T31" fmla="*/ 81 h 90"/>
              <a:gd name="T32" fmla="*/ 71 w 88"/>
              <a:gd name="T33" fmla="*/ 84 h 90"/>
              <a:gd name="T34" fmla="*/ 43 w 88"/>
              <a:gd name="T35" fmla="*/ 53 h 90"/>
              <a:gd name="T36" fmla="*/ 18 w 88"/>
              <a:gd name="T37" fmla="*/ 32 h 90"/>
              <a:gd name="T38" fmla="*/ 7 w 88"/>
              <a:gd name="T39" fmla="*/ 43 h 90"/>
              <a:gd name="T40" fmla="*/ 17 w 88"/>
              <a:gd name="T41" fmla="*/ 53 h 90"/>
              <a:gd name="T42" fmla="*/ 29 w 88"/>
              <a:gd name="T43" fmla="*/ 82 h 90"/>
              <a:gd name="T44" fmla="*/ 35 w 88"/>
              <a:gd name="T45" fmla="*/ 79 h 90"/>
              <a:gd name="T46" fmla="*/ 28 w 88"/>
              <a:gd name="T47" fmla="*/ 57 h 90"/>
              <a:gd name="T48" fmla="*/ 43 w 88"/>
              <a:gd name="T49" fmla="*/ 53 h 90"/>
              <a:gd name="T50" fmla="*/ 47 w 88"/>
              <a:gd name="T51" fmla="*/ 28 h 90"/>
              <a:gd name="T52" fmla="*/ 47 w 88"/>
              <a:gd name="T53" fmla="*/ 57 h 90"/>
              <a:gd name="T54" fmla="*/ 47 w 88"/>
              <a:gd name="T55" fmla="*/ 57 h 90"/>
              <a:gd name="T56" fmla="*/ 70 w 88"/>
              <a:gd name="T57" fmla="*/ 74 h 90"/>
              <a:gd name="T58" fmla="*/ 47 w 88"/>
              <a:gd name="T59" fmla="*/ 26 h 90"/>
              <a:gd name="T60" fmla="*/ 47 w 88"/>
              <a:gd name="T61" fmla="*/ 28 h 90"/>
              <a:gd name="T62" fmla="*/ 77 w 88"/>
              <a:gd name="T63" fmla="*/ 33 h 90"/>
              <a:gd name="T64" fmla="*/ 77 w 88"/>
              <a:gd name="T65" fmla="*/ 52 h 90"/>
              <a:gd name="T66" fmla="*/ 84 w 88"/>
              <a:gd name="T67" fmla="*/ 43 h 90"/>
              <a:gd name="T68" fmla="*/ 81 w 88"/>
              <a:gd name="T69"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90">
                <a:moveTo>
                  <a:pt x="71" y="84"/>
                </a:moveTo>
                <a:cubicBezTo>
                  <a:pt x="42" y="64"/>
                  <a:pt x="42" y="64"/>
                  <a:pt x="42" y="64"/>
                </a:cubicBezTo>
                <a:cubicBezTo>
                  <a:pt x="41" y="63"/>
                  <a:pt x="40" y="62"/>
                  <a:pt x="40" y="61"/>
                </a:cubicBezTo>
                <a:cubicBezTo>
                  <a:pt x="40" y="61"/>
                  <a:pt x="40" y="61"/>
                  <a:pt x="40" y="61"/>
                </a:cubicBezTo>
                <a:cubicBezTo>
                  <a:pt x="36" y="61"/>
                  <a:pt x="36" y="61"/>
                  <a:pt x="36" y="61"/>
                </a:cubicBezTo>
                <a:cubicBezTo>
                  <a:pt x="43" y="80"/>
                  <a:pt x="43" y="80"/>
                  <a:pt x="43" y="80"/>
                </a:cubicBezTo>
                <a:cubicBezTo>
                  <a:pt x="44" y="82"/>
                  <a:pt x="43" y="84"/>
                  <a:pt x="41" y="85"/>
                </a:cubicBezTo>
                <a:cubicBezTo>
                  <a:pt x="34" y="87"/>
                  <a:pt x="34" y="87"/>
                  <a:pt x="34" y="87"/>
                </a:cubicBezTo>
                <a:cubicBezTo>
                  <a:pt x="28" y="89"/>
                  <a:pt x="28" y="89"/>
                  <a:pt x="28" y="89"/>
                </a:cubicBezTo>
                <a:cubicBezTo>
                  <a:pt x="26" y="90"/>
                  <a:pt x="24" y="89"/>
                  <a:pt x="23" y="87"/>
                </a:cubicBezTo>
                <a:cubicBezTo>
                  <a:pt x="13" y="60"/>
                  <a:pt x="13" y="60"/>
                  <a:pt x="13" y="60"/>
                </a:cubicBezTo>
                <a:cubicBezTo>
                  <a:pt x="10" y="59"/>
                  <a:pt x="7" y="57"/>
                  <a:pt x="4" y="55"/>
                </a:cubicBezTo>
                <a:cubicBezTo>
                  <a:pt x="1" y="51"/>
                  <a:pt x="0" y="47"/>
                  <a:pt x="0" y="43"/>
                </a:cubicBezTo>
                <a:cubicBezTo>
                  <a:pt x="0" y="38"/>
                  <a:pt x="2" y="33"/>
                  <a:pt x="5" y="30"/>
                </a:cubicBezTo>
                <a:cubicBezTo>
                  <a:pt x="5" y="30"/>
                  <a:pt x="5" y="30"/>
                  <a:pt x="5" y="30"/>
                </a:cubicBezTo>
                <a:cubicBezTo>
                  <a:pt x="5" y="30"/>
                  <a:pt x="5" y="30"/>
                  <a:pt x="5" y="30"/>
                </a:cubicBezTo>
                <a:cubicBezTo>
                  <a:pt x="8" y="26"/>
                  <a:pt x="13" y="24"/>
                  <a:pt x="18" y="24"/>
                </a:cubicBezTo>
                <a:cubicBezTo>
                  <a:pt x="40" y="24"/>
                  <a:pt x="40" y="24"/>
                  <a:pt x="40" y="24"/>
                </a:cubicBezTo>
                <a:cubicBezTo>
                  <a:pt x="40" y="24"/>
                  <a:pt x="40" y="24"/>
                  <a:pt x="40" y="24"/>
                </a:cubicBezTo>
                <a:cubicBezTo>
                  <a:pt x="40" y="23"/>
                  <a:pt x="41" y="22"/>
                  <a:pt x="42" y="21"/>
                </a:cubicBezTo>
                <a:cubicBezTo>
                  <a:pt x="72" y="1"/>
                  <a:pt x="72" y="1"/>
                  <a:pt x="72" y="1"/>
                </a:cubicBezTo>
                <a:cubicBezTo>
                  <a:pt x="73" y="0"/>
                  <a:pt x="76" y="1"/>
                  <a:pt x="77" y="2"/>
                </a:cubicBezTo>
                <a:cubicBezTo>
                  <a:pt x="77" y="3"/>
                  <a:pt x="77" y="4"/>
                  <a:pt x="77" y="4"/>
                </a:cubicBezTo>
                <a:cubicBezTo>
                  <a:pt x="77" y="29"/>
                  <a:pt x="77" y="29"/>
                  <a:pt x="77" y="29"/>
                </a:cubicBezTo>
                <a:cubicBezTo>
                  <a:pt x="80" y="29"/>
                  <a:pt x="82" y="31"/>
                  <a:pt x="84" y="32"/>
                </a:cubicBezTo>
                <a:cubicBezTo>
                  <a:pt x="84" y="32"/>
                  <a:pt x="84" y="32"/>
                  <a:pt x="84" y="32"/>
                </a:cubicBezTo>
                <a:cubicBezTo>
                  <a:pt x="86" y="35"/>
                  <a:pt x="88" y="39"/>
                  <a:pt x="88" y="43"/>
                </a:cubicBezTo>
                <a:cubicBezTo>
                  <a:pt x="88" y="46"/>
                  <a:pt x="86" y="50"/>
                  <a:pt x="84" y="53"/>
                </a:cubicBezTo>
                <a:cubicBezTo>
                  <a:pt x="84" y="53"/>
                  <a:pt x="84" y="53"/>
                  <a:pt x="84" y="53"/>
                </a:cubicBezTo>
                <a:cubicBezTo>
                  <a:pt x="84" y="53"/>
                  <a:pt x="84" y="53"/>
                  <a:pt x="84" y="53"/>
                </a:cubicBezTo>
                <a:cubicBezTo>
                  <a:pt x="82" y="54"/>
                  <a:pt x="80" y="56"/>
                  <a:pt x="77" y="56"/>
                </a:cubicBezTo>
                <a:cubicBezTo>
                  <a:pt x="77" y="81"/>
                  <a:pt x="77" y="81"/>
                  <a:pt x="77" y="81"/>
                </a:cubicBezTo>
                <a:cubicBezTo>
                  <a:pt x="77" y="83"/>
                  <a:pt x="76" y="84"/>
                  <a:pt x="74" y="84"/>
                </a:cubicBezTo>
                <a:cubicBezTo>
                  <a:pt x="73" y="84"/>
                  <a:pt x="72" y="84"/>
                  <a:pt x="71" y="84"/>
                </a:cubicBezTo>
                <a:close/>
                <a:moveTo>
                  <a:pt x="43" y="53"/>
                </a:moveTo>
                <a:cubicBezTo>
                  <a:pt x="43" y="53"/>
                  <a:pt x="43" y="53"/>
                  <a:pt x="43" y="53"/>
                </a:cubicBezTo>
                <a:cubicBezTo>
                  <a:pt x="43" y="32"/>
                  <a:pt x="43" y="32"/>
                  <a:pt x="43" y="32"/>
                </a:cubicBezTo>
                <a:cubicBezTo>
                  <a:pt x="18" y="32"/>
                  <a:pt x="18" y="32"/>
                  <a:pt x="18" y="32"/>
                </a:cubicBezTo>
                <a:cubicBezTo>
                  <a:pt x="15" y="32"/>
                  <a:pt x="12" y="33"/>
                  <a:pt x="10" y="35"/>
                </a:cubicBezTo>
                <a:cubicBezTo>
                  <a:pt x="8" y="37"/>
                  <a:pt x="7" y="40"/>
                  <a:pt x="7" y="43"/>
                </a:cubicBezTo>
                <a:cubicBezTo>
                  <a:pt x="7" y="45"/>
                  <a:pt x="8" y="48"/>
                  <a:pt x="10" y="50"/>
                </a:cubicBezTo>
                <a:cubicBezTo>
                  <a:pt x="11" y="52"/>
                  <a:pt x="14" y="53"/>
                  <a:pt x="17" y="53"/>
                </a:cubicBezTo>
                <a:cubicBezTo>
                  <a:pt x="18" y="54"/>
                  <a:pt x="19" y="54"/>
                  <a:pt x="20" y="56"/>
                </a:cubicBezTo>
                <a:cubicBezTo>
                  <a:pt x="29" y="82"/>
                  <a:pt x="29" y="82"/>
                  <a:pt x="29" y="82"/>
                </a:cubicBezTo>
                <a:cubicBezTo>
                  <a:pt x="32" y="80"/>
                  <a:pt x="32" y="80"/>
                  <a:pt x="32" y="80"/>
                </a:cubicBezTo>
                <a:cubicBezTo>
                  <a:pt x="35" y="79"/>
                  <a:pt x="35" y="79"/>
                  <a:pt x="35" y="79"/>
                </a:cubicBezTo>
                <a:cubicBezTo>
                  <a:pt x="28" y="58"/>
                  <a:pt x="28" y="58"/>
                  <a:pt x="28" y="58"/>
                </a:cubicBezTo>
                <a:cubicBezTo>
                  <a:pt x="28" y="58"/>
                  <a:pt x="28" y="58"/>
                  <a:pt x="28" y="57"/>
                </a:cubicBezTo>
                <a:cubicBezTo>
                  <a:pt x="28" y="55"/>
                  <a:pt x="29" y="53"/>
                  <a:pt x="31" y="53"/>
                </a:cubicBezTo>
                <a:cubicBezTo>
                  <a:pt x="43" y="53"/>
                  <a:pt x="43" y="53"/>
                  <a:pt x="43" y="53"/>
                </a:cubicBezTo>
                <a:close/>
                <a:moveTo>
                  <a:pt x="47" y="28"/>
                </a:moveTo>
                <a:cubicBezTo>
                  <a:pt x="47" y="28"/>
                  <a:pt x="47" y="28"/>
                  <a:pt x="47" y="28"/>
                </a:cubicBezTo>
                <a:cubicBezTo>
                  <a:pt x="47" y="57"/>
                  <a:pt x="47" y="57"/>
                  <a:pt x="47" y="57"/>
                </a:cubicBezTo>
                <a:cubicBezTo>
                  <a:pt x="47" y="57"/>
                  <a:pt x="47" y="57"/>
                  <a:pt x="47" y="57"/>
                </a:cubicBezTo>
                <a:cubicBezTo>
                  <a:pt x="47" y="57"/>
                  <a:pt x="47" y="57"/>
                  <a:pt x="47" y="57"/>
                </a:cubicBezTo>
                <a:cubicBezTo>
                  <a:pt x="47" y="57"/>
                  <a:pt x="47" y="57"/>
                  <a:pt x="47" y="57"/>
                </a:cubicBezTo>
                <a:cubicBezTo>
                  <a:pt x="47" y="59"/>
                  <a:pt x="47" y="59"/>
                  <a:pt x="47" y="59"/>
                </a:cubicBezTo>
                <a:cubicBezTo>
                  <a:pt x="70" y="74"/>
                  <a:pt x="70" y="74"/>
                  <a:pt x="70" y="74"/>
                </a:cubicBezTo>
                <a:cubicBezTo>
                  <a:pt x="70" y="11"/>
                  <a:pt x="70" y="11"/>
                  <a:pt x="70" y="11"/>
                </a:cubicBezTo>
                <a:cubicBezTo>
                  <a:pt x="47" y="26"/>
                  <a:pt x="47" y="26"/>
                  <a:pt x="47" y="26"/>
                </a:cubicBezTo>
                <a:cubicBezTo>
                  <a:pt x="47" y="28"/>
                  <a:pt x="47" y="28"/>
                  <a:pt x="47" y="28"/>
                </a:cubicBezTo>
                <a:cubicBezTo>
                  <a:pt x="47" y="28"/>
                  <a:pt x="47" y="28"/>
                  <a:pt x="47" y="28"/>
                </a:cubicBezTo>
                <a:cubicBezTo>
                  <a:pt x="47" y="28"/>
                  <a:pt x="47" y="28"/>
                  <a:pt x="47" y="28"/>
                </a:cubicBezTo>
                <a:close/>
                <a:moveTo>
                  <a:pt x="77" y="33"/>
                </a:moveTo>
                <a:cubicBezTo>
                  <a:pt x="77" y="33"/>
                  <a:pt x="77" y="33"/>
                  <a:pt x="77" y="33"/>
                </a:cubicBezTo>
                <a:cubicBezTo>
                  <a:pt x="77" y="52"/>
                  <a:pt x="77" y="52"/>
                  <a:pt x="77" y="52"/>
                </a:cubicBezTo>
                <a:cubicBezTo>
                  <a:pt x="79" y="51"/>
                  <a:pt x="80" y="51"/>
                  <a:pt x="81" y="50"/>
                </a:cubicBezTo>
                <a:cubicBezTo>
                  <a:pt x="83" y="48"/>
                  <a:pt x="84" y="45"/>
                  <a:pt x="84" y="43"/>
                </a:cubicBezTo>
                <a:cubicBezTo>
                  <a:pt x="84" y="40"/>
                  <a:pt x="83" y="37"/>
                  <a:pt x="81" y="35"/>
                </a:cubicBezTo>
                <a:cubicBezTo>
                  <a:pt x="81" y="35"/>
                  <a:pt x="81" y="35"/>
                  <a:pt x="81" y="35"/>
                </a:cubicBezTo>
                <a:cubicBezTo>
                  <a:pt x="80" y="34"/>
                  <a:pt x="78" y="34"/>
                  <a:pt x="77" y="33"/>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199" name="Freeform 17"/>
          <p:cNvSpPr>
            <a:spLocks noEditPoints="1"/>
          </p:cNvSpPr>
          <p:nvPr/>
        </p:nvSpPr>
        <p:spPr bwMode="auto">
          <a:xfrm>
            <a:off x="10476606" y="2203964"/>
            <a:ext cx="364215" cy="340717"/>
          </a:xfrm>
          <a:custGeom>
            <a:avLst/>
            <a:gdLst>
              <a:gd name="T0" fmla="*/ 81 w 105"/>
              <a:gd name="T1" fmla="*/ 48 h 98"/>
              <a:gd name="T2" fmla="*/ 105 w 105"/>
              <a:gd name="T3" fmla="*/ 33 h 98"/>
              <a:gd name="T4" fmla="*/ 95 w 105"/>
              <a:gd name="T5" fmla="*/ 32 h 98"/>
              <a:gd name="T6" fmla="*/ 82 w 105"/>
              <a:gd name="T7" fmla="*/ 25 h 98"/>
              <a:gd name="T8" fmla="*/ 90 w 105"/>
              <a:gd name="T9" fmla="*/ 13 h 98"/>
              <a:gd name="T10" fmla="*/ 98 w 105"/>
              <a:gd name="T11" fmla="*/ 7 h 98"/>
              <a:gd name="T12" fmla="*/ 63 w 105"/>
              <a:gd name="T13" fmla="*/ 13 h 98"/>
              <a:gd name="T14" fmla="*/ 61 w 105"/>
              <a:gd name="T15" fmla="*/ 31 h 98"/>
              <a:gd name="T16" fmla="*/ 42 w 105"/>
              <a:gd name="T17" fmla="*/ 19 h 98"/>
              <a:gd name="T18" fmla="*/ 47 w 105"/>
              <a:gd name="T19" fmla="*/ 12 h 98"/>
              <a:gd name="T20" fmla="*/ 55 w 105"/>
              <a:gd name="T21" fmla="*/ 10 h 98"/>
              <a:gd name="T22" fmla="*/ 31 w 105"/>
              <a:gd name="T23" fmla="*/ 5 h 98"/>
              <a:gd name="T24" fmla="*/ 27 w 105"/>
              <a:gd name="T25" fmla="*/ 7 h 98"/>
              <a:gd name="T26" fmla="*/ 11 w 105"/>
              <a:gd name="T27" fmla="*/ 17 h 98"/>
              <a:gd name="T28" fmla="*/ 12 w 105"/>
              <a:gd name="T29" fmla="*/ 22 h 98"/>
              <a:gd name="T30" fmla="*/ 10 w 105"/>
              <a:gd name="T31" fmla="*/ 24 h 98"/>
              <a:gd name="T32" fmla="*/ 0 w 105"/>
              <a:gd name="T33" fmla="*/ 31 h 98"/>
              <a:gd name="T34" fmla="*/ 7 w 105"/>
              <a:gd name="T35" fmla="*/ 40 h 98"/>
              <a:gd name="T36" fmla="*/ 7 w 105"/>
              <a:gd name="T37" fmla="*/ 41 h 98"/>
              <a:gd name="T38" fmla="*/ 7 w 105"/>
              <a:gd name="T39" fmla="*/ 41 h 98"/>
              <a:gd name="T40" fmla="*/ 7 w 105"/>
              <a:gd name="T41" fmla="*/ 41 h 98"/>
              <a:gd name="T42" fmla="*/ 23 w 105"/>
              <a:gd name="T43" fmla="*/ 42 h 98"/>
              <a:gd name="T44" fmla="*/ 24 w 105"/>
              <a:gd name="T45" fmla="*/ 38 h 98"/>
              <a:gd name="T46" fmla="*/ 24 w 105"/>
              <a:gd name="T47" fmla="*/ 37 h 98"/>
              <a:gd name="T48" fmla="*/ 27 w 105"/>
              <a:gd name="T49" fmla="*/ 36 h 98"/>
              <a:gd name="T50" fmla="*/ 10 w 105"/>
              <a:gd name="T51" fmla="*/ 85 h 98"/>
              <a:gd name="T52" fmla="*/ 56 w 105"/>
              <a:gd name="T53" fmla="*/ 65 h 98"/>
              <a:gd name="T54" fmla="*/ 102 w 105"/>
              <a:gd name="T55" fmla="*/ 86 h 98"/>
              <a:gd name="T56" fmla="*/ 29 w 105"/>
              <a:gd name="T57" fmla="*/ 31 h 98"/>
              <a:gd name="T58" fmla="*/ 24 w 105"/>
              <a:gd name="T59" fmla="*/ 32 h 98"/>
              <a:gd name="T60" fmla="*/ 19 w 105"/>
              <a:gd name="T61" fmla="*/ 36 h 98"/>
              <a:gd name="T62" fmla="*/ 11 w 105"/>
              <a:gd name="T63" fmla="*/ 37 h 98"/>
              <a:gd name="T64" fmla="*/ 11 w 105"/>
              <a:gd name="T65" fmla="*/ 37 h 98"/>
              <a:gd name="T66" fmla="*/ 10 w 105"/>
              <a:gd name="T67" fmla="*/ 37 h 98"/>
              <a:gd name="T68" fmla="*/ 9 w 105"/>
              <a:gd name="T69" fmla="*/ 29 h 98"/>
              <a:gd name="T70" fmla="*/ 15 w 105"/>
              <a:gd name="T71" fmla="*/ 26 h 98"/>
              <a:gd name="T72" fmla="*/ 18 w 105"/>
              <a:gd name="T73" fmla="*/ 22 h 98"/>
              <a:gd name="T74" fmla="*/ 24 w 105"/>
              <a:gd name="T75" fmla="*/ 11 h 98"/>
              <a:gd name="T76" fmla="*/ 31 w 105"/>
              <a:gd name="T77" fmla="*/ 11 h 98"/>
              <a:gd name="T78" fmla="*/ 34 w 105"/>
              <a:gd name="T79" fmla="*/ 9 h 98"/>
              <a:gd name="T80" fmla="*/ 45 w 105"/>
              <a:gd name="T81" fmla="*/ 7 h 98"/>
              <a:gd name="T82" fmla="*/ 38 w 105"/>
              <a:gd name="T83" fmla="*/ 17 h 98"/>
              <a:gd name="T84" fmla="*/ 36 w 105"/>
              <a:gd name="T85" fmla="*/ 23 h 98"/>
              <a:gd name="T86" fmla="*/ 45 w 105"/>
              <a:gd name="T87" fmla="*/ 47 h 98"/>
              <a:gd name="T88" fmla="*/ 23 w 105"/>
              <a:gd name="T89" fmla="*/ 91 h 98"/>
              <a:gd name="T90" fmla="*/ 66 w 105"/>
              <a:gd name="T91" fmla="*/ 33 h 98"/>
              <a:gd name="T92" fmla="*/ 66 w 105"/>
              <a:gd name="T93" fmla="*/ 29 h 98"/>
              <a:gd name="T94" fmla="*/ 79 w 105"/>
              <a:gd name="T95" fmla="*/ 7 h 98"/>
              <a:gd name="T96" fmla="*/ 89 w 105"/>
              <a:gd name="T97" fmla="*/ 8 h 98"/>
              <a:gd name="T98" fmla="*/ 77 w 105"/>
              <a:gd name="T99" fmla="*/ 25 h 98"/>
              <a:gd name="T100" fmla="*/ 82 w 105"/>
              <a:gd name="T101" fmla="*/ 33 h 98"/>
              <a:gd name="T102" fmla="*/ 97 w 105"/>
              <a:gd name="T103" fmla="*/ 36 h 98"/>
              <a:gd name="T104" fmla="*/ 88 w 105"/>
              <a:gd name="T105" fmla="*/ 42 h 98"/>
              <a:gd name="T106" fmla="*/ 73 w 105"/>
              <a:gd name="T107" fmla="*/ 41 h 98"/>
              <a:gd name="T108" fmla="*/ 90 w 105"/>
              <a:gd name="T109" fmla="*/ 92 h 98"/>
              <a:gd name="T110" fmla="*/ 97 w 105"/>
              <a:gd name="T111"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 h="98">
                <a:moveTo>
                  <a:pt x="71" y="51"/>
                </a:moveTo>
                <a:cubicBezTo>
                  <a:pt x="75" y="46"/>
                  <a:pt x="75" y="46"/>
                  <a:pt x="75" y="46"/>
                </a:cubicBezTo>
                <a:cubicBezTo>
                  <a:pt x="77" y="47"/>
                  <a:pt x="79" y="47"/>
                  <a:pt x="81" y="48"/>
                </a:cubicBezTo>
                <a:cubicBezTo>
                  <a:pt x="84" y="48"/>
                  <a:pt x="87" y="48"/>
                  <a:pt x="89" y="47"/>
                </a:cubicBezTo>
                <a:cubicBezTo>
                  <a:pt x="93" y="46"/>
                  <a:pt x="96" y="44"/>
                  <a:pt x="99" y="42"/>
                </a:cubicBezTo>
                <a:cubicBezTo>
                  <a:pt x="101" y="39"/>
                  <a:pt x="104" y="36"/>
                  <a:pt x="105" y="33"/>
                </a:cubicBezTo>
                <a:cubicBezTo>
                  <a:pt x="105" y="32"/>
                  <a:pt x="105" y="30"/>
                  <a:pt x="103" y="30"/>
                </a:cubicBezTo>
                <a:cubicBezTo>
                  <a:pt x="103" y="30"/>
                  <a:pt x="102" y="30"/>
                  <a:pt x="102" y="30"/>
                </a:cubicBezTo>
                <a:cubicBezTo>
                  <a:pt x="95" y="32"/>
                  <a:pt x="95" y="32"/>
                  <a:pt x="95" y="32"/>
                </a:cubicBezTo>
                <a:cubicBezTo>
                  <a:pt x="90" y="33"/>
                  <a:pt x="90" y="33"/>
                  <a:pt x="90" y="33"/>
                </a:cubicBezTo>
                <a:cubicBezTo>
                  <a:pt x="86" y="29"/>
                  <a:pt x="86" y="29"/>
                  <a:pt x="86" y="29"/>
                </a:cubicBezTo>
                <a:cubicBezTo>
                  <a:pt x="82" y="25"/>
                  <a:pt x="82" y="25"/>
                  <a:pt x="82" y="25"/>
                </a:cubicBezTo>
                <a:cubicBezTo>
                  <a:pt x="83" y="20"/>
                  <a:pt x="83" y="20"/>
                  <a:pt x="83" y="20"/>
                </a:cubicBezTo>
                <a:cubicBezTo>
                  <a:pt x="85" y="14"/>
                  <a:pt x="85" y="14"/>
                  <a:pt x="85" y="14"/>
                </a:cubicBezTo>
                <a:cubicBezTo>
                  <a:pt x="90" y="13"/>
                  <a:pt x="90" y="13"/>
                  <a:pt x="90" y="13"/>
                </a:cubicBezTo>
                <a:cubicBezTo>
                  <a:pt x="97" y="11"/>
                  <a:pt x="97" y="11"/>
                  <a:pt x="97" y="11"/>
                </a:cubicBezTo>
                <a:cubicBezTo>
                  <a:pt x="98" y="11"/>
                  <a:pt x="99" y="9"/>
                  <a:pt x="99" y="8"/>
                </a:cubicBezTo>
                <a:cubicBezTo>
                  <a:pt x="98" y="7"/>
                  <a:pt x="98" y="7"/>
                  <a:pt x="98" y="7"/>
                </a:cubicBezTo>
                <a:cubicBezTo>
                  <a:pt x="95" y="4"/>
                  <a:pt x="92" y="3"/>
                  <a:pt x="88" y="2"/>
                </a:cubicBezTo>
                <a:cubicBezTo>
                  <a:pt x="85" y="1"/>
                  <a:pt x="81" y="1"/>
                  <a:pt x="77" y="2"/>
                </a:cubicBezTo>
                <a:cubicBezTo>
                  <a:pt x="71" y="4"/>
                  <a:pt x="66" y="8"/>
                  <a:pt x="63" y="13"/>
                </a:cubicBezTo>
                <a:cubicBezTo>
                  <a:pt x="60" y="18"/>
                  <a:pt x="59" y="24"/>
                  <a:pt x="61" y="31"/>
                </a:cubicBezTo>
                <a:cubicBezTo>
                  <a:pt x="61" y="31"/>
                  <a:pt x="61" y="31"/>
                  <a:pt x="61" y="31"/>
                </a:cubicBezTo>
                <a:cubicBezTo>
                  <a:pt x="61" y="31"/>
                  <a:pt x="61" y="31"/>
                  <a:pt x="61" y="31"/>
                </a:cubicBezTo>
                <a:cubicBezTo>
                  <a:pt x="56" y="36"/>
                  <a:pt x="56" y="36"/>
                  <a:pt x="56" y="36"/>
                </a:cubicBezTo>
                <a:cubicBezTo>
                  <a:pt x="41" y="21"/>
                  <a:pt x="41" y="21"/>
                  <a:pt x="41" y="21"/>
                </a:cubicBezTo>
                <a:cubicBezTo>
                  <a:pt x="42" y="20"/>
                  <a:pt x="42" y="20"/>
                  <a:pt x="42" y="19"/>
                </a:cubicBezTo>
                <a:cubicBezTo>
                  <a:pt x="42" y="19"/>
                  <a:pt x="42" y="19"/>
                  <a:pt x="42" y="19"/>
                </a:cubicBezTo>
                <a:cubicBezTo>
                  <a:pt x="43" y="17"/>
                  <a:pt x="43" y="16"/>
                  <a:pt x="44" y="15"/>
                </a:cubicBezTo>
                <a:cubicBezTo>
                  <a:pt x="45" y="13"/>
                  <a:pt x="46" y="12"/>
                  <a:pt x="47" y="12"/>
                </a:cubicBezTo>
                <a:cubicBezTo>
                  <a:pt x="47" y="12"/>
                  <a:pt x="47" y="12"/>
                  <a:pt x="47" y="12"/>
                </a:cubicBezTo>
                <a:cubicBezTo>
                  <a:pt x="49" y="11"/>
                  <a:pt x="51" y="11"/>
                  <a:pt x="53" y="11"/>
                </a:cubicBezTo>
                <a:cubicBezTo>
                  <a:pt x="54" y="11"/>
                  <a:pt x="54" y="11"/>
                  <a:pt x="55" y="10"/>
                </a:cubicBezTo>
                <a:cubicBezTo>
                  <a:pt x="56" y="9"/>
                  <a:pt x="56" y="8"/>
                  <a:pt x="55" y="7"/>
                </a:cubicBezTo>
                <a:cubicBezTo>
                  <a:pt x="51" y="3"/>
                  <a:pt x="47" y="1"/>
                  <a:pt x="43" y="1"/>
                </a:cubicBezTo>
                <a:cubicBezTo>
                  <a:pt x="39" y="0"/>
                  <a:pt x="35" y="2"/>
                  <a:pt x="31" y="5"/>
                </a:cubicBezTo>
                <a:cubicBezTo>
                  <a:pt x="30" y="5"/>
                  <a:pt x="29" y="6"/>
                  <a:pt x="28" y="6"/>
                </a:cubicBezTo>
                <a:cubicBezTo>
                  <a:pt x="28" y="6"/>
                  <a:pt x="28" y="6"/>
                  <a:pt x="28" y="6"/>
                </a:cubicBezTo>
                <a:cubicBezTo>
                  <a:pt x="28" y="6"/>
                  <a:pt x="27" y="7"/>
                  <a:pt x="27" y="7"/>
                </a:cubicBezTo>
                <a:cubicBezTo>
                  <a:pt x="26" y="6"/>
                  <a:pt x="26" y="6"/>
                  <a:pt x="26" y="6"/>
                </a:cubicBezTo>
                <a:cubicBezTo>
                  <a:pt x="25" y="5"/>
                  <a:pt x="23" y="5"/>
                  <a:pt x="22" y="6"/>
                </a:cubicBezTo>
                <a:cubicBezTo>
                  <a:pt x="11" y="17"/>
                  <a:pt x="11" y="17"/>
                  <a:pt x="11" y="17"/>
                </a:cubicBezTo>
                <a:cubicBezTo>
                  <a:pt x="10" y="18"/>
                  <a:pt x="10" y="19"/>
                  <a:pt x="11" y="20"/>
                </a:cubicBezTo>
                <a:cubicBezTo>
                  <a:pt x="12" y="21"/>
                  <a:pt x="12" y="21"/>
                  <a:pt x="12" y="21"/>
                </a:cubicBezTo>
                <a:cubicBezTo>
                  <a:pt x="12" y="22"/>
                  <a:pt x="12" y="22"/>
                  <a:pt x="12" y="22"/>
                </a:cubicBezTo>
                <a:cubicBezTo>
                  <a:pt x="12" y="22"/>
                  <a:pt x="12" y="22"/>
                  <a:pt x="12" y="22"/>
                </a:cubicBezTo>
                <a:cubicBezTo>
                  <a:pt x="12" y="23"/>
                  <a:pt x="11" y="23"/>
                  <a:pt x="11" y="24"/>
                </a:cubicBezTo>
                <a:cubicBezTo>
                  <a:pt x="11" y="24"/>
                  <a:pt x="11" y="24"/>
                  <a:pt x="10" y="24"/>
                </a:cubicBezTo>
                <a:cubicBezTo>
                  <a:pt x="10" y="24"/>
                  <a:pt x="9" y="25"/>
                  <a:pt x="8" y="24"/>
                </a:cubicBezTo>
                <a:cubicBezTo>
                  <a:pt x="7" y="24"/>
                  <a:pt x="6" y="25"/>
                  <a:pt x="6" y="25"/>
                </a:cubicBezTo>
                <a:cubicBezTo>
                  <a:pt x="0" y="31"/>
                  <a:pt x="0" y="31"/>
                  <a:pt x="0" y="31"/>
                </a:cubicBezTo>
                <a:cubicBezTo>
                  <a:pt x="0" y="31"/>
                  <a:pt x="0" y="31"/>
                  <a:pt x="0" y="31"/>
                </a:cubicBezTo>
                <a:cubicBezTo>
                  <a:pt x="0" y="32"/>
                  <a:pt x="0" y="33"/>
                  <a:pt x="0" y="34"/>
                </a:cubicBezTo>
                <a:cubicBezTo>
                  <a:pt x="7" y="40"/>
                  <a:pt x="7" y="40"/>
                  <a:pt x="7" y="40"/>
                </a:cubicBezTo>
                <a:cubicBezTo>
                  <a:pt x="7" y="41"/>
                  <a:pt x="7" y="41"/>
                  <a:pt x="7" y="41"/>
                </a:cubicBezTo>
                <a:cubicBezTo>
                  <a:pt x="7" y="41"/>
                  <a:pt x="7" y="41"/>
                  <a:pt x="7" y="41"/>
                </a:cubicBezTo>
                <a:cubicBezTo>
                  <a:pt x="7" y="41"/>
                  <a:pt x="7" y="41"/>
                  <a:pt x="7" y="41"/>
                </a:cubicBezTo>
                <a:cubicBezTo>
                  <a:pt x="7" y="41"/>
                  <a:pt x="7" y="41"/>
                  <a:pt x="7" y="41"/>
                </a:cubicBezTo>
                <a:cubicBezTo>
                  <a:pt x="7" y="41"/>
                  <a:pt x="7" y="41"/>
                  <a:pt x="7" y="41"/>
                </a:cubicBezTo>
                <a:cubicBezTo>
                  <a:pt x="7" y="41"/>
                  <a:pt x="7" y="41"/>
                  <a:pt x="7" y="41"/>
                </a:cubicBezTo>
                <a:cubicBezTo>
                  <a:pt x="7" y="41"/>
                  <a:pt x="7" y="41"/>
                  <a:pt x="7" y="41"/>
                </a:cubicBezTo>
                <a:cubicBezTo>
                  <a:pt x="7" y="41"/>
                  <a:pt x="7" y="41"/>
                  <a:pt x="7" y="41"/>
                </a:cubicBezTo>
                <a:cubicBezTo>
                  <a:pt x="7" y="41"/>
                  <a:pt x="7" y="41"/>
                  <a:pt x="7" y="41"/>
                </a:cubicBezTo>
                <a:cubicBezTo>
                  <a:pt x="14" y="47"/>
                  <a:pt x="14" y="47"/>
                  <a:pt x="14" y="47"/>
                </a:cubicBezTo>
                <a:cubicBezTo>
                  <a:pt x="15" y="48"/>
                  <a:pt x="16" y="48"/>
                  <a:pt x="17" y="47"/>
                </a:cubicBezTo>
                <a:cubicBezTo>
                  <a:pt x="23" y="42"/>
                  <a:pt x="23" y="42"/>
                  <a:pt x="23" y="42"/>
                </a:cubicBezTo>
                <a:cubicBezTo>
                  <a:pt x="23" y="42"/>
                  <a:pt x="23" y="42"/>
                  <a:pt x="23" y="42"/>
                </a:cubicBezTo>
                <a:cubicBezTo>
                  <a:pt x="23" y="41"/>
                  <a:pt x="23" y="41"/>
                  <a:pt x="23" y="40"/>
                </a:cubicBezTo>
                <a:cubicBezTo>
                  <a:pt x="23" y="39"/>
                  <a:pt x="23" y="39"/>
                  <a:pt x="24" y="38"/>
                </a:cubicBezTo>
                <a:cubicBezTo>
                  <a:pt x="24" y="38"/>
                  <a:pt x="24" y="38"/>
                  <a:pt x="24" y="38"/>
                </a:cubicBezTo>
                <a:cubicBezTo>
                  <a:pt x="24" y="38"/>
                  <a:pt x="24" y="38"/>
                  <a:pt x="24" y="38"/>
                </a:cubicBezTo>
                <a:cubicBezTo>
                  <a:pt x="24" y="38"/>
                  <a:pt x="24" y="37"/>
                  <a:pt x="24" y="37"/>
                </a:cubicBezTo>
                <a:cubicBezTo>
                  <a:pt x="25" y="37"/>
                  <a:pt x="25" y="36"/>
                  <a:pt x="26" y="36"/>
                </a:cubicBezTo>
                <a:cubicBezTo>
                  <a:pt x="26" y="36"/>
                  <a:pt x="26" y="36"/>
                  <a:pt x="26" y="36"/>
                </a:cubicBezTo>
                <a:cubicBezTo>
                  <a:pt x="27" y="36"/>
                  <a:pt x="27" y="36"/>
                  <a:pt x="27" y="36"/>
                </a:cubicBezTo>
                <a:cubicBezTo>
                  <a:pt x="41" y="51"/>
                  <a:pt x="41" y="51"/>
                  <a:pt x="41" y="51"/>
                </a:cubicBezTo>
                <a:cubicBezTo>
                  <a:pt x="10" y="82"/>
                  <a:pt x="10" y="82"/>
                  <a:pt x="10" y="82"/>
                </a:cubicBezTo>
                <a:cubicBezTo>
                  <a:pt x="9" y="83"/>
                  <a:pt x="9" y="84"/>
                  <a:pt x="10" y="85"/>
                </a:cubicBezTo>
                <a:cubicBezTo>
                  <a:pt x="21" y="96"/>
                  <a:pt x="21" y="96"/>
                  <a:pt x="21" y="96"/>
                </a:cubicBezTo>
                <a:cubicBezTo>
                  <a:pt x="22" y="97"/>
                  <a:pt x="24" y="97"/>
                  <a:pt x="25" y="96"/>
                </a:cubicBezTo>
                <a:cubicBezTo>
                  <a:pt x="56" y="65"/>
                  <a:pt x="56" y="65"/>
                  <a:pt x="56" y="65"/>
                </a:cubicBezTo>
                <a:cubicBezTo>
                  <a:pt x="88" y="97"/>
                  <a:pt x="88" y="97"/>
                  <a:pt x="88" y="97"/>
                </a:cubicBezTo>
                <a:cubicBezTo>
                  <a:pt x="89" y="98"/>
                  <a:pt x="91" y="98"/>
                  <a:pt x="91" y="97"/>
                </a:cubicBezTo>
                <a:cubicBezTo>
                  <a:pt x="102" y="86"/>
                  <a:pt x="102" y="86"/>
                  <a:pt x="102" y="86"/>
                </a:cubicBezTo>
                <a:cubicBezTo>
                  <a:pt x="103" y="85"/>
                  <a:pt x="103" y="83"/>
                  <a:pt x="102" y="83"/>
                </a:cubicBezTo>
                <a:cubicBezTo>
                  <a:pt x="71" y="51"/>
                  <a:pt x="71" y="51"/>
                  <a:pt x="71" y="51"/>
                </a:cubicBezTo>
                <a:close/>
                <a:moveTo>
                  <a:pt x="29" y="31"/>
                </a:moveTo>
                <a:cubicBezTo>
                  <a:pt x="29" y="31"/>
                  <a:pt x="29" y="31"/>
                  <a:pt x="29" y="31"/>
                </a:cubicBezTo>
                <a:cubicBezTo>
                  <a:pt x="28" y="30"/>
                  <a:pt x="27" y="30"/>
                  <a:pt x="26" y="31"/>
                </a:cubicBezTo>
                <a:cubicBezTo>
                  <a:pt x="25" y="31"/>
                  <a:pt x="24" y="31"/>
                  <a:pt x="24" y="32"/>
                </a:cubicBezTo>
                <a:cubicBezTo>
                  <a:pt x="23" y="32"/>
                  <a:pt x="22" y="32"/>
                  <a:pt x="22" y="33"/>
                </a:cubicBezTo>
                <a:cubicBezTo>
                  <a:pt x="21" y="33"/>
                  <a:pt x="21" y="33"/>
                  <a:pt x="21" y="34"/>
                </a:cubicBezTo>
                <a:cubicBezTo>
                  <a:pt x="20" y="34"/>
                  <a:pt x="19" y="35"/>
                  <a:pt x="19" y="36"/>
                </a:cubicBezTo>
                <a:cubicBezTo>
                  <a:pt x="19" y="37"/>
                  <a:pt x="18" y="38"/>
                  <a:pt x="18" y="39"/>
                </a:cubicBezTo>
                <a:cubicBezTo>
                  <a:pt x="15" y="42"/>
                  <a:pt x="15" y="42"/>
                  <a:pt x="15" y="42"/>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1" y="37"/>
                  <a:pt x="11" y="37"/>
                </a:cubicBezTo>
                <a:cubicBezTo>
                  <a:pt x="10" y="37"/>
                  <a:pt x="10" y="37"/>
                  <a:pt x="10" y="37"/>
                </a:cubicBezTo>
                <a:cubicBezTo>
                  <a:pt x="10" y="37"/>
                  <a:pt x="10" y="37"/>
                  <a:pt x="10" y="37"/>
                </a:cubicBezTo>
                <a:cubicBezTo>
                  <a:pt x="10" y="37"/>
                  <a:pt x="10" y="37"/>
                  <a:pt x="10" y="37"/>
                </a:cubicBezTo>
                <a:cubicBezTo>
                  <a:pt x="6" y="32"/>
                  <a:pt x="6" y="32"/>
                  <a:pt x="6" y="32"/>
                </a:cubicBezTo>
                <a:cubicBezTo>
                  <a:pt x="9" y="29"/>
                  <a:pt x="9" y="29"/>
                  <a:pt x="9" y="29"/>
                </a:cubicBezTo>
                <a:cubicBezTo>
                  <a:pt x="10" y="29"/>
                  <a:pt x="11" y="29"/>
                  <a:pt x="11" y="29"/>
                </a:cubicBezTo>
                <a:cubicBezTo>
                  <a:pt x="13" y="29"/>
                  <a:pt x="14" y="28"/>
                  <a:pt x="15" y="27"/>
                </a:cubicBezTo>
                <a:cubicBezTo>
                  <a:pt x="15" y="27"/>
                  <a:pt x="15" y="27"/>
                  <a:pt x="15" y="26"/>
                </a:cubicBezTo>
                <a:cubicBezTo>
                  <a:pt x="16" y="26"/>
                  <a:pt x="16" y="25"/>
                  <a:pt x="16" y="24"/>
                </a:cubicBezTo>
                <a:cubicBezTo>
                  <a:pt x="16" y="24"/>
                  <a:pt x="16" y="24"/>
                  <a:pt x="16" y="24"/>
                </a:cubicBezTo>
                <a:cubicBezTo>
                  <a:pt x="17" y="24"/>
                  <a:pt x="17" y="23"/>
                  <a:pt x="18" y="22"/>
                </a:cubicBezTo>
                <a:cubicBezTo>
                  <a:pt x="18" y="21"/>
                  <a:pt x="18" y="20"/>
                  <a:pt x="17" y="19"/>
                </a:cubicBezTo>
                <a:cubicBezTo>
                  <a:pt x="16" y="18"/>
                  <a:pt x="16" y="18"/>
                  <a:pt x="16" y="18"/>
                </a:cubicBezTo>
                <a:cubicBezTo>
                  <a:pt x="24" y="11"/>
                  <a:pt x="24" y="11"/>
                  <a:pt x="24" y="11"/>
                </a:cubicBezTo>
                <a:cubicBezTo>
                  <a:pt x="25" y="12"/>
                  <a:pt x="25" y="12"/>
                  <a:pt x="25" y="12"/>
                </a:cubicBezTo>
                <a:cubicBezTo>
                  <a:pt x="26" y="13"/>
                  <a:pt x="27" y="13"/>
                  <a:pt x="28" y="12"/>
                </a:cubicBezTo>
                <a:cubicBezTo>
                  <a:pt x="29" y="12"/>
                  <a:pt x="30" y="11"/>
                  <a:pt x="31" y="11"/>
                </a:cubicBezTo>
                <a:cubicBezTo>
                  <a:pt x="31" y="11"/>
                  <a:pt x="31" y="11"/>
                  <a:pt x="31" y="11"/>
                </a:cubicBezTo>
                <a:cubicBezTo>
                  <a:pt x="31" y="10"/>
                  <a:pt x="32" y="10"/>
                  <a:pt x="33" y="10"/>
                </a:cubicBezTo>
                <a:cubicBezTo>
                  <a:pt x="33" y="9"/>
                  <a:pt x="34" y="9"/>
                  <a:pt x="34" y="9"/>
                </a:cubicBezTo>
                <a:cubicBezTo>
                  <a:pt x="37" y="7"/>
                  <a:pt x="40" y="6"/>
                  <a:pt x="42" y="6"/>
                </a:cubicBezTo>
                <a:cubicBezTo>
                  <a:pt x="44" y="6"/>
                  <a:pt x="45" y="6"/>
                  <a:pt x="46" y="7"/>
                </a:cubicBezTo>
                <a:cubicBezTo>
                  <a:pt x="46" y="7"/>
                  <a:pt x="45" y="7"/>
                  <a:pt x="45" y="7"/>
                </a:cubicBezTo>
                <a:cubicBezTo>
                  <a:pt x="43" y="8"/>
                  <a:pt x="41" y="10"/>
                  <a:pt x="39" y="13"/>
                </a:cubicBezTo>
                <a:cubicBezTo>
                  <a:pt x="39" y="13"/>
                  <a:pt x="39" y="13"/>
                  <a:pt x="39" y="14"/>
                </a:cubicBezTo>
                <a:cubicBezTo>
                  <a:pt x="39" y="15"/>
                  <a:pt x="38" y="16"/>
                  <a:pt x="38" y="17"/>
                </a:cubicBezTo>
                <a:cubicBezTo>
                  <a:pt x="38" y="17"/>
                  <a:pt x="38" y="17"/>
                  <a:pt x="38" y="17"/>
                </a:cubicBezTo>
                <a:cubicBezTo>
                  <a:pt x="37" y="18"/>
                  <a:pt x="37" y="19"/>
                  <a:pt x="36" y="20"/>
                </a:cubicBezTo>
                <a:cubicBezTo>
                  <a:pt x="35" y="21"/>
                  <a:pt x="35" y="23"/>
                  <a:pt x="36" y="23"/>
                </a:cubicBezTo>
                <a:cubicBezTo>
                  <a:pt x="36" y="23"/>
                  <a:pt x="36" y="23"/>
                  <a:pt x="36" y="23"/>
                </a:cubicBezTo>
                <a:cubicBezTo>
                  <a:pt x="52" y="40"/>
                  <a:pt x="52" y="40"/>
                  <a:pt x="52" y="40"/>
                </a:cubicBezTo>
                <a:cubicBezTo>
                  <a:pt x="45" y="47"/>
                  <a:pt x="45" y="47"/>
                  <a:pt x="45" y="47"/>
                </a:cubicBezTo>
                <a:cubicBezTo>
                  <a:pt x="29" y="31"/>
                  <a:pt x="29" y="31"/>
                  <a:pt x="29" y="31"/>
                </a:cubicBezTo>
                <a:close/>
                <a:moveTo>
                  <a:pt x="23" y="91"/>
                </a:moveTo>
                <a:cubicBezTo>
                  <a:pt x="23" y="91"/>
                  <a:pt x="23" y="91"/>
                  <a:pt x="23" y="91"/>
                </a:cubicBezTo>
                <a:cubicBezTo>
                  <a:pt x="16" y="83"/>
                  <a:pt x="16" y="83"/>
                  <a:pt x="16" y="83"/>
                </a:cubicBezTo>
                <a:cubicBezTo>
                  <a:pt x="47" y="52"/>
                  <a:pt x="47" y="52"/>
                  <a:pt x="47" y="52"/>
                </a:cubicBezTo>
                <a:cubicBezTo>
                  <a:pt x="66" y="33"/>
                  <a:pt x="66" y="33"/>
                  <a:pt x="66" y="33"/>
                </a:cubicBezTo>
                <a:cubicBezTo>
                  <a:pt x="66" y="33"/>
                  <a:pt x="67" y="32"/>
                  <a:pt x="66" y="31"/>
                </a:cubicBezTo>
                <a:cubicBezTo>
                  <a:pt x="66" y="30"/>
                  <a:pt x="66" y="30"/>
                  <a:pt x="66" y="30"/>
                </a:cubicBezTo>
                <a:cubicBezTo>
                  <a:pt x="66" y="29"/>
                  <a:pt x="66" y="29"/>
                  <a:pt x="66" y="29"/>
                </a:cubicBezTo>
                <a:cubicBezTo>
                  <a:pt x="66" y="29"/>
                  <a:pt x="66" y="29"/>
                  <a:pt x="66" y="29"/>
                </a:cubicBezTo>
                <a:cubicBezTo>
                  <a:pt x="65" y="25"/>
                  <a:pt x="65" y="20"/>
                  <a:pt x="68" y="16"/>
                </a:cubicBezTo>
                <a:cubicBezTo>
                  <a:pt x="70" y="12"/>
                  <a:pt x="74" y="8"/>
                  <a:pt x="79" y="7"/>
                </a:cubicBezTo>
                <a:cubicBezTo>
                  <a:pt x="82" y="6"/>
                  <a:pt x="84" y="6"/>
                  <a:pt x="87" y="7"/>
                </a:cubicBezTo>
                <a:cubicBezTo>
                  <a:pt x="88" y="7"/>
                  <a:pt x="89" y="7"/>
                  <a:pt x="90" y="8"/>
                </a:cubicBezTo>
                <a:cubicBezTo>
                  <a:pt x="89" y="8"/>
                  <a:pt x="89" y="8"/>
                  <a:pt x="89" y="8"/>
                </a:cubicBezTo>
                <a:cubicBezTo>
                  <a:pt x="82" y="10"/>
                  <a:pt x="82" y="10"/>
                  <a:pt x="82" y="10"/>
                </a:cubicBezTo>
                <a:cubicBezTo>
                  <a:pt x="81" y="10"/>
                  <a:pt x="81" y="11"/>
                  <a:pt x="80" y="12"/>
                </a:cubicBezTo>
                <a:cubicBezTo>
                  <a:pt x="77" y="25"/>
                  <a:pt x="77" y="25"/>
                  <a:pt x="77" y="25"/>
                </a:cubicBezTo>
                <a:cubicBezTo>
                  <a:pt x="76" y="26"/>
                  <a:pt x="77" y="27"/>
                  <a:pt x="77" y="28"/>
                </a:cubicBezTo>
                <a:cubicBezTo>
                  <a:pt x="82" y="33"/>
                  <a:pt x="82" y="33"/>
                  <a:pt x="82" y="33"/>
                </a:cubicBezTo>
                <a:cubicBezTo>
                  <a:pt x="82" y="33"/>
                  <a:pt x="82" y="33"/>
                  <a:pt x="82" y="33"/>
                </a:cubicBezTo>
                <a:cubicBezTo>
                  <a:pt x="87" y="37"/>
                  <a:pt x="87" y="37"/>
                  <a:pt x="87" y="37"/>
                </a:cubicBezTo>
                <a:cubicBezTo>
                  <a:pt x="88" y="38"/>
                  <a:pt x="89" y="38"/>
                  <a:pt x="90" y="38"/>
                </a:cubicBezTo>
                <a:cubicBezTo>
                  <a:pt x="97" y="36"/>
                  <a:pt x="97" y="36"/>
                  <a:pt x="97" y="36"/>
                </a:cubicBezTo>
                <a:cubicBezTo>
                  <a:pt x="97" y="36"/>
                  <a:pt x="97" y="36"/>
                  <a:pt x="97" y="36"/>
                </a:cubicBezTo>
                <a:cubicBezTo>
                  <a:pt x="97" y="37"/>
                  <a:pt x="96" y="38"/>
                  <a:pt x="95" y="38"/>
                </a:cubicBezTo>
                <a:cubicBezTo>
                  <a:pt x="93" y="40"/>
                  <a:pt x="91" y="41"/>
                  <a:pt x="88" y="42"/>
                </a:cubicBezTo>
                <a:cubicBezTo>
                  <a:pt x="86" y="43"/>
                  <a:pt x="84" y="43"/>
                  <a:pt x="82" y="43"/>
                </a:cubicBezTo>
                <a:cubicBezTo>
                  <a:pt x="80" y="42"/>
                  <a:pt x="78" y="42"/>
                  <a:pt x="76" y="41"/>
                </a:cubicBezTo>
                <a:cubicBezTo>
                  <a:pt x="75" y="40"/>
                  <a:pt x="73" y="41"/>
                  <a:pt x="73" y="41"/>
                </a:cubicBezTo>
                <a:cubicBezTo>
                  <a:pt x="23" y="91"/>
                  <a:pt x="23" y="91"/>
                  <a:pt x="23" y="91"/>
                </a:cubicBezTo>
                <a:close/>
                <a:moveTo>
                  <a:pt x="90" y="92"/>
                </a:moveTo>
                <a:cubicBezTo>
                  <a:pt x="90" y="92"/>
                  <a:pt x="90" y="92"/>
                  <a:pt x="90" y="92"/>
                </a:cubicBezTo>
                <a:cubicBezTo>
                  <a:pt x="60" y="62"/>
                  <a:pt x="60" y="62"/>
                  <a:pt x="60" y="62"/>
                </a:cubicBezTo>
                <a:cubicBezTo>
                  <a:pt x="67" y="54"/>
                  <a:pt x="67" y="54"/>
                  <a:pt x="67" y="54"/>
                </a:cubicBezTo>
                <a:cubicBezTo>
                  <a:pt x="97" y="84"/>
                  <a:pt x="97" y="84"/>
                  <a:pt x="97" y="84"/>
                </a:cubicBezTo>
                <a:cubicBezTo>
                  <a:pt x="90" y="92"/>
                  <a:pt x="90" y="92"/>
                  <a:pt x="90" y="92"/>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grpSp>
        <p:nvGrpSpPr>
          <p:cNvPr id="200" name="组合 199"/>
          <p:cNvGrpSpPr/>
          <p:nvPr/>
        </p:nvGrpSpPr>
        <p:grpSpPr>
          <a:xfrm>
            <a:off x="10447468" y="2577360"/>
            <a:ext cx="422491" cy="316867"/>
            <a:chOff x="9534525" y="2832100"/>
            <a:chExt cx="539751" cy="404813"/>
          </a:xfrm>
        </p:grpSpPr>
        <p:sp>
          <p:nvSpPr>
            <p:cNvPr id="201" name="Freeform 19"/>
            <p:cNvSpPr>
              <a:spLocks noEditPoints="1"/>
            </p:cNvSpPr>
            <p:nvPr/>
          </p:nvSpPr>
          <p:spPr bwMode="auto">
            <a:xfrm>
              <a:off x="9644063" y="2952750"/>
              <a:ext cx="176213" cy="176213"/>
            </a:xfrm>
            <a:custGeom>
              <a:avLst/>
              <a:gdLst>
                <a:gd name="T0" fmla="*/ 24 w 47"/>
                <a:gd name="T1" fmla="*/ 47 h 47"/>
                <a:gd name="T2" fmla="*/ 0 w 47"/>
                <a:gd name="T3" fmla="*/ 24 h 47"/>
                <a:gd name="T4" fmla="*/ 24 w 47"/>
                <a:gd name="T5" fmla="*/ 0 h 47"/>
                <a:gd name="T6" fmla="*/ 47 w 47"/>
                <a:gd name="T7" fmla="*/ 24 h 47"/>
                <a:gd name="T8" fmla="*/ 24 w 47"/>
                <a:gd name="T9" fmla="*/ 47 h 47"/>
                <a:gd name="T10" fmla="*/ 24 w 47"/>
                <a:gd name="T11" fmla="*/ 7 h 47"/>
                <a:gd name="T12" fmla="*/ 6 w 47"/>
                <a:gd name="T13" fmla="*/ 24 h 47"/>
                <a:gd name="T14" fmla="*/ 24 w 47"/>
                <a:gd name="T15" fmla="*/ 41 h 47"/>
                <a:gd name="T16" fmla="*/ 41 w 47"/>
                <a:gd name="T17" fmla="*/ 24 h 47"/>
                <a:gd name="T18" fmla="*/ 24 w 47"/>
                <a:gd name="T1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47"/>
                  </a:moveTo>
                  <a:cubicBezTo>
                    <a:pt x="11" y="47"/>
                    <a:pt x="0" y="37"/>
                    <a:pt x="0" y="24"/>
                  </a:cubicBezTo>
                  <a:cubicBezTo>
                    <a:pt x="0" y="11"/>
                    <a:pt x="11" y="0"/>
                    <a:pt x="24" y="0"/>
                  </a:cubicBezTo>
                  <a:cubicBezTo>
                    <a:pt x="37" y="0"/>
                    <a:pt x="47" y="11"/>
                    <a:pt x="47" y="24"/>
                  </a:cubicBezTo>
                  <a:cubicBezTo>
                    <a:pt x="47" y="37"/>
                    <a:pt x="37" y="47"/>
                    <a:pt x="24" y="47"/>
                  </a:cubicBezTo>
                  <a:close/>
                  <a:moveTo>
                    <a:pt x="24" y="7"/>
                  </a:moveTo>
                  <a:cubicBezTo>
                    <a:pt x="14" y="7"/>
                    <a:pt x="6" y="14"/>
                    <a:pt x="6" y="24"/>
                  </a:cubicBezTo>
                  <a:cubicBezTo>
                    <a:pt x="6" y="33"/>
                    <a:pt x="14" y="41"/>
                    <a:pt x="24" y="41"/>
                  </a:cubicBezTo>
                  <a:cubicBezTo>
                    <a:pt x="33" y="41"/>
                    <a:pt x="41" y="33"/>
                    <a:pt x="41" y="24"/>
                  </a:cubicBezTo>
                  <a:cubicBezTo>
                    <a:pt x="41" y="14"/>
                    <a:pt x="33" y="7"/>
                    <a:pt x="24" y="7"/>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grpSp>
          <p:nvGrpSpPr>
            <p:cNvPr id="202" name="组合 201"/>
            <p:cNvGrpSpPr/>
            <p:nvPr/>
          </p:nvGrpSpPr>
          <p:grpSpPr>
            <a:xfrm>
              <a:off x="9534525" y="2832100"/>
              <a:ext cx="539751" cy="404813"/>
              <a:chOff x="9534525" y="2832100"/>
              <a:chExt cx="539751" cy="404813"/>
            </a:xfrm>
          </p:grpSpPr>
          <p:sp>
            <p:nvSpPr>
              <p:cNvPr id="204" name="Freeform 18"/>
              <p:cNvSpPr>
                <a:spLocks noEditPoints="1"/>
              </p:cNvSpPr>
              <p:nvPr/>
            </p:nvSpPr>
            <p:spPr bwMode="auto">
              <a:xfrm>
                <a:off x="9534525" y="2843213"/>
                <a:ext cx="393700" cy="393700"/>
              </a:xfrm>
              <a:custGeom>
                <a:avLst/>
                <a:gdLst>
                  <a:gd name="T0" fmla="*/ 99 w 105"/>
                  <a:gd name="T1" fmla="*/ 39 h 105"/>
                  <a:gd name="T2" fmla="*/ 95 w 105"/>
                  <a:gd name="T3" fmla="*/ 30 h 105"/>
                  <a:gd name="T4" fmla="*/ 85 w 105"/>
                  <a:gd name="T5" fmla="*/ 10 h 105"/>
                  <a:gd name="T6" fmla="*/ 70 w 105"/>
                  <a:gd name="T7" fmla="*/ 16 h 105"/>
                  <a:gd name="T8" fmla="*/ 67 w 105"/>
                  <a:gd name="T9" fmla="*/ 7 h 105"/>
                  <a:gd name="T10" fmla="*/ 40 w 105"/>
                  <a:gd name="T11" fmla="*/ 2 h 105"/>
                  <a:gd name="T12" fmla="*/ 31 w 105"/>
                  <a:gd name="T13" fmla="*/ 10 h 105"/>
                  <a:gd name="T14" fmla="*/ 21 w 105"/>
                  <a:gd name="T15" fmla="*/ 10 h 105"/>
                  <a:gd name="T16" fmla="*/ 10 w 105"/>
                  <a:gd name="T17" fmla="*/ 21 h 105"/>
                  <a:gd name="T18" fmla="*/ 10 w 105"/>
                  <a:gd name="T19" fmla="*/ 30 h 105"/>
                  <a:gd name="T20" fmla="*/ 2 w 105"/>
                  <a:gd name="T21" fmla="*/ 40 h 105"/>
                  <a:gd name="T22" fmla="*/ 0 w 105"/>
                  <a:gd name="T23" fmla="*/ 61 h 105"/>
                  <a:gd name="T24" fmla="*/ 16 w 105"/>
                  <a:gd name="T25" fmla="*/ 70 h 105"/>
                  <a:gd name="T26" fmla="*/ 8 w 105"/>
                  <a:gd name="T27" fmla="*/ 80 h 105"/>
                  <a:gd name="T28" fmla="*/ 21 w 105"/>
                  <a:gd name="T29" fmla="*/ 96 h 105"/>
                  <a:gd name="T30" fmla="*/ 36 w 105"/>
                  <a:gd name="T31" fmla="*/ 90 h 105"/>
                  <a:gd name="T32" fmla="*/ 45 w 105"/>
                  <a:gd name="T33" fmla="*/ 105 h 105"/>
                  <a:gd name="T34" fmla="*/ 67 w 105"/>
                  <a:gd name="T35" fmla="*/ 91 h 105"/>
                  <a:gd name="T36" fmla="*/ 80 w 105"/>
                  <a:gd name="T37" fmla="*/ 97 h 105"/>
                  <a:gd name="T38" fmla="*/ 97 w 105"/>
                  <a:gd name="T39" fmla="*/ 80 h 105"/>
                  <a:gd name="T40" fmla="*/ 99 w 105"/>
                  <a:gd name="T41" fmla="*/ 67 h 105"/>
                  <a:gd name="T42" fmla="*/ 105 w 105"/>
                  <a:gd name="T43" fmla="*/ 61 h 105"/>
                  <a:gd name="T44" fmla="*/ 100 w 105"/>
                  <a:gd name="T45" fmla="*/ 45 h 105"/>
                  <a:gd name="T46" fmla="*/ 100 w 105"/>
                  <a:gd name="T47" fmla="*/ 62 h 105"/>
                  <a:gd name="T48" fmla="*/ 89 w 105"/>
                  <a:gd name="T49" fmla="*/ 62 h 105"/>
                  <a:gd name="T50" fmla="*/ 92 w 105"/>
                  <a:gd name="T51" fmla="*/ 79 h 105"/>
                  <a:gd name="T52" fmla="*/ 92 w 105"/>
                  <a:gd name="T53" fmla="*/ 81 h 105"/>
                  <a:gd name="T54" fmla="*/ 79 w 105"/>
                  <a:gd name="T55" fmla="*/ 92 h 105"/>
                  <a:gd name="T56" fmla="*/ 62 w 105"/>
                  <a:gd name="T57" fmla="*/ 89 h 105"/>
                  <a:gd name="T58" fmla="*/ 60 w 105"/>
                  <a:gd name="T59" fmla="*/ 101 h 105"/>
                  <a:gd name="T60" fmla="*/ 43 w 105"/>
                  <a:gd name="T61" fmla="*/ 89 h 105"/>
                  <a:gd name="T62" fmla="*/ 27 w 105"/>
                  <a:gd name="T63" fmla="*/ 92 h 105"/>
                  <a:gd name="T64" fmla="*/ 24 w 105"/>
                  <a:gd name="T65" fmla="*/ 92 h 105"/>
                  <a:gd name="T66" fmla="*/ 13 w 105"/>
                  <a:gd name="T67" fmla="*/ 80 h 105"/>
                  <a:gd name="T68" fmla="*/ 14 w 105"/>
                  <a:gd name="T69" fmla="*/ 79 h 105"/>
                  <a:gd name="T70" fmla="*/ 16 w 105"/>
                  <a:gd name="T71" fmla="*/ 62 h 105"/>
                  <a:gd name="T72" fmla="*/ 5 w 105"/>
                  <a:gd name="T73" fmla="*/ 45 h 105"/>
                  <a:gd name="T74" fmla="*/ 16 w 105"/>
                  <a:gd name="T75" fmla="*/ 44 h 105"/>
                  <a:gd name="T76" fmla="*/ 20 w 105"/>
                  <a:gd name="T77" fmla="*/ 34 h 105"/>
                  <a:gd name="T78" fmla="*/ 14 w 105"/>
                  <a:gd name="T79" fmla="*/ 25 h 105"/>
                  <a:gd name="T80" fmla="*/ 27 w 105"/>
                  <a:gd name="T81" fmla="*/ 14 h 105"/>
                  <a:gd name="T82" fmla="*/ 36 w 105"/>
                  <a:gd name="T83" fmla="*/ 21 h 105"/>
                  <a:gd name="T84" fmla="*/ 44 w 105"/>
                  <a:gd name="T85" fmla="*/ 6 h 105"/>
                  <a:gd name="T86" fmla="*/ 62 w 105"/>
                  <a:gd name="T87" fmla="*/ 7 h 105"/>
                  <a:gd name="T88" fmla="*/ 72 w 105"/>
                  <a:gd name="T89" fmla="*/ 20 h 105"/>
                  <a:gd name="T90" fmla="*/ 81 w 105"/>
                  <a:gd name="T91" fmla="*/ 14 h 105"/>
                  <a:gd name="T92" fmla="*/ 92 w 105"/>
                  <a:gd name="T93" fmla="*/ 27 h 105"/>
                  <a:gd name="T94" fmla="*/ 87 w 105"/>
                  <a:gd name="T95" fmla="*/ 42 h 105"/>
                  <a:gd name="T96" fmla="*/ 100 w 105"/>
                  <a:gd name="T97"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 h="105">
                    <a:moveTo>
                      <a:pt x="105" y="45"/>
                    </a:moveTo>
                    <a:cubicBezTo>
                      <a:pt x="105" y="45"/>
                      <a:pt x="105" y="45"/>
                      <a:pt x="105" y="45"/>
                    </a:cubicBezTo>
                    <a:cubicBezTo>
                      <a:pt x="105" y="43"/>
                      <a:pt x="105" y="42"/>
                      <a:pt x="103" y="40"/>
                    </a:cubicBezTo>
                    <a:cubicBezTo>
                      <a:pt x="102" y="39"/>
                      <a:pt x="101" y="39"/>
                      <a:pt x="99" y="39"/>
                    </a:cubicBezTo>
                    <a:cubicBezTo>
                      <a:pt x="91" y="39"/>
                      <a:pt x="91" y="39"/>
                      <a:pt x="91" y="39"/>
                    </a:cubicBezTo>
                    <a:cubicBezTo>
                      <a:pt x="91" y="38"/>
                      <a:pt x="90" y="37"/>
                      <a:pt x="90" y="36"/>
                    </a:cubicBezTo>
                    <a:cubicBezTo>
                      <a:pt x="95" y="30"/>
                      <a:pt x="95" y="30"/>
                      <a:pt x="95" y="30"/>
                    </a:cubicBezTo>
                    <a:cubicBezTo>
                      <a:pt x="95" y="30"/>
                      <a:pt x="95" y="30"/>
                      <a:pt x="95" y="30"/>
                    </a:cubicBezTo>
                    <a:cubicBezTo>
                      <a:pt x="95" y="30"/>
                      <a:pt x="95" y="30"/>
                      <a:pt x="95" y="30"/>
                    </a:cubicBezTo>
                    <a:cubicBezTo>
                      <a:pt x="97" y="29"/>
                      <a:pt x="97" y="27"/>
                      <a:pt x="97" y="26"/>
                    </a:cubicBezTo>
                    <a:cubicBezTo>
                      <a:pt x="97" y="24"/>
                      <a:pt x="97" y="22"/>
                      <a:pt x="95" y="21"/>
                    </a:cubicBezTo>
                    <a:cubicBezTo>
                      <a:pt x="85" y="10"/>
                      <a:pt x="85" y="10"/>
                      <a:pt x="85" y="10"/>
                    </a:cubicBezTo>
                    <a:cubicBezTo>
                      <a:pt x="84" y="10"/>
                      <a:pt x="84" y="10"/>
                      <a:pt x="84" y="10"/>
                    </a:cubicBezTo>
                    <a:cubicBezTo>
                      <a:pt x="83" y="9"/>
                      <a:pt x="81" y="8"/>
                      <a:pt x="80" y="8"/>
                    </a:cubicBezTo>
                    <a:cubicBezTo>
                      <a:pt x="78" y="8"/>
                      <a:pt x="77" y="9"/>
                      <a:pt x="75" y="10"/>
                    </a:cubicBezTo>
                    <a:cubicBezTo>
                      <a:pt x="70" y="16"/>
                      <a:pt x="70" y="16"/>
                      <a:pt x="70" y="16"/>
                    </a:cubicBezTo>
                    <a:cubicBezTo>
                      <a:pt x="68" y="15"/>
                      <a:pt x="68" y="15"/>
                      <a:pt x="68" y="15"/>
                    </a:cubicBezTo>
                    <a:cubicBezTo>
                      <a:pt x="68" y="15"/>
                      <a:pt x="68" y="15"/>
                      <a:pt x="68" y="15"/>
                    </a:cubicBezTo>
                    <a:cubicBezTo>
                      <a:pt x="67" y="15"/>
                      <a:pt x="67" y="15"/>
                      <a:pt x="67" y="15"/>
                    </a:cubicBezTo>
                    <a:cubicBezTo>
                      <a:pt x="67" y="7"/>
                      <a:pt x="67" y="7"/>
                      <a:pt x="67" y="7"/>
                    </a:cubicBezTo>
                    <a:cubicBezTo>
                      <a:pt x="67" y="5"/>
                      <a:pt x="66" y="3"/>
                      <a:pt x="65" y="2"/>
                    </a:cubicBezTo>
                    <a:cubicBezTo>
                      <a:pt x="64" y="1"/>
                      <a:pt x="62" y="0"/>
                      <a:pt x="60" y="0"/>
                    </a:cubicBezTo>
                    <a:cubicBezTo>
                      <a:pt x="45" y="0"/>
                      <a:pt x="45" y="0"/>
                      <a:pt x="45" y="0"/>
                    </a:cubicBezTo>
                    <a:cubicBezTo>
                      <a:pt x="43" y="0"/>
                      <a:pt x="42" y="1"/>
                      <a:pt x="40" y="2"/>
                    </a:cubicBezTo>
                    <a:cubicBezTo>
                      <a:pt x="39" y="3"/>
                      <a:pt x="38" y="5"/>
                      <a:pt x="38" y="7"/>
                    </a:cubicBezTo>
                    <a:cubicBezTo>
                      <a:pt x="38" y="15"/>
                      <a:pt x="38" y="15"/>
                      <a:pt x="38" y="15"/>
                    </a:cubicBezTo>
                    <a:cubicBezTo>
                      <a:pt x="36" y="16"/>
                      <a:pt x="36" y="16"/>
                      <a:pt x="36" y="16"/>
                    </a:cubicBezTo>
                    <a:cubicBezTo>
                      <a:pt x="31" y="10"/>
                      <a:pt x="31" y="10"/>
                      <a:pt x="31" y="10"/>
                    </a:cubicBezTo>
                    <a:cubicBezTo>
                      <a:pt x="30" y="10"/>
                      <a:pt x="30" y="10"/>
                      <a:pt x="30" y="10"/>
                    </a:cubicBezTo>
                    <a:cubicBezTo>
                      <a:pt x="30" y="10"/>
                      <a:pt x="30" y="10"/>
                      <a:pt x="30" y="10"/>
                    </a:cubicBezTo>
                    <a:cubicBezTo>
                      <a:pt x="29" y="9"/>
                      <a:pt x="27" y="8"/>
                      <a:pt x="26" y="8"/>
                    </a:cubicBezTo>
                    <a:cubicBezTo>
                      <a:pt x="24" y="8"/>
                      <a:pt x="22" y="9"/>
                      <a:pt x="21" y="10"/>
                    </a:cubicBezTo>
                    <a:cubicBezTo>
                      <a:pt x="21" y="10"/>
                      <a:pt x="21" y="10"/>
                      <a:pt x="21" y="10"/>
                    </a:cubicBezTo>
                    <a:cubicBezTo>
                      <a:pt x="10" y="21"/>
                      <a:pt x="10" y="21"/>
                      <a:pt x="10" y="21"/>
                    </a:cubicBezTo>
                    <a:cubicBezTo>
                      <a:pt x="10" y="21"/>
                      <a:pt x="10" y="21"/>
                      <a:pt x="10" y="21"/>
                    </a:cubicBezTo>
                    <a:cubicBezTo>
                      <a:pt x="10" y="21"/>
                      <a:pt x="10" y="21"/>
                      <a:pt x="10" y="21"/>
                    </a:cubicBezTo>
                    <a:cubicBezTo>
                      <a:pt x="9" y="22"/>
                      <a:pt x="8" y="24"/>
                      <a:pt x="8" y="26"/>
                    </a:cubicBezTo>
                    <a:cubicBezTo>
                      <a:pt x="8" y="27"/>
                      <a:pt x="9" y="29"/>
                      <a:pt x="10" y="30"/>
                    </a:cubicBezTo>
                    <a:cubicBezTo>
                      <a:pt x="10" y="30"/>
                      <a:pt x="10" y="30"/>
                      <a:pt x="10" y="30"/>
                    </a:cubicBezTo>
                    <a:cubicBezTo>
                      <a:pt x="10" y="30"/>
                      <a:pt x="10" y="30"/>
                      <a:pt x="10" y="30"/>
                    </a:cubicBezTo>
                    <a:cubicBezTo>
                      <a:pt x="16" y="36"/>
                      <a:pt x="16" y="36"/>
                      <a:pt x="16" y="36"/>
                    </a:cubicBezTo>
                    <a:cubicBezTo>
                      <a:pt x="15" y="37"/>
                      <a:pt x="15" y="38"/>
                      <a:pt x="15" y="39"/>
                    </a:cubicBezTo>
                    <a:cubicBezTo>
                      <a:pt x="7" y="39"/>
                      <a:pt x="7" y="39"/>
                      <a:pt x="7" y="39"/>
                    </a:cubicBezTo>
                    <a:cubicBezTo>
                      <a:pt x="5" y="39"/>
                      <a:pt x="3" y="39"/>
                      <a:pt x="2" y="40"/>
                    </a:cubicBezTo>
                    <a:cubicBezTo>
                      <a:pt x="2" y="40"/>
                      <a:pt x="2" y="40"/>
                      <a:pt x="2" y="40"/>
                    </a:cubicBezTo>
                    <a:cubicBezTo>
                      <a:pt x="2" y="40"/>
                      <a:pt x="2" y="40"/>
                      <a:pt x="2" y="40"/>
                    </a:cubicBezTo>
                    <a:cubicBezTo>
                      <a:pt x="1" y="42"/>
                      <a:pt x="0" y="43"/>
                      <a:pt x="0" y="45"/>
                    </a:cubicBezTo>
                    <a:cubicBezTo>
                      <a:pt x="0" y="61"/>
                      <a:pt x="0" y="61"/>
                      <a:pt x="0" y="61"/>
                    </a:cubicBezTo>
                    <a:cubicBezTo>
                      <a:pt x="0" y="62"/>
                      <a:pt x="1" y="64"/>
                      <a:pt x="2" y="65"/>
                    </a:cubicBezTo>
                    <a:cubicBezTo>
                      <a:pt x="3" y="66"/>
                      <a:pt x="5" y="67"/>
                      <a:pt x="7" y="67"/>
                    </a:cubicBezTo>
                    <a:cubicBezTo>
                      <a:pt x="15" y="67"/>
                      <a:pt x="15" y="67"/>
                      <a:pt x="15" y="67"/>
                    </a:cubicBezTo>
                    <a:cubicBezTo>
                      <a:pt x="15" y="68"/>
                      <a:pt x="15" y="69"/>
                      <a:pt x="16" y="70"/>
                    </a:cubicBezTo>
                    <a:cubicBezTo>
                      <a:pt x="10" y="75"/>
                      <a:pt x="10" y="75"/>
                      <a:pt x="10" y="75"/>
                    </a:cubicBezTo>
                    <a:cubicBezTo>
                      <a:pt x="10" y="75"/>
                      <a:pt x="10" y="75"/>
                      <a:pt x="10" y="75"/>
                    </a:cubicBezTo>
                    <a:cubicBezTo>
                      <a:pt x="10" y="75"/>
                      <a:pt x="10" y="75"/>
                      <a:pt x="10" y="75"/>
                    </a:cubicBezTo>
                    <a:cubicBezTo>
                      <a:pt x="9" y="77"/>
                      <a:pt x="8" y="78"/>
                      <a:pt x="8" y="80"/>
                    </a:cubicBezTo>
                    <a:cubicBezTo>
                      <a:pt x="8" y="82"/>
                      <a:pt x="9" y="83"/>
                      <a:pt x="10" y="85"/>
                    </a:cubicBezTo>
                    <a:cubicBezTo>
                      <a:pt x="10" y="85"/>
                      <a:pt x="10" y="85"/>
                      <a:pt x="10" y="85"/>
                    </a:cubicBezTo>
                    <a:cubicBezTo>
                      <a:pt x="21" y="95"/>
                      <a:pt x="21" y="95"/>
                      <a:pt x="21" y="95"/>
                    </a:cubicBezTo>
                    <a:cubicBezTo>
                      <a:pt x="21" y="96"/>
                      <a:pt x="21" y="96"/>
                      <a:pt x="21" y="96"/>
                    </a:cubicBezTo>
                    <a:cubicBezTo>
                      <a:pt x="22" y="97"/>
                      <a:pt x="24" y="97"/>
                      <a:pt x="26" y="97"/>
                    </a:cubicBezTo>
                    <a:cubicBezTo>
                      <a:pt x="27" y="97"/>
                      <a:pt x="29" y="97"/>
                      <a:pt x="30" y="96"/>
                    </a:cubicBezTo>
                    <a:cubicBezTo>
                      <a:pt x="30" y="96"/>
                      <a:pt x="30" y="96"/>
                      <a:pt x="30" y="96"/>
                    </a:cubicBezTo>
                    <a:cubicBezTo>
                      <a:pt x="36" y="90"/>
                      <a:pt x="36" y="90"/>
                      <a:pt x="36" y="90"/>
                    </a:cubicBezTo>
                    <a:cubicBezTo>
                      <a:pt x="37" y="90"/>
                      <a:pt x="38" y="91"/>
                      <a:pt x="38" y="91"/>
                    </a:cubicBezTo>
                    <a:cubicBezTo>
                      <a:pt x="38" y="99"/>
                      <a:pt x="38" y="99"/>
                      <a:pt x="38" y="99"/>
                    </a:cubicBezTo>
                    <a:cubicBezTo>
                      <a:pt x="38" y="101"/>
                      <a:pt x="39" y="102"/>
                      <a:pt x="40" y="104"/>
                    </a:cubicBezTo>
                    <a:cubicBezTo>
                      <a:pt x="42" y="105"/>
                      <a:pt x="43" y="105"/>
                      <a:pt x="45" y="105"/>
                    </a:cubicBezTo>
                    <a:cubicBezTo>
                      <a:pt x="60" y="105"/>
                      <a:pt x="60" y="105"/>
                      <a:pt x="60" y="105"/>
                    </a:cubicBezTo>
                    <a:cubicBezTo>
                      <a:pt x="62" y="105"/>
                      <a:pt x="64" y="105"/>
                      <a:pt x="65" y="104"/>
                    </a:cubicBezTo>
                    <a:cubicBezTo>
                      <a:pt x="66" y="102"/>
                      <a:pt x="67" y="101"/>
                      <a:pt x="67" y="99"/>
                    </a:cubicBezTo>
                    <a:cubicBezTo>
                      <a:pt x="67" y="91"/>
                      <a:pt x="67" y="91"/>
                      <a:pt x="67" y="91"/>
                    </a:cubicBezTo>
                    <a:cubicBezTo>
                      <a:pt x="68" y="91"/>
                      <a:pt x="69" y="90"/>
                      <a:pt x="70" y="90"/>
                    </a:cubicBezTo>
                    <a:cubicBezTo>
                      <a:pt x="75" y="95"/>
                      <a:pt x="75" y="95"/>
                      <a:pt x="75" y="95"/>
                    </a:cubicBezTo>
                    <a:cubicBezTo>
                      <a:pt x="75" y="96"/>
                      <a:pt x="75" y="96"/>
                      <a:pt x="75" y="96"/>
                    </a:cubicBezTo>
                    <a:cubicBezTo>
                      <a:pt x="76" y="97"/>
                      <a:pt x="78" y="97"/>
                      <a:pt x="80" y="97"/>
                    </a:cubicBezTo>
                    <a:cubicBezTo>
                      <a:pt x="82" y="97"/>
                      <a:pt x="83" y="97"/>
                      <a:pt x="85" y="96"/>
                    </a:cubicBezTo>
                    <a:cubicBezTo>
                      <a:pt x="95" y="85"/>
                      <a:pt x="95" y="85"/>
                      <a:pt x="95" y="85"/>
                    </a:cubicBezTo>
                    <a:cubicBezTo>
                      <a:pt x="95" y="85"/>
                      <a:pt x="95" y="85"/>
                      <a:pt x="95" y="85"/>
                    </a:cubicBezTo>
                    <a:cubicBezTo>
                      <a:pt x="97" y="83"/>
                      <a:pt x="97" y="82"/>
                      <a:pt x="97" y="80"/>
                    </a:cubicBezTo>
                    <a:cubicBezTo>
                      <a:pt x="97" y="78"/>
                      <a:pt x="97" y="77"/>
                      <a:pt x="95" y="75"/>
                    </a:cubicBezTo>
                    <a:cubicBezTo>
                      <a:pt x="90" y="70"/>
                      <a:pt x="90" y="70"/>
                      <a:pt x="90" y="70"/>
                    </a:cubicBezTo>
                    <a:cubicBezTo>
                      <a:pt x="91" y="67"/>
                      <a:pt x="91" y="67"/>
                      <a:pt x="91" y="67"/>
                    </a:cubicBezTo>
                    <a:cubicBezTo>
                      <a:pt x="99" y="67"/>
                      <a:pt x="99" y="67"/>
                      <a:pt x="99" y="67"/>
                    </a:cubicBezTo>
                    <a:cubicBezTo>
                      <a:pt x="99" y="67"/>
                      <a:pt x="99" y="67"/>
                      <a:pt x="99" y="67"/>
                    </a:cubicBezTo>
                    <a:cubicBezTo>
                      <a:pt x="101" y="67"/>
                      <a:pt x="102" y="66"/>
                      <a:pt x="103" y="65"/>
                    </a:cubicBezTo>
                    <a:cubicBezTo>
                      <a:pt x="103" y="65"/>
                      <a:pt x="103" y="65"/>
                      <a:pt x="103" y="65"/>
                    </a:cubicBezTo>
                    <a:cubicBezTo>
                      <a:pt x="105" y="64"/>
                      <a:pt x="105" y="62"/>
                      <a:pt x="105" y="61"/>
                    </a:cubicBezTo>
                    <a:cubicBezTo>
                      <a:pt x="105" y="46"/>
                      <a:pt x="105" y="46"/>
                      <a:pt x="105" y="46"/>
                    </a:cubicBezTo>
                    <a:cubicBezTo>
                      <a:pt x="105" y="45"/>
                      <a:pt x="105" y="45"/>
                      <a:pt x="105" y="45"/>
                    </a:cubicBezTo>
                    <a:close/>
                    <a:moveTo>
                      <a:pt x="100" y="45"/>
                    </a:moveTo>
                    <a:cubicBezTo>
                      <a:pt x="100" y="45"/>
                      <a:pt x="100" y="45"/>
                      <a:pt x="100" y="45"/>
                    </a:cubicBezTo>
                    <a:cubicBezTo>
                      <a:pt x="100" y="45"/>
                      <a:pt x="100" y="45"/>
                      <a:pt x="100" y="45"/>
                    </a:cubicBezTo>
                    <a:cubicBezTo>
                      <a:pt x="100" y="61"/>
                      <a:pt x="100" y="61"/>
                      <a:pt x="100" y="61"/>
                    </a:cubicBezTo>
                    <a:cubicBezTo>
                      <a:pt x="100" y="61"/>
                      <a:pt x="100" y="61"/>
                      <a:pt x="100" y="61"/>
                    </a:cubicBezTo>
                    <a:cubicBezTo>
                      <a:pt x="100" y="61"/>
                      <a:pt x="100" y="61"/>
                      <a:pt x="100" y="62"/>
                    </a:cubicBezTo>
                    <a:cubicBezTo>
                      <a:pt x="100" y="62"/>
                      <a:pt x="100" y="62"/>
                      <a:pt x="100" y="62"/>
                    </a:cubicBezTo>
                    <a:cubicBezTo>
                      <a:pt x="100" y="62"/>
                      <a:pt x="99" y="62"/>
                      <a:pt x="99" y="62"/>
                    </a:cubicBezTo>
                    <a:cubicBezTo>
                      <a:pt x="99" y="62"/>
                      <a:pt x="99" y="62"/>
                      <a:pt x="99" y="62"/>
                    </a:cubicBezTo>
                    <a:cubicBezTo>
                      <a:pt x="89" y="62"/>
                      <a:pt x="89" y="62"/>
                      <a:pt x="89" y="62"/>
                    </a:cubicBezTo>
                    <a:cubicBezTo>
                      <a:pt x="88" y="62"/>
                      <a:pt x="87" y="63"/>
                      <a:pt x="87" y="64"/>
                    </a:cubicBezTo>
                    <a:cubicBezTo>
                      <a:pt x="86" y="66"/>
                      <a:pt x="85" y="67"/>
                      <a:pt x="85" y="69"/>
                    </a:cubicBezTo>
                    <a:cubicBezTo>
                      <a:pt x="84" y="70"/>
                      <a:pt x="84" y="71"/>
                      <a:pt x="85" y="72"/>
                    </a:cubicBezTo>
                    <a:cubicBezTo>
                      <a:pt x="92" y="79"/>
                      <a:pt x="92" y="79"/>
                      <a:pt x="92" y="79"/>
                    </a:cubicBezTo>
                    <a:cubicBezTo>
                      <a:pt x="92" y="79"/>
                      <a:pt x="92" y="79"/>
                      <a:pt x="92" y="79"/>
                    </a:cubicBezTo>
                    <a:cubicBezTo>
                      <a:pt x="92" y="79"/>
                      <a:pt x="92" y="79"/>
                      <a:pt x="92" y="79"/>
                    </a:cubicBezTo>
                    <a:cubicBezTo>
                      <a:pt x="92" y="79"/>
                      <a:pt x="92" y="80"/>
                      <a:pt x="92" y="80"/>
                    </a:cubicBezTo>
                    <a:cubicBezTo>
                      <a:pt x="92" y="80"/>
                      <a:pt x="92" y="81"/>
                      <a:pt x="92" y="81"/>
                    </a:cubicBezTo>
                    <a:cubicBezTo>
                      <a:pt x="81" y="92"/>
                      <a:pt x="81" y="92"/>
                      <a:pt x="81" y="92"/>
                    </a:cubicBezTo>
                    <a:cubicBezTo>
                      <a:pt x="81" y="92"/>
                      <a:pt x="80" y="92"/>
                      <a:pt x="80" y="92"/>
                    </a:cubicBezTo>
                    <a:cubicBezTo>
                      <a:pt x="79" y="92"/>
                      <a:pt x="79" y="92"/>
                      <a:pt x="79" y="92"/>
                    </a:cubicBezTo>
                    <a:cubicBezTo>
                      <a:pt x="79" y="92"/>
                      <a:pt x="79" y="92"/>
                      <a:pt x="79" y="92"/>
                    </a:cubicBezTo>
                    <a:cubicBezTo>
                      <a:pt x="72" y="85"/>
                      <a:pt x="72" y="85"/>
                      <a:pt x="72" y="85"/>
                    </a:cubicBezTo>
                    <a:cubicBezTo>
                      <a:pt x="71" y="84"/>
                      <a:pt x="70" y="84"/>
                      <a:pt x="69" y="85"/>
                    </a:cubicBezTo>
                    <a:cubicBezTo>
                      <a:pt x="67" y="86"/>
                      <a:pt x="66" y="86"/>
                      <a:pt x="64" y="87"/>
                    </a:cubicBezTo>
                    <a:cubicBezTo>
                      <a:pt x="63" y="87"/>
                      <a:pt x="62" y="88"/>
                      <a:pt x="62" y="89"/>
                    </a:cubicBezTo>
                    <a:cubicBezTo>
                      <a:pt x="62" y="89"/>
                      <a:pt x="62" y="89"/>
                      <a:pt x="62" y="89"/>
                    </a:cubicBezTo>
                    <a:cubicBezTo>
                      <a:pt x="62" y="99"/>
                      <a:pt x="62" y="99"/>
                      <a:pt x="62" y="99"/>
                    </a:cubicBezTo>
                    <a:cubicBezTo>
                      <a:pt x="62" y="99"/>
                      <a:pt x="62" y="100"/>
                      <a:pt x="62" y="100"/>
                    </a:cubicBezTo>
                    <a:cubicBezTo>
                      <a:pt x="61" y="100"/>
                      <a:pt x="61" y="101"/>
                      <a:pt x="60" y="101"/>
                    </a:cubicBezTo>
                    <a:cubicBezTo>
                      <a:pt x="45" y="101"/>
                      <a:pt x="45" y="101"/>
                      <a:pt x="45" y="101"/>
                    </a:cubicBezTo>
                    <a:cubicBezTo>
                      <a:pt x="45" y="101"/>
                      <a:pt x="44" y="100"/>
                      <a:pt x="44" y="100"/>
                    </a:cubicBezTo>
                    <a:cubicBezTo>
                      <a:pt x="44" y="100"/>
                      <a:pt x="43" y="99"/>
                      <a:pt x="43" y="99"/>
                    </a:cubicBezTo>
                    <a:cubicBezTo>
                      <a:pt x="43" y="89"/>
                      <a:pt x="43" y="89"/>
                      <a:pt x="43" y="89"/>
                    </a:cubicBezTo>
                    <a:cubicBezTo>
                      <a:pt x="43" y="88"/>
                      <a:pt x="43" y="87"/>
                      <a:pt x="42" y="87"/>
                    </a:cubicBezTo>
                    <a:cubicBezTo>
                      <a:pt x="40" y="86"/>
                      <a:pt x="38" y="86"/>
                      <a:pt x="36" y="85"/>
                    </a:cubicBezTo>
                    <a:cubicBezTo>
                      <a:pt x="35" y="84"/>
                      <a:pt x="34" y="84"/>
                      <a:pt x="34" y="85"/>
                    </a:cubicBezTo>
                    <a:cubicBezTo>
                      <a:pt x="27" y="92"/>
                      <a:pt x="27" y="92"/>
                      <a:pt x="27" y="92"/>
                    </a:cubicBezTo>
                    <a:cubicBezTo>
                      <a:pt x="27" y="92"/>
                      <a:pt x="27" y="92"/>
                      <a:pt x="27" y="92"/>
                    </a:cubicBezTo>
                    <a:cubicBezTo>
                      <a:pt x="26" y="92"/>
                      <a:pt x="26" y="92"/>
                      <a:pt x="26" y="92"/>
                    </a:cubicBezTo>
                    <a:cubicBezTo>
                      <a:pt x="25" y="92"/>
                      <a:pt x="25" y="92"/>
                      <a:pt x="25" y="92"/>
                    </a:cubicBezTo>
                    <a:cubicBezTo>
                      <a:pt x="24" y="92"/>
                      <a:pt x="24" y="92"/>
                      <a:pt x="24" y="92"/>
                    </a:cubicBezTo>
                    <a:cubicBezTo>
                      <a:pt x="24" y="92"/>
                      <a:pt x="24" y="92"/>
                      <a:pt x="24" y="92"/>
                    </a:cubicBezTo>
                    <a:cubicBezTo>
                      <a:pt x="14" y="81"/>
                      <a:pt x="14" y="81"/>
                      <a:pt x="14" y="81"/>
                    </a:cubicBezTo>
                    <a:cubicBezTo>
                      <a:pt x="14" y="81"/>
                      <a:pt x="14" y="81"/>
                      <a:pt x="14" y="81"/>
                    </a:cubicBezTo>
                    <a:cubicBezTo>
                      <a:pt x="13" y="81"/>
                      <a:pt x="13" y="80"/>
                      <a:pt x="13" y="80"/>
                    </a:cubicBezTo>
                    <a:cubicBezTo>
                      <a:pt x="13" y="80"/>
                      <a:pt x="13" y="79"/>
                      <a:pt x="14" y="79"/>
                    </a:cubicBezTo>
                    <a:cubicBezTo>
                      <a:pt x="14" y="79"/>
                      <a:pt x="14" y="79"/>
                      <a:pt x="14" y="79"/>
                    </a:cubicBezTo>
                    <a:cubicBezTo>
                      <a:pt x="14" y="79"/>
                      <a:pt x="14" y="79"/>
                      <a:pt x="14" y="79"/>
                    </a:cubicBezTo>
                    <a:cubicBezTo>
                      <a:pt x="14" y="79"/>
                      <a:pt x="14" y="79"/>
                      <a:pt x="14" y="79"/>
                    </a:cubicBezTo>
                    <a:cubicBezTo>
                      <a:pt x="20" y="72"/>
                      <a:pt x="20" y="72"/>
                      <a:pt x="20" y="72"/>
                    </a:cubicBezTo>
                    <a:cubicBezTo>
                      <a:pt x="21" y="71"/>
                      <a:pt x="21" y="70"/>
                      <a:pt x="21" y="69"/>
                    </a:cubicBezTo>
                    <a:cubicBezTo>
                      <a:pt x="20" y="67"/>
                      <a:pt x="19" y="66"/>
                      <a:pt x="19" y="64"/>
                    </a:cubicBezTo>
                    <a:cubicBezTo>
                      <a:pt x="18" y="63"/>
                      <a:pt x="17" y="62"/>
                      <a:pt x="16" y="62"/>
                    </a:cubicBezTo>
                    <a:cubicBezTo>
                      <a:pt x="7" y="62"/>
                      <a:pt x="7" y="62"/>
                      <a:pt x="7" y="62"/>
                    </a:cubicBezTo>
                    <a:cubicBezTo>
                      <a:pt x="6" y="62"/>
                      <a:pt x="6" y="62"/>
                      <a:pt x="6" y="62"/>
                    </a:cubicBezTo>
                    <a:cubicBezTo>
                      <a:pt x="5" y="61"/>
                      <a:pt x="5" y="61"/>
                      <a:pt x="5" y="61"/>
                    </a:cubicBezTo>
                    <a:cubicBezTo>
                      <a:pt x="5" y="45"/>
                      <a:pt x="5" y="45"/>
                      <a:pt x="5" y="45"/>
                    </a:cubicBezTo>
                    <a:cubicBezTo>
                      <a:pt x="5" y="45"/>
                      <a:pt x="5" y="44"/>
                      <a:pt x="6" y="44"/>
                    </a:cubicBezTo>
                    <a:cubicBezTo>
                      <a:pt x="6" y="44"/>
                      <a:pt x="6" y="44"/>
                      <a:pt x="6" y="44"/>
                    </a:cubicBezTo>
                    <a:cubicBezTo>
                      <a:pt x="6" y="44"/>
                      <a:pt x="6" y="44"/>
                      <a:pt x="7" y="44"/>
                    </a:cubicBezTo>
                    <a:cubicBezTo>
                      <a:pt x="16" y="44"/>
                      <a:pt x="16" y="44"/>
                      <a:pt x="16" y="44"/>
                    </a:cubicBezTo>
                    <a:cubicBezTo>
                      <a:pt x="18" y="44"/>
                      <a:pt x="19" y="43"/>
                      <a:pt x="19" y="42"/>
                    </a:cubicBezTo>
                    <a:cubicBezTo>
                      <a:pt x="19" y="40"/>
                      <a:pt x="20" y="38"/>
                      <a:pt x="21" y="37"/>
                    </a:cubicBezTo>
                    <a:cubicBezTo>
                      <a:pt x="21" y="36"/>
                      <a:pt x="21" y="34"/>
                      <a:pt x="20" y="34"/>
                    </a:cubicBezTo>
                    <a:cubicBezTo>
                      <a:pt x="20" y="34"/>
                      <a:pt x="20" y="34"/>
                      <a:pt x="20" y="34"/>
                    </a:cubicBezTo>
                    <a:cubicBezTo>
                      <a:pt x="14" y="27"/>
                      <a:pt x="14" y="27"/>
                      <a:pt x="14" y="27"/>
                    </a:cubicBezTo>
                    <a:cubicBezTo>
                      <a:pt x="13" y="27"/>
                      <a:pt x="13" y="26"/>
                      <a:pt x="13" y="26"/>
                    </a:cubicBezTo>
                    <a:cubicBezTo>
                      <a:pt x="13" y="25"/>
                      <a:pt x="13" y="25"/>
                      <a:pt x="14" y="25"/>
                    </a:cubicBezTo>
                    <a:cubicBezTo>
                      <a:pt x="14" y="25"/>
                      <a:pt x="14" y="25"/>
                      <a:pt x="14" y="25"/>
                    </a:cubicBezTo>
                    <a:cubicBezTo>
                      <a:pt x="14" y="24"/>
                      <a:pt x="14" y="24"/>
                      <a:pt x="14" y="24"/>
                    </a:cubicBezTo>
                    <a:cubicBezTo>
                      <a:pt x="24" y="14"/>
                      <a:pt x="24" y="14"/>
                      <a:pt x="24" y="14"/>
                    </a:cubicBezTo>
                    <a:cubicBezTo>
                      <a:pt x="25" y="13"/>
                      <a:pt x="25" y="13"/>
                      <a:pt x="26" y="13"/>
                    </a:cubicBezTo>
                    <a:cubicBezTo>
                      <a:pt x="26" y="13"/>
                      <a:pt x="26" y="13"/>
                      <a:pt x="27" y="14"/>
                    </a:cubicBezTo>
                    <a:cubicBezTo>
                      <a:pt x="27" y="14"/>
                      <a:pt x="27" y="14"/>
                      <a:pt x="27" y="14"/>
                    </a:cubicBezTo>
                    <a:cubicBezTo>
                      <a:pt x="27" y="14"/>
                      <a:pt x="27" y="14"/>
                      <a:pt x="27" y="14"/>
                    </a:cubicBezTo>
                    <a:cubicBezTo>
                      <a:pt x="34" y="21"/>
                      <a:pt x="34" y="21"/>
                      <a:pt x="34" y="21"/>
                    </a:cubicBezTo>
                    <a:cubicBezTo>
                      <a:pt x="34" y="21"/>
                      <a:pt x="36" y="21"/>
                      <a:pt x="36" y="21"/>
                    </a:cubicBezTo>
                    <a:cubicBezTo>
                      <a:pt x="38" y="20"/>
                      <a:pt x="40" y="19"/>
                      <a:pt x="42" y="19"/>
                    </a:cubicBezTo>
                    <a:cubicBezTo>
                      <a:pt x="43" y="18"/>
                      <a:pt x="43" y="17"/>
                      <a:pt x="43" y="16"/>
                    </a:cubicBezTo>
                    <a:cubicBezTo>
                      <a:pt x="43" y="7"/>
                      <a:pt x="43" y="7"/>
                      <a:pt x="43" y="7"/>
                    </a:cubicBezTo>
                    <a:cubicBezTo>
                      <a:pt x="43" y="6"/>
                      <a:pt x="44" y="6"/>
                      <a:pt x="44" y="6"/>
                    </a:cubicBezTo>
                    <a:cubicBezTo>
                      <a:pt x="44" y="5"/>
                      <a:pt x="45" y="5"/>
                      <a:pt x="45" y="5"/>
                    </a:cubicBezTo>
                    <a:cubicBezTo>
                      <a:pt x="60" y="5"/>
                      <a:pt x="60" y="5"/>
                      <a:pt x="60" y="5"/>
                    </a:cubicBezTo>
                    <a:cubicBezTo>
                      <a:pt x="61" y="5"/>
                      <a:pt x="61" y="5"/>
                      <a:pt x="62" y="6"/>
                    </a:cubicBezTo>
                    <a:cubicBezTo>
                      <a:pt x="62" y="6"/>
                      <a:pt x="62" y="6"/>
                      <a:pt x="62" y="7"/>
                    </a:cubicBezTo>
                    <a:cubicBezTo>
                      <a:pt x="62" y="16"/>
                      <a:pt x="62" y="16"/>
                      <a:pt x="62" y="16"/>
                    </a:cubicBezTo>
                    <a:cubicBezTo>
                      <a:pt x="62" y="18"/>
                      <a:pt x="63" y="19"/>
                      <a:pt x="64" y="19"/>
                    </a:cubicBezTo>
                    <a:cubicBezTo>
                      <a:pt x="66" y="19"/>
                      <a:pt x="67" y="20"/>
                      <a:pt x="69" y="21"/>
                    </a:cubicBezTo>
                    <a:cubicBezTo>
                      <a:pt x="70" y="22"/>
                      <a:pt x="71" y="21"/>
                      <a:pt x="72" y="20"/>
                    </a:cubicBezTo>
                    <a:cubicBezTo>
                      <a:pt x="79" y="14"/>
                      <a:pt x="79" y="14"/>
                      <a:pt x="79" y="14"/>
                    </a:cubicBezTo>
                    <a:cubicBezTo>
                      <a:pt x="79" y="13"/>
                      <a:pt x="79" y="13"/>
                      <a:pt x="80" y="13"/>
                    </a:cubicBezTo>
                    <a:cubicBezTo>
                      <a:pt x="80" y="13"/>
                      <a:pt x="80" y="13"/>
                      <a:pt x="80" y="13"/>
                    </a:cubicBezTo>
                    <a:cubicBezTo>
                      <a:pt x="80" y="13"/>
                      <a:pt x="81" y="13"/>
                      <a:pt x="81" y="14"/>
                    </a:cubicBezTo>
                    <a:cubicBezTo>
                      <a:pt x="81" y="14"/>
                      <a:pt x="81" y="14"/>
                      <a:pt x="81" y="14"/>
                    </a:cubicBezTo>
                    <a:cubicBezTo>
                      <a:pt x="92" y="25"/>
                      <a:pt x="92" y="25"/>
                      <a:pt x="92" y="25"/>
                    </a:cubicBezTo>
                    <a:cubicBezTo>
                      <a:pt x="92" y="25"/>
                      <a:pt x="92" y="25"/>
                      <a:pt x="92" y="26"/>
                    </a:cubicBezTo>
                    <a:cubicBezTo>
                      <a:pt x="92" y="26"/>
                      <a:pt x="92" y="27"/>
                      <a:pt x="92" y="27"/>
                    </a:cubicBezTo>
                    <a:cubicBezTo>
                      <a:pt x="92" y="27"/>
                      <a:pt x="92" y="27"/>
                      <a:pt x="92" y="27"/>
                    </a:cubicBezTo>
                    <a:cubicBezTo>
                      <a:pt x="85" y="34"/>
                      <a:pt x="85" y="34"/>
                      <a:pt x="85" y="34"/>
                    </a:cubicBezTo>
                    <a:cubicBezTo>
                      <a:pt x="84" y="34"/>
                      <a:pt x="84" y="36"/>
                      <a:pt x="85" y="37"/>
                    </a:cubicBezTo>
                    <a:cubicBezTo>
                      <a:pt x="85" y="38"/>
                      <a:pt x="86" y="40"/>
                      <a:pt x="87" y="42"/>
                    </a:cubicBezTo>
                    <a:cubicBezTo>
                      <a:pt x="87" y="43"/>
                      <a:pt x="88" y="44"/>
                      <a:pt x="89" y="44"/>
                    </a:cubicBezTo>
                    <a:cubicBezTo>
                      <a:pt x="89" y="44"/>
                      <a:pt x="89" y="44"/>
                      <a:pt x="89" y="44"/>
                    </a:cubicBezTo>
                    <a:cubicBezTo>
                      <a:pt x="99" y="44"/>
                      <a:pt x="99" y="44"/>
                      <a:pt x="99" y="44"/>
                    </a:cubicBezTo>
                    <a:cubicBezTo>
                      <a:pt x="99" y="44"/>
                      <a:pt x="100" y="44"/>
                      <a:pt x="100" y="44"/>
                    </a:cubicBezTo>
                    <a:cubicBezTo>
                      <a:pt x="100" y="44"/>
                      <a:pt x="100" y="45"/>
                      <a:pt x="100" y="45"/>
                    </a:cubicBezTo>
                    <a:cubicBezTo>
                      <a:pt x="100" y="45"/>
                      <a:pt x="100" y="45"/>
                      <a:pt x="100" y="45"/>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05" name="Freeform 20"/>
              <p:cNvSpPr>
                <a:spLocks noEditPoints="1"/>
              </p:cNvSpPr>
              <p:nvPr/>
            </p:nvSpPr>
            <p:spPr bwMode="auto">
              <a:xfrm>
                <a:off x="9910763" y="2832100"/>
                <a:ext cx="163513" cy="161925"/>
              </a:xfrm>
              <a:custGeom>
                <a:avLst/>
                <a:gdLst>
                  <a:gd name="T0" fmla="*/ 41 w 44"/>
                  <a:gd name="T1" fmla="*/ 16 h 43"/>
                  <a:gd name="T2" fmla="*/ 40 w 44"/>
                  <a:gd name="T3" fmla="*/ 12 h 43"/>
                  <a:gd name="T4" fmla="*/ 35 w 44"/>
                  <a:gd name="T5" fmla="*/ 4 h 43"/>
                  <a:gd name="T6" fmla="*/ 29 w 44"/>
                  <a:gd name="T7" fmla="*/ 6 h 43"/>
                  <a:gd name="T8" fmla="*/ 28 w 44"/>
                  <a:gd name="T9" fmla="*/ 3 h 43"/>
                  <a:gd name="T10" fmla="*/ 17 w 44"/>
                  <a:gd name="T11" fmla="*/ 1 h 43"/>
                  <a:gd name="T12" fmla="*/ 13 w 44"/>
                  <a:gd name="T13" fmla="*/ 4 h 43"/>
                  <a:gd name="T14" fmla="*/ 9 w 44"/>
                  <a:gd name="T15" fmla="*/ 4 h 43"/>
                  <a:gd name="T16" fmla="*/ 4 w 44"/>
                  <a:gd name="T17" fmla="*/ 9 h 43"/>
                  <a:gd name="T18" fmla="*/ 4 w 44"/>
                  <a:gd name="T19" fmla="*/ 12 h 43"/>
                  <a:gd name="T20" fmla="*/ 1 w 44"/>
                  <a:gd name="T21" fmla="*/ 17 h 43"/>
                  <a:gd name="T22" fmla="*/ 0 w 44"/>
                  <a:gd name="T23" fmla="*/ 25 h 43"/>
                  <a:gd name="T24" fmla="*/ 7 w 44"/>
                  <a:gd name="T25" fmla="*/ 29 h 43"/>
                  <a:gd name="T26" fmla="*/ 4 w 44"/>
                  <a:gd name="T27" fmla="*/ 33 h 43"/>
                  <a:gd name="T28" fmla="*/ 9 w 44"/>
                  <a:gd name="T29" fmla="*/ 39 h 43"/>
                  <a:gd name="T30" fmla="*/ 15 w 44"/>
                  <a:gd name="T31" fmla="*/ 37 h 43"/>
                  <a:gd name="T32" fmla="*/ 19 w 44"/>
                  <a:gd name="T33" fmla="*/ 43 h 43"/>
                  <a:gd name="T34" fmla="*/ 28 w 44"/>
                  <a:gd name="T35" fmla="*/ 37 h 43"/>
                  <a:gd name="T36" fmla="*/ 33 w 44"/>
                  <a:gd name="T37" fmla="*/ 40 h 43"/>
                  <a:gd name="T38" fmla="*/ 40 w 44"/>
                  <a:gd name="T39" fmla="*/ 33 h 43"/>
                  <a:gd name="T40" fmla="*/ 41 w 44"/>
                  <a:gd name="T41" fmla="*/ 28 h 43"/>
                  <a:gd name="T42" fmla="*/ 44 w 44"/>
                  <a:gd name="T43" fmla="*/ 25 h 43"/>
                  <a:gd name="T44" fmla="*/ 42 w 44"/>
                  <a:gd name="T45" fmla="*/ 19 h 43"/>
                  <a:gd name="T46" fmla="*/ 42 w 44"/>
                  <a:gd name="T47" fmla="*/ 25 h 43"/>
                  <a:gd name="T48" fmla="*/ 37 w 44"/>
                  <a:gd name="T49" fmla="*/ 26 h 43"/>
                  <a:gd name="T50" fmla="*/ 38 w 44"/>
                  <a:gd name="T51" fmla="*/ 32 h 43"/>
                  <a:gd name="T52" fmla="*/ 38 w 44"/>
                  <a:gd name="T53" fmla="*/ 33 h 43"/>
                  <a:gd name="T54" fmla="*/ 33 w 44"/>
                  <a:gd name="T55" fmla="*/ 38 h 43"/>
                  <a:gd name="T56" fmla="*/ 26 w 44"/>
                  <a:gd name="T57" fmla="*/ 37 h 43"/>
                  <a:gd name="T58" fmla="*/ 25 w 44"/>
                  <a:gd name="T59" fmla="*/ 41 h 43"/>
                  <a:gd name="T60" fmla="*/ 18 w 44"/>
                  <a:gd name="T61" fmla="*/ 37 h 43"/>
                  <a:gd name="T62" fmla="*/ 11 w 44"/>
                  <a:gd name="T63" fmla="*/ 38 h 43"/>
                  <a:gd name="T64" fmla="*/ 10 w 44"/>
                  <a:gd name="T65" fmla="*/ 38 h 43"/>
                  <a:gd name="T66" fmla="*/ 6 w 44"/>
                  <a:gd name="T67" fmla="*/ 33 h 43"/>
                  <a:gd name="T68" fmla="*/ 6 w 44"/>
                  <a:gd name="T69" fmla="*/ 32 h 43"/>
                  <a:gd name="T70" fmla="*/ 7 w 44"/>
                  <a:gd name="T71" fmla="*/ 26 h 43"/>
                  <a:gd name="T72" fmla="*/ 2 w 44"/>
                  <a:gd name="T73" fmla="*/ 19 h 43"/>
                  <a:gd name="T74" fmla="*/ 7 w 44"/>
                  <a:gd name="T75" fmla="*/ 18 h 43"/>
                  <a:gd name="T76" fmla="*/ 9 w 44"/>
                  <a:gd name="T77" fmla="*/ 14 h 43"/>
                  <a:gd name="T78" fmla="*/ 6 w 44"/>
                  <a:gd name="T79" fmla="*/ 10 h 43"/>
                  <a:gd name="T80" fmla="*/ 11 w 44"/>
                  <a:gd name="T81" fmla="*/ 6 h 43"/>
                  <a:gd name="T82" fmla="*/ 15 w 44"/>
                  <a:gd name="T83" fmla="*/ 9 h 43"/>
                  <a:gd name="T84" fmla="*/ 18 w 44"/>
                  <a:gd name="T85" fmla="*/ 2 h 43"/>
                  <a:gd name="T86" fmla="*/ 26 w 44"/>
                  <a:gd name="T87" fmla="*/ 3 h 43"/>
                  <a:gd name="T88" fmla="*/ 30 w 44"/>
                  <a:gd name="T89" fmla="*/ 8 h 43"/>
                  <a:gd name="T90" fmla="*/ 34 w 44"/>
                  <a:gd name="T91" fmla="*/ 6 h 43"/>
                  <a:gd name="T92" fmla="*/ 38 w 44"/>
                  <a:gd name="T93" fmla="*/ 11 h 43"/>
                  <a:gd name="T94" fmla="*/ 36 w 44"/>
                  <a:gd name="T95" fmla="*/ 17 h 43"/>
                  <a:gd name="T96" fmla="*/ 42 w 44"/>
                  <a:gd name="T9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43">
                    <a:moveTo>
                      <a:pt x="44" y="19"/>
                    </a:moveTo>
                    <a:cubicBezTo>
                      <a:pt x="44" y="19"/>
                      <a:pt x="44" y="19"/>
                      <a:pt x="44" y="19"/>
                    </a:cubicBezTo>
                    <a:cubicBezTo>
                      <a:pt x="44" y="18"/>
                      <a:pt x="43" y="17"/>
                      <a:pt x="43" y="17"/>
                    </a:cubicBezTo>
                    <a:cubicBezTo>
                      <a:pt x="43" y="16"/>
                      <a:pt x="42" y="16"/>
                      <a:pt x="41" y="16"/>
                    </a:cubicBezTo>
                    <a:cubicBezTo>
                      <a:pt x="38" y="16"/>
                      <a:pt x="38" y="16"/>
                      <a:pt x="38" y="16"/>
                    </a:cubicBezTo>
                    <a:cubicBezTo>
                      <a:pt x="38" y="15"/>
                      <a:pt x="38" y="15"/>
                      <a:pt x="37" y="15"/>
                    </a:cubicBezTo>
                    <a:cubicBezTo>
                      <a:pt x="40" y="12"/>
                      <a:pt x="40" y="12"/>
                      <a:pt x="40" y="12"/>
                    </a:cubicBezTo>
                    <a:cubicBezTo>
                      <a:pt x="40" y="12"/>
                      <a:pt x="40" y="12"/>
                      <a:pt x="40" y="12"/>
                    </a:cubicBezTo>
                    <a:cubicBezTo>
                      <a:pt x="40" y="12"/>
                      <a:pt x="40" y="12"/>
                      <a:pt x="40" y="12"/>
                    </a:cubicBezTo>
                    <a:cubicBezTo>
                      <a:pt x="40" y="12"/>
                      <a:pt x="40" y="11"/>
                      <a:pt x="40" y="10"/>
                    </a:cubicBezTo>
                    <a:cubicBezTo>
                      <a:pt x="40" y="10"/>
                      <a:pt x="40" y="9"/>
                      <a:pt x="40" y="9"/>
                    </a:cubicBezTo>
                    <a:cubicBezTo>
                      <a:pt x="35" y="4"/>
                      <a:pt x="35" y="4"/>
                      <a:pt x="35" y="4"/>
                    </a:cubicBezTo>
                    <a:cubicBezTo>
                      <a:pt x="35" y="4"/>
                      <a:pt x="35" y="4"/>
                      <a:pt x="35" y="4"/>
                    </a:cubicBezTo>
                    <a:cubicBezTo>
                      <a:pt x="35" y="3"/>
                      <a:pt x="34" y="3"/>
                      <a:pt x="33" y="3"/>
                    </a:cubicBezTo>
                    <a:cubicBezTo>
                      <a:pt x="33" y="3"/>
                      <a:pt x="32" y="4"/>
                      <a:pt x="31" y="4"/>
                    </a:cubicBezTo>
                    <a:cubicBezTo>
                      <a:pt x="29" y="6"/>
                      <a:pt x="29" y="6"/>
                      <a:pt x="29" y="6"/>
                    </a:cubicBezTo>
                    <a:cubicBezTo>
                      <a:pt x="29" y="6"/>
                      <a:pt x="29" y="6"/>
                      <a:pt x="29" y="6"/>
                    </a:cubicBezTo>
                    <a:cubicBezTo>
                      <a:pt x="28" y="6"/>
                      <a:pt x="28" y="6"/>
                      <a:pt x="28" y="6"/>
                    </a:cubicBezTo>
                    <a:cubicBezTo>
                      <a:pt x="28" y="6"/>
                      <a:pt x="28" y="6"/>
                      <a:pt x="28" y="6"/>
                    </a:cubicBezTo>
                    <a:cubicBezTo>
                      <a:pt x="28" y="3"/>
                      <a:pt x="28" y="3"/>
                      <a:pt x="28" y="3"/>
                    </a:cubicBezTo>
                    <a:cubicBezTo>
                      <a:pt x="28" y="2"/>
                      <a:pt x="28" y="1"/>
                      <a:pt x="27" y="1"/>
                    </a:cubicBezTo>
                    <a:cubicBezTo>
                      <a:pt x="27" y="0"/>
                      <a:pt x="26" y="0"/>
                      <a:pt x="25" y="0"/>
                    </a:cubicBezTo>
                    <a:cubicBezTo>
                      <a:pt x="19" y="0"/>
                      <a:pt x="19" y="0"/>
                      <a:pt x="19" y="0"/>
                    </a:cubicBezTo>
                    <a:cubicBezTo>
                      <a:pt x="18" y="0"/>
                      <a:pt x="17" y="0"/>
                      <a:pt x="17" y="1"/>
                    </a:cubicBezTo>
                    <a:cubicBezTo>
                      <a:pt x="16" y="1"/>
                      <a:pt x="16" y="2"/>
                      <a:pt x="16" y="3"/>
                    </a:cubicBezTo>
                    <a:cubicBezTo>
                      <a:pt x="16" y="6"/>
                      <a:pt x="16" y="6"/>
                      <a:pt x="16" y="6"/>
                    </a:cubicBezTo>
                    <a:cubicBezTo>
                      <a:pt x="15" y="6"/>
                      <a:pt x="15" y="6"/>
                      <a:pt x="15" y="6"/>
                    </a:cubicBezTo>
                    <a:cubicBezTo>
                      <a:pt x="13" y="4"/>
                      <a:pt x="13" y="4"/>
                      <a:pt x="13" y="4"/>
                    </a:cubicBezTo>
                    <a:cubicBezTo>
                      <a:pt x="13" y="4"/>
                      <a:pt x="13" y="4"/>
                      <a:pt x="13" y="4"/>
                    </a:cubicBezTo>
                    <a:cubicBezTo>
                      <a:pt x="13" y="4"/>
                      <a:pt x="13" y="4"/>
                      <a:pt x="13" y="4"/>
                    </a:cubicBezTo>
                    <a:cubicBezTo>
                      <a:pt x="12" y="4"/>
                      <a:pt x="12" y="3"/>
                      <a:pt x="11" y="3"/>
                    </a:cubicBezTo>
                    <a:cubicBezTo>
                      <a:pt x="10" y="3"/>
                      <a:pt x="9" y="4"/>
                      <a:pt x="9" y="4"/>
                    </a:cubicBezTo>
                    <a:cubicBezTo>
                      <a:pt x="9" y="4"/>
                      <a:pt x="9" y="4"/>
                      <a:pt x="9" y="4"/>
                    </a:cubicBezTo>
                    <a:cubicBezTo>
                      <a:pt x="4" y="8"/>
                      <a:pt x="4" y="8"/>
                      <a:pt x="4" y="8"/>
                    </a:cubicBezTo>
                    <a:cubicBezTo>
                      <a:pt x="4" y="9"/>
                      <a:pt x="4" y="9"/>
                      <a:pt x="4" y="9"/>
                    </a:cubicBezTo>
                    <a:cubicBezTo>
                      <a:pt x="4" y="9"/>
                      <a:pt x="4" y="9"/>
                      <a:pt x="4" y="9"/>
                    </a:cubicBezTo>
                    <a:cubicBezTo>
                      <a:pt x="4" y="9"/>
                      <a:pt x="4" y="10"/>
                      <a:pt x="4" y="11"/>
                    </a:cubicBezTo>
                    <a:cubicBezTo>
                      <a:pt x="4" y="11"/>
                      <a:pt x="4" y="12"/>
                      <a:pt x="4" y="12"/>
                    </a:cubicBezTo>
                    <a:cubicBezTo>
                      <a:pt x="4" y="12"/>
                      <a:pt x="4" y="12"/>
                      <a:pt x="4" y="12"/>
                    </a:cubicBezTo>
                    <a:cubicBezTo>
                      <a:pt x="4" y="12"/>
                      <a:pt x="4" y="12"/>
                      <a:pt x="4" y="12"/>
                    </a:cubicBezTo>
                    <a:cubicBezTo>
                      <a:pt x="7" y="15"/>
                      <a:pt x="7" y="15"/>
                      <a:pt x="7" y="15"/>
                    </a:cubicBezTo>
                    <a:cubicBezTo>
                      <a:pt x="7" y="15"/>
                      <a:pt x="6" y="15"/>
                      <a:pt x="6" y="16"/>
                    </a:cubicBezTo>
                    <a:cubicBezTo>
                      <a:pt x="3" y="16"/>
                      <a:pt x="3" y="16"/>
                      <a:pt x="3" y="16"/>
                    </a:cubicBezTo>
                    <a:cubicBezTo>
                      <a:pt x="2" y="16"/>
                      <a:pt x="2" y="16"/>
                      <a:pt x="1" y="17"/>
                    </a:cubicBezTo>
                    <a:cubicBezTo>
                      <a:pt x="1" y="17"/>
                      <a:pt x="1" y="17"/>
                      <a:pt x="1" y="17"/>
                    </a:cubicBezTo>
                    <a:cubicBezTo>
                      <a:pt x="1" y="17"/>
                      <a:pt x="1" y="17"/>
                      <a:pt x="1" y="17"/>
                    </a:cubicBezTo>
                    <a:cubicBezTo>
                      <a:pt x="1" y="17"/>
                      <a:pt x="0" y="18"/>
                      <a:pt x="0" y="19"/>
                    </a:cubicBezTo>
                    <a:cubicBezTo>
                      <a:pt x="0" y="25"/>
                      <a:pt x="0" y="25"/>
                      <a:pt x="0" y="25"/>
                    </a:cubicBezTo>
                    <a:cubicBezTo>
                      <a:pt x="0" y="26"/>
                      <a:pt x="1" y="26"/>
                      <a:pt x="1" y="27"/>
                    </a:cubicBezTo>
                    <a:cubicBezTo>
                      <a:pt x="2" y="27"/>
                      <a:pt x="2" y="28"/>
                      <a:pt x="3" y="28"/>
                    </a:cubicBezTo>
                    <a:cubicBezTo>
                      <a:pt x="6" y="28"/>
                      <a:pt x="6" y="28"/>
                      <a:pt x="6" y="28"/>
                    </a:cubicBezTo>
                    <a:cubicBezTo>
                      <a:pt x="6" y="28"/>
                      <a:pt x="7" y="28"/>
                      <a:pt x="7" y="29"/>
                    </a:cubicBezTo>
                    <a:cubicBezTo>
                      <a:pt x="4" y="31"/>
                      <a:pt x="4" y="31"/>
                      <a:pt x="4" y="31"/>
                    </a:cubicBezTo>
                    <a:cubicBezTo>
                      <a:pt x="4" y="31"/>
                      <a:pt x="4" y="31"/>
                      <a:pt x="4" y="31"/>
                    </a:cubicBezTo>
                    <a:cubicBezTo>
                      <a:pt x="4" y="31"/>
                      <a:pt x="4" y="31"/>
                      <a:pt x="4" y="31"/>
                    </a:cubicBezTo>
                    <a:cubicBezTo>
                      <a:pt x="4" y="32"/>
                      <a:pt x="4" y="32"/>
                      <a:pt x="4" y="33"/>
                    </a:cubicBezTo>
                    <a:cubicBezTo>
                      <a:pt x="4" y="34"/>
                      <a:pt x="4" y="34"/>
                      <a:pt x="4" y="35"/>
                    </a:cubicBezTo>
                    <a:cubicBezTo>
                      <a:pt x="4" y="35"/>
                      <a:pt x="4" y="35"/>
                      <a:pt x="4" y="35"/>
                    </a:cubicBezTo>
                    <a:cubicBezTo>
                      <a:pt x="9" y="39"/>
                      <a:pt x="9" y="39"/>
                      <a:pt x="9" y="39"/>
                    </a:cubicBezTo>
                    <a:cubicBezTo>
                      <a:pt x="9" y="39"/>
                      <a:pt x="9" y="39"/>
                      <a:pt x="9" y="39"/>
                    </a:cubicBezTo>
                    <a:cubicBezTo>
                      <a:pt x="9" y="40"/>
                      <a:pt x="10" y="40"/>
                      <a:pt x="11" y="40"/>
                    </a:cubicBezTo>
                    <a:cubicBezTo>
                      <a:pt x="11" y="40"/>
                      <a:pt x="12" y="40"/>
                      <a:pt x="13" y="39"/>
                    </a:cubicBezTo>
                    <a:cubicBezTo>
                      <a:pt x="13" y="39"/>
                      <a:pt x="13" y="39"/>
                      <a:pt x="13" y="39"/>
                    </a:cubicBezTo>
                    <a:cubicBezTo>
                      <a:pt x="15" y="37"/>
                      <a:pt x="15" y="37"/>
                      <a:pt x="15" y="37"/>
                    </a:cubicBezTo>
                    <a:cubicBezTo>
                      <a:pt x="15" y="37"/>
                      <a:pt x="16" y="37"/>
                      <a:pt x="16" y="37"/>
                    </a:cubicBezTo>
                    <a:cubicBezTo>
                      <a:pt x="16" y="41"/>
                      <a:pt x="16" y="41"/>
                      <a:pt x="16" y="41"/>
                    </a:cubicBezTo>
                    <a:cubicBezTo>
                      <a:pt x="16" y="41"/>
                      <a:pt x="16" y="42"/>
                      <a:pt x="17" y="43"/>
                    </a:cubicBezTo>
                    <a:cubicBezTo>
                      <a:pt x="17" y="43"/>
                      <a:pt x="18" y="43"/>
                      <a:pt x="19" y="43"/>
                    </a:cubicBezTo>
                    <a:cubicBezTo>
                      <a:pt x="25" y="43"/>
                      <a:pt x="25" y="43"/>
                      <a:pt x="25" y="43"/>
                    </a:cubicBezTo>
                    <a:cubicBezTo>
                      <a:pt x="26" y="43"/>
                      <a:pt x="27" y="43"/>
                      <a:pt x="27" y="43"/>
                    </a:cubicBezTo>
                    <a:cubicBezTo>
                      <a:pt x="28" y="42"/>
                      <a:pt x="28" y="41"/>
                      <a:pt x="28" y="41"/>
                    </a:cubicBezTo>
                    <a:cubicBezTo>
                      <a:pt x="28" y="37"/>
                      <a:pt x="28" y="37"/>
                      <a:pt x="28" y="37"/>
                    </a:cubicBezTo>
                    <a:cubicBezTo>
                      <a:pt x="28" y="37"/>
                      <a:pt x="29" y="37"/>
                      <a:pt x="29" y="37"/>
                    </a:cubicBezTo>
                    <a:cubicBezTo>
                      <a:pt x="31" y="39"/>
                      <a:pt x="31" y="39"/>
                      <a:pt x="31" y="39"/>
                    </a:cubicBezTo>
                    <a:cubicBezTo>
                      <a:pt x="31" y="39"/>
                      <a:pt x="31" y="39"/>
                      <a:pt x="31" y="39"/>
                    </a:cubicBezTo>
                    <a:cubicBezTo>
                      <a:pt x="32" y="40"/>
                      <a:pt x="33" y="40"/>
                      <a:pt x="33" y="40"/>
                    </a:cubicBezTo>
                    <a:cubicBezTo>
                      <a:pt x="34" y="40"/>
                      <a:pt x="35" y="40"/>
                      <a:pt x="35" y="39"/>
                    </a:cubicBezTo>
                    <a:cubicBezTo>
                      <a:pt x="40" y="35"/>
                      <a:pt x="40" y="35"/>
                      <a:pt x="40" y="35"/>
                    </a:cubicBezTo>
                    <a:cubicBezTo>
                      <a:pt x="40" y="35"/>
                      <a:pt x="40" y="35"/>
                      <a:pt x="40" y="35"/>
                    </a:cubicBezTo>
                    <a:cubicBezTo>
                      <a:pt x="40" y="34"/>
                      <a:pt x="40" y="34"/>
                      <a:pt x="40" y="33"/>
                    </a:cubicBezTo>
                    <a:cubicBezTo>
                      <a:pt x="40" y="32"/>
                      <a:pt x="40" y="32"/>
                      <a:pt x="40" y="31"/>
                    </a:cubicBezTo>
                    <a:cubicBezTo>
                      <a:pt x="37" y="29"/>
                      <a:pt x="37" y="29"/>
                      <a:pt x="37" y="29"/>
                    </a:cubicBezTo>
                    <a:cubicBezTo>
                      <a:pt x="38" y="28"/>
                      <a:pt x="38" y="28"/>
                      <a:pt x="38" y="28"/>
                    </a:cubicBezTo>
                    <a:cubicBezTo>
                      <a:pt x="41" y="28"/>
                      <a:pt x="41" y="28"/>
                      <a:pt x="41" y="28"/>
                    </a:cubicBezTo>
                    <a:cubicBezTo>
                      <a:pt x="41" y="28"/>
                      <a:pt x="41" y="28"/>
                      <a:pt x="41" y="28"/>
                    </a:cubicBezTo>
                    <a:cubicBezTo>
                      <a:pt x="42" y="28"/>
                      <a:pt x="42" y="27"/>
                      <a:pt x="43" y="27"/>
                    </a:cubicBezTo>
                    <a:cubicBezTo>
                      <a:pt x="43" y="27"/>
                      <a:pt x="43" y="27"/>
                      <a:pt x="43" y="27"/>
                    </a:cubicBezTo>
                    <a:cubicBezTo>
                      <a:pt x="43" y="26"/>
                      <a:pt x="44" y="26"/>
                      <a:pt x="44" y="25"/>
                    </a:cubicBezTo>
                    <a:cubicBezTo>
                      <a:pt x="44" y="19"/>
                      <a:pt x="44" y="19"/>
                      <a:pt x="44" y="19"/>
                    </a:cubicBezTo>
                    <a:cubicBezTo>
                      <a:pt x="44" y="19"/>
                      <a:pt x="44" y="19"/>
                      <a:pt x="44" y="19"/>
                    </a:cubicBezTo>
                    <a:close/>
                    <a:moveTo>
                      <a:pt x="42" y="19"/>
                    </a:moveTo>
                    <a:cubicBezTo>
                      <a:pt x="42" y="19"/>
                      <a:pt x="42" y="19"/>
                      <a:pt x="42" y="19"/>
                    </a:cubicBezTo>
                    <a:cubicBezTo>
                      <a:pt x="42" y="19"/>
                      <a:pt x="42" y="19"/>
                      <a:pt x="42" y="19"/>
                    </a:cubicBezTo>
                    <a:cubicBezTo>
                      <a:pt x="42" y="25"/>
                      <a:pt x="42" y="25"/>
                      <a:pt x="42" y="25"/>
                    </a:cubicBezTo>
                    <a:cubicBezTo>
                      <a:pt x="42" y="25"/>
                      <a:pt x="42" y="25"/>
                      <a:pt x="42" y="25"/>
                    </a:cubicBezTo>
                    <a:cubicBezTo>
                      <a:pt x="42" y="25"/>
                      <a:pt x="42" y="25"/>
                      <a:pt x="42" y="25"/>
                    </a:cubicBezTo>
                    <a:cubicBezTo>
                      <a:pt x="41" y="25"/>
                      <a:pt x="41" y="25"/>
                      <a:pt x="41" y="25"/>
                    </a:cubicBezTo>
                    <a:cubicBezTo>
                      <a:pt x="41" y="25"/>
                      <a:pt x="41" y="26"/>
                      <a:pt x="41" y="26"/>
                    </a:cubicBezTo>
                    <a:cubicBezTo>
                      <a:pt x="41" y="26"/>
                      <a:pt x="41" y="26"/>
                      <a:pt x="41" y="26"/>
                    </a:cubicBezTo>
                    <a:cubicBezTo>
                      <a:pt x="37" y="26"/>
                      <a:pt x="37" y="26"/>
                      <a:pt x="37" y="26"/>
                    </a:cubicBezTo>
                    <a:cubicBezTo>
                      <a:pt x="37" y="26"/>
                      <a:pt x="36" y="26"/>
                      <a:pt x="36" y="26"/>
                    </a:cubicBezTo>
                    <a:cubicBezTo>
                      <a:pt x="36" y="27"/>
                      <a:pt x="36" y="28"/>
                      <a:pt x="35" y="28"/>
                    </a:cubicBezTo>
                    <a:cubicBezTo>
                      <a:pt x="35" y="29"/>
                      <a:pt x="35" y="29"/>
                      <a:pt x="35" y="30"/>
                    </a:cubicBezTo>
                    <a:cubicBezTo>
                      <a:pt x="38" y="32"/>
                      <a:pt x="38" y="32"/>
                      <a:pt x="38" y="32"/>
                    </a:cubicBezTo>
                    <a:cubicBezTo>
                      <a:pt x="38" y="32"/>
                      <a:pt x="38" y="32"/>
                      <a:pt x="38" y="32"/>
                    </a:cubicBezTo>
                    <a:cubicBezTo>
                      <a:pt x="38" y="32"/>
                      <a:pt x="38" y="32"/>
                      <a:pt x="38" y="32"/>
                    </a:cubicBezTo>
                    <a:cubicBezTo>
                      <a:pt x="38" y="33"/>
                      <a:pt x="38" y="33"/>
                      <a:pt x="38" y="33"/>
                    </a:cubicBezTo>
                    <a:cubicBezTo>
                      <a:pt x="38" y="33"/>
                      <a:pt x="38" y="33"/>
                      <a:pt x="38" y="33"/>
                    </a:cubicBezTo>
                    <a:cubicBezTo>
                      <a:pt x="34" y="38"/>
                      <a:pt x="34" y="38"/>
                      <a:pt x="34" y="38"/>
                    </a:cubicBezTo>
                    <a:cubicBezTo>
                      <a:pt x="34" y="38"/>
                      <a:pt x="33" y="38"/>
                      <a:pt x="33" y="38"/>
                    </a:cubicBezTo>
                    <a:cubicBezTo>
                      <a:pt x="33" y="38"/>
                      <a:pt x="33" y="38"/>
                      <a:pt x="33" y="38"/>
                    </a:cubicBezTo>
                    <a:cubicBezTo>
                      <a:pt x="33" y="38"/>
                      <a:pt x="33" y="38"/>
                      <a:pt x="33" y="38"/>
                    </a:cubicBezTo>
                    <a:cubicBezTo>
                      <a:pt x="30" y="35"/>
                      <a:pt x="30" y="35"/>
                      <a:pt x="30" y="35"/>
                    </a:cubicBezTo>
                    <a:cubicBezTo>
                      <a:pt x="30" y="35"/>
                      <a:pt x="29" y="35"/>
                      <a:pt x="29" y="35"/>
                    </a:cubicBezTo>
                    <a:cubicBezTo>
                      <a:pt x="28" y="35"/>
                      <a:pt x="27" y="35"/>
                      <a:pt x="27" y="36"/>
                    </a:cubicBezTo>
                    <a:cubicBezTo>
                      <a:pt x="26" y="36"/>
                      <a:pt x="26" y="36"/>
                      <a:pt x="26" y="37"/>
                    </a:cubicBezTo>
                    <a:cubicBezTo>
                      <a:pt x="26" y="37"/>
                      <a:pt x="26" y="37"/>
                      <a:pt x="26" y="37"/>
                    </a:cubicBezTo>
                    <a:cubicBezTo>
                      <a:pt x="26" y="41"/>
                      <a:pt x="26" y="41"/>
                      <a:pt x="26" y="41"/>
                    </a:cubicBezTo>
                    <a:cubicBezTo>
                      <a:pt x="26" y="41"/>
                      <a:pt x="26" y="41"/>
                      <a:pt x="26" y="41"/>
                    </a:cubicBezTo>
                    <a:cubicBezTo>
                      <a:pt x="26" y="41"/>
                      <a:pt x="25" y="41"/>
                      <a:pt x="25" y="41"/>
                    </a:cubicBezTo>
                    <a:cubicBezTo>
                      <a:pt x="19" y="41"/>
                      <a:pt x="19" y="41"/>
                      <a:pt x="19" y="41"/>
                    </a:cubicBezTo>
                    <a:cubicBezTo>
                      <a:pt x="19" y="41"/>
                      <a:pt x="18" y="41"/>
                      <a:pt x="18" y="41"/>
                    </a:cubicBezTo>
                    <a:cubicBezTo>
                      <a:pt x="18" y="41"/>
                      <a:pt x="18" y="41"/>
                      <a:pt x="18" y="41"/>
                    </a:cubicBezTo>
                    <a:cubicBezTo>
                      <a:pt x="18" y="37"/>
                      <a:pt x="18" y="37"/>
                      <a:pt x="18" y="37"/>
                    </a:cubicBezTo>
                    <a:cubicBezTo>
                      <a:pt x="18" y="36"/>
                      <a:pt x="18" y="36"/>
                      <a:pt x="17" y="36"/>
                    </a:cubicBezTo>
                    <a:cubicBezTo>
                      <a:pt x="17" y="35"/>
                      <a:pt x="16" y="35"/>
                      <a:pt x="15" y="35"/>
                    </a:cubicBezTo>
                    <a:cubicBezTo>
                      <a:pt x="15" y="35"/>
                      <a:pt x="14" y="35"/>
                      <a:pt x="14" y="35"/>
                    </a:cubicBezTo>
                    <a:cubicBezTo>
                      <a:pt x="11" y="38"/>
                      <a:pt x="11" y="38"/>
                      <a:pt x="11" y="38"/>
                    </a:cubicBezTo>
                    <a:cubicBezTo>
                      <a:pt x="11" y="38"/>
                      <a:pt x="11" y="38"/>
                      <a:pt x="11" y="38"/>
                    </a:cubicBezTo>
                    <a:cubicBezTo>
                      <a:pt x="11" y="38"/>
                      <a:pt x="11" y="38"/>
                      <a:pt x="11" y="38"/>
                    </a:cubicBezTo>
                    <a:cubicBezTo>
                      <a:pt x="11" y="38"/>
                      <a:pt x="10" y="38"/>
                      <a:pt x="10" y="38"/>
                    </a:cubicBezTo>
                    <a:cubicBezTo>
                      <a:pt x="10" y="38"/>
                      <a:pt x="10" y="38"/>
                      <a:pt x="10" y="38"/>
                    </a:cubicBezTo>
                    <a:cubicBezTo>
                      <a:pt x="10" y="38"/>
                      <a:pt x="10" y="38"/>
                      <a:pt x="10" y="38"/>
                    </a:cubicBezTo>
                    <a:cubicBezTo>
                      <a:pt x="6" y="33"/>
                      <a:pt x="6" y="33"/>
                      <a:pt x="6" y="33"/>
                    </a:cubicBezTo>
                    <a:cubicBezTo>
                      <a:pt x="6" y="33"/>
                      <a:pt x="6" y="33"/>
                      <a:pt x="6" y="33"/>
                    </a:cubicBezTo>
                    <a:cubicBezTo>
                      <a:pt x="6" y="33"/>
                      <a:pt x="6" y="33"/>
                      <a:pt x="6" y="33"/>
                    </a:cubicBezTo>
                    <a:cubicBezTo>
                      <a:pt x="6" y="33"/>
                      <a:pt x="6" y="33"/>
                      <a:pt x="6" y="32"/>
                    </a:cubicBezTo>
                    <a:cubicBezTo>
                      <a:pt x="6" y="32"/>
                      <a:pt x="6" y="32"/>
                      <a:pt x="6" y="32"/>
                    </a:cubicBezTo>
                    <a:cubicBezTo>
                      <a:pt x="6" y="32"/>
                      <a:pt x="6" y="32"/>
                      <a:pt x="6" y="32"/>
                    </a:cubicBezTo>
                    <a:cubicBezTo>
                      <a:pt x="6" y="32"/>
                      <a:pt x="6" y="32"/>
                      <a:pt x="6" y="32"/>
                    </a:cubicBezTo>
                    <a:cubicBezTo>
                      <a:pt x="9" y="30"/>
                      <a:pt x="9" y="30"/>
                      <a:pt x="9" y="30"/>
                    </a:cubicBezTo>
                    <a:cubicBezTo>
                      <a:pt x="9" y="29"/>
                      <a:pt x="9" y="29"/>
                      <a:pt x="9" y="28"/>
                    </a:cubicBezTo>
                    <a:cubicBezTo>
                      <a:pt x="9" y="28"/>
                      <a:pt x="8" y="27"/>
                      <a:pt x="8" y="26"/>
                    </a:cubicBezTo>
                    <a:cubicBezTo>
                      <a:pt x="8" y="26"/>
                      <a:pt x="7" y="26"/>
                      <a:pt x="7" y="26"/>
                    </a:cubicBezTo>
                    <a:cubicBezTo>
                      <a:pt x="3" y="26"/>
                      <a:pt x="3" y="26"/>
                      <a:pt x="3" y="26"/>
                    </a:cubicBezTo>
                    <a:cubicBezTo>
                      <a:pt x="3" y="26"/>
                      <a:pt x="3" y="25"/>
                      <a:pt x="3" y="25"/>
                    </a:cubicBezTo>
                    <a:cubicBezTo>
                      <a:pt x="2" y="25"/>
                      <a:pt x="2" y="25"/>
                      <a:pt x="2" y="25"/>
                    </a:cubicBezTo>
                    <a:cubicBezTo>
                      <a:pt x="2" y="19"/>
                      <a:pt x="2" y="19"/>
                      <a:pt x="2" y="19"/>
                    </a:cubicBezTo>
                    <a:cubicBezTo>
                      <a:pt x="2" y="18"/>
                      <a:pt x="2" y="18"/>
                      <a:pt x="3" y="18"/>
                    </a:cubicBezTo>
                    <a:cubicBezTo>
                      <a:pt x="3" y="18"/>
                      <a:pt x="3" y="18"/>
                      <a:pt x="3" y="18"/>
                    </a:cubicBezTo>
                    <a:cubicBezTo>
                      <a:pt x="3" y="18"/>
                      <a:pt x="3" y="18"/>
                      <a:pt x="3" y="18"/>
                    </a:cubicBezTo>
                    <a:cubicBezTo>
                      <a:pt x="7" y="18"/>
                      <a:pt x="7" y="18"/>
                      <a:pt x="7" y="18"/>
                    </a:cubicBezTo>
                    <a:cubicBezTo>
                      <a:pt x="7" y="18"/>
                      <a:pt x="8" y="18"/>
                      <a:pt x="8" y="17"/>
                    </a:cubicBezTo>
                    <a:cubicBezTo>
                      <a:pt x="8" y="16"/>
                      <a:pt x="9" y="16"/>
                      <a:pt x="9" y="15"/>
                    </a:cubicBezTo>
                    <a:cubicBezTo>
                      <a:pt x="9" y="15"/>
                      <a:pt x="9" y="14"/>
                      <a:pt x="9" y="14"/>
                    </a:cubicBezTo>
                    <a:cubicBezTo>
                      <a:pt x="9" y="14"/>
                      <a:pt x="9" y="14"/>
                      <a:pt x="9" y="14"/>
                    </a:cubicBezTo>
                    <a:cubicBezTo>
                      <a:pt x="6" y="11"/>
                      <a:pt x="6" y="11"/>
                      <a:pt x="6" y="11"/>
                    </a:cubicBezTo>
                    <a:cubicBezTo>
                      <a:pt x="6" y="11"/>
                      <a:pt x="6" y="11"/>
                      <a:pt x="6" y="11"/>
                    </a:cubicBezTo>
                    <a:cubicBezTo>
                      <a:pt x="6" y="10"/>
                      <a:pt x="6" y="10"/>
                      <a:pt x="6" y="10"/>
                    </a:cubicBezTo>
                    <a:cubicBezTo>
                      <a:pt x="6" y="10"/>
                      <a:pt x="6" y="10"/>
                      <a:pt x="6" y="10"/>
                    </a:cubicBezTo>
                    <a:cubicBezTo>
                      <a:pt x="6" y="10"/>
                      <a:pt x="6" y="10"/>
                      <a:pt x="6" y="10"/>
                    </a:cubicBezTo>
                    <a:cubicBezTo>
                      <a:pt x="10" y="6"/>
                      <a:pt x="10" y="6"/>
                      <a:pt x="10" y="6"/>
                    </a:cubicBezTo>
                    <a:cubicBezTo>
                      <a:pt x="10" y="5"/>
                      <a:pt x="11" y="5"/>
                      <a:pt x="11" y="5"/>
                    </a:cubicBezTo>
                    <a:cubicBezTo>
                      <a:pt x="11" y="5"/>
                      <a:pt x="11" y="5"/>
                      <a:pt x="11" y="6"/>
                    </a:cubicBezTo>
                    <a:cubicBezTo>
                      <a:pt x="11" y="6"/>
                      <a:pt x="11" y="6"/>
                      <a:pt x="11" y="6"/>
                    </a:cubicBezTo>
                    <a:cubicBezTo>
                      <a:pt x="11" y="6"/>
                      <a:pt x="11" y="6"/>
                      <a:pt x="11" y="6"/>
                    </a:cubicBezTo>
                    <a:cubicBezTo>
                      <a:pt x="14" y="8"/>
                      <a:pt x="14" y="8"/>
                      <a:pt x="14" y="8"/>
                    </a:cubicBezTo>
                    <a:cubicBezTo>
                      <a:pt x="14" y="9"/>
                      <a:pt x="15" y="9"/>
                      <a:pt x="15" y="9"/>
                    </a:cubicBezTo>
                    <a:cubicBezTo>
                      <a:pt x="16" y="8"/>
                      <a:pt x="17" y="8"/>
                      <a:pt x="17" y="8"/>
                    </a:cubicBezTo>
                    <a:cubicBezTo>
                      <a:pt x="18" y="7"/>
                      <a:pt x="18" y="7"/>
                      <a:pt x="18" y="7"/>
                    </a:cubicBezTo>
                    <a:cubicBezTo>
                      <a:pt x="18" y="3"/>
                      <a:pt x="18" y="3"/>
                      <a:pt x="18" y="3"/>
                    </a:cubicBezTo>
                    <a:cubicBezTo>
                      <a:pt x="18" y="2"/>
                      <a:pt x="18" y="2"/>
                      <a:pt x="18" y="2"/>
                    </a:cubicBezTo>
                    <a:cubicBezTo>
                      <a:pt x="18" y="2"/>
                      <a:pt x="19" y="2"/>
                      <a:pt x="19" y="2"/>
                    </a:cubicBezTo>
                    <a:cubicBezTo>
                      <a:pt x="25" y="2"/>
                      <a:pt x="25" y="2"/>
                      <a:pt x="25" y="2"/>
                    </a:cubicBezTo>
                    <a:cubicBezTo>
                      <a:pt x="25" y="2"/>
                      <a:pt x="26" y="2"/>
                      <a:pt x="26" y="2"/>
                    </a:cubicBezTo>
                    <a:cubicBezTo>
                      <a:pt x="26" y="2"/>
                      <a:pt x="26" y="2"/>
                      <a:pt x="26" y="3"/>
                    </a:cubicBezTo>
                    <a:cubicBezTo>
                      <a:pt x="26" y="7"/>
                      <a:pt x="26" y="7"/>
                      <a:pt x="26" y="7"/>
                    </a:cubicBezTo>
                    <a:cubicBezTo>
                      <a:pt x="26" y="7"/>
                      <a:pt x="26" y="8"/>
                      <a:pt x="27" y="8"/>
                    </a:cubicBezTo>
                    <a:cubicBezTo>
                      <a:pt x="27" y="8"/>
                      <a:pt x="28" y="8"/>
                      <a:pt x="29" y="9"/>
                    </a:cubicBezTo>
                    <a:cubicBezTo>
                      <a:pt x="29" y="9"/>
                      <a:pt x="30" y="9"/>
                      <a:pt x="30" y="8"/>
                    </a:cubicBezTo>
                    <a:cubicBezTo>
                      <a:pt x="33" y="6"/>
                      <a:pt x="33" y="6"/>
                      <a:pt x="33" y="6"/>
                    </a:cubicBezTo>
                    <a:cubicBezTo>
                      <a:pt x="33" y="5"/>
                      <a:pt x="33" y="5"/>
                      <a:pt x="33" y="5"/>
                    </a:cubicBezTo>
                    <a:cubicBezTo>
                      <a:pt x="33" y="5"/>
                      <a:pt x="33" y="5"/>
                      <a:pt x="33" y="5"/>
                    </a:cubicBezTo>
                    <a:cubicBezTo>
                      <a:pt x="33" y="5"/>
                      <a:pt x="34" y="5"/>
                      <a:pt x="34" y="6"/>
                    </a:cubicBezTo>
                    <a:cubicBezTo>
                      <a:pt x="34" y="6"/>
                      <a:pt x="34" y="6"/>
                      <a:pt x="34" y="6"/>
                    </a:cubicBezTo>
                    <a:cubicBezTo>
                      <a:pt x="38" y="10"/>
                      <a:pt x="38" y="10"/>
                      <a:pt x="38" y="10"/>
                    </a:cubicBezTo>
                    <a:cubicBezTo>
                      <a:pt x="38" y="10"/>
                      <a:pt x="38" y="10"/>
                      <a:pt x="38" y="10"/>
                    </a:cubicBezTo>
                    <a:cubicBezTo>
                      <a:pt x="38" y="11"/>
                      <a:pt x="38" y="11"/>
                      <a:pt x="38" y="11"/>
                    </a:cubicBezTo>
                    <a:cubicBezTo>
                      <a:pt x="38" y="11"/>
                      <a:pt x="38" y="11"/>
                      <a:pt x="38" y="11"/>
                    </a:cubicBezTo>
                    <a:cubicBezTo>
                      <a:pt x="35" y="14"/>
                      <a:pt x="35" y="14"/>
                      <a:pt x="35" y="14"/>
                    </a:cubicBezTo>
                    <a:cubicBezTo>
                      <a:pt x="35" y="14"/>
                      <a:pt x="35" y="15"/>
                      <a:pt x="35" y="15"/>
                    </a:cubicBezTo>
                    <a:cubicBezTo>
                      <a:pt x="36" y="16"/>
                      <a:pt x="36" y="16"/>
                      <a:pt x="36" y="17"/>
                    </a:cubicBezTo>
                    <a:cubicBezTo>
                      <a:pt x="36" y="18"/>
                      <a:pt x="37" y="18"/>
                      <a:pt x="37" y="18"/>
                    </a:cubicBezTo>
                    <a:cubicBezTo>
                      <a:pt x="37" y="18"/>
                      <a:pt x="37" y="18"/>
                      <a:pt x="37" y="18"/>
                    </a:cubicBezTo>
                    <a:cubicBezTo>
                      <a:pt x="41" y="18"/>
                      <a:pt x="41" y="18"/>
                      <a:pt x="41" y="18"/>
                    </a:cubicBezTo>
                    <a:cubicBezTo>
                      <a:pt x="41" y="18"/>
                      <a:pt x="41" y="18"/>
                      <a:pt x="42" y="18"/>
                    </a:cubicBezTo>
                    <a:cubicBezTo>
                      <a:pt x="42" y="18"/>
                      <a:pt x="42" y="18"/>
                      <a:pt x="42" y="19"/>
                    </a:cubicBezTo>
                    <a:cubicBezTo>
                      <a:pt x="42" y="19"/>
                      <a:pt x="42" y="19"/>
                      <a:pt x="42" y="19"/>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grpSp>
        <p:sp>
          <p:nvSpPr>
            <p:cNvPr id="203" name="Freeform 21"/>
            <p:cNvSpPr>
              <a:spLocks noEditPoints="1"/>
            </p:cNvSpPr>
            <p:nvPr/>
          </p:nvSpPr>
          <p:spPr bwMode="auto">
            <a:xfrm>
              <a:off x="9955213" y="2878138"/>
              <a:ext cx="74613" cy="71438"/>
            </a:xfrm>
            <a:custGeom>
              <a:avLst/>
              <a:gdLst>
                <a:gd name="T0" fmla="*/ 10 w 20"/>
                <a:gd name="T1" fmla="*/ 19 h 19"/>
                <a:gd name="T2" fmla="*/ 0 w 20"/>
                <a:gd name="T3" fmla="*/ 10 h 19"/>
                <a:gd name="T4" fmla="*/ 10 w 20"/>
                <a:gd name="T5" fmla="*/ 0 h 19"/>
                <a:gd name="T6" fmla="*/ 20 w 20"/>
                <a:gd name="T7" fmla="*/ 10 h 19"/>
                <a:gd name="T8" fmla="*/ 10 w 20"/>
                <a:gd name="T9" fmla="*/ 19 h 19"/>
                <a:gd name="T10" fmla="*/ 10 w 20"/>
                <a:gd name="T11" fmla="*/ 3 h 19"/>
                <a:gd name="T12" fmla="*/ 3 w 20"/>
                <a:gd name="T13" fmla="*/ 10 h 19"/>
                <a:gd name="T14" fmla="*/ 10 w 20"/>
                <a:gd name="T15" fmla="*/ 17 h 19"/>
                <a:gd name="T16" fmla="*/ 17 w 20"/>
                <a:gd name="T17" fmla="*/ 10 h 19"/>
                <a:gd name="T18" fmla="*/ 10 w 20"/>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10"/>
                  </a:cubicBezTo>
                  <a:cubicBezTo>
                    <a:pt x="0" y="4"/>
                    <a:pt x="5" y="0"/>
                    <a:pt x="10" y="0"/>
                  </a:cubicBezTo>
                  <a:cubicBezTo>
                    <a:pt x="15" y="0"/>
                    <a:pt x="20" y="4"/>
                    <a:pt x="20" y="10"/>
                  </a:cubicBezTo>
                  <a:cubicBezTo>
                    <a:pt x="20" y="15"/>
                    <a:pt x="15" y="19"/>
                    <a:pt x="10" y="19"/>
                  </a:cubicBezTo>
                  <a:close/>
                  <a:moveTo>
                    <a:pt x="10" y="3"/>
                  </a:moveTo>
                  <a:cubicBezTo>
                    <a:pt x="6" y="3"/>
                    <a:pt x="3" y="6"/>
                    <a:pt x="3" y="10"/>
                  </a:cubicBezTo>
                  <a:cubicBezTo>
                    <a:pt x="3" y="14"/>
                    <a:pt x="6" y="17"/>
                    <a:pt x="10" y="17"/>
                  </a:cubicBezTo>
                  <a:cubicBezTo>
                    <a:pt x="14" y="17"/>
                    <a:pt x="17" y="14"/>
                    <a:pt x="17" y="10"/>
                  </a:cubicBezTo>
                  <a:cubicBezTo>
                    <a:pt x="17" y="6"/>
                    <a:pt x="14" y="3"/>
                    <a:pt x="10" y="3"/>
                  </a:cubicBezTo>
                  <a:close/>
                </a:path>
              </a:pathLst>
            </a:custGeom>
            <a:solidFill>
              <a:srgbClr val="FFFFFF"/>
            </a:solidFill>
            <a:ln w="9525">
              <a:solidFill>
                <a:srgbClr val="003760"/>
              </a:solidFill>
              <a:round/>
            </a:ln>
          </p:spPr>
          <p:txBody>
            <a:bodyPr vert="horz" wrap="square" lIns="91416" tIns="45708" rIns="91416" bIns="45708" numCol="1" anchor="t" anchorCtr="0" compatLnSpc="1"/>
            <a:lstStyle/>
            <a:p>
              <a:endParaRPr lang="zh-CN" altLang="en-US" sz="1200">
                <a:latin typeface="+mn-ea"/>
                <a:ea typeface="+mn-ea"/>
              </a:endParaRPr>
            </a:p>
          </p:txBody>
        </p:sp>
      </p:grpSp>
      <p:sp>
        <p:nvSpPr>
          <p:cNvPr id="206" name="Freeform 26"/>
          <p:cNvSpPr>
            <a:spLocks noChangeAspect="1" noEditPoints="1"/>
          </p:cNvSpPr>
          <p:nvPr/>
        </p:nvSpPr>
        <p:spPr bwMode="auto">
          <a:xfrm>
            <a:off x="3937973" y="2441032"/>
            <a:ext cx="303311" cy="287925"/>
          </a:xfrm>
          <a:custGeom>
            <a:avLst/>
            <a:gdLst>
              <a:gd name="T0" fmla="*/ 2 w 91"/>
              <a:gd name="T1" fmla="*/ 48 h 94"/>
              <a:gd name="T2" fmla="*/ 46 w 91"/>
              <a:gd name="T3" fmla="*/ 15 h 94"/>
              <a:gd name="T4" fmla="*/ 15 w 91"/>
              <a:gd name="T5" fmla="*/ 46 h 94"/>
              <a:gd name="T6" fmla="*/ 22 w 91"/>
              <a:gd name="T7" fmla="*/ 46 h 94"/>
              <a:gd name="T8" fmla="*/ 33 w 91"/>
              <a:gd name="T9" fmla="*/ 82 h 94"/>
              <a:gd name="T10" fmla="*/ 58 w 91"/>
              <a:gd name="T11" fmla="*/ 78 h 94"/>
              <a:gd name="T12" fmla="*/ 40 w 91"/>
              <a:gd name="T13" fmla="*/ 94 h 94"/>
              <a:gd name="T14" fmla="*/ 51 w 91"/>
              <a:gd name="T15" fmla="*/ 90 h 94"/>
              <a:gd name="T16" fmla="*/ 33 w 91"/>
              <a:gd name="T17" fmla="*/ 88 h 94"/>
              <a:gd name="T18" fmla="*/ 58 w 91"/>
              <a:gd name="T19" fmla="*/ 84 h 94"/>
              <a:gd name="T20" fmla="*/ 64 w 91"/>
              <a:gd name="T21" fmla="*/ 45 h 94"/>
              <a:gd name="T22" fmla="*/ 57 w 91"/>
              <a:gd name="T23" fmla="*/ 42 h 94"/>
              <a:gd name="T24" fmla="*/ 46 w 91"/>
              <a:gd name="T25" fmla="*/ 42 h 94"/>
              <a:gd name="T26" fmla="*/ 38 w 91"/>
              <a:gd name="T27" fmla="*/ 43 h 94"/>
              <a:gd name="T28" fmla="*/ 27 w 91"/>
              <a:gd name="T29" fmla="*/ 45 h 94"/>
              <a:gd name="T30" fmla="*/ 35 w 91"/>
              <a:gd name="T31" fmla="*/ 47 h 94"/>
              <a:gd name="T32" fmla="*/ 38 w 91"/>
              <a:gd name="T33" fmla="*/ 48 h 94"/>
              <a:gd name="T34" fmla="*/ 38 w 91"/>
              <a:gd name="T35" fmla="*/ 48 h 94"/>
              <a:gd name="T36" fmla="*/ 38 w 91"/>
              <a:gd name="T37" fmla="*/ 49 h 94"/>
              <a:gd name="T38" fmla="*/ 39 w 91"/>
              <a:gd name="T39" fmla="*/ 49 h 94"/>
              <a:gd name="T40" fmla="*/ 39 w 91"/>
              <a:gd name="T41" fmla="*/ 49 h 94"/>
              <a:gd name="T42" fmla="*/ 39 w 91"/>
              <a:gd name="T43" fmla="*/ 49 h 94"/>
              <a:gd name="T44" fmla="*/ 39 w 91"/>
              <a:gd name="T45" fmla="*/ 49 h 94"/>
              <a:gd name="T46" fmla="*/ 39 w 91"/>
              <a:gd name="T47" fmla="*/ 49 h 94"/>
              <a:gd name="T48" fmla="*/ 39 w 91"/>
              <a:gd name="T49" fmla="*/ 49 h 94"/>
              <a:gd name="T50" fmla="*/ 39 w 91"/>
              <a:gd name="T51" fmla="*/ 49 h 94"/>
              <a:gd name="T52" fmla="*/ 40 w 91"/>
              <a:gd name="T53" fmla="*/ 49 h 94"/>
              <a:gd name="T54" fmla="*/ 40 w 91"/>
              <a:gd name="T55" fmla="*/ 49 h 94"/>
              <a:gd name="T56" fmla="*/ 40 w 91"/>
              <a:gd name="T57" fmla="*/ 49 h 94"/>
              <a:gd name="T58" fmla="*/ 40 w 91"/>
              <a:gd name="T59" fmla="*/ 49 h 94"/>
              <a:gd name="T60" fmla="*/ 40 w 91"/>
              <a:gd name="T61" fmla="*/ 49 h 94"/>
              <a:gd name="T62" fmla="*/ 40 w 91"/>
              <a:gd name="T63" fmla="*/ 49 h 94"/>
              <a:gd name="T64" fmla="*/ 41 w 91"/>
              <a:gd name="T65" fmla="*/ 49 h 94"/>
              <a:gd name="T66" fmla="*/ 41 w 91"/>
              <a:gd name="T67" fmla="*/ 49 h 94"/>
              <a:gd name="T68" fmla="*/ 41 w 91"/>
              <a:gd name="T69" fmla="*/ 49 h 94"/>
              <a:gd name="T70" fmla="*/ 41 w 91"/>
              <a:gd name="T71" fmla="*/ 49 h 94"/>
              <a:gd name="T72" fmla="*/ 41 w 91"/>
              <a:gd name="T73" fmla="*/ 49 h 94"/>
              <a:gd name="T74" fmla="*/ 41 w 91"/>
              <a:gd name="T75" fmla="*/ 49 h 94"/>
              <a:gd name="T76" fmla="*/ 41 w 91"/>
              <a:gd name="T77" fmla="*/ 49 h 94"/>
              <a:gd name="T78" fmla="*/ 41 w 91"/>
              <a:gd name="T79" fmla="*/ 49 h 94"/>
              <a:gd name="T80" fmla="*/ 42 w 91"/>
              <a:gd name="T81" fmla="*/ 48 h 94"/>
              <a:gd name="T82" fmla="*/ 44 w 91"/>
              <a:gd name="T83" fmla="*/ 47 h 94"/>
              <a:gd name="T84" fmla="*/ 49 w 91"/>
              <a:gd name="T85" fmla="*/ 48 h 94"/>
              <a:gd name="T86" fmla="*/ 53 w 91"/>
              <a:gd name="T87" fmla="*/ 48 h 94"/>
              <a:gd name="T88" fmla="*/ 61 w 91"/>
              <a:gd name="T89" fmla="*/ 48 h 94"/>
              <a:gd name="T90" fmla="*/ 22 w 91"/>
              <a:gd name="T91" fmla="*/ 19 h 94"/>
              <a:gd name="T92" fmla="*/ 19 w 91"/>
              <a:gd name="T93" fmla="*/ 22 h 94"/>
              <a:gd name="T94" fmla="*/ 81 w 91"/>
              <a:gd name="T95" fmla="*/ 48 h 94"/>
              <a:gd name="T96" fmla="*/ 91 w 91"/>
              <a:gd name="T97" fmla="*/ 46 h 94"/>
              <a:gd name="T98" fmla="*/ 72 w 91"/>
              <a:gd name="T99" fmla="*/ 22 h 94"/>
              <a:gd name="T100" fmla="*/ 69 w 91"/>
              <a:gd name="T101" fmla="*/ 19 h 94"/>
              <a:gd name="T102" fmla="*/ 48 w 91"/>
              <a:gd name="T103" fmla="*/ 10 h 94"/>
              <a:gd name="T104" fmla="*/ 46 w 91"/>
              <a:gd name="T10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 h="94">
                <a:moveTo>
                  <a:pt x="10" y="43"/>
                </a:moveTo>
                <a:cubicBezTo>
                  <a:pt x="12" y="43"/>
                  <a:pt x="13" y="44"/>
                  <a:pt x="13" y="46"/>
                </a:cubicBezTo>
                <a:cubicBezTo>
                  <a:pt x="13" y="47"/>
                  <a:pt x="12" y="48"/>
                  <a:pt x="10" y="48"/>
                </a:cubicBezTo>
                <a:cubicBezTo>
                  <a:pt x="2" y="48"/>
                  <a:pt x="2" y="48"/>
                  <a:pt x="2" y="48"/>
                </a:cubicBezTo>
                <a:cubicBezTo>
                  <a:pt x="1" y="48"/>
                  <a:pt x="0" y="47"/>
                  <a:pt x="0" y="46"/>
                </a:cubicBezTo>
                <a:cubicBezTo>
                  <a:pt x="0" y="44"/>
                  <a:pt x="1" y="43"/>
                  <a:pt x="2" y="43"/>
                </a:cubicBezTo>
                <a:cubicBezTo>
                  <a:pt x="10" y="43"/>
                  <a:pt x="10" y="43"/>
                  <a:pt x="10" y="43"/>
                </a:cubicBezTo>
                <a:close/>
                <a:moveTo>
                  <a:pt x="46" y="15"/>
                </a:moveTo>
                <a:cubicBezTo>
                  <a:pt x="46" y="15"/>
                  <a:pt x="46" y="15"/>
                  <a:pt x="46" y="15"/>
                </a:cubicBezTo>
                <a:cubicBezTo>
                  <a:pt x="63" y="15"/>
                  <a:pt x="76" y="29"/>
                  <a:pt x="76" y="46"/>
                </a:cubicBezTo>
                <a:cubicBezTo>
                  <a:pt x="76" y="63"/>
                  <a:pt x="63" y="76"/>
                  <a:pt x="46" y="76"/>
                </a:cubicBezTo>
                <a:cubicBezTo>
                  <a:pt x="29" y="76"/>
                  <a:pt x="15" y="63"/>
                  <a:pt x="15" y="46"/>
                </a:cubicBezTo>
                <a:cubicBezTo>
                  <a:pt x="15" y="29"/>
                  <a:pt x="29" y="15"/>
                  <a:pt x="46" y="15"/>
                </a:cubicBezTo>
                <a:close/>
                <a:moveTo>
                  <a:pt x="46" y="23"/>
                </a:moveTo>
                <a:cubicBezTo>
                  <a:pt x="46" y="23"/>
                  <a:pt x="46" y="23"/>
                  <a:pt x="46" y="23"/>
                </a:cubicBezTo>
                <a:cubicBezTo>
                  <a:pt x="33" y="23"/>
                  <a:pt x="22" y="33"/>
                  <a:pt x="22" y="46"/>
                </a:cubicBezTo>
                <a:cubicBezTo>
                  <a:pt x="22" y="58"/>
                  <a:pt x="33" y="69"/>
                  <a:pt x="46" y="69"/>
                </a:cubicBezTo>
                <a:cubicBezTo>
                  <a:pt x="58" y="69"/>
                  <a:pt x="69" y="58"/>
                  <a:pt x="69" y="46"/>
                </a:cubicBezTo>
                <a:cubicBezTo>
                  <a:pt x="69" y="33"/>
                  <a:pt x="58" y="23"/>
                  <a:pt x="46" y="23"/>
                </a:cubicBezTo>
                <a:close/>
                <a:moveTo>
                  <a:pt x="33" y="82"/>
                </a:moveTo>
                <a:cubicBezTo>
                  <a:pt x="33" y="82"/>
                  <a:pt x="33" y="82"/>
                  <a:pt x="33" y="82"/>
                </a:cubicBezTo>
                <a:cubicBezTo>
                  <a:pt x="32" y="82"/>
                  <a:pt x="31" y="81"/>
                  <a:pt x="31" y="80"/>
                </a:cubicBezTo>
                <a:cubicBezTo>
                  <a:pt x="31" y="79"/>
                  <a:pt x="32" y="78"/>
                  <a:pt x="33" y="78"/>
                </a:cubicBezTo>
                <a:cubicBezTo>
                  <a:pt x="58" y="78"/>
                  <a:pt x="58" y="78"/>
                  <a:pt x="58" y="78"/>
                </a:cubicBezTo>
                <a:cubicBezTo>
                  <a:pt x="59" y="78"/>
                  <a:pt x="60" y="79"/>
                  <a:pt x="60" y="80"/>
                </a:cubicBezTo>
                <a:cubicBezTo>
                  <a:pt x="60" y="81"/>
                  <a:pt x="59" y="82"/>
                  <a:pt x="58" y="82"/>
                </a:cubicBezTo>
                <a:cubicBezTo>
                  <a:pt x="33" y="82"/>
                  <a:pt x="33" y="82"/>
                  <a:pt x="33" y="82"/>
                </a:cubicBezTo>
                <a:close/>
                <a:moveTo>
                  <a:pt x="40" y="94"/>
                </a:moveTo>
                <a:cubicBezTo>
                  <a:pt x="40" y="94"/>
                  <a:pt x="40" y="94"/>
                  <a:pt x="40" y="94"/>
                </a:cubicBezTo>
                <a:cubicBezTo>
                  <a:pt x="39" y="94"/>
                  <a:pt x="38" y="93"/>
                  <a:pt x="38" y="92"/>
                </a:cubicBezTo>
                <a:cubicBezTo>
                  <a:pt x="38" y="91"/>
                  <a:pt x="39" y="90"/>
                  <a:pt x="40" y="90"/>
                </a:cubicBezTo>
                <a:cubicBezTo>
                  <a:pt x="51" y="90"/>
                  <a:pt x="51" y="90"/>
                  <a:pt x="51" y="90"/>
                </a:cubicBezTo>
                <a:cubicBezTo>
                  <a:pt x="52" y="90"/>
                  <a:pt x="53" y="91"/>
                  <a:pt x="53" y="92"/>
                </a:cubicBezTo>
                <a:cubicBezTo>
                  <a:pt x="53" y="93"/>
                  <a:pt x="52" y="94"/>
                  <a:pt x="51" y="94"/>
                </a:cubicBezTo>
                <a:cubicBezTo>
                  <a:pt x="40" y="94"/>
                  <a:pt x="40" y="94"/>
                  <a:pt x="40" y="94"/>
                </a:cubicBezTo>
                <a:close/>
                <a:moveTo>
                  <a:pt x="33" y="88"/>
                </a:moveTo>
                <a:cubicBezTo>
                  <a:pt x="33" y="88"/>
                  <a:pt x="33" y="88"/>
                  <a:pt x="33" y="88"/>
                </a:cubicBezTo>
                <a:cubicBezTo>
                  <a:pt x="32" y="88"/>
                  <a:pt x="31" y="87"/>
                  <a:pt x="31" y="86"/>
                </a:cubicBezTo>
                <a:cubicBezTo>
                  <a:pt x="31" y="85"/>
                  <a:pt x="32" y="84"/>
                  <a:pt x="33" y="84"/>
                </a:cubicBezTo>
                <a:cubicBezTo>
                  <a:pt x="58" y="84"/>
                  <a:pt x="58" y="84"/>
                  <a:pt x="58" y="84"/>
                </a:cubicBezTo>
                <a:cubicBezTo>
                  <a:pt x="59" y="84"/>
                  <a:pt x="60" y="85"/>
                  <a:pt x="60" y="86"/>
                </a:cubicBezTo>
                <a:cubicBezTo>
                  <a:pt x="60" y="87"/>
                  <a:pt x="59" y="88"/>
                  <a:pt x="58" y="88"/>
                </a:cubicBezTo>
                <a:cubicBezTo>
                  <a:pt x="33" y="88"/>
                  <a:pt x="33" y="88"/>
                  <a:pt x="33" y="88"/>
                </a:cubicBezTo>
                <a:close/>
                <a:moveTo>
                  <a:pt x="64" y="45"/>
                </a:moveTo>
                <a:cubicBezTo>
                  <a:pt x="64" y="45"/>
                  <a:pt x="64" y="45"/>
                  <a:pt x="64" y="45"/>
                </a:cubicBezTo>
                <a:cubicBezTo>
                  <a:pt x="63" y="44"/>
                  <a:pt x="62" y="44"/>
                  <a:pt x="61" y="43"/>
                </a:cubicBezTo>
                <a:cubicBezTo>
                  <a:pt x="60" y="43"/>
                  <a:pt x="60" y="43"/>
                  <a:pt x="59" y="43"/>
                </a:cubicBezTo>
                <a:cubicBezTo>
                  <a:pt x="58" y="42"/>
                  <a:pt x="58" y="42"/>
                  <a:pt x="57" y="42"/>
                </a:cubicBezTo>
                <a:cubicBezTo>
                  <a:pt x="55" y="42"/>
                  <a:pt x="53" y="43"/>
                  <a:pt x="51" y="44"/>
                </a:cubicBezTo>
                <a:cubicBezTo>
                  <a:pt x="51" y="44"/>
                  <a:pt x="50" y="43"/>
                  <a:pt x="50" y="43"/>
                </a:cubicBezTo>
                <a:cubicBezTo>
                  <a:pt x="49" y="43"/>
                  <a:pt x="48" y="43"/>
                  <a:pt x="48" y="43"/>
                </a:cubicBezTo>
                <a:cubicBezTo>
                  <a:pt x="47" y="42"/>
                  <a:pt x="46" y="42"/>
                  <a:pt x="46" y="42"/>
                </a:cubicBezTo>
                <a:cubicBezTo>
                  <a:pt x="45" y="42"/>
                  <a:pt x="44" y="42"/>
                  <a:pt x="44" y="43"/>
                </a:cubicBezTo>
                <a:cubicBezTo>
                  <a:pt x="43" y="43"/>
                  <a:pt x="42" y="43"/>
                  <a:pt x="42" y="43"/>
                </a:cubicBezTo>
                <a:cubicBezTo>
                  <a:pt x="41" y="43"/>
                  <a:pt x="40" y="44"/>
                  <a:pt x="40" y="44"/>
                </a:cubicBezTo>
                <a:cubicBezTo>
                  <a:pt x="39" y="44"/>
                  <a:pt x="39" y="43"/>
                  <a:pt x="38" y="43"/>
                </a:cubicBezTo>
                <a:cubicBezTo>
                  <a:pt x="38" y="43"/>
                  <a:pt x="37" y="43"/>
                  <a:pt x="36" y="43"/>
                </a:cubicBezTo>
                <a:cubicBezTo>
                  <a:pt x="36" y="42"/>
                  <a:pt x="35" y="42"/>
                  <a:pt x="34" y="42"/>
                </a:cubicBezTo>
                <a:cubicBezTo>
                  <a:pt x="32" y="42"/>
                  <a:pt x="30" y="43"/>
                  <a:pt x="28" y="44"/>
                </a:cubicBezTo>
                <a:cubicBezTo>
                  <a:pt x="28" y="44"/>
                  <a:pt x="27" y="45"/>
                  <a:pt x="27" y="45"/>
                </a:cubicBezTo>
                <a:cubicBezTo>
                  <a:pt x="26" y="46"/>
                  <a:pt x="26" y="48"/>
                  <a:pt x="27" y="48"/>
                </a:cubicBezTo>
                <a:cubicBezTo>
                  <a:pt x="28" y="49"/>
                  <a:pt x="29" y="49"/>
                  <a:pt x="30" y="48"/>
                </a:cubicBezTo>
                <a:cubicBezTo>
                  <a:pt x="31" y="47"/>
                  <a:pt x="33" y="47"/>
                  <a:pt x="34" y="47"/>
                </a:cubicBezTo>
                <a:cubicBezTo>
                  <a:pt x="35" y="47"/>
                  <a:pt x="35" y="47"/>
                  <a:pt x="35" y="47"/>
                </a:cubicBezTo>
                <a:cubicBezTo>
                  <a:pt x="36" y="47"/>
                  <a:pt x="36" y="47"/>
                  <a:pt x="37" y="47"/>
                </a:cubicBezTo>
                <a:cubicBezTo>
                  <a:pt x="37"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9"/>
                  <a:pt x="38" y="49"/>
                  <a:pt x="38" y="49"/>
                </a:cubicBezTo>
                <a:cubicBezTo>
                  <a:pt x="38" y="49"/>
                  <a:pt x="38" y="49"/>
                  <a:pt x="38" y="49"/>
                </a:cubicBezTo>
                <a:cubicBezTo>
                  <a:pt x="38" y="49"/>
                  <a:pt x="38" y="49"/>
                  <a:pt x="38" y="49"/>
                </a:cubicBezTo>
                <a:cubicBezTo>
                  <a:pt x="38" y="49"/>
                  <a:pt x="38" y="49"/>
                  <a:pt x="38"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1" y="49"/>
                  <a:pt x="41" y="49"/>
                  <a:pt x="41" y="49"/>
                </a:cubicBezTo>
                <a:cubicBezTo>
                  <a:pt x="42" y="48"/>
                  <a:pt x="42" y="48"/>
                  <a:pt x="42" y="48"/>
                </a:cubicBezTo>
                <a:cubicBezTo>
                  <a:pt x="42" y="48"/>
                  <a:pt x="42" y="48"/>
                  <a:pt x="42" y="48"/>
                </a:cubicBezTo>
                <a:cubicBezTo>
                  <a:pt x="42" y="48"/>
                  <a:pt x="42" y="48"/>
                  <a:pt x="42" y="48"/>
                </a:cubicBezTo>
                <a:cubicBezTo>
                  <a:pt x="42" y="48"/>
                  <a:pt x="42" y="48"/>
                  <a:pt x="42" y="48"/>
                </a:cubicBezTo>
                <a:cubicBezTo>
                  <a:pt x="42" y="48"/>
                  <a:pt x="42" y="48"/>
                  <a:pt x="42" y="48"/>
                </a:cubicBezTo>
                <a:cubicBezTo>
                  <a:pt x="42" y="48"/>
                  <a:pt x="42" y="48"/>
                  <a:pt x="42" y="48"/>
                </a:cubicBezTo>
                <a:cubicBezTo>
                  <a:pt x="42" y="48"/>
                  <a:pt x="43" y="48"/>
                  <a:pt x="43" y="47"/>
                </a:cubicBezTo>
                <a:cubicBezTo>
                  <a:pt x="44" y="47"/>
                  <a:pt x="44" y="47"/>
                  <a:pt x="44" y="47"/>
                </a:cubicBezTo>
                <a:cubicBezTo>
                  <a:pt x="45" y="47"/>
                  <a:pt x="45" y="47"/>
                  <a:pt x="46" y="47"/>
                </a:cubicBezTo>
                <a:cubicBezTo>
                  <a:pt x="46" y="47"/>
                  <a:pt x="46" y="47"/>
                  <a:pt x="47" y="47"/>
                </a:cubicBezTo>
                <a:cubicBezTo>
                  <a:pt x="47" y="47"/>
                  <a:pt x="48" y="47"/>
                  <a:pt x="48" y="47"/>
                </a:cubicBezTo>
                <a:cubicBezTo>
                  <a:pt x="48" y="47"/>
                  <a:pt x="49" y="48"/>
                  <a:pt x="49" y="48"/>
                </a:cubicBezTo>
                <a:cubicBezTo>
                  <a:pt x="49" y="48"/>
                  <a:pt x="49" y="48"/>
                  <a:pt x="50" y="48"/>
                </a:cubicBezTo>
                <a:cubicBezTo>
                  <a:pt x="50" y="48"/>
                  <a:pt x="50" y="48"/>
                  <a:pt x="50" y="48"/>
                </a:cubicBezTo>
                <a:cubicBezTo>
                  <a:pt x="50" y="48"/>
                  <a:pt x="50" y="48"/>
                  <a:pt x="50" y="48"/>
                </a:cubicBezTo>
                <a:cubicBezTo>
                  <a:pt x="51" y="49"/>
                  <a:pt x="52" y="49"/>
                  <a:pt x="53" y="48"/>
                </a:cubicBezTo>
                <a:cubicBezTo>
                  <a:pt x="54" y="47"/>
                  <a:pt x="55" y="47"/>
                  <a:pt x="57" y="47"/>
                </a:cubicBezTo>
                <a:cubicBezTo>
                  <a:pt x="57" y="47"/>
                  <a:pt x="58" y="47"/>
                  <a:pt x="58" y="47"/>
                </a:cubicBezTo>
                <a:cubicBezTo>
                  <a:pt x="59" y="47"/>
                  <a:pt x="59" y="47"/>
                  <a:pt x="59" y="47"/>
                </a:cubicBezTo>
                <a:cubicBezTo>
                  <a:pt x="60" y="48"/>
                  <a:pt x="61" y="48"/>
                  <a:pt x="61" y="48"/>
                </a:cubicBezTo>
                <a:cubicBezTo>
                  <a:pt x="62" y="49"/>
                  <a:pt x="63" y="49"/>
                  <a:pt x="64" y="48"/>
                </a:cubicBezTo>
                <a:cubicBezTo>
                  <a:pt x="65" y="48"/>
                  <a:pt x="65" y="46"/>
                  <a:pt x="64" y="45"/>
                </a:cubicBezTo>
                <a:close/>
                <a:moveTo>
                  <a:pt x="22" y="19"/>
                </a:moveTo>
                <a:cubicBezTo>
                  <a:pt x="22" y="19"/>
                  <a:pt x="22" y="19"/>
                  <a:pt x="22" y="19"/>
                </a:cubicBezTo>
                <a:cubicBezTo>
                  <a:pt x="16" y="13"/>
                  <a:pt x="16" y="13"/>
                  <a:pt x="16" y="13"/>
                </a:cubicBezTo>
                <a:cubicBezTo>
                  <a:pt x="16" y="12"/>
                  <a:pt x="14" y="12"/>
                  <a:pt x="13" y="13"/>
                </a:cubicBezTo>
                <a:cubicBezTo>
                  <a:pt x="12" y="14"/>
                  <a:pt x="12" y="16"/>
                  <a:pt x="13" y="17"/>
                </a:cubicBezTo>
                <a:cubicBezTo>
                  <a:pt x="19" y="22"/>
                  <a:pt x="19" y="22"/>
                  <a:pt x="19" y="22"/>
                </a:cubicBezTo>
                <a:cubicBezTo>
                  <a:pt x="20" y="23"/>
                  <a:pt x="21" y="23"/>
                  <a:pt x="22" y="22"/>
                </a:cubicBezTo>
                <a:cubicBezTo>
                  <a:pt x="23" y="21"/>
                  <a:pt x="23" y="20"/>
                  <a:pt x="22" y="19"/>
                </a:cubicBezTo>
                <a:close/>
                <a:moveTo>
                  <a:pt x="81" y="48"/>
                </a:moveTo>
                <a:cubicBezTo>
                  <a:pt x="81" y="48"/>
                  <a:pt x="81" y="48"/>
                  <a:pt x="81" y="48"/>
                </a:cubicBezTo>
                <a:cubicBezTo>
                  <a:pt x="80" y="48"/>
                  <a:pt x="79" y="47"/>
                  <a:pt x="79" y="46"/>
                </a:cubicBezTo>
                <a:cubicBezTo>
                  <a:pt x="79" y="44"/>
                  <a:pt x="80" y="43"/>
                  <a:pt x="81" y="43"/>
                </a:cubicBezTo>
                <a:cubicBezTo>
                  <a:pt x="89" y="43"/>
                  <a:pt x="89" y="43"/>
                  <a:pt x="89" y="43"/>
                </a:cubicBezTo>
                <a:cubicBezTo>
                  <a:pt x="90" y="43"/>
                  <a:pt x="91" y="44"/>
                  <a:pt x="91" y="46"/>
                </a:cubicBezTo>
                <a:cubicBezTo>
                  <a:pt x="91" y="47"/>
                  <a:pt x="90" y="48"/>
                  <a:pt x="89" y="48"/>
                </a:cubicBezTo>
                <a:cubicBezTo>
                  <a:pt x="81" y="48"/>
                  <a:pt x="81" y="48"/>
                  <a:pt x="81" y="48"/>
                </a:cubicBezTo>
                <a:close/>
                <a:moveTo>
                  <a:pt x="72" y="22"/>
                </a:moveTo>
                <a:cubicBezTo>
                  <a:pt x="72" y="22"/>
                  <a:pt x="72" y="22"/>
                  <a:pt x="72" y="22"/>
                </a:cubicBezTo>
                <a:cubicBezTo>
                  <a:pt x="78" y="17"/>
                  <a:pt x="78" y="17"/>
                  <a:pt x="78" y="17"/>
                </a:cubicBezTo>
                <a:cubicBezTo>
                  <a:pt x="79" y="16"/>
                  <a:pt x="79" y="14"/>
                  <a:pt x="78" y="13"/>
                </a:cubicBezTo>
                <a:cubicBezTo>
                  <a:pt x="77" y="12"/>
                  <a:pt x="76" y="12"/>
                  <a:pt x="75" y="13"/>
                </a:cubicBezTo>
                <a:cubicBezTo>
                  <a:pt x="69" y="19"/>
                  <a:pt x="69" y="19"/>
                  <a:pt x="69" y="19"/>
                </a:cubicBezTo>
                <a:cubicBezTo>
                  <a:pt x="68" y="20"/>
                  <a:pt x="68" y="21"/>
                  <a:pt x="69" y="22"/>
                </a:cubicBezTo>
                <a:cubicBezTo>
                  <a:pt x="70" y="23"/>
                  <a:pt x="71" y="23"/>
                  <a:pt x="72" y="22"/>
                </a:cubicBezTo>
                <a:close/>
                <a:moveTo>
                  <a:pt x="48" y="10"/>
                </a:moveTo>
                <a:cubicBezTo>
                  <a:pt x="48" y="10"/>
                  <a:pt x="48" y="10"/>
                  <a:pt x="48" y="10"/>
                </a:cubicBezTo>
                <a:cubicBezTo>
                  <a:pt x="48" y="12"/>
                  <a:pt x="47" y="13"/>
                  <a:pt x="46" y="13"/>
                </a:cubicBezTo>
                <a:cubicBezTo>
                  <a:pt x="44" y="13"/>
                  <a:pt x="43" y="12"/>
                  <a:pt x="43" y="10"/>
                </a:cubicBezTo>
                <a:cubicBezTo>
                  <a:pt x="43" y="2"/>
                  <a:pt x="43" y="2"/>
                  <a:pt x="43" y="2"/>
                </a:cubicBezTo>
                <a:cubicBezTo>
                  <a:pt x="43" y="1"/>
                  <a:pt x="44" y="0"/>
                  <a:pt x="46" y="0"/>
                </a:cubicBezTo>
                <a:cubicBezTo>
                  <a:pt x="47" y="0"/>
                  <a:pt x="48" y="1"/>
                  <a:pt x="48" y="2"/>
                </a:cubicBezTo>
                <a:cubicBezTo>
                  <a:pt x="48" y="10"/>
                  <a:pt x="48" y="10"/>
                  <a:pt x="48" y="10"/>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07" name="Freeform 27"/>
          <p:cNvSpPr>
            <a:spLocks noChangeAspect="1" noEditPoints="1"/>
          </p:cNvSpPr>
          <p:nvPr/>
        </p:nvSpPr>
        <p:spPr bwMode="auto">
          <a:xfrm>
            <a:off x="5167276" y="2441032"/>
            <a:ext cx="317417" cy="287925"/>
          </a:xfrm>
          <a:custGeom>
            <a:avLst/>
            <a:gdLst>
              <a:gd name="T0" fmla="*/ 71 w 95"/>
              <a:gd name="T1" fmla="*/ 8 h 94"/>
              <a:gd name="T2" fmla="*/ 65 w 95"/>
              <a:gd name="T3" fmla="*/ 5 h 94"/>
              <a:gd name="T4" fmla="*/ 55 w 95"/>
              <a:gd name="T5" fmla="*/ 12 h 94"/>
              <a:gd name="T6" fmla="*/ 76 w 95"/>
              <a:gd name="T7" fmla="*/ 13 h 94"/>
              <a:gd name="T8" fmla="*/ 21 w 95"/>
              <a:gd name="T9" fmla="*/ 55 h 94"/>
              <a:gd name="T10" fmla="*/ 14 w 95"/>
              <a:gd name="T11" fmla="*/ 52 h 94"/>
              <a:gd name="T12" fmla="*/ 5 w 95"/>
              <a:gd name="T13" fmla="*/ 59 h 94"/>
              <a:gd name="T14" fmla="*/ 25 w 95"/>
              <a:gd name="T15" fmla="*/ 59 h 94"/>
              <a:gd name="T16" fmla="*/ 81 w 95"/>
              <a:gd name="T17" fmla="*/ 12 h 94"/>
              <a:gd name="T18" fmla="*/ 63 w 95"/>
              <a:gd name="T19" fmla="*/ 24 h 94"/>
              <a:gd name="T20" fmla="*/ 44 w 95"/>
              <a:gd name="T21" fmla="*/ 50 h 94"/>
              <a:gd name="T22" fmla="*/ 61 w 95"/>
              <a:gd name="T23" fmla="*/ 52 h 94"/>
              <a:gd name="T24" fmla="*/ 58 w 95"/>
              <a:gd name="T25" fmla="*/ 40 h 94"/>
              <a:gd name="T26" fmla="*/ 69 w 95"/>
              <a:gd name="T27" fmla="*/ 32 h 94"/>
              <a:gd name="T28" fmla="*/ 78 w 95"/>
              <a:gd name="T29" fmla="*/ 32 h 94"/>
              <a:gd name="T30" fmla="*/ 91 w 95"/>
              <a:gd name="T31" fmla="*/ 37 h 94"/>
              <a:gd name="T32" fmla="*/ 94 w 95"/>
              <a:gd name="T33" fmla="*/ 50 h 94"/>
              <a:gd name="T34" fmla="*/ 51 w 95"/>
              <a:gd name="T35" fmla="*/ 57 h 94"/>
              <a:gd name="T36" fmla="*/ 78 w 95"/>
              <a:gd name="T37" fmla="*/ 79 h 94"/>
              <a:gd name="T38" fmla="*/ 14 w 95"/>
              <a:gd name="T39" fmla="*/ 78 h 94"/>
              <a:gd name="T40" fmla="*/ 52 w 95"/>
              <a:gd name="T41" fmla="*/ 74 h 94"/>
              <a:gd name="T42" fmla="*/ 27 w 95"/>
              <a:gd name="T43" fmla="*/ 73 h 94"/>
              <a:gd name="T44" fmla="*/ 1 w 95"/>
              <a:gd name="T45" fmla="*/ 56 h 94"/>
              <a:gd name="T46" fmla="*/ 19 w 95"/>
              <a:gd name="T47" fmla="*/ 49 h 94"/>
              <a:gd name="T48" fmla="*/ 29 w 95"/>
              <a:gd name="T49" fmla="*/ 64 h 94"/>
              <a:gd name="T50" fmla="*/ 32 w 95"/>
              <a:gd name="T51" fmla="*/ 68 h 94"/>
              <a:gd name="T52" fmla="*/ 49 w 95"/>
              <a:gd name="T53" fmla="*/ 65 h 94"/>
              <a:gd name="T54" fmla="*/ 3 w 95"/>
              <a:gd name="T55" fmla="*/ 35 h 94"/>
              <a:gd name="T56" fmla="*/ 14 w 95"/>
              <a:gd name="T57" fmla="*/ 20 h 94"/>
              <a:gd name="T58" fmla="*/ 26 w 95"/>
              <a:gd name="T59" fmla="*/ 20 h 94"/>
              <a:gd name="T60" fmla="*/ 36 w 95"/>
              <a:gd name="T61" fmla="*/ 22 h 94"/>
              <a:gd name="T62" fmla="*/ 39 w 95"/>
              <a:gd name="T63" fmla="*/ 29 h 94"/>
              <a:gd name="T64" fmla="*/ 43 w 95"/>
              <a:gd name="T65" fmla="*/ 39 h 94"/>
              <a:gd name="T66" fmla="*/ 49 w 95"/>
              <a:gd name="T67" fmla="*/ 25 h 94"/>
              <a:gd name="T68" fmla="*/ 56 w 95"/>
              <a:gd name="T69" fmla="*/ 18 h 94"/>
              <a:gd name="T70" fmla="*/ 57 w 95"/>
              <a:gd name="T71" fmla="*/ 3 h 94"/>
              <a:gd name="T72" fmla="*/ 67 w 95"/>
              <a:gd name="T73" fmla="*/ 1 h 94"/>
              <a:gd name="T74" fmla="*/ 63 w 95"/>
              <a:gd name="T75" fmla="*/ 41 h 94"/>
              <a:gd name="T76" fmla="*/ 60 w 95"/>
              <a:gd name="T77" fmla="*/ 45 h 94"/>
              <a:gd name="T78" fmla="*/ 89 w 95"/>
              <a:gd name="T79" fmla="*/ 47 h 94"/>
              <a:gd name="T80" fmla="*/ 91 w 95"/>
              <a:gd name="T81" fmla="*/ 45 h 94"/>
              <a:gd name="T82" fmla="*/ 87 w 95"/>
              <a:gd name="T83" fmla="*/ 40 h 94"/>
              <a:gd name="T84" fmla="*/ 80 w 95"/>
              <a:gd name="T85" fmla="*/ 36 h 94"/>
              <a:gd name="T86" fmla="*/ 73 w 95"/>
              <a:gd name="T87" fmla="*/ 35 h 94"/>
              <a:gd name="T88" fmla="*/ 66 w 95"/>
              <a:gd name="T89" fmla="*/ 37 h 94"/>
              <a:gd name="T90" fmla="*/ 62 w 95"/>
              <a:gd name="T91" fmla="*/ 40 h 94"/>
              <a:gd name="T92" fmla="*/ 11 w 95"/>
              <a:gd name="T93" fmla="*/ 30 h 94"/>
              <a:gd name="T94" fmla="*/ 23 w 95"/>
              <a:gd name="T95" fmla="*/ 37 h 94"/>
              <a:gd name="T96" fmla="*/ 36 w 95"/>
              <a:gd name="T97" fmla="*/ 32 h 94"/>
              <a:gd name="T98" fmla="*/ 31 w 95"/>
              <a:gd name="T99" fmla="*/ 24 h 94"/>
              <a:gd name="T100" fmla="*/ 23 w 95"/>
              <a:gd name="T101" fmla="*/ 24 h 94"/>
              <a:gd name="T102" fmla="*/ 19 w 95"/>
              <a:gd name="T103" fmla="*/ 25 h 94"/>
              <a:gd name="T104" fmla="*/ 11 w 95"/>
              <a:gd name="T105" fmla="*/ 28 h 94"/>
              <a:gd name="T106" fmla="*/ 11 w 95"/>
              <a:gd name="T107" fmla="*/ 30 h 94"/>
              <a:gd name="T108" fmla="*/ 71 w 95"/>
              <a:gd name="T109"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94">
                <a:moveTo>
                  <a:pt x="74" y="11"/>
                </a:moveTo>
                <a:cubicBezTo>
                  <a:pt x="74" y="11"/>
                  <a:pt x="74" y="11"/>
                  <a:pt x="74" y="11"/>
                </a:cubicBezTo>
                <a:cubicBezTo>
                  <a:pt x="72" y="11"/>
                  <a:pt x="71" y="10"/>
                  <a:pt x="71" y="8"/>
                </a:cubicBezTo>
                <a:cubicBezTo>
                  <a:pt x="71" y="8"/>
                  <a:pt x="71" y="8"/>
                  <a:pt x="71" y="8"/>
                </a:cubicBezTo>
                <a:cubicBezTo>
                  <a:pt x="71" y="8"/>
                  <a:pt x="71" y="8"/>
                  <a:pt x="71" y="8"/>
                </a:cubicBezTo>
                <a:cubicBezTo>
                  <a:pt x="71" y="7"/>
                  <a:pt x="71" y="7"/>
                  <a:pt x="71" y="7"/>
                </a:cubicBezTo>
                <a:cubicBezTo>
                  <a:pt x="71" y="7"/>
                  <a:pt x="71" y="7"/>
                  <a:pt x="71" y="6"/>
                </a:cubicBezTo>
                <a:cubicBezTo>
                  <a:pt x="70" y="6"/>
                  <a:pt x="70" y="6"/>
                  <a:pt x="69" y="6"/>
                </a:cubicBezTo>
                <a:cubicBezTo>
                  <a:pt x="68" y="7"/>
                  <a:pt x="67" y="7"/>
                  <a:pt x="66" y="6"/>
                </a:cubicBezTo>
                <a:cubicBezTo>
                  <a:pt x="66" y="5"/>
                  <a:pt x="66" y="5"/>
                  <a:pt x="65" y="5"/>
                </a:cubicBezTo>
                <a:cubicBezTo>
                  <a:pt x="65" y="5"/>
                  <a:pt x="65" y="5"/>
                  <a:pt x="64" y="5"/>
                </a:cubicBezTo>
                <a:cubicBezTo>
                  <a:pt x="63" y="5"/>
                  <a:pt x="62" y="6"/>
                  <a:pt x="61" y="6"/>
                </a:cubicBezTo>
                <a:cubicBezTo>
                  <a:pt x="60" y="6"/>
                  <a:pt x="60" y="7"/>
                  <a:pt x="60" y="8"/>
                </a:cubicBezTo>
                <a:cubicBezTo>
                  <a:pt x="60" y="10"/>
                  <a:pt x="59" y="11"/>
                  <a:pt x="56" y="11"/>
                </a:cubicBezTo>
                <a:cubicBezTo>
                  <a:pt x="56" y="11"/>
                  <a:pt x="55" y="11"/>
                  <a:pt x="55" y="12"/>
                </a:cubicBezTo>
                <a:cubicBezTo>
                  <a:pt x="55" y="12"/>
                  <a:pt x="55" y="12"/>
                  <a:pt x="55" y="12"/>
                </a:cubicBezTo>
                <a:cubicBezTo>
                  <a:pt x="55" y="13"/>
                  <a:pt x="55" y="13"/>
                  <a:pt x="55" y="13"/>
                </a:cubicBezTo>
                <a:cubicBezTo>
                  <a:pt x="55" y="14"/>
                  <a:pt x="56" y="14"/>
                  <a:pt x="56" y="14"/>
                </a:cubicBezTo>
                <a:cubicBezTo>
                  <a:pt x="75" y="14"/>
                  <a:pt x="75" y="14"/>
                  <a:pt x="75" y="14"/>
                </a:cubicBezTo>
                <a:cubicBezTo>
                  <a:pt x="76" y="14"/>
                  <a:pt x="76" y="14"/>
                  <a:pt x="76" y="13"/>
                </a:cubicBezTo>
                <a:cubicBezTo>
                  <a:pt x="76" y="13"/>
                  <a:pt x="77" y="13"/>
                  <a:pt x="77" y="12"/>
                </a:cubicBezTo>
                <a:cubicBezTo>
                  <a:pt x="77" y="11"/>
                  <a:pt x="75" y="11"/>
                  <a:pt x="74" y="11"/>
                </a:cubicBezTo>
                <a:close/>
                <a:moveTo>
                  <a:pt x="25" y="59"/>
                </a:moveTo>
                <a:cubicBezTo>
                  <a:pt x="25" y="59"/>
                  <a:pt x="25" y="59"/>
                  <a:pt x="25" y="59"/>
                </a:cubicBezTo>
                <a:cubicBezTo>
                  <a:pt x="22" y="59"/>
                  <a:pt x="21" y="58"/>
                  <a:pt x="21" y="55"/>
                </a:cubicBezTo>
                <a:cubicBezTo>
                  <a:pt x="21" y="54"/>
                  <a:pt x="21" y="54"/>
                  <a:pt x="20" y="54"/>
                </a:cubicBezTo>
                <a:cubicBezTo>
                  <a:pt x="20" y="54"/>
                  <a:pt x="19" y="53"/>
                  <a:pt x="19" y="54"/>
                </a:cubicBezTo>
                <a:cubicBezTo>
                  <a:pt x="18" y="54"/>
                  <a:pt x="16" y="54"/>
                  <a:pt x="16" y="53"/>
                </a:cubicBezTo>
                <a:cubicBezTo>
                  <a:pt x="15" y="53"/>
                  <a:pt x="15" y="53"/>
                  <a:pt x="15" y="53"/>
                </a:cubicBezTo>
                <a:cubicBezTo>
                  <a:pt x="15" y="52"/>
                  <a:pt x="14" y="52"/>
                  <a:pt x="14" y="52"/>
                </a:cubicBezTo>
                <a:cubicBezTo>
                  <a:pt x="13" y="52"/>
                  <a:pt x="13" y="53"/>
                  <a:pt x="13" y="53"/>
                </a:cubicBezTo>
                <a:cubicBezTo>
                  <a:pt x="12" y="53"/>
                  <a:pt x="11" y="54"/>
                  <a:pt x="11" y="53"/>
                </a:cubicBezTo>
                <a:cubicBezTo>
                  <a:pt x="9" y="53"/>
                  <a:pt x="9" y="54"/>
                  <a:pt x="9" y="55"/>
                </a:cubicBezTo>
                <a:cubicBezTo>
                  <a:pt x="9" y="58"/>
                  <a:pt x="9" y="59"/>
                  <a:pt x="6" y="59"/>
                </a:cubicBezTo>
                <a:cubicBezTo>
                  <a:pt x="5" y="59"/>
                  <a:pt x="5" y="59"/>
                  <a:pt x="5" y="59"/>
                </a:cubicBezTo>
                <a:cubicBezTo>
                  <a:pt x="4" y="59"/>
                  <a:pt x="4" y="60"/>
                  <a:pt x="4" y="60"/>
                </a:cubicBezTo>
                <a:cubicBezTo>
                  <a:pt x="4" y="60"/>
                  <a:pt x="4" y="61"/>
                  <a:pt x="5" y="61"/>
                </a:cubicBezTo>
                <a:cubicBezTo>
                  <a:pt x="5" y="61"/>
                  <a:pt x="5" y="61"/>
                  <a:pt x="6" y="61"/>
                </a:cubicBezTo>
                <a:cubicBezTo>
                  <a:pt x="25" y="61"/>
                  <a:pt x="25" y="61"/>
                  <a:pt x="25" y="61"/>
                </a:cubicBezTo>
                <a:cubicBezTo>
                  <a:pt x="27" y="61"/>
                  <a:pt x="27" y="59"/>
                  <a:pt x="25" y="59"/>
                </a:cubicBezTo>
                <a:close/>
                <a:moveTo>
                  <a:pt x="74" y="3"/>
                </a:moveTo>
                <a:cubicBezTo>
                  <a:pt x="74" y="3"/>
                  <a:pt x="74" y="3"/>
                  <a:pt x="74" y="3"/>
                </a:cubicBezTo>
                <a:cubicBezTo>
                  <a:pt x="75" y="4"/>
                  <a:pt x="76" y="5"/>
                  <a:pt x="76" y="7"/>
                </a:cubicBezTo>
                <a:cubicBezTo>
                  <a:pt x="77" y="7"/>
                  <a:pt x="78" y="7"/>
                  <a:pt x="79" y="8"/>
                </a:cubicBezTo>
                <a:cubicBezTo>
                  <a:pt x="80" y="9"/>
                  <a:pt x="81" y="11"/>
                  <a:pt x="81" y="12"/>
                </a:cubicBezTo>
                <a:cubicBezTo>
                  <a:pt x="81" y="14"/>
                  <a:pt x="80" y="16"/>
                  <a:pt x="79" y="17"/>
                </a:cubicBezTo>
                <a:cubicBezTo>
                  <a:pt x="78" y="18"/>
                  <a:pt x="77" y="18"/>
                  <a:pt x="75" y="18"/>
                </a:cubicBezTo>
                <a:cubicBezTo>
                  <a:pt x="67" y="18"/>
                  <a:pt x="67" y="18"/>
                  <a:pt x="67" y="18"/>
                </a:cubicBezTo>
                <a:cubicBezTo>
                  <a:pt x="67" y="18"/>
                  <a:pt x="67" y="18"/>
                  <a:pt x="67" y="18"/>
                </a:cubicBezTo>
                <a:cubicBezTo>
                  <a:pt x="66" y="20"/>
                  <a:pt x="65" y="22"/>
                  <a:pt x="63" y="24"/>
                </a:cubicBezTo>
                <a:cubicBezTo>
                  <a:pt x="63" y="24"/>
                  <a:pt x="63" y="24"/>
                  <a:pt x="63" y="24"/>
                </a:cubicBezTo>
                <a:cubicBezTo>
                  <a:pt x="62" y="25"/>
                  <a:pt x="60" y="26"/>
                  <a:pt x="58" y="26"/>
                </a:cubicBezTo>
                <a:cubicBezTo>
                  <a:pt x="56" y="26"/>
                  <a:pt x="54" y="26"/>
                  <a:pt x="53" y="28"/>
                </a:cubicBezTo>
                <a:cubicBezTo>
                  <a:pt x="51" y="29"/>
                  <a:pt x="50" y="32"/>
                  <a:pt x="51" y="37"/>
                </a:cubicBezTo>
                <a:cubicBezTo>
                  <a:pt x="52" y="46"/>
                  <a:pt x="48" y="49"/>
                  <a:pt x="44" y="50"/>
                </a:cubicBezTo>
                <a:cubicBezTo>
                  <a:pt x="44" y="50"/>
                  <a:pt x="44" y="51"/>
                  <a:pt x="44" y="51"/>
                </a:cubicBezTo>
                <a:cubicBezTo>
                  <a:pt x="44" y="53"/>
                  <a:pt x="45" y="54"/>
                  <a:pt x="46" y="55"/>
                </a:cubicBezTo>
                <a:cubicBezTo>
                  <a:pt x="48" y="52"/>
                  <a:pt x="52" y="51"/>
                  <a:pt x="59" y="55"/>
                </a:cubicBezTo>
                <a:cubicBezTo>
                  <a:pt x="65" y="58"/>
                  <a:pt x="70" y="55"/>
                  <a:pt x="72" y="52"/>
                </a:cubicBezTo>
                <a:cubicBezTo>
                  <a:pt x="61" y="52"/>
                  <a:pt x="61" y="52"/>
                  <a:pt x="61" y="52"/>
                </a:cubicBezTo>
                <a:cubicBezTo>
                  <a:pt x="59" y="52"/>
                  <a:pt x="58" y="51"/>
                  <a:pt x="57" y="50"/>
                </a:cubicBezTo>
                <a:cubicBezTo>
                  <a:pt x="56" y="49"/>
                  <a:pt x="55" y="48"/>
                  <a:pt x="55" y="46"/>
                </a:cubicBezTo>
                <a:cubicBezTo>
                  <a:pt x="55" y="44"/>
                  <a:pt x="56" y="43"/>
                  <a:pt x="57" y="42"/>
                </a:cubicBezTo>
                <a:cubicBezTo>
                  <a:pt x="57" y="41"/>
                  <a:pt x="58" y="41"/>
                  <a:pt x="58" y="41"/>
                </a:cubicBezTo>
                <a:cubicBezTo>
                  <a:pt x="58" y="40"/>
                  <a:pt x="58" y="40"/>
                  <a:pt x="58" y="40"/>
                </a:cubicBezTo>
                <a:cubicBezTo>
                  <a:pt x="58" y="37"/>
                  <a:pt x="59" y="36"/>
                  <a:pt x="60" y="34"/>
                </a:cubicBezTo>
                <a:cubicBezTo>
                  <a:pt x="61" y="33"/>
                  <a:pt x="63" y="32"/>
                  <a:pt x="65" y="32"/>
                </a:cubicBezTo>
                <a:cubicBezTo>
                  <a:pt x="66" y="32"/>
                  <a:pt x="67" y="32"/>
                  <a:pt x="68" y="33"/>
                </a:cubicBezTo>
                <a:cubicBezTo>
                  <a:pt x="68" y="33"/>
                  <a:pt x="68" y="33"/>
                  <a:pt x="68" y="33"/>
                </a:cubicBezTo>
                <a:cubicBezTo>
                  <a:pt x="68" y="32"/>
                  <a:pt x="69" y="32"/>
                  <a:pt x="69" y="32"/>
                </a:cubicBezTo>
                <a:cubicBezTo>
                  <a:pt x="69" y="31"/>
                  <a:pt x="69" y="31"/>
                  <a:pt x="69" y="31"/>
                </a:cubicBezTo>
                <a:cubicBezTo>
                  <a:pt x="70" y="31"/>
                  <a:pt x="72" y="30"/>
                  <a:pt x="73" y="30"/>
                </a:cubicBezTo>
                <a:cubicBezTo>
                  <a:pt x="74" y="30"/>
                  <a:pt x="76" y="31"/>
                  <a:pt x="77" y="32"/>
                </a:cubicBezTo>
                <a:cubicBezTo>
                  <a:pt x="77" y="32"/>
                  <a:pt x="78" y="32"/>
                  <a:pt x="78" y="32"/>
                </a:cubicBezTo>
                <a:cubicBezTo>
                  <a:pt x="78" y="32"/>
                  <a:pt x="78" y="32"/>
                  <a:pt x="78" y="32"/>
                </a:cubicBezTo>
                <a:cubicBezTo>
                  <a:pt x="78" y="32"/>
                  <a:pt x="78" y="32"/>
                  <a:pt x="78" y="32"/>
                </a:cubicBezTo>
                <a:cubicBezTo>
                  <a:pt x="79" y="32"/>
                  <a:pt x="80" y="31"/>
                  <a:pt x="81" y="31"/>
                </a:cubicBezTo>
                <a:cubicBezTo>
                  <a:pt x="83" y="31"/>
                  <a:pt x="85" y="32"/>
                  <a:pt x="86" y="33"/>
                </a:cubicBezTo>
                <a:cubicBezTo>
                  <a:pt x="87" y="34"/>
                  <a:pt x="88" y="35"/>
                  <a:pt x="88" y="36"/>
                </a:cubicBezTo>
                <a:cubicBezTo>
                  <a:pt x="89" y="36"/>
                  <a:pt x="90" y="37"/>
                  <a:pt x="91" y="37"/>
                </a:cubicBezTo>
                <a:cubicBezTo>
                  <a:pt x="92" y="38"/>
                  <a:pt x="93" y="40"/>
                  <a:pt x="93" y="41"/>
                </a:cubicBezTo>
                <a:cubicBezTo>
                  <a:pt x="93" y="42"/>
                  <a:pt x="94" y="42"/>
                  <a:pt x="94" y="43"/>
                </a:cubicBezTo>
                <a:cubicBezTo>
                  <a:pt x="95" y="44"/>
                  <a:pt x="95" y="45"/>
                  <a:pt x="95" y="46"/>
                </a:cubicBezTo>
                <a:cubicBezTo>
                  <a:pt x="95" y="48"/>
                  <a:pt x="95" y="49"/>
                  <a:pt x="94" y="50"/>
                </a:cubicBezTo>
                <a:cubicBezTo>
                  <a:pt x="94" y="50"/>
                  <a:pt x="94" y="50"/>
                  <a:pt x="94" y="50"/>
                </a:cubicBezTo>
                <a:cubicBezTo>
                  <a:pt x="93" y="51"/>
                  <a:pt x="91" y="52"/>
                  <a:pt x="89" y="52"/>
                </a:cubicBezTo>
                <a:cubicBezTo>
                  <a:pt x="85" y="52"/>
                  <a:pt x="81" y="52"/>
                  <a:pt x="78" y="52"/>
                </a:cubicBezTo>
                <a:cubicBezTo>
                  <a:pt x="76" y="55"/>
                  <a:pt x="68" y="65"/>
                  <a:pt x="57" y="59"/>
                </a:cubicBezTo>
                <a:cubicBezTo>
                  <a:pt x="54" y="57"/>
                  <a:pt x="52" y="57"/>
                  <a:pt x="50" y="57"/>
                </a:cubicBezTo>
                <a:cubicBezTo>
                  <a:pt x="51" y="57"/>
                  <a:pt x="51" y="57"/>
                  <a:pt x="51" y="57"/>
                </a:cubicBezTo>
                <a:cubicBezTo>
                  <a:pt x="57" y="59"/>
                  <a:pt x="63" y="61"/>
                  <a:pt x="62" y="74"/>
                </a:cubicBezTo>
                <a:cubicBezTo>
                  <a:pt x="62" y="75"/>
                  <a:pt x="62" y="75"/>
                  <a:pt x="62" y="76"/>
                </a:cubicBezTo>
                <a:cubicBezTo>
                  <a:pt x="76" y="76"/>
                  <a:pt x="76" y="76"/>
                  <a:pt x="76" y="76"/>
                </a:cubicBezTo>
                <a:cubicBezTo>
                  <a:pt x="77" y="76"/>
                  <a:pt x="78" y="77"/>
                  <a:pt x="78" y="78"/>
                </a:cubicBezTo>
                <a:cubicBezTo>
                  <a:pt x="78" y="78"/>
                  <a:pt x="78" y="78"/>
                  <a:pt x="78" y="79"/>
                </a:cubicBezTo>
                <a:cubicBezTo>
                  <a:pt x="75" y="92"/>
                  <a:pt x="75" y="92"/>
                  <a:pt x="75" y="92"/>
                </a:cubicBezTo>
                <a:cubicBezTo>
                  <a:pt x="75" y="93"/>
                  <a:pt x="74" y="94"/>
                  <a:pt x="73" y="94"/>
                </a:cubicBezTo>
                <a:cubicBezTo>
                  <a:pt x="20" y="94"/>
                  <a:pt x="20" y="94"/>
                  <a:pt x="20" y="94"/>
                </a:cubicBezTo>
                <a:cubicBezTo>
                  <a:pt x="19" y="94"/>
                  <a:pt x="18" y="93"/>
                  <a:pt x="17" y="92"/>
                </a:cubicBezTo>
                <a:cubicBezTo>
                  <a:pt x="14" y="78"/>
                  <a:pt x="14" y="78"/>
                  <a:pt x="14" y="78"/>
                </a:cubicBezTo>
                <a:cubicBezTo>
                  <a:pt x="14" y="77"/>
                  <a:pt x="15" y="76"/>
                  <a:pt x="16" y="76"/>
                </a:cubicBezTo>
                <a:cubicBezTo>
                  <a:pt x="16" y="76"/>
                  <a:pt x="16" y="76"/>
                  <a:pt x="16" y="76"/>
                </a:cubicBezTo>
                <a:cubicBezTo>
                  <a:pt x="55" y="76"/>
                  <a:pt x="55" y="76"/>
                  <a:pt x="55" y="76"/>
                </a:cubicBezTo>
                <a:cubicBezTo>
                  <a:pt x="55" y="75"/>
                  <a:pt x="55" y="75"/>
                  <a:pt x="55" y="75"/>
                </a:cubicBezTo>
                <a:cubicBezTo>
                  <a:pt x="55" y="75"/>
                  <a:pt x="54" y="75"/>
                  <a:pt x="52" y="74"/>
                </a:cubicBezTo>
                <a:cubicBezTo>
                  <a:pt x="49" y="73"/>
                  <a:pt x="46" y="73"/>
                  <a:pt x="41" y="72"/>
                </a:cubicBezTo>
                <a:cubicBezTo>
                  <a:pt x="41" y="72"/>
                  <a:pt x="41" y="72"/>
                  <a:pt x="41" y="72"/>
                </a:cubicBezTo>
                <a:cubicBezTo>
                  <a:pt x="38" y="72"/>
                  <a:pt x="35" y="72"/>
                  <a:pt x="32" y="73"/>
                </a:cubicBezTo>
                <a:cubicBezTo>
                  <a:pt x="32" y="73"/>
                  <a:pt x="32" y="73"/>
                  <a:pt x="32" y="73"/>
                </a:cubicBezTo>
                <a:cubicBezTo>
                  <a:pt x="30" y="73"/>
                  <a:pt x="28" y="73"/>
                  <a:pt x="27" y="73"/>
                </a:cubicBezTo>
                <a:cubicBezTo>
                  <a:pt x="20" y="73"/>
                  <a:pt x="15" y="72"/>
                  <a:pt x="14" y="66"/>
                </a:cubicBezTo>
                <a:cubicBezTo>
                  <a:pt x="6" y="66"/>
                  <a:pt x="6" y="66"/>
                  <a:pt x="6" y="66"/>
                </a:cubicBezTo>
                <a:cubicBezTo>
                  <a:pt x="4" y="66"/>
                  <a:pt x="2" y="65"/>
                  <a:pt x="1" y="64"/>
                </a:cubicBezTo>
                <a:cubicBezTo>
                  <a:pt x="0" y="63"/>
                  <a:pt x="0" y="62"/>
                  <a:pt x="0" y="60"/>
                </a:cubicBezTo>
                <a:cubicBezTo>
                  <a:pt x="0" y="58"/>
                  <a:pt x="0" y="57"/>
                  <a:pt x="1" y="56"/>
                </a:cubicBezTo>
                <a:cubicBezTo>
                  <a:pt x="2" y="55"/>
                  <a:pt x="3" y="54"/>
                  <a:pt x="5" y="54"/>
                </a:cubicBezTo>
                <a:cubicBezTo>
                  <a:pt x="5" y="53"/>
                  <a:pt x="5" y="51"/>
                  <a:pt x="7" y="50"/>
                </a:cubicBezTo>
                <a:cubicBezTo>
                  <a:pt x="8" y="50"/>
                  <a:pt x="9" y="49"/>
                  <a:pt x="10" y="49"/>
                </a:cubicBezTo>
                <a:cubicBezTo>
                  <a:pt x="13" y="48"/>
                  <a:pt x="16" y="48"/>
                  <a:pt x="18" y="49"/>
                </a:cubicBezTo>
                <a:cubicBezTo>
                  <a:pt x="18" y="49"/>
                  <a:pt x="19" y="49"/>
                  <a:pt x="19" y="49"/>
                </a:cubicBezTo>
                <a:cubicBezTo>
                  <a:pt x="21" y="49"/>
                  <a:pt x="23" y="50"/>
                  <a:pt x="24" y="51"/>
                </a:cubicBezTo>
                <a:cubicBezTo>
                  <a:pt x="24" y="52"/>
                  <a:pt x="25" y="53"/>
                  <a:pt x="25" y="54"/>
                </a:cubicBezTo>
                <a:cubicBezTo>
                  <a:pt x="27" y="54"/>
                  <a:pt x="28" y="55"/>
                  <a:pt x="29" y="56"/>
                </a:cubicBezTo>
                <a:cubicBezTo>
                  <a:pt x="30" y="57"/>
                  <a:pt x="31" y="58"/>
                  <a:pt x="31" y="60"/>
                </a:cubicBezTo>
                <a:cubicBezTo>
                  <a:pt x="31" y="62"/>
                  <a:pt x="30" y="63"/>
                  <a:pt x="29" y="64"/>
                </a:cubicBezTo>
                <a:cubicBezTo>
                  <a:pt x="28" y="65"/>
                  <a:pt x="26" y="66"/>
                  <a:pt x="25" y="66"/>
                </a:cubicBezTo>
                <a:cubicBezTo>
                  <a:pt x="19" y="66"/>
                  <a:pt x="19" y="66"/>
                  <a:pt x="19" y="66"/>
                </a:cubicBezTo>
                <a:cubicBezTo>
                  <a:pt x="20" y="68"/>
                  <a:pt x="23" y="68"/>
                  <a:pt x="27" y="68"/>
                </a:cubicBezTo>
                <a:cubicBezTo>
                  <a:pt x="29" y="68"/>
                  <a:pt x="30" y="68"/>
                  <a:pt x="32" y="68"/>
                </a:cubicBezTo>
                <a:cubicBezTo>
                  <a:pt x="32" y="68"/>
                  <a:pt x="32" y="68"/>
                  <a:pt x="32" y="68"/>
                </a:cubicBezTo>
                <a:cubicBezTo>
                  <a:pt x="35" y="68"/>
                  <a:pt x="38" y="68"/>
                  <a:pt x="41" y="68"/>
                </a:cubicBezTo>
                <a:cubicBezTo>
                  <a:pt x="41" y="68"/>
                  <a:pt x="41" y="68"/>
                  <a:pt x="41" y="68"/>
                </a:cubicBezTo>
                <a:cubicBezTo>
                  <a:pt x="46" y="68"/>
                  <a:pt x="51" y="69"/>
                  <a:pt x="54" y="70"/>
                </a:cubicBezTo>
                <a:cubicBezTo>
                  <a:pt x="54" y="70"/>
                  <a:pt x="55" y="70"/>
                  <a:pt x="55" y="70"/>
                </a:cubicBezTo>
                <a:cubicBezTo>
                  <a:pt x="54" y="66"/>
                  <a:pt x="52" y="65"/>
                  <a:pt x="49" y="65"/>
                </a:cubicBezTo>
                <a:cubicBezTo>
                  <a:pt x="44" y="63"/>
                  <a:pt x="39" y="62"/>
                  <a:pt x="37" y="53"/>
                </a:cubicBezTo>
                <a:cubicBezTo>
                  <a:pt x="35" y="47"/>
                  <a:pt x="23" y="42"/>
                  <a:pt x="23" y="42"/>
                </a:cubicBezTo>
                <a:cubicBezTo>
                  <a:pt x="22" y="42"/>
                  <a:pt x="22" y="42"/>
                  <a:pt x="21" y="41"/>
                </a:cubicBezTo>
                <a:cubicBezTo>
                  <a:pt x="9" y="41"/>
                  <a:pt x="9" y="41"/>
                  <a:pt x="9" y="41"/>
                </a:cubicBezTo>
                <a:cubicBezTo>
                  <a:pt x="6" y="41"/>
                  <a:pt x="3" y="38"/>
                  <a:pt x="3" y="35"/>
                </a:cubicBezTo>
                <a:cubicBezTo>
                  <a:pt x="3" y="33"/>
                  <a:pt x="4" y="32"/>
                  <a:pt x="5" y="31"/>
                </a:cubicBezTo>
                <a:cubicBezTo>
                  <a:pt x="5" y="30"/>
                  <a:pt x="6" y="30"/>
                  <a:pt x="6" y="29"/>
                </a:cubicBezTo>
                <a:cubicBezTo>
                  <a:pt x="6" y="29"/>
                  <a:pt x="6" y="28"/>
                  <a:pt x="6" y="28"/>
                </a:cubicBezTo>
                <a:cubicBezTo>
                  <a:pt x="6" y="26"/>
                  <a:pt x="7" y="24"/>
                  <a:pt x="8" y="23"/>
                </a:cubicBezTo>
                <a:cubicBezTo>
                  <a:pt x="10" y="21"/>
                  <a:pt x="12" y="20"/>
                  <a:pt x="14" y="20"/>
                </a:cubicBezTo>
                <a:cubicBezTo>
                  <a:pt x="15" y="20"/>
                  <a:pt x="15" y="21"/>
                  <a:pt x="16" y="21"/>
                </a:cubicBezTo>
                <a:cubicBezTo>
                  <a:pt x="16" y="21"/>
                  <a:pt x="16" y="21"/>
                  <a:pt x="16" y="21"/>
                </a:cubicBezTo>
                <a:cubicBezTo>
                  <a:pt x="17" y="20"/>
                  <a:pt x="17" y="20"/>
                  <a:pt x="18" y="20"/>
                </a:cubicBezTo>
                <a:cubicBezTo>
                  <a:pt x="19" y="19"/>
                  <a:pt x="20" y="19"/>
                  <a:pt x="22" y="19"/>
                </a:cubicBezTo>
                <a:cubicBezTo>
                  <a:pt x="23" y="19"/>
                  <a:pt x="25" y="19"/>
                  <a:pt x="26" y="20"/>
                </a:cubicBezTo>
                <a:cubicBezTo>
                  <a:pt x="26" y="20"/>
                  <a:pt x="26" y="20"/>
                  <a:pt x="26" y="20"/>
                </a:cubicBezTo>
                <a:cubicBezTo>
                  <a:pt x="26" y="20"/>
                  <a:pt x="27" y="20"/>
                  <a:pt x="27" y="21"/>
                </a:cubicBezTo>
                <a:cubicBezTo>
                  <a:pt x="27" y="21"/>
                  <a:pt x="27" y="21"/>
                  <a:pt x="27" y="20"/>
                </a:cubicBezTo>
                <a:cubicBezTo>
                  <a:pt x="29" y="20"/>
                  <a:pt x="30" y="20"/>
                  <a:pt x="31" y="20"/>
                </a:cubicBezTo>
                <a:cubicBezTo>
                  <a:pt x="33" y="20"/>
                  <a:pt x="35" y="21"/>
                  <a:pt x="36" y="22"/>
                </a:cubicBezTo>
                <a:cubicBezTo>
                  <a:pt x="36" y="22"/>
                  <a:pt x="36" y="22"/>
                  <a:pt x="36" y="22"/>
                </a:cubicBezTo>
                <a:cubicBezTo>
                  <a:pt x="38" y="23"/>
                  <a:pt x="38" y="25"/>
                  <a:pt x="38" y="27"/>
                </a:cubicBezTo>
                <a:cubicBezTo>
                  <a:pt x="38" y="28"/>
                  <a:pt x="38" y="28"/>
                  <a:pt x="38" y="28"/>
                </a:cubicBezTo>
                <a:cubicBezTo>
                  <a:pt x="38" y="28"/>
                  <a:pt x="38" y="28"/>
                  <a:pt x="38" y="28"/>
                </a:cubicBezTo>
                <a:cubicBezTo>
                  <a:pt x="39" y="29"/>
                  <a:pt x="39" y="29"/>
                  <a:pt x="39" y="29"/>
                </a:cubicBezTo>
                <a:cubicBezTo>
                  <a:pt x="39" y="29"/>
                  <a:pt x="39" y="29"/>
                  <a:pt x="39" y="29"/>
                </a:cubicBezTo>
                <a:cubicBezTo>
                  <a:pt x="41" y="29"/>
                  <a:pt x="42" y="29"/>
                  <a:pt x="44" y="30"/>
                </a:cubicBezTo>
                <a:cubicBezTo>
                  <a:pt x="45" y="32"/>
                  <a:pt x="45" y="33"/>
                  <a:pt x="45" y="35"/>
                </a:cubicBezTo>
                <a:cubicBezTo>
                  <a:pt x="45" y="37"/>
                  <a:pt x="45" y="38"/>
                  <a:pt x="44" y="39"/>
                </a:cubicBezTo>
                <a:cubicBezTo>
                  <a:pt x="43" y="39"/>
                  <a:pt x="43" y="39"/>
                  <a:pt x="43" y="39"/>
                </a:cubicBezTo>
                <a:cubicBezTo>
                  <a:pt x="42" y="40"/>
                  <a:pt x="41" y="41"/>
                  <a:pt x="39" y="41"/>
                </a:cubicBezTo>
                <a:cubicBezTo>
                  <a:pt x="36" y="41"/>
                  <a:pt x="36" y="41"/>
                  <a:pt x="36" y="41"/>
                </a:cubicBezTo>
                <a:cubicBezTo>
                  <a:pt x="38" y="42"/>
                  <a:pt x="40" y="44"/>
                  <a:pt x="41" y="46"/>
                </a:cubicBezTo>
                <a:cubicBezTo>
                  <a:pt x="44" y="45"/>
                  <a:pt x="48" y="43"/>
                  <a:pt x="47" y="38"/>
                </a:cubicBezTo>
                <a:cubicBezTo>
                  <a:pt x="46" y="32"/>
                  <a:pt x="47" y="27"/>
                  <a:pt x="49" y="25"/>
                </a:cubicBezTo>
                <a:cubicBezTo>
                  <a:pt x="52" y="22"/>
                  <a:pt x="55" y="21"/>
                  <a:pt x="58" y="21"/>
                </a:cubicBezTo>
                <a:cubicBezTo>
                  <a:pt x="59" y="21"/>
                  <a:pt x="60" y="21"/>
                  <a:pt x="60" y="20"/>
                </a:cubicBezTo>
                <a:cubicBezTo>
                  <a:pt x="60" y="20"/>
                  <a:pt x="60" y="20"/>
                  <a:pt x="60" y="20"/>
                </a:cubicBezTo>
                <a:cubicBezTo>
                  <a:pt x="61" y="20"/>
                  <a:pt x="61" y="19"/>
                  <a:pt x="62" y="18"/>
                </a:cubicBezTo>
                <a:cubicBezTo>
                  <a:pt x="56" y="18"/>
                  <a:pt x="56" y="18"/>
                  <a:pt x="56" y="18"/>
                </a:cubicBezTo>
                <a:cubicBezTo>
                  <a:pt x="54" y="18"/>
                  <a:pt x="53" y="18"/>
                  <a:pt x="52" y="17"/>
                </a:cubicBezTo>
                <a:cubicBezTo>
                  <a:pt x="51" y="16"/>
                  <a:pt x="50" y="14"/>
                  <a:pt x="50" y="12"/>
                </a:cubicBezTo>
                <a:cubicBezTo>
                  <a:pt x="50" y="11"/>
                  <a:pt x="51" y="9"/>
                  <a:pt x="52" y="8"/>
                </a:cubicBezTo>
                <a:cubicBezTo>
                  <a:pt x="53" y="7"/>
                  <a:pt x="54" y="7"/>
                  <a:pt x="55" y="7"/>
                </a:cubicBezTo>
                <a:cubicBezTo>
                  <a:pt x="55" y="5"/>
                  <a:pt x="56" y="4"/>
                  <a:pt x="57" y="3"/>
                </a:cubicBezTo>
                <a:cubicBezTo>
                  <a:pt x="58" y="2"/>
                  <a:pt x="59" y="1"/>
                  <a:pt x="61" y="1"/>
                </a:cubicBezTo>
                <a:cubicBezTo>
                  <a:pt x="61" y="1"/>
                  <a:pt x="62" y="1"/>
                  <a:pt x="62" y="1"/>
                </a:cubicBezTo>
                <a:cubicBezTo>
                  <a:pt x="62" y="1"/>
                  <a:pt x="62" y="1"/>
                  <a:pt x="62" y="1"/>
                </a:cubicBezTo>
                <a:cubicBezTo>
                  <a:pt x="63" y="1"/>
                  <a:pt x="64" y="0"/>
                  <a:pt x="64" y="0"/>
                </a:cubicBezTo>
                <a:cubicBezTo>
                  <a:pt x="65" y="0"/>
                  <a:pt x="66" y="1"/>
                  <a:pt x="67" y="1"/>
                </a:cubicBezTo>
                <a:cubicBezTo>
                  <a:pt x="68" y="1"/>
                  <a:pt x="68" y="1"/>
                  <a:pt x="68" y="2"/>
                </a:cubicBezTo>
                <a:cubicBezTo>
                  <a:pt x="69" y="1"/>
                  <a:pt x="69" y="1"/>
                  <a:pt x="70" y="1"/>
                </a:cubicBezTo>
                <a:cubicBezTo>
                  <a:pt x="72" y="1"/>
                  <a:pt x="73" y="2"/>
                  <a:pt x="74" y="3"/>
                </a:cubicBezTo>
                <a:close/>
                <a:moveTo>
                  <a:pt x="63" y="41"/>
                </a:moveTo>
                <a:cubicBezTo>
                  <a:pt x="63" y="41"/>
                  <a:pt x="63" y="41"/>
                  <a:pt x="63" y="41"/>
                </a:cubicBezTo>
                <a:cubicBezTo>
                  <a:pt x="63" y="41"/>
                  <a:pt x="63" y="42"/>
                  <a:pt x="63" y="42"/>
                </a:cubicBezTo>
                <a:cubicBezTo>
                  <a:pt x="63" y="44"/>
                  <a:pt x="62" y="45"/>
                  <a:pt x="61" y="45"/>
                </a:cubicBezTo>
                <a:cubicBezTo>
                  <a:pt x="61" y="45"/>
                  <a:pt x="61" y="45"/>
                  <a:pt x="61" y="45"/>
                </a:cubicBezTo>
                <a:cubicBezTo>
                  <a:pt x="60" y="45"/>
                  <a:pt x="60" y="45"/>
                  <a:pt x="60" y="45"/>
                </a:cubicBezTo>
                <a:cubicBezTo>
                  <a:pt x="60" y="45"/>
                  <a:pt x="60" y="45"/>
                  <a:pt x="60" y="45"/>
                </a:cubicBezTo>
                <a:cubicBezTo>
                  <a:pt x="59" y="45"/>
                  <a:pt x="59" y="46"/>
                  <a:pt x="59" y="46"/>
                </a:cubicBezTo>
                <a:cubicBezTo>
                  <a:pt x="59" y="46"/>
                  <a:pt x="59" y="47"/>
                  <a:pt x="60" y="47"/>
                </a:cubicBezTo>
                <a:cubicBezTo>
                  <a:pt x="60" y="47"/>
                  <a:pt x="60" y="48"/>
                  <a:pt x="61" y="48"/>
                </a:cubicBezTo>
                <a:cubicBezTo>
                  <a:pt x="68" y="48"/>
                  <a:pt x="71" y="48"/>
                  <a:pt x="75" y="48"/>
                </a:cubicBezTo>
                <a:cubicBezTo>
                  <a:pt x="80" y="48"/>
                  <a:pt x="85" y="48"/>
                  <a:pt x="89" y="47"/>
                </a:cubicBezTo>
                <a:cubicBezTo>
                  <a:pt x="90" y="47"/>
                  <a:pt x="90" y="47"/>
                  <a:pt x="90" y="47"/>
                </a:cubicBezTo>
                <a:cubicBezTo>
                  <a:pt x="90" y="47"/>
                  <a:pt x="90" y="47"/>
                  <a:pt x="90" y="47"/>
                </a:cubicBezTo>
                <a:cubicBezTo>
                  <a:pt x="90" y="47"/>
                  <a:pt x="90" y="47"/>
                  <a:pt x="90" y="47"/>
                </a:cubicBezTo>
                <a:cubicBezTo>
                  <a:pt x="91" y="47"/>
                  <a:pt x="91" y="46"/>
                  <a:pt x="91" y="46"/>
                </a:cubicBezTo>
                <a:cubicBezTo>
                  <a:pt x="91" y="46"/>
                  <a:pt x="91" y="45"/>
                  <a:pt x="91" y="45"/>
                </a:cubicBezTo>
                <a:cubicBezTo>
                  <a:pt x="90" y="45"/>
                  <a:pt x="90" y="45"/>
                  <a:pt x="90" y="45"/>
                </a:cubicBezTo>
                <a:cubicBezTo>
                  <a:pt x="89" y="44"/>
                  <a:pt x="89" y="44"/>
                  <a:pt x="89" y="43"/>
                </a:cubicBezTo>
                <a:cubicBezTo>
                  <a:pt x="88" y="42"/>
                  <a:pt x="89" y="41"/>
                  <a:pt x="88" y="41"/>
                </a:cubicBezTo>
                <a:cubicBezTo>
                  <a:pt x="88" y="40"/>
                  <a:pt x="87" y="40"/>
                  <a:pt x="87" y="40"/>
                </a:cubicBezTo>
                <a:cubicBezTo>
                  <a:pt x="87" y="40"/>
                  <a:pt x="87" y="40"/>
                  <a:pt x="87" y="40"/>
                </a:cubicBezTo>
                <a:cubicBezTo>
                  <a:pt x="86" y="40"/>
                  <a:pt x="84" y="39"/>
                  <a:pt x="84" y="38"/>
                </a:cubicBezTo>
                <a:cubicBezTo>
                  <a:pt x="84" y="38"/>
                  <a:pt x="84" y="37"/>
                  <a:pt x="83" y="37"/>
                </a:cubicBezTo>
                <a:cubicBezTo>
                  <a:pt x="83" y="36"/>
                  <a:pt x="82" y="36"/>
                  <a:pt x="81" y="36"/>
                </a:cubicBezTo>
                <a:cubicBezTo>
                  <a:pt x="81" y="36"/>
                  <a:pt x="81" y="36"/>
                  <a:pt x="80" y="36"/>
                </a:cubicBezTo>
                <a:cubicBezTo>
                  <a:pt x="80" y="36"/>
                  <a:pt x="80" y="36"/>
                  <a:pt x="80" y="36"/>
                </a:cubicBezTo>
                <a:cubicBezTo>
                  <a:pt x="80" y="36"/>
                  <a:pt x="80" y="37"/>
                  <a:pt x="79" y="37"/>
                </a:cubicBezTo>
                <a:cubicBezTo>
                  <a:pt x="79" y="37"/>
                  <a:pt x="79" y="38"/>
                  <a:pt x="78" y="38"/>
                </a:cubicBezTo>
                <a:cubicBezTo>
                  <a:pt x="77" y="38"/>
                  <a:pt x="76" y="38"/>
                  <a:pt x="75" y="37"/>
                </a:cubicBezTo>
                <a:cubicBezTo>
                  <a:pt x="75" y="36"/>
                  <a:pt x="75" y="36"/>
                  <a:pt x="74" y="35"/>
                </a:cubicBezTo>
                <a:cubicBezTo>
                  <a:pt x="74" y="35"/>
                  <a:pt x="73" y="35"/>
                  <a:pt x="73" y="35"/>
                </a:cubicBezTo>
                <a:cubicBezTo>
                  <a:pt x="72" y="35"/>
                  <a:pt x="72" y="35"/>
                  <a:pt x="71" y="35"/>
                </a:cubicBezTo>
                <a:cubicBezTo>
                  <a:pt x="71" y="35"/>
                  <a:pt x="71" y="35"/>
                  <a:pt x="71" y="35"/>
                </a:cubicBezTo>
                <a:cubicBezTo>
                  <a:pt x="71" y="36"/>
                  <a:pt x="70" y="37"/>
                  <a:pt x="69" y="37"/>
                </a:cubicBezTo>
                <a:cubicBezTo>
                  <a:pt x="69" y="38"/>
                  <a:pt x="68" y="38"/>
                  <a:pt x="67" y="37"/>
                </a:cubicBezTo>
                <a:cubicBezTo>
                  <a:pt x="67" y="37"/>
                  <a:pt x="67" y="37"/>
                  <a:pt x="66" y="37"/>
                </a:cubicBezTo>
                <a:cubicBezTo>
                  <a:pt x="66" y="37"/>
                  <a:pt x="66" y="37"/>
                  <a:pt x="66" y="37"/>
                </a:cubicBezTo>
                <a:cubicBezTo>
                  <a:pt x="66" y="37"/>
                  <a:pt x="66" y="37"/>
                  <a:pt x="65" y="37"/>
                </a:cubicBezTo>
                <a:cubicBezTo>
                  <a:pt x="64" y="37"/>
                  <a:pt x="64" y="37"/>
                  <a:pt x="63" y="37"/>
                </a:cubicBezTo>
                <a:cubicBezTo>
                  <a:pt x="63" y="38"/>
                  <a:pt x="62" y="39"/>
                  <a:pt x="62" y="40"/>
                </a:cubicBezTo>
                <a:cubicBezTo>
                  <a:pt x="62" y="40"/>
                  <a:pt x="62" y="40"/>
                  <a:pt x="62" y="40"/>
                </a:cubicBezTo>
                <a:cubicBezTo>
                  <a:pt x="63" y="40"/>
                  <a:pt x="63" y="40"/>
                  <a:pt x="63" y="40"/>
                </a:cubicBezTo>
                <a:cubicBezTo>
                  <a:pt x="63" y="41"/>
                  <a:pt x="63" y="41"/>
                  <a:pt x="63" y="41"/>
                </a:cubicBezTo>
                <a:cubicBezTo>
                  <a:pt x="63" y="41"/>
                  <a:pt x="63" y="41"/>
                  <a:pt x="63" y="41"/>
                </a:cubicBezTo>
                <a:close/>
                <a:moveTo>
                  <a:pt x="11" y="30"/>
                </a:moveTo>
                <a:cubicBezTo>
                  <a:pt x="11" y="30"/>
                  <a:pt x="11" y="30"/>
                  <a:pt x="11" y="30"/>
                </a:cubicBezTo>
                <a:cubicBezTo>
                  <a:pt x="11" y="30"/>
                  <a:pt x="11" y="31"/>
                  <a:pt x="11" y="31"/>
                </a:cubicBezTo>
                <a:cubicBezTo>
                  <a:pt x="11" y="32"/>
                  <a:pt x="10" y="33"/>
                  <a:pt x="9" y="33"/>
                </a:cubicBezTo>
                <a:cubicBezTo>
                  <a:pt x="9" y="33"/>
                  <a:pt x="9" y="33"/>
                  <a:pt x="9" y="33"/>
                </a:cubicBezTo>
                <a:cubicBezTo>
                  <a:pt x="7" y="33"/>
                  <a:pt x="7" y="37"/>
                  <a:pt x="9" y="37"/>
                </a:cubicBezTo>
                <a:cubicBezTo>
                  <a:pt x="15" y="37"/>
                  <a:pt x="19" y="37"/>
                  <a:pt x="23" y="37"/>
                </a:cubicBezTo>
                <a:cubicBezTo>
                  <a:pt x="29" y="37"/>
                  <a:pt x="36" y="37"/>
                  <a:pt x="39" y="37"/>
                </a:cubicBezTo>
                <a:cubicBezTo>
                  <a:pt x="40" y="37"/>
                  <a:pt x="41" y="36"/>
                  <a:pt x="41" y="35"/>
                </a:cubicBezTo>
                <a:cubicBezTo>
                  <a:pt x="41" y="34"/>
                  <a:pt x="41" y="34"/>
                  <a:pt x="40" y="34"/>
                </a:cubicBezTo>
                <a:cubicBezTo>
                  <a:pt x="40" y="33"/>
                  <a:pt x="39" y="33"/>
                  <a:pt x="39" y="33"/>
                </a:cubicBezTo>
                <a:cubicBezTo>
                  <a:pt x="37" y="34"/>
                  <a:pt x="36" y="33"/>
                  <a:pt x="36" y="32"/>
                </a:cubicBezTo>
                <a:cubicBezTo>
                  <a:pt x="36" y="32"/>
                  <a:pt x="35" y="32"/>
                  <a:pt x="35" y="31"/>
                </a:cubicBezTo>
                <a:cubicBezTo>
                  <a:pt x="34" y="31"/>
                  <a:pt x="33" y="30"/>
                  <a:pt x="34" y="29"/>
                </a:cubicBezTo>
                <a:cubicBezTo>
                  <a:pt x="34" y="27"/>
                  <a:pt x="34" y="26"/>
                  <a:pt x="33" y="25"/>
                </a:cubicBezTo>
                <a:cubicBezTo>
                  <a:pt x="33" y="25"/>
                  <a:pt x="33" y="25"/>
                  <a:pt x="33" y="25"/>
                </a:cubicBezTo>
                <a:cubicBezTo>
                  <a:pt x="32" y="25"/>
                  <a:pt x="32" y="24"/>
                  <a:pt x="31" y="24"/>
                </a:cubicBezTo>
                <a:cubicBezTo>
                  <a:pt x="30" y="24"/>
                  <a:pt x="30" y="24"/>
                  <a:pt x="29" y="24"/>
                </a:cubicBezTo>
                <a:cubicBezTo>
                  <a:pt x="29" y="25"/>
                  <a:pt x="29" y="25"/>
                  <a:pt x="28" y="25"/>
                </a:cubicBezTo>
                <a:cubicBezTo>
                  <a:pt x="28" y="26"/>
                  <a:pt x="28" y="26"/>
                  <a:pt x="28" y="26"/>
                </a:cubicBezTo>
                <a:cubicBezTo>
                  <a:pt x="26" y="26"/>
                  <a:pt x="25" y="26"/>
                  <a:pt x="25" y="25"/>
                </a:cubicBezTo>
                <a:cubicBezTo>
                  <a:pt x="24" y="24"/>
                  <a:pt x="24" y="24"/>
                  <a:pt x="23" y="24"/>
                </a:cubicBezTo>
                <a:cubicBezTo>
                  <a:pt x="23" y="24"/>
                  <a:pt x="23" y="24"/>
                  <a:pt x="23" y="24"/>
                </a:cubicBezTo>
                <a:cubicBezTo>
                  <a:pt x="23" y="23"/>
                  <a:pt x="22" y="23"/>
                  <a:pt x="22" y="23"/>
                </a:cubicBezTo>
                <a:cubicBezTo>
                  <a:pt x="21" y="23"/>
                  <a:pt x="21" y="23"/>
                  <a:pt x="20" y="24"/>
                </a:cubicBezTo>
                <a:cubicBezTo>
                  <a:pt x="20" y="24"/>
                  <a:pt x="19" y="24"/>
                  <a:pt x="19" y="25"/>
                </a:cubicBezTo>
                <a:cubicBezTo>
                  <a:pt x="19" y="25"/>
                  <a:pt x="19" y="25"/>
                  <a:pt x="19" y="25"/>
                </a:cubicBezTo>
                <a:cubicBezTo>
                  <a:pt x="18" y="26"/>
                  <a:pt x="17" y="26"/>
                  <a:pt x="16" y="25"/>
                </a:cubicBezTo>
                <a:cubicBezTo>
                  <a:pt x="15" y="25"/>
                  <a:pt x="15" y="25"/>
                  <a:pt x="15" y="25"/>
                </a:cubicBezTo>
                <a:cubicBezTo>
                  <a:pt x="14" y="25"/>
                  <a:pt x="14" y="25"/>
                  <a:pt x="14" y="25"/>
                </a:cubicBezTo>
                <a:cubicBezTo>
                  <a:pt x="13" y="25"/>
                  <a:pt x="12" y="25"/>
                  <a:pt x="11" y="26"/>
                </a:cubicBezTo>
                <a:cubicBezTo>
                  <a:pt x="11" y="26"/>
                  <a:pt x="11" y="27"/>
                  <a:pt x="11" y="28"/>
                </a:cubicBezTo>
                <a:cubicBezTo>
                  <a:pt x="11" y="28"/>
                  <a:pt x="11" y="29"/>
                  <a:pt x="11" y="29"/>
                </a:cubicBezTo>
                <a:cubicBezTo>
                  <a:pt x="11" y="29"/>
                  <a:pt x="11" y="29"/>
                  <a:pt x="11" y="29"/>
                </a:cubicBezTo>
                <a:cubicBezTo>
                  <a:pt x="11" y="29"/>
                  <a:pt x="11" y="29"/>
                  <a:pt x="11" y="29"/>
                </a:cubicBezTo>
                <a:cubicBezTo>
                  <a:pt x="11" y="29"/>
                  <a:pt x="11" y="29"/>
                  <a:pt x="11" y="30"/>
                </a:cubicBezTo>
                <a:cubicBezTo>
                  <a:pt x="11" y="30"/>
                  <a:pt x="11" y="30"/>
                  <a:pt x="11" y="30"/>
                </a:cubicBezTo>
                <a:close/>
                <a:moveTo>
                  <a:pt x="73" y="80"/>
                </a:moveTo>
                <a:cubicBezTo>
                  <a:pt x="73" y="80"/>
                  <a:pt x="73" y="80"/>
                  <a:pt x="73" y="80"/>
                </a:cubicBezTo>
                <a:cubicBezTo>
                  <a:pt x="19" y="80"/>
                  <a:pt x="19" y="80"/>
                  <a:pt x="19" y="80"/>
                </a:cubicBezTo>
                <a:cubicBezTo>
                  <a:pt x="21" y="89"/>
                  <a:pt x="21" y="89"/>
                  <a:pt x="21" y="89"/>
                </a:cubicBezTo>
                <a:cubicBezTo>
                  <a:pt x="71" y="89"/>
                  <a:pt x="71" y="89"/>
                  <a:pt x="71" y="89"/>
                </a:cubicBezTo>
                <a:cubicBezTo>
                  <a:pt x="73" y="80"/>
                  <a:pt x="73" y="80"/>
                  <a:pt x="73" y="80"/>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08" name="Freeform 28"/>
          <p:cNvSpPr>
            <a:spLocks noChangeAspect="1" noEditPoints="1"/>
          </p:cNvSpPr>
          <p:nvPr/>
        </p:nvSpPr>
        <p:spPr bwMode="auto">
          <a:xfrm>
            <a:off x="1508558" y="2884333"/>
            <a:ext cx="240587" cy="251935"/>
          </a:xfrm>
          <a:custGeom>
            <a:avLst/>
            <a:gdLst>
              <a:gd name="T0" fmla="*/ 64 w 90"/>
              <a:gd name="T1" fmla="*/ 21 h 94"/>
              <a:gd name="T2" fmla="*/ 79 w 90"/>
              <a:gd name="T3" fmla="*/ 55 h 94"/>
              <a:gd name="T4" fmla="*/ 89 w 90"/>
              <a:gd name="T5" fmla="*/ 67 h 94"/>
              <a:gd name="T6" fmla="*/ 89 w 90"/>
              <a:gd name="T7" fmla="*/ 86 h 94"/>
              <a:gd name="T8" fmla="*/ 84 w 90"/>
              <a:gd name="T9" fmla="*/ 89 h 94"/>
              <a:gd name="T10" fmla="*/ 76 w 90"/>
              <a:gd name="T11" fmla="*/ 94 h 94"/>
              <a:gd name="T12" fmla="*/ 14 w 90"/>
              <a:gd name="T13" fmla="*/ 90 h 94"/>
              <a:gd name="T14" fmla="*/ 7 w 90"/>
              <a:gd name="T15" fmla="*/ 87 h 94"/>
              <a:gd name="T16" fmla="*/ 0 w 90"/>
              <a:gd name="T17" fmla="*/ 79 h 94"/>
              <a:gd name="T18" fmla="*/ 8 w 90"/>
              <a:gd name="T19" fmla="*/ 51 h 94"/>
              <a:gd name="T20" fmla="*/ 15 w 90"/>
              <a:gd name="T21" fmla="*/ 44 h 94"/>
              <a:gd name="T22" fmla="*/ 7 w 90"/>
              <a:gd name="T23" fmla="*/ 26 h 94"/>
              <a:gd name="T24" fmla="*/ 72 w 90"/>
              <a:gd name="T25" fmla="*/ 87 h 94"/>
              <a:gd name="T26" fmla="*/ 77 w 90"/>
              <a:gd name="T27" fmla="*/ 75 h 94"/>
              <a:gd name="T28" fmla="*/ 83 w 90"/>
              <a:gd name="T29" fmla="*/ 75 h 94"/>
              <a:gd name="T30" fmla="*/ 82 w 90"/>
              <a:gd name="T31" fmla="*/ 70 h 94"/>
              <a:gd name="T32" fmla="*/ 65 w 90"/>
              <a:gd name="T33" fmla="*/ 61 h 94"/>
              <a:gd name="T34" fmla="*/ 65 w 90"/>
              <a:gd name="T35" fmla="*/ 84 h 94"/>
              <a:gd name="T36" fmla="*/ 58 w 90"/>
              <a:gd name="T37" fmla="*/ 30 h 94"/>
              <a:gd name="T38" fmla="*/ 58 w 90"/>
              <a:gd name="T39" fmla="*/ 30 h 94"/>
              <a:gd name="T40" fmla="*/ 58 w 90"/>
              <a:gd name="T41" fmla="*/ 31 h 94"/>
              <a:gd name="T42" fmla="*/ 58 w 90"/>
              <a:gd name="T43" fmla="*/ 31 h 94"/>
              <a:gd name="T44" fmla="*/ 51 w 90"/>
              <a:gd name="T45" fmla="*/ 44 h 94"/>
              <a:gd name="T46" fmla="*/ 51 w 90"/>
              <a:gd name="T47" fmla="*/ 44 h 94"/>
              <a:gd name="T48" fmla="*/ 60 w 90"/>
              <a:gd name="T49" fmla="*/ 53 h 94"/>
              <a:gd name="T50" fmla="*/ 64 w 90"/>
              <a:gd name="T51" fmla="*/ 54 h 94"/>
              <a:gd name="T52" fmla="*/ 77 w 90"/>
              <a:gd name="T53" fmla="*/ 41 h 94"/>
              <a:gd name="T54" fmla="*/ 60 w 90"/>
              <a:gd name="T55" fmla="*/ 29 h 94"/>
              <a:gd name="T56" fmla="*/ 17 w 90"/>
              <a:gd name="T57" fmla="*/ 80 h 94"/>
              <a:gd name="T58" fmla="*/ 21 w 90"/>
              <a:gd name="T59" fmla="*/ 70 h 94"/>
              <a:gd name="T60" fmla="*/ 21 w 90"/>
              <a:gd name="T61" fmla="*/ 87 h 94"/>
              <a:gd name="T62" fmla="*/ 44 w 90"/>
              <a:gd name="T63" fmla="*/ 83 h 94"/>
              <a:gd name="T64" fmla="*/ 47 w 90"/>
              <a:gd name="T65" fmla="*/ 68 h 94"/>
              <a:gd name="T66" fmla="*/ 59 w 90"/>
              <a:gd name="T67" fmla="*/ 80 h 94"/>
              <a:gd name="T68" fmla="*/ 57 w 90"/>
              <a:gd name="T69" fmla="*/ 63 h 94"/>
              <a:gd name="T70" fmla="*/ 55 w 90"/>
              <a:gd name="T71" fmla="*/ 59 h 94"/>
              <a:gd name="T72" fmla="*/ 55 w 90"/>
              <a:gd name="T73" fmla="*/ 59 h 94"/>
              <a:gd name="T74" fmla="*/ 53 w 90"/>
              <a:gd name="T75" fmla="*/ 56 h 94"/>
              <a:gd name="T76" fmla="*/ 33 w 90"/>
              <a:gd name="T77" fmla="*/ 51 h 94"/>
              <a:gd name="T78" fmla="*/ 13 w 90"/>
              <a:gd name="T79" fmla="*/ 56 h 94"/>
              <a:gd name="T80" fmla="*/ 7 w 90"/>
              <a:gd name="T81" fmla="*/ 79 h 94"/>
              <a:gd name="T82" fmla="*/ 33 w 90"/>
              <a:gd name="T83" fmla="*/ 7 h 94"/>
              <a:gd name="T84" fmla="*/ 33 w 90"/>
              <a:gd name="T85"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94">
                <a:moveTo>
                  <a:pt x="33" y="0"/>
                </a:moveTo>
                <a:cubicBezTo>
                  <a:pt x="45" y="0"/>
                  <a:pt x="56" y="9"/>
                  <a:pt x="58" y="22"/>
                </a:cubicBezTo>
                <a:cubicBezTo>
                  <a:pt x="60" y="21"/>
                  <a:pt x="62" y="21"/>
                  <a:pt x="64" y="21"/>
                </a:cubicBezTo>
                <a:cubicBezTo>
                  <a:pt x="70" y="21"/>
                  <a:pt x="75" y="23"/>
                  <a:pt x="79" y="27"/>
                </a:cubicBezTo>
                <a:cubicBezTo>
                  <a:pt x="82" y="30"/>
                  <a:pt x="85" y="35"/>
                  <a:pt x="85" y="41"/>
                </a:cubicBezTo>
                <a:cubicBezTo>
                  <a:pt x="85" y="46"/>
                  <a:pt x="82" y="51"/>
                  <a:pt x="79" y="55"/>
                </a:cubicBezTo>
                <a:cubicBezTo>
                  <a:pt x="84" y="60"/>
                  <a:pt x="84" y="60"/>
                  <a:pt x="84" y="60"/>
                </a:cubicBezTo>
                <a:cubicBezTo>
                  <a:pt x="86" y="62"/>
                  <a:pt x="88" y="64"/>
                  <a:pt x="89" y="67"/>
                </a:cubicBezTo>
                <a:cubicBezTo>
                  <a:pt x="89" y="67"/>
                  <a:pt x="89" y="67"/>
                  <a:pt x="89" y="67"/>
                </a:cubicBezTo>
                <a:cubicBezTo>
                  <a:pt x="90" y="70"/>
                  <a:pt x="90" y="72"/>
                  <a:pt x="90" y="75"/>
                </a:cubicBezTo>
                <a:cubicBezTo>
                  <a:pt x="90" y="82"/>
                  <a:pt x="90" y="82"/>
                  <a:pt x="90" y="82"/>
                </a:cubicBezTo>
                <a:cubicBezTo>
                  <a:pt x="90" y="83"/>
                  <a:pt x="90" y="85"/>
                  <a:pt x="89" y="86"/>
                </a:cubicBezTo>
                <a:cubicBezTo>
                  <a:pt x="88" y="88"/>
                  <a:pt x="87" y="89"/>
                  <a:pt x="85" y="89"/>
                </a:cubicBezTo>
                <a:cubicBezTo>
                  <a:pt x="85" y="89"/>
                  <a:pt x="84" y="89"/>
                  <a:pt x="84" y="89"/>
                </a:cubicBezTo>
                <a:cubicBezTo>
                  <a:pt x="84" y="89"/>
                  <a:pt x="84" y="89"/>
                  <a:pt x="84" y="89"/>
                </a:cubicBezTo>
                <a:cubicBezTo>
                  <a:pt x="80" y="89"/>
                  <a:pt x="80" y="89"/>
                  <a:pt x="80" y="89"/>
                </a:cubicBezTo>
                <a:cubicBezTo>
                  <a:pt x="80" y="90"/>
                  <a:pt x="80" y="90"/>
                  <a:pt x="80" y="90"/>
                </a:cubicBezTo>
                <a:cubicBezTo>
                  <a:pt x="80" y="93"/>
                  <a:pt x="78" y="94"/>
                  <a:pt x="76" y="94"/>
                </a:cubicBezTo>
                <a:cubicBezTo>
                  <a:pt x="76" y="94"/>
                  <a:pt x="76" y="94"/>
                  <a:pt x="76" y="94"/>
                </a:cubicBezTo>
                <a:cubicBezTo>
                  <a:pt x="56" y="94"/>
                  <a:pt x="37" y="94"/>
                  <a:pt x="18" y="94"/>
                </a:cubicBezTo>
                <a:cubicBezTo>
                  <a:pt x="16" y="94"/>
                  <a:pt x="14" y="93"/>
                  <a:pt x="14" y="90"/>
                </a:cubicBezTo>
                <a:cubicBezTo>
                  <a:pt x="14" y="90"/>
                  <a:pt x="14" y="90"/>
                  <a:pt x="14" y="90"/>
                </a:cubicBezTo>
                <a:cubicBezTo>
                  <a:pt x="14" y="87"/>
                  <a:pt x="14" y="87"/>
                  <a:pt x="14" y="87"/>
                </a:cubicBezTo>
                <a:cubicBezTo>
                  <a:pt x="7" y="87"/>
                  <a:pt x="7" y="87"/>
                  <a:pt x="7" y="87"/>
                </a:cubicBezTo>
                <a:cubicBezTo>
                  <a:pt x="6" y="87"/>
                  <a:pt x="6" y="87"/>
                  <a:pt x="6" y="87"/>
                </a:cubicBezTo>
                <a:cubicBezTo>
                  <a:pt x="4" y="87"/>
                  <a:pt x="2" y="86"/>
                  <a:pt x="1" y="84"/>
                </a:cubicBezTo>
                <a:cubicBezTo>
                  <a:pt x="0" y="83"/>
                  <a:pt x="0" y="81"/>
                  <a:pt x="0" y="79"/>
                </a:cubicBezTo>
                <a:cubicBezTo>
                  <a:pt x="0" y="71"/>
                  <a:pt x="0" y="71"/>
                  <a:pt x="0" y="71"/>
                </a:cubicBezTo>
                <a:cubicBezTo>
                  <a:pt x="0" y="67"/>
                  <a:pt x="0" y="63"/>
                  <a:pt x="2" y="60"/>
                </a:cubicBezTo>
                <a:cubicBezTo>
                  <a:pt x="3" y="57"/>
                  <a:pt x="5" y="54"/>
                  <a:pt x="8" y="51"/>
                </a:cubicBezTo>
                <a:cubicBezTo>
                  <a:pt x="8" y="51"/>
                  <a:pt x="8" y="51"/>
                  <a:pt x="8" y="51"/>
                </a:cubicBezTo>
                <a:cubicBezTo>
                  <a:pt x="15" y="44"/>
                  <a:pt x="15" y="44"/>
                  <a:pt x="15" y="44"/>
                </a:cubicBezTo>
                <a:cubicBezTo>
                  <a:pt x="15" y="44"/>
                  <a:pt x="15" y="44"/>
                  <a:pt x="15" y="44"/>
                </a:cubicBezTo>
                <a:cubicBezTo>
                  <a:pt x="15" y="44"/>
                  <a:pt x="15" y="44"/>
                  <a:pt x="15" y="44"/>
                </a:cubicBezTo>
                <a:cubicBezTo>
                  <a:pt x="15" y="44"/>
                  <a:pt x="15" y="44"/>
                  <a:pt x="15" y="44"/>
                </a:cubicBezTo>
                <a:cubicBezTo>
                  <a:pt x="10" y="39"/>
                  <a:pt x="7" y="33"/>
                  <a:pt x="7" y="26"/>
                </a:cubicBezTo>
                <a:cubicBezTo>
                  <a:pt x="7" y="11"/>
                  <a:pt x="19" y="0"/>
                  <a:pt x="33" y="0"/>
                </a:cubicBezTo>
                <a:close/>
                <a:moveTo>
                  <a:pt x="72" y="87"/>
                </a:moveTo>
                <a:cubicBezTo>
                  <a:pt x="72" y="87"/>
                  <a:pt x="72" y="87"/>
                  <a:pt x="72" y="87"/>
                </a:cubicBezTo>
                <a:cubicBezTo>
                  <a:pt x="72" y="75"/>
                  <a:pt x="72" y="75"/>
                  <a:pt x="72" y="75"/>
                </a:cubicBezTo>
                <a:cubicBezTo>
                  <a:pt x="72" y="73"/>
                  <a:pt x="73" y="72"/>
                  <a:pt x="74" y="72"/>
                </a:cubicBezTo>
                <a:cubicBezTo>
                  <a:pt x="76" y="72"/>
                  <a:pt x="77" y="73"/>
                  <a:pt x="77" y="75"/>
                </a:cubicBezTo>
                <a:cubicBezTo>
                  <a:pt x="77" y="81"/>
                  <a:pt x="77" y="81"/>
                  <a:pt x="77" y="81"/>
                </a:cubicBezTo>
                <a:cubicBezTo>
                  <a:pt x="83" y="81"/>
                  <a:pt x="83" y="81"/>
                  <a:pt x="83" y="81"/>
                </a:cubicBezTo>
                <a:cubicBezTo>
                  <a:pt x="83" y="75"/>
                  <a:pt x="83" y="75"/>
                  <a:pt x="83" y="75"/>
                </a:cubicBezTo>
                <a:cubicBezTo>
                  <a:pt x="83" y="73"/>
                  <a:pt x="83" y="72"/>
                  <a:pt x="82" y="70"/>
                </a:cubicBezTo>
                <a:cubicBezTo>
                  <a:pt x="82" y="70"/>
                  <a:pt x="82" y="70"/>
                  <a:pt x="82" y="70"/>
                </a:cubicBezTo>
                <a:cubicBezTo>
                  <a:pt x="82" y="70"/>
                  <a:pt x="82" y="70"/>
                  <a:pt x="82" y="70"/>
                </a:cubicBezTo>
                <a:cubicBezTo>
                  <a:pt x="81" y="68"/>
                  <a:pt x="80" y="66"/>
                  <a:pt x="79" y="65"/>
                </a:cubicBezTo>
                <a:cubicBezTo>
                  <a:pt x="73" y="59"/>
                  <a:pt x="73" y="59"/>
                  <a:pt x="73" y="59"/>
                </a:cubicBezTo>
                <a:cubicBezTo>
                  <a:pt x="70" y="61"/>
                  <a:pt x="68" y="61"/>
                  <a:pt x="65" y="61"/>
                </a:cubicBezTo>
                <a:cubicBezTo>
                  <a:pt x="66" y="64"/>
                  <a:pt x="66" y="68"/>
                  <a:pt x="66" y="71"/>
                </a:cubicBezTo>
                <a:cubicBezTo>
                  <a:pt x="66" y="79"/>
                  <a:pt x="66" y="79"/>
                  <a:pt x="66" y="79"/>
                </a:cubicBezTo>
                <a:cubicBezTo>
                  <a:pt x="66" y="81"/>
                  <a:pt x="66" y="83"/>
                  <a:pt x="65" y="84"/>
                </a:cubicBezTo>
                <a:cubicBezTo>
                  <a:pt x="64" y="85"/>
                  <a:pt x="63" y="86"/>
                  <a:pt x="61" y="87"/>
                </a:cubicBezTo>
                <a:cubicBezTo>
                  <a:pt x="72" y="87"/>
                  <a:pt x="72" y="87"/>
                  <a:pt x="72" y="87"/>
                </a:cubicBezTo>
                <a:close/>
                <a:moveTo>
                  <a:pt x="58" y="30"/>
                </a:moveTo>
                <a:cubicBezTo>
                  <a:pt x="58" y="30"/>
                  <a:pt x="58" y="30"/>
                  <a:pt x="58" y="30"/>
                </a:cubicBezTo>
                <a:cubicBezTo>
                  <a:pt x="58" y="30"/>
                  <a:pt x="58" y="30"/>
                  <a:pt x="58" y="30"/>
                </a:cubicBezTo>
                <a:cubicBezTo>
                  <a:pt x="58" y="30"/>
                  <a:pt x="58" y="30"/>
                  <a:pt x="58" y="30"/>
                </a:cubicBezTo>
                <a:cubicBezTo>
                  <a:pt x="58" y="30"/>
                  <a:pt x="58" y="30"/>
                  <a:pt x="58" y="30"/>
                </a:cubicBezTo>
                <a:cubicBezTo>
                  <a:pt x="58" y="30"/>
                  <a:pt x="58" y="30"/>
                  <a:pt x="58" y="30"/>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7" y="36"/>
                  <a:pt x="54" y="40"/>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8" y="51"/>
                  <a:pt x="58" y="51"/>
                  <a:pt x="58" y="51"/>
                </a:cubicBezTo>
                <a:cubicBezTo>
                  <a:pt x="58" y="51"/>
                  <a:pt x="58" y="51"/>
                  <a:pt x="58" y="51"/>
                </a:cubicBezTo>
                <a:cubicBezTo>
                  <a:pt x="59" y="52"/>
                  <a:pt x="59" y="52"/>
                  <a:pt x="60" y="53"/>
                </a:cubicBezTo>
                <a:cubicBezTo>
                  <a:pt x="61" y="53"/>
                  <a:pt x="61" y="54"/>
                  <a:pt x="62" y="54"/>
                </a:cubicBezTo>
                <a:cubicBezTo>
                  <a:pt x="62" y="54"/>
                  <a:pt x="62" y="54"/>
                  <a:pt x="62" y="54"/>
                </a:cubicBezTo>
                <a:cubicBezTo>
                  <a:pt x="62" y="54"/>
                  <a:pt x="63" y="54"/>
                  <a:pt x="64" y="54"/>
                </a:cubicBezTo>
                <a:cubicBezTo>
                  <a:pt x="68" y="54"/>
                  <a:pt x="71" y="52"/>
                  <a:pt x="73" y="50"/>
                </a:cubicBezTo>
                <a:cubicBezTo>
                  <a:pt x="73" y="50"/>
                  <a:pt x="73" y="50"/>
                  <a:pt x="73" y="50"/>
                </a:cubicBezTo>
                <a:cubicBezTo>
                  <a:pt x="76" y="48"/>
                  <a:pt x="77" y="45"/>
                  <a:pt x="77" y="41"/>
                </a:cubicBezTo>
                <a:cubicBezTo>
                  <a:pt x="77" y="37"/>
                  <a:pt x="76" y="34"/>
                  <a:pt x="73" y="32"/>
                </a:cubicBezTo>
                <a:cubicBezTo>
                  <a:pt x="71" y="30"/>
                  <a:pt x="68" y="28"/>
                  <a:pt x="64" y="28"/>
                </a:cubicBezTo>
                <a:cubicBezTo>
                  <a:pt x="63" y="28"/>
                  <a:pt x="62" y="28"/>
                  <a:pt x="60" y="29"/>
                </a:cubicBezTo>
                <a:cubicBezTo>
                  <a:pt x="60" y="29"/>
                  <a:pt x="59" y="29"/>
                  <a:pt x="58" y="30"/>
                </a:cubicBezTo>
                <a:close/>
                <a:moveTo>
                  <a:pt x="17" y="80"/>
                </a:moveTo>
                <a:cubicBezTo>
                  <a:pt x="17" y="80"/>
                  <a:pt x="17" y="80"/>
                  <a:pt x="17" y="80"/>
                </a:cubicBezTo>
                <a:cubicBezTo>
                  <a:pt x="17" y="70"/>
                  <a:pt x="17" y="70"/>
                  <a:pt x="17" y="70"/>
                </a:cubicBezTo>
                <a:cubicBezTo>
                  <a:pt x="17" y="69"/>
                  <a:pt x="18" y="68"/>
                  <a:pt x="19" y="68"/>
                </a:cubicBezTo>
                <a:cubicBezTo>
                  <a:pt x="20" y="68"/>
                  <a:pt x="21" y="69"/>
                  <a:pt x="21" y="70"/>
                </a:cubicBezTo>
                <a:cubicBezTo>
                  <a:pt x="21" y="83"/>
                  <a:pt x="21" y="83"/>
                  <a:pt x="21" y="83"/>
                </a:cubicBezTo>
                <a:cubicBezTo>
                  <a:pt x="21" y="83"/>
                  <a:pt x="21" y="83"/>
                  <a:pt x="21" y="83"/>
                </a:cubicBezTo>
                <a:cubicBezTo>
                  <a:pt x="21" y="87"/>
                  <a:pt x="21" y="87"/>
                  <a:pt x="21" y="87"/>
                </a:cubicBezTo>
                <a:cubicBezTo>
                  <a:pt x="44" y="87"/>
                  <a:pt x="44" y="87"/>
                  <a:pt x="44" y="87"/>
                </a:cubicBezTo>
                <a:cubicBezTo>
                  <a:pt x="44" y="83"/>
                  <a:pt x="44" y="83"/>
                  <a:pt x="44" y="83"/>
                </a:cubicBezTo>
                <a:cubicBezTo>
                  <a:pt x="44" y="83"/>
                  <a:pt x="44" y="83"/>
                  <a:pt x="44" y="83"/>
                </a:cubicBezTo>
                <a:cubicBezTo>
                  <a:pt x="44" y="83"/>
                  <a:pt x="44" y="83"/>
                  <a:pt x="44" y="83"/>
                </a:cubicBezTo>
                <a:cubicBezTo>
                  <a:pt x="44" y="70"/>
                  <a:pt x="44" y="70"/>
                  <a:pt x="44" y="70"/>
                </a:cubicBezTo>
                <a:cubicBezTo>
                  <a:pt x="44" y="69"/>
                  <a:pt x="45" y="68"/>
                  <a:pt x="47" y="68"/>
                </a:cubicBezTo>
                <a:cubicBezTo>
                  <a:pt x="48" y="68"/>
                  <a:pt x="49" y="69"/>
                  <a:pt x="49" y="70"/>
                </a:cubicBezTo>
                <a:cubicBezTo>
                  <a:pt x="49" y="80"/>
                  <a:pt x="49" y="80"/>
                  <a:pt x="49" y="80"/>
                </a:cubicBezTo>
                <a:cubicBezTo>
                  <a:pt x="59" y="80"/>
                  <a:pt x="59" y="80"/>
                  <a:pt x="59" y="80"/>
                </a:cubicBezTo>
                <a:cubicBezTo>
                  <a:pt x="59" y="79"/>
                  <a:pt x="59" y="79"/>
                  <a:pt x="59" y="79"/>
                </a:cubicBezTo>
                <a:cubicBezTo>
                  <a:pt x="59" y="71"/>
                  <a:pt x="59" y="71"/>
                  <a:pt x="59" y="71"/>
                </a:cubicBezTo>
                <a:cubicBezTo>
                  <a:pt x="59" y="68"/>
                  <a:pt x="58" y="65"/>
                  <a:pt x="57" y="63"/>
                </a:cubicBezTo>
                <a:cubicBezTo>
                  <a:pt x="57" y="63"/>
                  <a:pt x="57" y="63"/>
                  <a:pt x="57" y="63"/>
                </a:cubicBezTo>
                <a:cubicBezTo>
                  <a:pt x="57" y="63"/>
                  <a:pt x="57" y="63"/>
                  <a:pt x="57" y="63"/>
                </a:cubicBezTo>
                <a:cubicBezTo>
                  <a:pt x="57" y="61"/>
                  <a:pt x="56" y="60"/>
                  <a:pt x="55" y="59"/>
                </a:cubicBezTo>
                <a:cubicBezTo>
                  <a:pt x="55" y="59"/>
                  <a:pt x="55" y="59"/>
                  <a:pt x="55" y="59"/>
                </a:cubicBezTo>
                <a:cubicBezTo>
                  <a:pt x="55" y="59"/>
                  <a:pt x="55" y="59"/>
                  <a:pt x="55" y="59"/>
                </a:cubicBezTo>
                <a:cubicBezTo>
                  <a:pt x="55" y="59"/>
                  <a:pt x="55" y="59"/>
                  <a:pt x="55" y="59"/>
                </a:cubicBezTo>
                <a:cubicBezTo>
                  <a:pt x="55" y="59"/>
                  <a:pt x="55" y="59"/>
                  <a:pt x="55" y="59"/>
                </a:cubicBezTo>
                <a:cubicBezTo>
                  <a:pt x="55" y="59"/>
                  <a:pt x="55" y="59"/>
                  <a:pt x="55" y="59"/>
                </a:cubicBezTo>
                <a:cubicBezTo>
                  <a:pt x="54" y="58"/>
                  <a:pt x="53" y="57"/>
                  <a:pt x="53" y="56"/>
                </a:cubicBezTo>
                <a:cubicBezTo>
                  <a:pt x="53" y="56"/>
                  <a:pt x="53" y="56"/>
                  <a:pt x="53" y="56"/>
                </a:cubicBezTo>
                <a:cubicBezTo>
                  <a:pt x="45" y="48"/>
                  <a:pt x="45" y="48"/>
                  <a:pt x="45" y="48"/>
                </a:cubicBezTo>
                <a:cubicBezTo>
                  <a:pt x="41" y="50"/>
                  <a:pt x="37" y="51"/>
                  <a:pt x="33" y="51"/>
                </a:cubicBezTo>
                <a:cubicBezTo>
                  <a:pt x="29" y="51"/>
                  <a:pt x="25" y="50"/>
                  <a:pt x="21" y="48"/>
                </a:cubicBezTo>
                <a:cubicBezTo>
                  <a:pt x="13" y="56"/>
                  <a:pt x="13" y="56"/>
                  <a:pt x="13" y="56"/>
                </a:cubicBezTo>
                <a:cubicBezTo>
                  <a:pt x="13" y="56"/>
                  <a:pt x="13" y="56"/>
                  <a:pt x="13" y="56"/>
                </a:cubicBezTo>
                <a:cubicBezTo>
                  <a:pt x="11" y="58"/>
                  <a:pt x="9" y="60"/>
                  <a:pt x="8" y="63"/>
                </a:cubicBezTo>
                <a:cubicBezTo>
                  <a:pt x="7" y="65"/>
                  <a:pt x="7" y="68"/>
                  <a:pt x="7" y="71"/>
                </a:cubicBezTo>
                <a:cubicBezTo>
                  <a:pt x="7" y="79"/>
                  <a:pt x="7" y="79"/>
                  <a:pt x="7" y="79"/>
                </a:cubicBezTo>
                <a:cubicBezTo>
                  <a:pt x="7" y="79"/>
                  <a:pt x="7" y="79"/>
                  <a:pt x="7" y="80"/>
                </a:cubicBezTo>
                <a:cubicBezTo>
                  <a:pt x="17" y="80"/>
                  <a:pt x="17" y="80"/>
                  <a:pt x="17" y="80"/>
                </a:cubicBezTo>
                <a:close/>
                <a:moveTo>
                  <a:pt x="33" y="7"/>
                </a:moveTo>
                <a:cubicBezTo>
                  <a:pt x="33" y="7"/>
                  <a:pt x="33" y="7"/>
                  <a:pt x="33" y="7"/>
                </a:cubicBezTo>
                <a:cubicBezTo>
                  <a:pt x="23" y="7"/>
                  <a:pt x="15" y="16"/>
                  <a:pt x="15" y="26"/>
                </a:cubicBezTo>
                <a:cubicBezTo>
                  <a:pt x="15" y="36"/>
                  <a:pt x="23" y="44"/>
                  <a:pt x="33" y="44"/>
                </a:cubicBezTo>
                <a:cubicBezTo>
                  <a:pt x="43" y="44"/>
                  <a:pt x="51" y="36"/>
                  <a:pt x="51" y="26"/>
                </a:cubicBezTo>
                <a:cubicBezTo>
                  <a:pt x="51" y="15"/>
                  <a:pt x="43" y="7"/>
                  <a:pt x="33" y="7"/>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09" name="Freeform 31"/>
          <p:cNvSpPr>
            <a:spLocks noChangeAspect="1" noEditPoints="1"/>
          </p:cNvSpPr>
          <p:nvPr/>
        </p:nvSpPr>
        <p:spPr bwMode="auto">
          <a:xfrm>
            <a:off x="1519244" y="2458205"/>
            <a:ext cx="219215" cy="251935"/>
          </a:xfrm>
          <a:custGeom>
            <a:avLst/>
            <a:gdLst>
              <a:gd name="T0" fmla="*/ 64 w 85"/>
              <a:gd name="T1" fmla="*/ 51 h 98"/>
              <a:gd name="T2" fmla="*/ 38 w 85"/>
              <a:gd name="T3" fmla="*/ 82 h 98"/>
              <a:gd name="T4" fmla="*/ 61 w 85"/>
              <a:gd name="T5" fmla="*/ 88 h 98"/>
              <a:gd name="T6" fmla="*/ 64 w 85"/>
              <a:gd name="T7" fmla="*/ 51 h 98"/>
              <a:gd name="T8" fmla="*/ 46 w 85"/>
              <a:gd name="T9" fmla="*/ 69 h 98"/>
              <a:gd name="T10" fmla="*/ 48 w 85"/>
              <a:gd name="T11" fmla="*/ 64 h 98"/>
              <a:gd name="T12" fmla="*/ 61 w 85"/>
              <a:gd name="T13" fmla="*/ 66 h 98"/>
              <a:gd name="T14" fmla="*/ 57 w 85"/>
              <a:gd name="T15" fmla="*/ 72 h 98"/>
              <a:gd name="T16" fmla="*/ 84 w 85"/>
              <a:gd name="T17" fmla="*/ 29 h 98"/>
              <a:gd name="T18" fmla="*/ 3 w 85"/>
              <a:gd name="T19" fmla="*/ 95 h 98"/>
              <a:gd name="T20" fmla="*/ 85 w 85"/>
              <a:gd name="T21" fmla="*/ 88 h 98"/>
              <a:gd name="T22" fmla="*/ 57 w 85"/>
              <a:gd name="T23" fmla="*/ 28 h 98"/>
              <a:gd name="T24" fmla="*/ 10 w 85"/>
              <a:gd name="T25" fmla="*/ 90 h 98"/>
              <a:gd name="T26" fmla="*/ 52 w 85"/>
              <a:gd name="T27" fmla="*/ 25 h 98"/>
              <a:gd name="T28" fmla="*/ 20 w 85"/>
              <a:gd name="T29" fmla="*/ 39 h 98"/>
              <a:gd name="T30" fmla="*/ 20 w 85"/>
              <a:gd name="T31" fmla="*/ 39 h 98"/>
              <a:gd name="T32" fmla="*/ 20 w 85"/>
              <a:gd name="T33" fmla="*/ 39 h 98"/>
              <a:gd name="T34" fmla="*/ 20 w 85"/>
              <a:gd name="T35" fmla="*/ 39 h 98"/>
              <a:gd name="T36" fmla="*/ 19 w 85"/>
              <a:gd name="T37" fmla="*/ 39 h 98"/>
              <a:gd name="T38" fmla="*/ 19 w 85"/>
              <a:gd name="T39" fmla="*/ 39 h 98"/>
              <a:gd name="T40" fmla="*/ 19 w 85"/>
              <a:gd name="T41" fmla="*/ 40 h 98"/>
              <a:gd name="T42" fmla="*/ 19 w 85"/>
              <a:gd name="T43" fmla="*/ 40 h 98"/>
              <a:gd name="T44" fmla="*/ 18 w 85"/>
              <a:gd name="T45" fmla="*/ 40 h 98"/>
              <a:gd name="T46" fmla="*/ 18 w 85"/>
              <a:gd name="T47" fmla="*/ 40 h 98"/>
              <a:gd name="T48" fmla="*/ 18 w 85"/>
              <a:gd name="T49" fmla="*/ 41 h 98"/>
              <a:gd name="T50" fmla="*/ 18 w 85"/>
              <a:gd name="T51" fmla="*/ 41 h 98"/>
              <a:gd name="T52" fmla="*/ 18 w 85"/>
              <a:gd name="T53" fmla="*/ 41 h 98"/>
              <a:gd name="T54" fmla="*/ 18 w 85"/>
              <a:gd name="T55" fmla="*/ 42 h 98"/>
              <a:gd name="T56" fmla="*/ 18 w 85"/>
              <a:gd name="T57" fmla="*/ 42 h 98"/>
              <a:gd name="T58" fmla="*/ 18 w 85"/>
              <a:gd name="T59" fmla="*/ 42 h 98"/>
              <a:gd name="T60" fmla="*/ 19 w 85"/>
              <a:gd name="T61" fmla="*/ 42 h 98"/>
              <a:gd name="T62" fmla="*/ 19 w 85"/>
              <a:gd name="T63" fmla="*/ 43 h 98"/>
              <a:gd name="T64" fmla="*/ 19 w 85"/>
              <a:gd name="T65" fmla="*/ 43 h 98"/>
              <a:gd name="T66" fmla="*/ 19 w 85"/>
              <a:gd name="T67" fmla="*/ 43 h 98"/>
              <a:gd name="T68" fmla="*/ 19 w 85"/>
              <a:gd name="T69" fmla="*/ 43 h 98"/>
              <a:gd name="T70" fmla="*/ 20 w 85"/>
              <a:gd name="T71" fmla="*/ 43 h 98"/>
              <a:gd name="T72" fmla="*/ 20 w 85"/>
              <a:gd name="T73" fmla="*/ 43 h 98"/>
              <a:gd name="T74" fmla="*/ 20 w 85"/>
              <a:gd name="T75" fmla="*/ 43 h 98"/>
              <a:gd name="T76" fmla="*/ 64 w 85"/>
              <a:gd name="T77" fmla="*/ 43 h 98"/>
              <a:gd name="T78" fmla="*/ 64 w 85"/>
              <a:gd name="T79" fmla="*/ 43 h 98"/>
              <a:gd name="T80" fmla="*/ 65 w 85"/>
              <a:gd name="T81" fmla="*/ 43 h 98"/>
              <a:gd name="T82" fmla="*/ 65 w 85"/>
              <a:gd name="T83" fmla="*/ 43 h 98"/>
              <a:gd name="T84" fmla="*/ 65 w 85"/>
              <a:gd name="T85" fmla="*/ 43 h 98"/>
              <a:gd name="T86" fmla="*/ 65 w 85"/>
              <a:gd name="T87" fmla="*/ 43 h 98"/>
              <a:gd name="T88" fmla="*/ 66 w 85"/>
              <a:gd name="T89" fmla="*/ 42 h 98"/>
              <a:gd name="T90" fmla="*/ 66 w 85"/>
              <a:gd name="T91" fmla="*/ 42 h 98"/>
              <a:gd name="T92" fmla="*/ 66 w 85"/>
              <a:gd name="T93" fmla="*/ 42 h 98"/>
              <a:gd name="T94" fmla="*/ 66 w 85"/>
              <a:gd name="T95" fmla="*/ 42 h 98"/>
              <a:gd name="T96" fmla="*/ 66 w 85"/>
              <a:gd name="T97" fmla="*/ 41 h 98"/>
              <a:gd name="T98" fmla="*/ 66 w 85"/>
              <a:gd name="T99" fmla="*/ 41 h 98"/>
              <a:gd name="T100" fmla="*/ 66 w 85"/>
              <a:gd name="T101" fmla="*/ 41 h 98"/>
              <a:gd name="T102" fmla="*/ 66 w 85"/>
              <a:gd name="T103" fmla="*/ 41 h 98"/>
              <a:gd name="T104" fmla="*/ 66 w 85"/>
              <a:gd name="T105" fmla="*/ 40 h 98"/>
              <a:gd name="T106" fmla="*/ 66 w 85"/>
              <a:gd name="T107" fmla="*/ 40 h 98"/>
              <a:gd name="T108" fmla="*/ 66 w 85"/>
              <a:gd name="T109" fmla="*/ 40 h 98"/>
              <a:gd name="T110" fmla="*/ 66 w 85"/>
              <a:gd name="T111" fmla="*/ 39 h 98"/>
              <a:gd name="T112" fmla="*/ 65 w 85"/>
              <a:gd name="T113" fmla="*/ 39 h 98"/>
              <a:gd name="T114" fmla="*/ 65 w 85"/>
              <a:gd name="T115" fmla="*/ 39 h 98"/>
              <a:gd name="T116" fmla="*/ 65 w 85"/>
              <a:gd name="T117" fmla="*/ 39 h 98"/>
              <a:gd name="T118" fmla="*/ 64 w 85"/>
              <a:gd name="T119" fmla="*/ 39 h 98"/>
              <a:gd name="T120" fmla="*/ 64 w 85"/>
              <a:gd name="T121" fmla="*/ 39 h 98"/>
              <a:gd name="T122" fmla="*/ 20 w 85"/>
              <a:gd name="T123" fmla="*/ 39 h 98"/>
              <a:gd name="T124" fmla="*/ 18 w 85"/>
              <a:gd name="T125" fmla="*/ 2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98">
                <a:moveTo>
                  <a:pt x="37" y="57"/>
                </a:moveTo>
                <a:cubicBezTo>
                  <a:pt x="37" y="56"/>
                  <a:pt x="36" y="55"/>
                  <a:pt x="35" y="55"/>
                </a:cubicBezTo>
                <a:cubicBezTo>
                  <a:pt x="20" y="55"/>
                  <a:pt x="20" y="55"/>
                  <a:pt x="20" y="55"/>
                </a:cubicBezTo>
                <a:cubicBezTo>
                  <a:pt x="19" y="55"/>
                  <a:pt x="18" y="56"/>
                  <a:pt x="18" y="57"/>
                </a:cubicBezTo>
                <a:cubicBezTo>
                  <a:pt x="18" y="58"/>
                  <a:pt x="19" y="59"/>
                  <a:pt x="20" y="59"/>
                </a:cubicBezTo>
                <a:cubicBezTo>
                  <a:pt x="35" y="59"/>
                  <a:pt x="35" y="59"/>
                  <a:pt x="35" y="59"/>
                </a:cubicBezTo>
                <a:cubicBezTo>
                  <a:pt x="36" y="59"/>
                  <a:pt x="37" y="58"/>
                  <a:pt x="37" y="57"/>
                </a:cubicBezTo>
                <a:close/>
                <a:moveTo>
                  <a:pt x="64" y="51"/>
                </a:moveTo>
                <a:cubicBezTo>
                  <a:pt x="64" y="51"/>
                  <a:pt x="64" y="51"/>
                  <a:pt x="64" y="51"/>
                </a:cubicBezTo>
                <a:cubicBezTo>
                  <a:pt x="62" y="49"/>
                  <a:pt x="58" y="47"/>
                  <a:pt x="55" y="47"/>
                </a:cubicBezTo>
                <a:cubicBezTo>
                  <a:pt x="51" y="47"/>
                  <a:pt x="48" y="49"/>
                  <a:pt x="46" y="51"/>
                </a:cubicBezTo>
                <a:cubicBezTo>
                  <a:pt x="44" y="53"/>
                  <a:pt x="42" y="56"/>
                  <a:pt x="42" y="60"/>
                </a:cubicBezTo>
                <a:cubicBezTo>
                  <a:pt x="42" y="62"/>
                  <a:pt x="43" y="63"/>
                  <a:pt x="43" y="65"/>
                </a:cubicBezTo>
                <a:cubicBezTo>
                  <a:pt x="35" y="79"/>
                  <a:pt x="35" y="79"/>
                  <a:pt x="35" y="79"/>
                </a:cubicBezTo>
                <a:cubicBezTo>
                  <a:pt x="35" y="79"/>
                  <a:pt x="35" y="80"/>
                  <a:pt x="35" y="80"/>
                </a:cubicBezTo>
                <a:cubicBezTo>
                  <a:pt x="35" y="82"/>
                  <a:pt x="36" y="82"/>
                  <a:pt x="38" y="82"/>
                </a:cubicBezTo>
                <a:cubicBezTo>
                  <a:pt x="44" y="80"/>
                  <a:pt x="44" y="80"/>
                  <a:pt x="44" y="80"/>
                </a:cubicBezTo>
                <a:cubicBezTo>
                  <a:pt x="46" y="87"/>
                  <a:pt x="46" y="87"/>
                  <a:pt x="46" y="87"/>
                </a:cubicBezTo>
                <a:cubicBezTo>
                  <a:pt x="46" y="87"/>
                  <a:pt x="46" y="87"/>
                  <a:pt x="46" y="87"/>
                </a:cubicBezTo>
                <a:cubicBezTo>
                  <a:pt x="46" y="87"/>
                  <a:pt x="46" y="88"/>
                  <a:pt x="47" y="88"/>
                </a:cubicBezTo>
                <a:cubicBezTo>
                  <a:pt x="48" y="89"/>
                  <a:pt x="49" y="88"/>
                  <a:pt x="50" y="87"/>
                </a:cubicBezTo>
                <a:cubicBezTo>
                  <a:pt x="55" y="78"/>
                  <a:pt x="55" y="78"/>
                  <a:pt x="55" y="78"/>
                </a:cubicBezTo>
                <a:cubicBezTo>
                  <a:pt x="60" y="87"/>
                  <a:pt x="60" y="87"/>
                  <a:pt x="60" y="87"/>
                </a:cubicBezTo>
                <a:cubicBezTo>
                  <a:pt x="60" y="88"/>
                  <a:pt x="61" y="88"/>
                  <a:pt x="61" y="88"/>
                </a:cubicBezTo>
                <a:cubicBezTo>
                  <a:pt x="63" y="89"/>
                  <a:pt x="64" y="88"/>
                  <a:pt x="64" y="87"/>
                </a:cubicBezTo>
                <a:cubicBezTo>
                  <a:pt x="66" y="80"/>
                  <a:pt x="66" y="80"/>
                  <a:pt x="66" y="80"/>
                </a:cubicBezTo>
                <a:cubicBezTo>
                  <a:pt x="72" y="82"/>
                  <a:pt x="72" y="82"/>
                  <a:pt x="72" y="82"/>
                </a:cubicBezTo>
                <a:cubicBezTo>
                  <a:pt x="73" y="82"/>
                  <a:pt x="73" y="82"/>
                  <a:pt x="74" y="82"/>
                </a:cubicBezTo>
                <a:cubicBezTo>
                  <a:pt x="75" y="81"/>
                  <a:pt x="75" y="80"/>
                  <a:pt x="75" y="79"/>
                </a:cubicBezTo>
                <a:cubicBezTo>
                  <a:pt x="67" y="65"/>
                  <a:pt x="67" y="65"/>
                  <a:pt x="67" y="65"/>
                </a:cubicBezTo>
                <a:cubicBezTo>
                  <a:pt x="67" y="63"/>
                  <a:pt x="68" y="62"/>
                  <a:pt x="68" y="60"/>
                </a:cubicBezTo>
                <a:cubicBezTo>
                  <a:pt x="68" y="56"/>
                  <a:pt x="66" y="53"/>
                  <a:pt x="64" y="51"/>
                </a:cubicBezTo>
                <a:close/>
                <a:moveTo>
                  <a:pt x="53" y="73"/>
                </a:moveTo>
                <a:cubicBezTo>
                  <a:pt x="53" y="73"/>
                  <a:pt x="53" y="73"/>
                  <a:pt x="53" y="73"/>
                </a:cubicBezTo>
                <a:cubicBezTo>
                  <a:pt x="49" y="80"/>
                  <a:pt x="49" y="80"/>
                  <a:pt x="49" y="80"/>
                </a:cubicBezTo>
                <a:cubicBezTo>
                  <a:pt x="48" y="77"/>
                  <a:pt x="48" y="77"/>
                  <a:pt x="48" y="77"/>
                </a:cubicBezTo>
                <a:cubicBezTo>
                  <a:pt x="47" y="76"/>
                  <a:pt x="46" y="75"/>
                  <a:pt x="45" y="75"/>
                </a:cubicBezTo>
                <a:cubicBezTo>
                  <a:pt x="45" y="75"/>
                  <a:pt x="45" y="75"/>
                  <a:pt x="45" y="75"/>
                </a:cubicBezTo>
                <a:cubicBezTo>
                  <a:pt x="42" y="76"/>
                  <a:pt x="42" y="76"/>
                  <a:pt x="42" y="76"/>
                </a:cubicBezTo>
                <a:cubicBezTo>
                  <a:pt x="46" y="69"/>
                  <a:pt x="46" y="69"/>
                  <a:pt x="46" y="69"/>
                </a:cubicBezTo>
                <a:cubicBezTo>
                  <a:pt x="46" y="69"/>
                  <a:pt x="46" y="69"/>
                  <a:pt x="46" y="69"/>
                </a:cubicBezTo>
                <a:cubicBezTo>
                  <a:pt x="48" y="71"/>
                  <a:pt x="50" y="72"/>
                  <a:pt x="53" y="72"/>
                </a:cubicBezTo>
                <a:cubicBezTo>
                  <a:pt x="53" y="72"/>
                  <a:pt x="53" y="72"/>
                  <a:pt x="53" y="72"/>
                </a:cubicBezTo>
                <a:cubicBezTo>
                  <a:pt x="53" y="72"/>
                  <a:pt x="53" y="72"/>
                  <a:pt x="53" y="72"/>
                </a:cubicBezTo>
                <a:cubicBezTo>
                  <a:pt x="53" y="73"/>
                  <a:pt x="53" y="73"/>
                  <a:pt x="53" y="73"/>
                </a:cubicBezTo>
                <a:close/>
                <a:moveTo>
                  <a:pt x="48" y="65"/>
                </a:moveTo>
                <a:cubicBezTo>
                  <a:pt x="48" y="65"/>
                  <a:pt x="48" y="65"/>
                  <a:pt x="48" y="65"/>
                </a:cubicBezTo>
                <a:cubicBezTo>
                  <a:pt x="48" y="64"/>
                  <a:pt x="48" y="64"/>
                  <a:pt x="48" y="64"/>
                </a:cubicBezTo>
                <a:cubicBezTo>
                  <a:pt x="48" y="64"/>
                  <a:pt x="48" y="64"/>
                  <a:pt x="48" y="64"/>
                </a:cubicBezTo>
                <a:cubicBezTo>
                  <a:pt x="47" y="63"/>
                  <a:pt x="47" y="62"/>
                  <a:pt x="47" y="60"/>
                </a:cubicBezTo>
                <a:cubicBezTo>
                  <a:pt x="47" y="58"/>
                  <a:pt x="48" y="56"/>
                  <a:pt x="49" y="54"/>
                </a:cubicBezTo>
                <a:cubicBezTo>
                  <a:pt x="51" y="53"/>
                  <a:pt x="53" y="52"/>
                  <a:pt x="55" y="52"/>
                </a:cubicBezTo>
                <a:cubicBezTo>
                  <a:pt x="57" y="52"/>
                  <a:pt x="59" y="53"/>
                  <a:pt x="61" y="54"/>
                </a:cubicBezTo>
                <a:cubicBezTo>
                  <a:pt x="62" y="56"/>
                  <a:pt x="63" y="58"/>
                  <a:pt x="63" y="60"/>
                </a:cubicBezTo>
                <a:cubicBezTo>
                  <a:pt x="63" y="62"/>
                  <a:pt x="62" y="64"/>
                  <a:pt x="61" y="66"/>
                </a:cubicBezTo>
                <a:cubicBezTo>
                  <a:pt x="61" y="66"/>
                  <a:pt x="61" y="66"/>
                  <a:pt x="61" y="66"/>
                </a:cubicBezTo>
                <a:cubicBezTo>
                  <a:pt x="57" y="69"/>
                  <a:pt x="51" y="69"/>
                  <a:pt x="48" y="65"/>
                </a:cubicBezTo>
                <a:close/>
                <a:moveTo>
                  <a:pt x="68" y="76"/>
                </a:moveTo>
                <a:cubicBezTo>
                  <a:pt x="68" y="76"/>
                  <a:pt x="68" y="76"/>
                  <a:pt x="68" y="76"/>
                </a:cubicBezTo>
                <a:cubicBezTo>
                  <a:pt x="65" y="75"/>
                  <a:pt x="65" y="75"/>
                  <a:pt x="65" y="75"/>
                </a:cubicBezTo>
                <a:cubicBezTo>
                  <a:pt x="64" y="75"/>
                  <a:pt x="62" y="76"/>
                  <a:pt x="62" y="77"/>
                </a:cubicBezTo>
                <a:cubicBezTo>
                  <a:pt x="61" y="80"/>
                  <a:pt x="61" y="80"/>
                  <a:pt x="61" y="80"/>
                </a:cubicBezTo>
                <a:cubicBezTo>
                  <a:pt x="57" y="73"/>
                  <a:pt x="57" y="73"/>
                  <a:pt x="57" y="73"/>
                </a:cubicBezTo>
                <a:cubicBezTo>
                  <a:pt x="57" y="72"/>
                  <a:pt x="57" y="72"/>
                  <a:pt x="57" y="72"/>
                </a:cubicBezTo>
                <a:cubicBezTo>
                  <a:pt x="57" y="72"/>
                  <a:pt x="57" y="72"/>
                  <a:pt x="57" y="72"/>
                </a:cubicBezTo>
                <a:cubicBezTo>
                  <a:pt x="57" y="72"/>
                  <a:pt x="57" y="72"/>
                  <a:pt x="57" y="72"/>
                </a:cubicBezTo>
                <a:cubicBezTo>
                  <a:pt x="57" y="72"/>
                  <a:pt x="57" y="72"/>
                  <a:pt x="57" y="72"/>
                </a:cubicBezTo>
                <a:cubicBezTo>
                  <a:pt x="57" y="72"/>
                  <a:pt x="57" y="72"/>
                  <a:pt x="57" y="72"/>
                </a:cubicBezTo>
                <a:cubicBezTo>
                  <a:pt x="60" y="72"/>
                  <a:pt x="62" y="71"/>
                  <a:pt x="64" y="69"/>
                </a:cubicBezTo>
                <a:cubicBezTo>
                  <a:pt x="64" y="69"/>
                  <a:pt x="64" y="69"/>
                  <a:pt x="64" y="69"/>
                </a:cubicBezTo>
                <a:cubicBezTo>
                  <a:pt x="68" y="76"/>
                  <a:pt x="68" y="76"/>
                  <a:pt x="68" y="76"/>
                </a:cubicBezTo>
                <a:close/>
                <a:moveTo>
                  <a:pt x="84" y="29"/>
                </a:moveTo>
                <a:cubicBezTo>
                  <a:pt x="84" y="29"/>
                  <a:pt x="84" y="29"/>
                  <a:pt x="84" y="29"/>
                </a:cubicBezTo>
                <a:cubicBezTo>
                  <a:pt x="57" y="2"/>
                  <a:pt x="57" y="2"/>
                  <a:pt x="57" y="2"/>
                </a:cubicBezTo>
                <a:cubicBezTo>
                  <a:pt x="56" y="1"/>
                  <a:pt x="55" y="0"/>
                  <a:pt x="54" y="0"/>
                </a:cubicBezTo>
                <a:cubicBezTo>
                  <a:pt x="10" y="0"/>
                  <a:pt x="10" y="0"/>
                  <a:pt x="10" y="0"/>
                </a:cubicBezTo>
                <a:cubicBezTo>
                  <a:pt x="7" y="0"/>
                  <a:pt x="4" y="2"/>
                  <a:pt x="3" y="3"/>
                </a:cubicBezTo>
                <a:cubicBezTo>
                  <a:pt x="1" y="5"/>
                  <a:pt x="0" y="8"/>
                  <a:pt x="0" y="10"/>
                </a:cubicBezTo>
                <a:cubicBezTo>
                  <a:pt x="0" y="88"/>
                  <a:pt x="0" y="88"/>
                  <a:pt x="0" y="88"/>
                </a:cubicBezTo>
                <a:cubicBezTo>
                  <a:pt x="0" y="90"/>
                  <a:pt x="1" y="93"/>
                  <a:pt x="3" y="95"/>
                </a:cubicBezTo>
                <a:cubicBezTo>
                  <a:pt x="3" y="95"/>
                  <a:pt x="3" y="95"/>
                  <a:pt x="3" y="95"/>
                </a:cubicBezTo>
                <a:cubicBezTo>
                  <a:pt x="3" y="95"/>
                  <a:pt x="3" y="95"/>
                  <a:pt x="3" y="95"/>
                </a:cubicBezTo>
                <a:cubicBezTo>
                  <a:pt x="4" y="96"/>
                  <a:pt x="7" y="98"/>
                  <a:pt x="10" y="98"/>
                </a:cubicBezTo>
                <a:cubicBezTo>
                  <a:pt x="75" y="98"/>
                  <a:pt x="75" y="98"/>
                  <a:pt x="75" y="98"/>
                </a:cubicBezTo>
                <a:cubicBezTo>
                  <a:pt x="77" y="98"/>
                  <a:pt x="80" y="97"/>
                  <a:pt x="82" y="95"/>
                </a:cubicBezTo>
                <a:cubicBezTo>
                  <a:pt x="82" y="95"/>
                  <a:pt x="82" y="95"/>
                  <a:pt x="82" y="95"/>
                </a:cubicBezTo>
                <a:cubicBezTo>
                  <a:pt x="82" y="95"/>
                  <a:pt x="82" y="95"/>
                  <a:pt x="82" y="95"/>
                </a:cubicBezTo>
                <a:cubicBezTo>
                  <a:pt x="84" y="93"/>
                  <a:pt x="85" y="90"/>
                  <a:pt x="85" y="88"/>
                </a:cubicBezTo>
                <a:cubicBezTo>
                  <a:pt x="85" y="31"/>
                  <a:pt x="85" y="31"/>
                  <a:pt x="85" y="31"/>
                </a:cubicBezTo>
                <a:cubicBezTo>
                  <a:pt x="85" y="30"/>
                  <a:pt x="84" y="29"/>
                  <a:pt x="84" y="29"/>
                </a:cubicBezTo>
                <a:close/>
                <a:moveTo>
                  <a:pt x="56" y="12"/>
                </a:moveTo>
                <a:cubicBezTo>
                  <a:pt x="56" y="12"/>
                  <a:pt x="56" y="12"/>
                  <a:pt x="56" y="12"/>
                </a:cubicBezTo>
                <a:cubicBezTo>
                  <a:pt x="73" y="29"/>
                  <a:pt x="73" y="29"/>
                  <a:pt x="73" y="29"/>
                </a:cubicBezTo>
                <a:cubicBezTo>
                  <a:pt x="60" y="29"/>
                  <a:pt x="60" y="29"/>
                  <a:pt x="60" y="29"/>
                </a:cubicBezTo>
                <a:cubicBezTo>
                  <a:pt x="59" y="29"/>
                  <a:pt x="58" y="29"/>
                  <a:pt x="57" y="28"/>
                </a:cubicBezTo>
                <a:cubicBezTo>
                  <a:pt x="57" y="28"/>
                  <a:pt x="57" y="28"/>
                  <a:pt x="57" y="28"/>
                </a:cubicBezTo>
                <a:cubicBezTo>
                  <a:pt x="57" y="27"/>
                  <a:pt x="56" y="26"/>
                  <a:pt x="56" y="25"/>
                </a:cubicBezTo>
                <a:cubicBezTo>
                  <a:pt x="56" y="12"/>
                  <a:pt x="56" y="12"/>
                  <a:pt x="56" y="12"/>
                </a:cubicBezTo>
                <a:close/>
                <a:moveTo>
                  <a:pt x="77" y="88"/>
                </a:moveTo>
                <a:cubicBezTo>
                  <a:pt x="77" y="88"/>
                  <a:pt x="77" y="88"/>
                  <a:pt x="77" y="88"/>
                </a:cubicBezTo>
                <a:cubicBezTo>
                  <a:pt x="77" y="88"/>
                  <a:pt x="77" y="89"/>
                  <a:pt x="76" y="89"/>
                </a:cubicBezTo>
                <a:cubicBezTo>
                  <a:pt x="76" y="89"/>
                  <a:pt x="76" y="89"/>
                  <a:pt x="76" y="89"/>
                </a:cubicBezTo>
                <a:cubicBezTo>
                  <a:pt x="76" y="90"/>
                  <a:pt x="75" y="90"/>
                  <a:pt x="75" y="90"/>
                </a:cubicBezTo>
                <a:cubicBezTo>
                  <a:pt x="10" y="90"/>
                  <a:pt x="10" y="90"/>
                  <a:pt x="10" y="90"/>
                </a:cubicBezTo>
                <a:cubicBezTo>
                  <a:pt x="9" y="90"/>
                  <a:pt x="8" y="90"/>
                  <a:pt x="8" y="89"/>
                </a:cubicBezTo>
                <a:cubicBezTo>
                  <a:pt x="8" y="89"/>
                  <a:pt x="8" y="89"/>
                  <a:pt x="8" y="89"/>
                </a:cubicBezTo>
                <a:cubicBezTo>
                  <a:pt x="7" y="89"/>
                  <a:pt x="7" y="88"/>
                  <a:pt x="7" y="88"/>
                </a:cubicBezTo>
                <a:cubicBezTo>
                  <a:pt x="7" y="10"/>
                  <a:pt x="7" y="10"/>
                  <a:pt x="7" y="10"/>
                </a:cubicBezTo>
                <a:cubicBezTo>
                  <a:pt x="7" y="10"/>
                  <a:pt x="7" y="9"/>
                  <a:pt x="8" y="9"/>
                </a:cubicBezTo>
                <a:cubicBezTo>
                  <a:pt x="8" y="8"/>
                  <a:pt x="9" y="8"/>
                  <a:pt x="10" y="8"/>
                </a:cubicBezTo>
                <a:cubicBezTo>
                  <a:pt x="52" y="8"/>
                  <a:pt x="52" y="8"/>
                  <a:pt x="52" y="8"/>
                </a:cubicBezTo>
                <a:cubicBezTo>
                  <a:pt x="52" y="25"/>
                  <a:pt x="52" y="25"/>
                  <a:pt x="52" y="25"/>
                </a:cubicBezTo>
                <a:cubicBezTo>
                  <a:pt x="52" y="27"/>
                  <a:pt x="53" y="29"/>
                  <a:pt x="54" y="31"/>
                </a:cubicBezTo>
                <a:cubicBezTo>
                  <a:pt x="54" y="31"/>
                  <a:pt x="54" y="31"/>
                  <a:pt x="54" y="31"/>
                </a:cubicBezTo>
                <a:cubicBezTo>
                  <a:pt x="56" y="33"/>
                  <a:pt x="58" y="33"/>
                  <a:pt x="60" y="33"/>
                </a:cubicBezTo>
                <a:cubicBezTo>
                  <a:pt x="77" y="33"/>
                  <a:pt x="77" y="33"/>
                  <a:pt x="77" y="33"/>
                </a:cubicBezTo>
                <a:cubicBezTo>
                  <a:pt x="77" y="88"/>
                  <a:pt x="77" y="88"/>
                  <a:pt x="77" y="88"/>
                </a:cubicBezTo>
                <a:close/>
                <a:moveTo>
                  <a:pt x="20" y="39"/>
                </a:move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20" y="39"/>
                  <a:pt x="20" y="39"/>
                  <a:pt x="20"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39"/>
                  <a:pt x="19" y="39"/>
                  <a:pt x="19" y="39"/>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9" y="40"/>
                  <a:pt x="19" y="40"/>
                  <a:pt x="19"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1"/>
                  <a:pt x="18" y="41"/>
                  <a:pt x="18" y="41"/>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20" y="43"/>
                  <a:pt x="20" y="43"/>
                  <a:pt x="20"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5" y="43"/>
                  <a:pt x="65" y="43"/>
                  <a:pt x="65" y="43"/>
                </a:cubicBezTo>
                <a:cubicBezTo>
                  <a:pt x="66" y="43"/>
                  <a:pt x="66" y="43"/>
                  <a:pt x="66" y="43"/>
                </a:cubicBezTo>
                <a:cubicBezTo>
                  <a:pt x="66" y="43"/>
                  <a:pt x="66" y="43"/>
                  <a:pt x="66" y="43"/>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2"/>
                  <a:pt x="66" y="42"/>
                  <a:pt x="66" y="42"/>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1"/>
                  <a:pt x="66" y="41"/>
                  <a:pt x="66" y="41"/>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40"/>
                  <a:pt x="66" y="40"/>
                  <a:pt x="66" y="40"/>
                </a:cubicBezTo>
                <a:cubicBezTo>
                  <a:pt x="66" y="39"/>
                  <a:pt x="66" y="39"/>
                  <a:pt x="66" y="39"/>
                </a:cubicBezTo>
                <a:cubicBezTo>
                  <a:pt x="66" y="39"/>
                  <a:pt x="66" y="39"/>
                  <a:pt x="66"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5" y="39"/>
                  <a:pt x="65" y="39"/>
                  <a:pt x="65"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64" y="39"/>
                  <a:pt x="64" y="39"/>
                  <a:pt x="64" y="39"/>
                </a:cubicBezTo>
                <a:cubicBezTo>
                  <a:pt x="20" y="39"/>
                  <a:pt x="20" y="39"/>
                  <a:pt x="20" y="39"/>
                </a:cubicBezTo>
                <a:cubicBezTo>
                  <a:pt x="20" y="39"/>
                  <a:pt x="20" y="39"/>
                  <a:pt x="20" y="39"/>
                </a:cubicBezTo>
                <a:close/>
                <a:moveTo>
                  <a:pt x="20" y="27"/>
                </a:moveTo>
                <a:cubicBezTo>
                  <a:pt x="20" y="27"/>
                  <a:pt x="20" y="27"/>
                  <a:pt x="20" y="27"/>
                </a:cubicBezTo>
                <a:cubicBezTo>
                  <a:pt x="44" y="27"/>
                  <a:pt x="44" y="27"/>
                  <a:pt x="44" y="27"/>
                </a:cubicBezTo>
                <a:cubicBezTo>
                  <a:pt x="46" y="27"/>
                  <a:pt x="47" y="26"/>
                  <a:pt x="47" y="25"/>
                </a:cubicBezTo>
                <a:cubicBezTo>
                  <a:pt x="47" y="24"/>
                  <a:pt x="46" y="23"/>
                  <a:pt x="44" y="23"/>
                </a:cubicBezTo>
                <a:cubicBezTo>
                  <a:pt x="20" y="23"/>
                  <a:pt x="20" y="23"/>
                  <a:pt x="20" y="23"/>
                </a:cubicBezTo>
                <a:cubicBezTo>
                  <a:pt x="19" y="23"/>
                  <a:pt x="18" y="24"/>
                  <a:pt x="18" y="25"/>
                </a:cubicBezTo>
                <a:cubicBezTo>
                  <a:pt x="18" y="26"/>
                  <a:pt x="19" y="27"/>
                  <a:pt x="20" y="27"/>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0" name="Freeform 34"/>
          <p:cNvSpPr>
            <a:spLocks noChangeAspect="1" noEditPoints="1"/>
          </p:cNvSpPr>
          <p:nvPr/>
        </p:nvSpPr>
        <p:spPr bwMode="auto">
          <a:xfrm>
            <a:off x="1521564" y="4212857"/>
            <a:ext cx="214572" cy="251935"/>
          </a:xfrm>
          <a:custGeom>
            <a:avLst/>
            <a:gdLst>
              <a:gd name="T0" fmla="*/ 17 w 85"/>
              <a:gd name="T1" fmla="*/ 59 h 100"/>
              <a:gd name="T2" fmla="*/ 24 w 85"/>
              <a:gd name="T3" fmla="*/ 59 h 100"/>
              <a:gd name="T4" fmla="*/ 21 w 85"/>
              <a:gd name="T5" fmla="*/ 71 h 100"/>
              <a:gd name="T6" fmla="*/ 17 w 85"/>
              <a:gd name="T7" fmla="*/ 75 h 100"/>
              <a:gd name="T8" fmla="*/ 24 w 85"/>
              <a:gd name="T9" fmla="*/ 75 h 100"/>
              <a:gd name="T10" fmla="*/ 21 w 85"/>
              <a:gd name="T11" fmla="*/ 39 h 100"/>
              <a:gd name="T12" fmla="*/ 17 w 85"/>
              <a:gd name="T13" fmla="*/ 43 h 100"/>
              <a:gd name="T14" fmla="*/ 24 w 85"/>
              <a:gd name="T15" fmla="*/ 43 h 100"/>
              <a:gd name="T16" fmla="*/ 64 w 85"/>
              <a:gd name="T17" fmla="*/ 41 h 100"/>
              <a:gd name="T18" fmla="*/ 32 w 85"/>
              <a:gd name="T19" fmla="*/ 41 h 100"/>
              <a:gd name="T20" fmla="*/ 32 w 85"/>
              <a:gd name="T21" fmla="*/ 45 h 100"/>
              <a:gd name="T22" fmla="*/ 67 w 85"/>
              <a:gd name="T23" fmla="*/ 43 h 100"/>
              <a:gd name="T24" fmla="*/ 81 w 85"/>
              <a:gd name="T25" fmla="*/ 16 h 100"/>
              <a:gd name="T26" fmla="*/ 71 w 85"/>
              <a:gd name="T27" fmla="*/ 16 h 100"/>
              <a:gd name="T28" fmla="*/ 69 w 85"/>
              <a:gd name="T29" fmla="*/ 11 h 100"/>
              <a:gd name="T30" fmla="*/ 53 w 85"/>
              <a:gd name="T31" fmla="*/ 5 h 100"/>
              <a:gd name="T32" fmla="*/ 43 w 85"/>
              <a:gd name="T33" fmla="*/ 0 h 100"/>
              <a:gd name="T34" fmla="*/ 28 w 85"/>
              <a:gd name="T35" fmla="*/ 11 h 100"/>
              <a:gd name="T36" fmla="*/ 14 w 85"/>
              <a:gd name="T37" fmla="*/ 14 h 100"/>
              <a:gd name="T38" fmla="*/ 4 w 85"/>
              <a:gd name="T39" fmla="*/ 16 h 100"/>
              <a:gd name="T40" fmla="*/ 0 w 85"/>
              <a:gd name="T41" fmla="*/ 96 h 100"/>
              <a:gd name="T42" fmla="*/ 81 w 85"/>
              <a:gd name="T43" fmla="*/ 100 h 100"/>
              <a:gd name="T44" fmla="*/ 85 w 85"/>
              <a:gd name="T45" fmla="*/ 20 h 100"/>
              <a:gd name="T46" fmla="*/ 35 w 85"/>
              <a:gd name="T47" fmla="*/ 8 h 100"/>
              <a:gd name="T48" fmla="*/ 43 w 85"/>
              <a:gd name="T49" fmla="*/ 5 h 100"/>
              <a:gd name="T50" fmla="*/ 50 w 85"/>
              <a:gd name="T51" fmla="*/ 8 h 100"/>
              <a:gd name="T52" fmla="*/ 33 w 85"/>
              <a:gd name="T53" fmla="*/ 11 h 100"/>
              <a:gd name="T54" fmla="*/ 19 w 85"/>
              <a:gd name="T55" fmla="*/ 16 h 100"/>
              <a:gd name="T56" fmla="*/ 67 w 85"/>
              <a:gd name="T57" fmla="*/ 16 h 100"/>
              <a:gd name="T58" fmla="*/ 19 w 85"/>
              <a:gd name="T59" fmla="*/ 23 h 100"/>
              <a:gd name="T60" fmla="*/ 78 w 85"/>
              <a:gd name="T61" fmla="*/ 92 h 100"/>
              <a:gd name="T62" fmla="*/ 8 w 85"/>
              <a:gd name="T63" fmla="*/ 92 h 100"/>
              <a:gd name="T64" fmla="*/ 14 w 85"/>
              <a:gd name="T65" fmla="*/ 23 h 100"/>
              <a:gd name="T66" fmla="*/ 16 w 85"/>
              <a:gd name="T67" fmla="*/ 28 h 100"/>
              <a:gd name="T68" fmla="*/ 71 w 85"/>
              <a:gd name="T69" fmla="*/ 25 h 100"/>
              <a:gd name="T70" fmla="*/ 78 w 85"/>
              <a:gd name="T71" fmla="*/ 23 h 100"/>
              <a:gd name="T72" fmla="*/ 64 w 85"/>
              <a:gd name="T73" fmla="*/ 72 h 100"/>
              <a:gd name="T74" fmla="*/ 32 w 85"/>
              <a:gd name="T75" fmla="*/ 72 h 100"/>
              <a:gd name="T76" fmla="*/ 32 w 85"/>
              <a:gd name="T77" fmla="*/ 77 h 100"/>
              <a:gd name="T78" fmla="*/ 67 w 85"/>
              <a:gd name="T79" fmla="*/ 75 h 100"/>
              <a:gd name="T80" fmla="*/ 64 w 85"/>
              <a:gd name="T81" fmla="*/ 57 h 100"/>
              <a:gd name="T82" fmla="*/ 32 w 85"/>
              <a:gd name="T83" fmla="*/ 57 h 100"/>
              <a:gd name="T84" fmla="*/ 32 w 85"/>
              <a:gd name="T85" fmla="*/ 61 h 100"/>
              <a:gd name="T86" fmla="*/ 67 w 85"/>
              <a:gd name="T87" fmla="*/ 5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00">
                <a:moveTo>
                  <a:pt x="21" y="55"/>
                </a:moveTo>
                <a:cubicBezTo>
                  <a:pt x="19" y="55"/>
                  <a:pt x="17" y="57"/>
                  <a:pt x="17" y="59"/>
                </a:cubicBezTo>
                <a:cubicBezTo>
                  <a:pt x="17" y="61"/>
                  <a:pt x="19" y="63"/>
                  <a:pt x="21" y="63"/>
                </a:cubicBezTo>
                <a:cubicBezTo>
                  <a:pt x="23" y="63"/>
                  <a:pt x="24" y="61"/>
                  <a:pt x="24" y="59"/>
                </a:cubicBezTo>
                <a:cubicBezTo>
                  <a:pt x="24" y="57"/>
                  <a:pt x="23" y="55"/>
                  <a:pt x="21" y="55"/>
                </a:cubicBezTo>
                <a:close/>
                <a:moveTo>
                  <a:pt x="21" y="71"/>
                </a:moveTo>
                <a:cubicBezTo>
                  <a:pt x="21" y="71"/>
                  <a:pt x="21" y="71"/>
                  <a:pt x="21" y="71"/>
                </a:cubicBezTo>
                <a:cubicBezTo>
                  <a:pt x="19" y="71"/>
                  <a:pt x="17" y="73"/>
                  <a:pt x="17" y="75"/>
                </a:cubicBezTo>
                <a:cubicBezTo>
                  <a:pt x="17" y="77"/>
                  <a:pt x="19" y="78"/>
                  <a:pt x="21" y="78"/>
                </a:cubicBezTo>
                <a:cubicBezTo>
                  <a:pt x="23" y="78"/>
                  <a:pt x="24" y="77"/>
                  <a:pt x="24" y="75"/>
                </a:cubicBezTo>
                <a:cubicBezTo>
                  <a:pt x="24" y="73"/>
                  <a:pt x="23" y="71"/>
                  <a:pt x="21" y="71"/>
                </a:cubicBezTo>
                <a:close/>
                <a:moveTo>
                  <a:pt x="21" y="39"/>
                </a:moveTo>
                <a:cubicBezTo>
                  <a:pt x="21" y="39"/>
                  <a:pt x="21" y="39"/>
                  <a:pt x="21" y="39"/>
                </a:cubicBezTo>
                <a:cubicBezTo>
                  <a:pt x="19" y="39"/>
                  <a:pt x="17" y="41"/>
                  <a:pt x="17" y="43"/>
                </a:cubicBezTo>
                <a:cubicBezTo>
                  <a:pt x="17" y="45"/>
                  <a:pt x="19" y="47"/>
                  <a:pt x="21" y="47"/>
                </a:cubicBezTo>
                <a:cubicBezTo>
                  <a:pt x="23" y="47"/>
                  <a:pt x="24" y="45"/>
                  <a:pt x="24" y="43"/>
                </a:cubicBezTo>
                <a:cubicBezTo>
                  <a:pt x="24" y="41"/>
                  <a:pt x="23" y="39"/>
                  <a:pt x="21" y="39"/>
                </a:cubicBezTo>
                <a:close/>
                <a:moveTo>
                  <a:pt x="64" y="41"/>
                </a:moveTo>
                <a:cubicBezTo>
                  <a:pt x="64" y="41"/>
                  <a:pt x="64" y="41"/>
                  <a:pt x="64" y="41"/>
                </a:cubicBezTo>
                <a:cubicBezTo>
                  <a:pt x="32" y="41"/>
                  <a:pt x="32" y="41"/>
                  <a:pt x="32" y="41"/>
                </a:cubicBezTo>
                <a:cubicBezTo>
                  <a:pt x="31" y="41"/>
                  <a:pt x="30" y="42"/>
                  <a:pt x="30" y="43"/>
                </a:cubicBezTo>
                <a:cubicBezTo>
                  <a:pt x="30" y="44"/>
                  <a:pt x="31" y="45"/>
                  <a:pt x="32" y="45"/>
                </a:cubicBezTo>
                <a:cubicBezTo>
                  <a:pt x="64" y="45"/>
                  <a:pt x="64" y="45"/>
                  <a:pt x="64" y="45"/>
                </a:cubicBezTo>
                <a:cubicBezTo>
                  <a:pt x="66" y="45"/>
                  <a:pt x="67" y="44"/>
                  <a:pt x="67" y="43"/>
                </a:cubicBezTo>
                <a:cubicBezTo>
                  <a:pt x="67" y="42"/>
                  <a:pt x="66" y="41"/>
                  <a:pt x="64" y="41"/>
                </a:cubicBezTo>
                <a:close/>
                <a:moveTo>
                  <a:pt x="81" y="16"/>
                </a:moveTo>
                <a:cubicBezTo>
                  <a:pt x="81" y="16"/>
                  <a:pt x="81" y="16"/>
                  <a:pt x="81" y="16"/>
                </a:cubicBezTo>
                <a:cubicBezTo>
                  <a:pt x="71" y="16"/>
                  <a:pt x="71" y="16"/>
                  <a:pt x="71" y="16"/>
                </a:cubicBezTo>
                <a:cubicBezTo>
                  <a:pt x="71" y="14"/>
                  <a:pt x="71" y="14"/>
                  <a:pt x="71" y="14"/>
                </a:cubicBezTo>
                <a:cubicBezTo>
                  <a:pt x="71" y="12"/>
                  <a:pt x="70" y="11"/>
                  <a:pt x="69" y="11"/>
                </a:cubicBezTo>
                <a:cubicBezTo>
                  <a:pt x="57" y="11"/>
                  <a:pt x="57" y="11"/>
                  <a:pt x="57" y="11"/>
                </a:cubicBezTo>
                <a:cubicBezTo>
                  <a:pt x="56" y="9"/>
                  <a:pt x="55" y="6"/>
                  <a:pt x="53" y="5"/>
                </a:cubicBezTo>
                <a:cubicBezTo>
                  <a:pt x="50" y="2"/>
                  <a:pt x="47" y="0"/>
                  <a:pt x="43" y="0"/>
                </a:cubicBezTo>
                <a:cubicBezTo>
                  <a:pt x="43" y="0"/>
                  <a:pt x="43" y="0"/>
                  <a:pt x="43" y="0"/>
                </a:cubicBezTo>
                <a:cubicBezTo>
                  <a:pt x="38" y="0"/>
                  <a:pt x="35" y="2"/>
                  <a:pt x="32" y="5"/>
                </a:cubicBezTo>
                <a:cubicBezTo>
                  <a:pt x="30" y="6"/>
                  <a:pt x="29" y="9"/>
                  <a:pt x="28" y="11"/>
                </a:cubicBezTo>
                <a:cubicBezTo>
                  <a:pt x="16" y="11"/>
                  <a:pt x="16" y="11"/>
                  <a:pt x="16" y="11"/>
                </a:cubicBezTo>
                <a:cubicBezTo>
                  <a:pt x="15" y="11"/>
                  <a:pt x="14" y="12"/>
                  <a:pt x="14" y="14"/>
                </a:cubicBezTo>
                <a:cubicBezTo>
                  <a:pt x="14" y="16"/>
                  <a:pt x="14" y="16"/>
                  <a:pt x="14" y="16"/>
                </a:cubicBezTo>
                <a:cubicBezTo>
                  <a:pt x="4" y="16"/>
                  <a:pt x="4" y="16"/>
                  <a:pt x="4" y="16"/>
                </a:cubicBezTo>
                <a:cubicBezTo>
                  <a:pt x="2" y="16"/>
                  <a:pt x="0" y="17"/>
                  <a:pt x="0" y="20"/>
                </a:cubicBezTo>
                <a:cubicBezTo>
                  <a:pt x="0" y="96"/>
                  <a:pt x="0" y="96"/>
                  <a:pt x="0" y="96"/>
                </a:cubicBezTo>
                <a:cubicBezTo>
                  <a:pt x="0" y="98"/>
                  <a:pt x="2" y="100"/>
                  <a:pt x="4" y="100"/>
                </a:cubicBezTo>
                <a:cubicBezTo>
                  <a:pt x="81" y="100"/>
                  <a:pt x="81" y="100"/>
                  <a:pt x="81" y="100"/>
                </a:cubicBezTo>
                <a:cubicBezTo>
                  <a:pt x="83" y="100"/>
                  <a:pt x="85" y="98"/>
                  <a:pt x="85" y="96"/>
                </a:cubicBezTo>
                <a:cubicBezTo>
                  <a:pt x="85" y="20"/>
                  <a:pt x="85" y="20"/>
                  <a:pt x="85" y="20"/>
                </a:cubicBezTo>
                <a:cubicBezTo>
                  <a:pt x="85" y="17"/>
                  <a:pt x="83" y="16"/>
                  <a:pt x="81" y="16"/>
                </a:cubicBezTo>
                <a:close/>
                <a:moveTo>
                  <a:pt x="35" y="8"/>
                </a:moveTo>
                <a:cubicBezTo>
                  <a:pt x="35" y="8"/>
                  <a:pt x="35" y="8"/>
                  <a:pt x="35" y="8"/>
                </a:cubicBezTo>
                <a:cubicBezTo>
                  <a:pt x="37" y="6"/>
                  <a:pt x="40" y="5"/>
                  <a:pt x="43" y="5"/>
                </a:cubicBezTo>
                <a:cubicBezTo>
                  <a:pt x="43" y="5"/>
                  <a:pt x="43" y="5"/>
                  <a:pt x="43" y="5"/>
                </a:cubicBezTo>
                <a:cubicBezTo>
                  <a:pt x="45" y="5"/>
                  <a:pt x="48" y="6"/>
                  <a:pt x="50" y="8"/>
                </a:cubicBezTo>
                <a:cubicBezTo>
                  <a:pt x="51" y="9"/>
                  <a:pt x="52" y="10"/>
                  <a:pt x="52" y="11"/>
                </a:cubicBezTo>
                <a:cubicBezTo>
                  <a:pt x="33" y="11"/>
                  <a:pt x="33" y="11"/>
                  <a:pt x="33" y="11"/>
                </a:cubicBezTo>
                <a:cubicBezTo>
                  <a:pt x="33" y="10"/>
                  <a:pt x="34" y="9"/>
                  <a:pt x="35" y="8"/>
                </a:cubicBezTo>
                <a:close/>
                <a:moveTo>
                  <a:pt x="19" y="16"/>
                </a:moveTo>
                <a:cubicBezTo>
                  <a:pt x="19" y="16"/>
                  <a:pt x="19" y="16"/>
                  <a:pt x="19" y="16"/>
                </a:cubicBezTo>
                <a:cubicBezTo>
                  <a:pt x="67" y="16"/>
                  <a:pt x="67" y="16"/>
                  <a:pt x="67" y="16"/>
                </a:cubicBezTo>
                <a:cubicBezTo>
                  <a:pt x="67" y="23"/>
                  <a:pt x="67" y="23"/>
                  <a:pt x="67" y="23"/>
                </a:cubicBezTo>
                <a:cubicBezTo>
                  <a:pt x="19" y="23"/>
                  <a:pt x="19" y="23"/>
                  <a:pt x="19" y="23"/>
                </a:cubicBezTo>
                <a:cubicBezTo>
                  <a:pt x="19" y="16"/>
                  <a:pt x="19" y="16"/>
                  <a:pt x="19" y="16"/>
                </a:cubicBezTo>
                <a:close/>
                <a:moveTo>
                  <a:pt x="78" y="92"/>
                </a:moveTo>
                <a:cubicBezTo>
                  <a:pt x="78" y="92"/>
                  <a:pt x="78" y="92"/>
                  <a:pt x="78" y="92"/>
                </a:cubicBezTo>
                <a:cubicBezTo>
                  <a:pt x="8" y="92"/>
                  <a:pt x="8" y="92"/>
                  <a:pt x="8" y="92"/>
                </a:cubicBezTo>
                <a:cubicBezTo>
                  <a:pt x="8" y="23"/>
                  <a:pt x="8" y="23"/>
                  <a:pt x="8" y="23"/>
                </a:cubicBezTo>
                <a:cubicBezTo>
                  <a:pt x="14" y="23"/>
                  <a:pt x="14" y="23"/>
                  <a:pt x="14" y="23"/>
                </a:cubicBezTo>
                <a:cubicBezTo>
                  <a:pt x="14" y="25"/>
                  <a:pt x="14" y="25"/>
                  <a:pt x="14" y="25"/>
                </a:cubicBezTo>
                <a:cubicBezTo>
                  <a:pt x="14" y="27"/>
                  <a:pt x="15" y="28"/>
                  <a:pt x="16" y="28"/>
                </a:cubicBezTo>
                <a:cubicBezTo>
                  <a:pt x="69" y="28"/>
                  <a:pt x="69" y="28"/>
                  <a:pt x="69" y="28"/>
                </a:cubicBezTo>
                <a:cubicBezTo>
                  <a:pt x="70" y="28"/>
                  <a:pt x="71" y="27"/>
                  <a:pt x="71" y="25"/>
                </a:cubicBezTo>
                <a:cubicBezTo>
                  <a:pt x="71" y="23"/>
                  <a:pt x="71" y="23"/>
                  <a:pt x="71" y="23"/>
                </a:cubicBezTo>
                <a:cubicBezTo>
                  <a:pt x="78" y="23"/>
                  <a:pt x="78" y="23"/>
                  <a:pt x="78" y="23"/>
                </a:cubicBezTo>
                <a:cubicBezTo>
                  <a:pt x="78" y="92"/>
                  <a:pt x="78" y="92"/>
                  <a:pt x="78" y="92"/>
                </a:cubicBezTo>
                <a:close/>
                <a:moveTo>
                  <a:pt x="64" y="72"/>
                </a:moveTo>
                <a:cubicBezTo>
                  <a:pt x="64" y="72"/>
                  <a:pt x="64" y="72"/>
                  <a:pt x="64" y="72"/>
                </a:cubicBezTo>
                <a:cubicBezTo>
                  <a:pt x="32" y="72"/>
                  <a:pt x="32" y="72"/>
                  <a:pt x="32" y="72"/>
                </a:cubicBezTo>
                <a:cubicBezTo>
                  <a:pt x="31" y="72"/>
                  <a:pt x="30" y="73"/>
                  <a:pt x="30" y="75"/>
                </a:cubicBezTo>
                <a:cubicBezTo>
                  <a:pt x="30" y="76"/>
                  <a:pt x="31" y="77"/>
                  <a:pt x="32" y="77"/>
                </a:cubicBezTo>
                <a:cubicBezTo>
                  <a:pt x="64" y="77"/>
                  <a:pt x="64" y="77"/>
                  <a:pt x="64" y="77"/>
                </a:cubicBezTo>
                <a:cubicBezTo>
                  <a:pt x="66" y="77"/>
                  <a:pt x="67" y="76"/>
                  <a:pt x="67" y="75"/>
                </a:cubicBezTo>
                <a:cubicBezTo>
                  <a:pt x="67" y="73"/>
                  <a:pt x="66" y="72"/>
                  <a:pt x="64" y="72"/>
                </a:cubicBezTo>
                <a:close/>
                <a:moveTo>
                  <a:pt x="64" y="57"/>
                </a:moveTo>
                <a:cubicBezTo>
                  <a:pt x="64" y="57"/>
                  <a:pt x="64" y="57"/>
                  <a:pt x="64" y="57"/>
                </a:cubicBezTo>
                <a:cubicBezTo>
                  <a:pt x="32" y="57"/>
                  <a:pt x="32" y="57"/>
                  <a:pt x="32" y="57"/>
                </a:cubicBezTo>
                <a:cubicBezTo>
                  <a:pt x="31" y="57"/>
                  <a:pt x="30" y="58"/>
                  <a:pt x="30" y="59"/>
                </a:cubicBezTo>
                <a:cubicBezTo>
                  <a:pt x="30" y="60"/>
                  <a:pt x="31" y="61"/>
                  <a:pt x="32" y="61"/>
                </a:cubicBezTo>
                <a:cubicBezTo>
                  <a:pt x="64" y="61"/>
                  <a:pt x="64" y="61"/>
                  <a:pt x="64" y="61"/>
                </a:cubicBezTo>
                <a:cubicBezTo>
                  <a:pt x="66" y="61"/>
                  <a:pt x="67" y="60"/>
                  <a:pt x="67" y="59"/>
                </a:cubicBezTo>
                <a:cubicBezTo>
                  <a:pt x="67" y="58"/>
                  <a:pt x="66" y="57"/>
                  <a:pt x="64" y="57"/>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1" name="Freeform 35"/>
          <p:cNvSpPr>
            <a:spLocks noChangeAspect="1" noEditPoints="1"/>
          </p:cNvSpPr>
          <p:nvPr/>
        </p:nvSpPr>
        <p:spPr bwMode="auto">
          <a:xfrm>
            <a:off x="1519244" y="4638986"/>
            <a:ext cx="219215" cy="251935"/>
          </a:xfrm>
          <a:custGeom>
            <a:avLst/>
            <a:gdLst>
              <a:gd name="T0" fmla="*/ 21 w 85"/>
              <a:gd name="T1" fmla="*/ 70 h 98"/>
              <a:gd name="T2" fmla="*/ 21 w 85"/>
              <a:gd name="T3" fmla="*/ 75 h 98"/>
              <a:gd name="T4" fmla="*/ 67 w 85"/>
              <a:gd name="T5" fmla="*/ 73 h 98"/>
              <a:gd name="T6" fmla="*/ 19 w 85"/>
              <a:gd name="T7" fmla="*/ 41 h 98"/>
              <a:gd name="T8" fmla="*/ 21 w 85"/>
              <a:gd name="T9" fmla="*/ 43 h 98"/>
              <a:gd name="T10" fmla="*/ 67 w 85"/>
              <a:gd name="T11" fmla="*/ 41 h 98"/>
              <a:gd name="T12" fmla="*/ 21 w 85"/>
              <a:gd name="T13" fmla="*/ 39 h 98"/>
              <a:gd name="T14" fmla="*/ 84 w 85"/>
              <a:gd name="T15" fmla="*/ 29 h 98"/>
              <a:gd name="T16" fmla="*/ 57 w 85"/>
              <a:gd name="T17" fmla="*/ 2 h 98"/>
              <a:gd name="T18" fmla="*/ 10 w 85"/>
              <a:gd name="T19" fmla="*/ 0 h 98"/>
              <a:gd name="T20" fmla="*/ 0 w 85"/>
              <a:gd name="T21" fmla="*/ 10 h 98"/>
              <a:gd name="T22" fmla="*/ 3 w 85"/>
              <a:gd name="T23" fmla="*/ 95 h 98"/>
              <a:gd name="T24" fmla="*/ 10 w 85"/>
              <a:gd name="T25" fmla="*/ 98 h 98"/>
              <a:gd name="T26" fmla="*/ 82 w 85"/>
              <a:gd name="T27" fmla="*/ 95 h 98"/>
              <a:gd name="T28" fmla="*/ 85 w 85"/>
              <a:gd name="T29" fmla="*/ 88 h 98"/>
              <a:gd name="T30" fmla="*/ 84 w 85"/>
              <a:gd name="T31" fmla="*/ 29 h 98"/>
              <a:gd name="T32" fmla="*/ 57 w 85"/>
              <a:gd name="T33" fmla="*/ 12 h 98"/>
              <a:gd name="T34" fmla="*/ 61 w 85"/>
              <a:gd name="T35" fmla="*/ 29 h 98"/>
              <a:gd name="T36" fmla="*/ 58 w 85"/>
              <a:gd name="T37" fmla="*/ 28 h 98"/>
              <a:gd name="T38" fmla="*/ 57 w 85"/>
              <a:gd name="T39" fmla="*/ 12 h 98"/>
              <a:gd name="T40" fmla="*/ 78 w 85"/>
              <a:gd name="T41" fmla="*/ 88 h 98"/>
              <a:gd name="T42" fmla="*/ 77 w 85"/>
              <a:gd name="T43" fmla="*/ 89 h 98"/>
              <a:gd name="T44" fmla="*/ 10 w 85"/>
              <a:gd name="T45" fmla="*/ 90 h 98"/>
              <a:gd name="T46" fmla="*/ 8 w 85"/>
              <a:gd name="T47" fmla="*/ 89 h 98"/>
              <a:gd name="T48" fmla="*/ 8 w 85"/>
              <a:gd name="T49" fmla="*/ 10 h 98"/>
              <a:gd name="T50" fmla="*/ 10 w 85"/>
              <a:gd name="T51" fmla="*/ 8 h 98"/>
              <a:gd name="T52" fmla="*/ 52 w 85"/>
              <a:gd name="T53" fmla="*/ 25 h 98"/>
              <a:gd name="T54" fmla="*/ 55 w 85"/>
              <a:gd name="T55" fmla="*/ 31 h 98"/>
              <a:gd name="T56" fmla="*/ 78 w 85"/>
              <a:gd name="T57" fmla="*/ 33 h 98"/>
              <a:gd name="T58" fmla="*/ 64 w 85"/>
              <a:gd name="T59" fmla="*/ 55 h 98"/>
              <a:gd name="T60" fmla="*/ 21 w 85"/>
              <a:gd name="T61" fmla="*/ 55 h 98"/>
              <a:gd name="T62" fmla="*/ 21 w 85"/>
              <a:gd name="T63" fmla="*/ 59 h 98"/>
              <a:gd name="T64" fmla="*/ 67 w 85"/>
              <a:gd name="T65"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98">
                <a:moveTo>
                  <a:pt x="64" y="70"/>
                </a:moveTo>
                <a:cubicBezTo>
                  <a:pt x="21" y="70"/>
                  <a:pt x="21" y="70"/>
                  <a:pt x="21" y="70"/>
                </a:cubicBezTo>
                <a:cubicBezTo>
                  <a:pt x="20" y="70"/>
                  <a:pt x="19" y="71"/>
                  <a:pt x="19" y="73"/>
                </a:cubicBezTo>
                <a:cubicBezTo>
                  <a:pt x="19" y="74"/>
                  <a:pt x="20" y="75"/>
                  <a:pt x="21" y="75"/>
                </a:cubicBezTo>
                <a:cubicBezTo>
                  <a:pt x="64" y="75"/>
                  <a:pt x="64" y="75"/>
                  <a:pt x="64" y="75"/>
                </a:cubicBezTo>
                <a:cubicBezTo>
                  <a:pt x="66" y="75"/>
                  <a:pt x="67" y="74"/>
                  <a:pt x="67" y="73"/>
                </a:cubicBezTo>
                <a:cubicBezTo>
                  <a:pt x="67" y="71"/>
                  <a:pt x="66" y="70"/>
                  <a:pt x="64" y="70"/>
                </a:cubicBezTo>
                <a:close/>
                <a:moveTo>
                  <a:pt x="19" y="41"/>
                </a:moveTo>
                <a:cubicBezTo>
                  <a:pt x="19" y="41"/>
                  <a:pt x="19" y="41"/>
                  <a:pt x="19" y="41"/>
                </a:cubicBezTo>
                <a:cubicBezTo>
                  <a:pt x="19" y="42"/>
                  <a:pt x="20" y="43"/>
                  <a:pt x="21" y="43"/>
                </a:cubicBezTo>
                <a:cubicBezTo>
                  <a:pt x="64" y="43"/>
                  <a:pt x="64" y="43"/>
                  <a:pt x="64" y="43"/>
                </a:cubicBezTo>
                <a:cubicBezTo>
                  <a:pt x="66" y="43"/>
                  <a:pt x="67" y="42"/>
                  <a:pt x="67" y="41"/>
                </a:cubicBezTo>
                <a:cubicBezTo>
                  <a:pt x="67" y="40"/>
                  <a:pt x="66" y="39"/>
                  <a:pt x="64" y="39"/>
                </a:cubicBezTo>
                <a:cubicBezTo>
                  <a:pt x="21" y="39"/>
                  <a:pt x="21" y="39"/>
                  <a:pt x="21" y="39"/>
                </a:cubicBezTo>
                <a:cubicBezTo>
                  <a:pt x="20" y="39"/>
                  <a:pt x="19" y="40"/>
                  <a:pt x="19" y="41"/>
                </a:cubicBezTo>
                <a:close/>
                <a:moveTo>
                  <a:pt x="84" y="29"/>
                </a:moveTo>
                <a:cubicBezTo>
                  <a:pt x="84" y="29"/>
                  <a:pt x="84" y="29"/>
                  <a:pt x="84" y="29"/>
                </a:cubicBezTo>
                <a:cubicBezTo>
                  <a:pt x="57" y="2"/>
                  <a:pt x="57" y="2"/>
                  <a:pt x="57" y="2"/>
                </a:cubicBezTo>
                <a:cubicBezTo>
                  <a:pt x="56" y="1"/>
                  <a:pt x="55" y="0"/>
                  <a:pt x="54" y="0"/>
                </a:cubicBezTo>
                <a:cubicBezTo>
                  <a:pt x="10" y="0"/>
                  <a:pt x="10" y="0"/>
                  <a:pt x="10" y="0"/>
                </a:cubicBezTo>
                <a:cubicBezTo>
                  <a:pt x="7" y="0"/>
                  <a:pt x="5" y="2"/>
                  <a:pt x="3" y="3"/>
                </a:cubicBezTo>
                <a:cubicBezTo>
                  <a:pt x="1" y="5"/>
                  <a:pt x="0" y="8"/>
                  <a:pt x="0" y="10"/>
                </a:cubicBezTo>
                <a:cubicBezTo>
                  <a:pt x="0" y="88"/>
                  <a:pt x="0" y="88"/>
                  <a:pt x="0" y="88"/>
                </a:cubicBezTo>
                <a:cubicBezTo>
                  <a:pt x="0" y="90"/>
                  <a:pt x="1" y="93"/>
                  <a:pt x="3" y="95"/>
                </a:cubicBezTo>
                <a:cubicBezTo>
                  <a:pt x="3" y="95"/>
                  <a:pt x="3" y="95"/>
                  <a:pt x="3" y="95"/>
                </a:cubicBezTo>
                <a:cubicBezTo>
                  <a:pt x="5" y="96"/>
                  <a:pt x="7" y="98"/>
                  <a:pt x="10" y="98"/>
                </a:cubicBezTo>
                <a:cubicBezTo>
                  <a:pt x="75" y="98"/>
                  <a:pt x="75" y="98"/>
                  <a:pt x="75" y="98"/>
                </a:cubicBezTo>
                <a:cubicBezTo>
                  <a:pt x="78" y="98"/>
                  <a:pt x="80" y="97"/>
                  <a:pt x="82" y="95"/>
                </a:cubicBezTo>
                <a:cubicBezTo>
                  <a:pt x="82" y="95"/>
                  <a:pt x="82" y="95"/>
                  <a:pt x="82" y="95"/>
                </a:cubicBezTo>
                <a:cubicBezTo>
                  <a:pt x="84" y="93"/>
                  <a:pt x="85" y="90"/>
                  <a:pt x="85" y="88"/>
                </a:cubicBezTo>
                <a:cubicBezTo>
                  <a:pt x="85" y="31"/>
                  <a:pt x="85" y="31"/>
                  <a:pt x="85" y="31"/>
                </a:cubicBezTo>
                <a:cubicBezTo>
                  <a:pt x="85" y="30"/>
                  <a:pt x="85" y="29"/>
                  <a:pt x="84" y="29"/>
                </a:cubicBezTo>
                <a:close/>
                <a:moveTo>
                  <a:pt x="57" y="12"/>
                </a:moveTo>
                <a:cubicBezTo>
                  <a:pt x="57" y="12"/>
                  <a:pt x="57" y="12"/>
                  <a:pt x="57" y="12"/>
                </a:cubicBezTo>
                <a:cubicBezTo>
                  <a:pt x="74" y="29"/>
                  <a:pt x="74" y="29"/>
                  <a:pt x="74" y="29"/>
                </a:cubicBezTo>
                <a:cubicBezTo>
                  <a:pt x="61" y="29"/>
                  <a:pt x="61" y="29"/>
                  <a:pt x="61" y="29"/>
                </a:cubicBezTo>
                <a:cubicBezTo>
                  <a:pt x="59" y="29"/>
                  <a:pt x="58" y="29"/>
                  <a:pt x="58" y="28"/>
                </a:cubicBezTo>
                <a:cubicBezTo>
                  <a:pt x="58" y="28"/>
                  <a:pt x="58" y="28"/>
                  <a:pt x="58" y="28"/>
                </a:cubicBezTo>
                <a:cubicBezTo>
                  <a:pt x="57" y="27"/>
                  <a:pt x="57" y="26"/>
                  <a:pt x="57" y="25"/>
                </a:cubicBezTo>
                <a:cubicBezTo>
                  <a:pt x="57" y="12"/>
                  <a:pt x="57" y="12"/>
                  <a:pt x="57" y="12"/>
                </a:cubicBezTo>
                <a:close/>
                <a:moveTo>
                  <a:pt x="78" y="88"/>
                </a:moveTo>
                <a:cubicBezTo>
                  <a:pt x="78" y="88"/>
                  <a:pt x="78" y="88"/>
                  <a:pt x="78" y="88"/>
                </a:cubicBezTo>
                <a:cubicBezTo>
                  <a:pt x="78" y="88"/>
                  <a:pt x="77" y="89"/>
                  <a:pt x="77" y="89"/>
                </a:cubicBezTo>
                <a:cubicBezTo>
                  <a:pt x="77" y="89"/>
                  <a:pt x="77" y="89"/>
                  <a:pt x="77" y="89"/>
                </a:cubicBezTo>
                <a:cubicBezTo>
                  <a:pt x="76" y="90"/>
                  <a:pt x="76" y="90"/>
                  <a:pt x="75" y="90"/>
                </a:cubicBezTo>
                <a:cubicBezTo>
                  <a:pt x="10" y="90"/>
                  <a:pt x="10" y="90"/>
                  <a:pt x="10" y="90"/>
                </a:cubicBezTo>
                <a:cubicBezTo>
                  <a:pt x="9" y="90"/>
                  <a:pt x="9" y="90"/>
                  <a:pt x="8" y="89"/>
                </a:cubicBezTo>
                <a:cubicBezTo>
                  <a:pt x="8" y="89"/>
                  <a:pt x="8" y="89"/>
                  <a:pt x="8" y="89"/>
                </a:cubicBezTo>
                <a:cubicBezTo>
                  <a:pt x="8" y="89"/>
                  <a:pt x="8" y="88"/>
                  <a:pt x="8" y="88"/>
                </a:cubicBezTo>
                <a:cubicBezTo>
                  <a:pt x="8" y="10"/>
                  <a:pt x="8" y="10"/>
                  <a:pt x="8" y="10"/>
                </a:cubicBezTo>
                <a:cubicBezTo>
                  <a:pt x="8" y="10"/>
                  <a:pt x="8" y="9"/>
                  <a:pt x="8" y="9"/>
                </a:cubicBezTo>
                <a:cubicBezTo>
                  <a:pt x="9" y="8"/>
                  <a:pt x="9" y="8"/>
                  <a:pt x="10" y="8"/>
                </a:cubicBezTo>
                <a:cubicBezTo>
                  <a:pt x="52" y="8"/>
                  <a:pt x="52" y="8"/>
                  <a:pt x="52" y="8"/>
                </a:cubicBezTo>
                <a:cubicBezTo>
                  <a:pt x="52" y="25"/>
                  <a:pt x="52" y="25"/>
                  <a:pt x="52" y="25"/>
                </a:cubicBezTo>
                <a:cubicBezTo>
                  <a:pt x="52" y="27"/>
                  <a:pt x="53" y="29"/>
                  <a:pt x="54" y="31"/>
                </a:cubicBezTo>
                <a:cubicBezTo>
                  <a:pt x="55" y="31"/>
                  <a:pt x="55" y="31"/>
                  <a:pt x="55" y="31"/>
                </a:cubicBezTo>
                <a:cubicBezTo>
                  <a:pt x="56" y="32"/>
                  <a:pt x="58" y="33"/>
                  <a:pt x="61" y="33"/>
                </a:cubicBezTo>
                <a:cubicBezTo>
                  <a:pt x="78" y="33"/>
                  <a:pt x="78" y="33"/>
                  <a:pt x="78" y="33"/>
                </a:cubicBezTo>
                <a:cubicBezTo>
                  <a:pt x="78" y="88"/>
                  <a:pt x="78" y="88"/>
                  <a:pt x="78" y="88"/>
                </a:cubicBezTo>
                <a:close/>
                <a:moveTo>
                  <a:pt x="64" y="55"/>
                </a:moveTo>
                <a:cubicBezTo>
                  <a:pt x="64" y="55"/>
                  <a:pt x="64" y="55"/>
                  <a:pt x="64" y="55"/>
                </a:cubicBezTo>
                <a:cubicBezTo>
                  <a:pt x="21" y="55"/>
                  <a:pt x="21" y="55"/>
                  <a:pt x="21" y="55"/>
                </a:cubicBezTo>
                <a:cubicBezTo>
                  <a:pt x="20" y="55"/>
                  <a:pt x="19" y="56"/>
                  <a:pt x="19" y="57"/>
                </a:cubicBezTo>
                <a:cubicBezTo>
                  <a:pt x="19" y="58"/>
                  <a:pt x="20" y="59"/>
                  <a:pt x="21" y="59"/>
                </a:cubicBezTo>
                <a:cubicBezTo>
                  <a:pt x="64" y="59"/>
                  <a:pt x="64" y="59"/>
                  <a:pt x="64" y="59"/>
                </a:cubicBezTo>
                <a:cubicBezTo>
                  <a:pt x="66" y="59"/>
                  <a:pt x="67" y="58"/>
                  <a:pt x="67" y="57"/>
                </a:cubicBezTo>
                <a:cubicBezTo>
                  <a:pt x="67" y="56"/>
                  <a:pt x="66" y="55"/>
                  <a:pt x="64" y="55"/>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2" name="Freeform 29"/>
          <p:cNvSpPr>
            <a:spLocks noChangeAspect="1" noEditPoints="1"/>
          </p:cNvSpPr>
          <p:nvPr/>
        </p:nvSpPr>
        <p:spPr bwMode="auto">
          <a:xfrm>
            <a:off x="6322473" y="3415880"/>
            <a:ext cx="216879" cy="215944"/>
          </a:xfrm>
          <a:custGeom>
            <a:avLst/>
            <a:gdLst>
              <a:gd name="T0" fmla="*/ 41 w 98"/>
              <a:gd name="T1" fmla="*/ 32 h 98"/>
              <a:gd name="T2" fmla="*/ 37 w 98"/>
              <a:gd name="T3" fmla="*/ 32 h 98"/>
              <a:gd name="T4" fmla="*/ 37 w 98"/>
              <a:gd name="T5" fmla="*/ 32 h 98"/>
              <a:gd name="T6" fmla="*/ 26 w 98"/>
              <a:gd name="T7" fmla="*/ 44 h 98"/>
              <a:gd name="T8" fmla="*/ 26 w 98"/>
              <a:gd name="T9" fmla="*/ 47 h 98"/>
              <a:gd name="T10" fmla="*/ 29 w 98"/>
              <a:gd name="T11" fmla="*/ 47 h 98"/>
              <a:gd name="T12" fmla="*/ 37 w 98"/>
              <a:gd name="T13" fmla="*/ 39 h 98"/>
              <a:gd name="T14" fmla="*/ 37 w 98"/>
              <a:gd name="T15" fmla="*/ 64 h 98"/>
              <a:gd name="T16" fmla="*/ 39 w 98"/>
              <a:gd name="T17" fmla="*/ 66 h 98"/>
              <a:gd name="T18" fmla="*/ 41 w 98"/>
              <a:gd name="T19" fmla="*/ 64 h 98"/>
              <a:gd name="T20" fmla="*/ 41 w 98"/>
              <a:gd name="T21" fmla="*/ 39 h 98"/>
              <a:gd name="T22" fmla="*/ 49 w 98"/>
              <a:gd name="T23" fmla="*/ 47 h 98"/>
              <a:gd name="T24" fmla="*/ 52 w 98"/>
              <a:gd name="T25" fmla="*/ 47 h 98"/>
              <a:gd name="T26" fmla="*/ 52 w 98"/>
              <a:gd name="T27" fmla="*/ 44 h 98"/>
              <a:gd name="T28" fmla="*/ 41 w 98"/>
              <a:gd name="T29" fmla="*/ 32 h 98"/>
              <a:gd name="T30" fmla="*/ 41 w 98"/>
              <a:gd name="T31" fmla="*/ 32 h 98"/>
              <a:gd name="T32" fmla="*/ 96 w 98"/>
              <a:gd name="T33" fmla="*/ 46 h 98"/>
              <a:gd name="T34" fmla="*/ 96 w 98"/>
              <a:gd name="T35" fmla="*/ 46 h 98"/>
              <a:gd name="T36" fmla="*/ 51 w 98"/>
              <a:gd name="T37" fmla="*/ 2 h 98"/>
              <a:gd name="T38" fmla="*/ 46 w 98"/>
              <a:gd name="T39" fmla="*/ 2 h 98"/>
              <a:gd name="T40" fmla="*/ 1 w 98"/>
              <a:gd name="T41" fmla="*/ 46 h 98"/>
              <a:gd name="T42" fmla="*/ 1 w 98"/>
              <a:gd name="T43" fmla="*/ 46 h 98"/>
              <a:gd name="T44" fmla="*/ 1 w 98"/>
              <a:gd name="T45" fmla="*/ 52 h 98"/>
              <a:gd name="T46" fmla="*/ 46 w 98"/>
              <a:gd name="T47" fmla="*/ 96 h 98"/>
              <a:gd name="T48" fmla="*/ 46 w 98"/>
              <a:gd name="T49" fmla="*/ 97 h 98"/>
              <a:gd name="T50" fmla="*/ 51 w 98"/>
              <a:gd name="T51" fmla="*/ 97 h 98"/>
              <a:gd name="T52" fmla="*/ 96 w 98"/>
              <a:gd name="T53" fmla="*/ 52 h 98"/>
              <a:gd name="T54" fmla="*/ 96 w 98"/>
              <a:gd name="T55" fmla="*/ 46 h 98"/>
              <a:gd name="T56" fmla="*/ 49 w 98"/>
              <a:gd name="T57" fmla="*/ 89 h 98"/>
              <a:gd name="T58" fmla="*/ 49 w 98"/>
              <a:gd name="T59" fmla="*/ 89 h 98"/>
              <a:gd name="T60" fmla="*/ 9 w 98"/>
              <a:gd name="T61" fmla="*/ 49 h 98"/>
              <a:gd name="T62" fmla="*/ 49 w 98"/>
              <a:gd name="T63" fmla="*/ 9 h 98"/>
              <a:gd name="T64" fmla="*/ 88 w 98"/>
              <a:gd name="T65" fmla="*/ 49 h 98"/>
              <a:gd name="T66" fmla="*/ 49 w 98"/>
              <a:gd name="T67" fmla="*/ 89 h 98"/>
              <a:gd name="T68" fmla="*/ 45 w 98"/>
              <a:gd name="T69" fmla="*/ 51 h 98"/>
              <a:gd name="T70" fmla="*/ 45 w 98"/>
              <a:gd name="T71" fmla="*/ 51 h 98"/>
              <a:gd name="T72" fmla="*/ 45 w 98"/>
              <a:gd name="T73" fmla="*/ 54 h 98"/>
              <a:gd name="T74" fmla="*/ 57 w 98"/>
              <a:gd name="T75" fmla="*/ 66 h 98"/>
              <a:gd name="T76" fmla="*/ 60 w 98"/>
              <a:gd name="T77" fmla="*/ 66 h 98"/>
              <a:gd name="T78" fmla="*/ 72 w 98"/>
              <a:gd name="T79" fmla="*/ 54 h 98"/>
              <a:gd name="T80" fmla="*/ 72 w 98"/>
              <a:gd name="T81" fmla="*/ 51 h 98"/>
              <a:gd name="T82" fmla="*/ 69 w 98"/>
              <a:gd name="T83" fmla="*/ 51 h 98"/>
              <a:gd name="T84" fmla="*/ 61 w 98"/>
              <a:gd name="T85" fmla="*/ 59 h 98"/>
              <a:gd name="T86" fmla="*/ 61 w 98"/>
              <a:gd name="T87" fmla="*/ 34 h 98"/>
              <a:gd name="T88" fmla="*/ 58 w 98"/>
              <a:gd name="T89" fmla="*/ 32 h 98"/>
              <a:gd name="T90" fmla="*/ 56 w 98"/>
              <a:gd name="T91" fmla="*/ 34 h 98"/>
              <a:gd name="T92" fmla="*/ 56 w 98"/>
              <a:gd name="T93" fmla="*/ 59 h 98"/>
              <a:gd name="T94" fmla="*/ 48 w 98"/>
              <a:gd name="T95" fmla="*/ 51 h 98"/>
              <a:gd name="T96" fmla="*/ 45 w 98"/>
              <a:gd name="T97"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98">
                <a:moveTo>
                  <a:pt x="41" y="32"/>
                </a:moveTo>
                <a:cubicBezTo>
                  <a:pt x="40" y="31"/>
                  <a:pt x="38" y="31"/>
                  <a:pt x="37" y="32"/>
                </a:cubicBezTo>
                <a:cubicBezTo>
                  <a:pt x="37" y="32"/>
                  <a:pt x="37" y="32"/>
                  <a:pt x="37" y="32"/>
                </a:cubicBezTo>
                <a:cubicBezTo>
                  <a:pt x="26" y="44"/>
                  <a:pt x="26" y="44"/>
                  <a:pt x="26" y="44"/>
                </a:cubicBezTo>
                <a:cubicBezTo>
                  <a:pt x="25" y="45"/>
                  <a:pt x="25" y="46"/>
                  <a:pt x="26" y="47"/>
                </a:cubicBezTo>
                <a:cubicBezTo>
                  <a:pt x="27" y="48"/>
                  <a:pt x="28" y="48"/>
                  <a:pt x="29" y="47"/>
                </a:cubicBezTo>
                <a:cubicBezTo>
                  <a:pt x="37" y="39"/>
                  <a:pt x="37" y="39"/>
                  <a:pt x="37" y="39"/>
                </a:cubicBezTo>
                <a:cubicBezTo>
                  <a:pt x="37" y="64"/>
                  <a:pt x="37" y="64"/>
                  <a:pt x="37" y="64"/>
                </a:cubicBezTo>
                <a:cubicBezTo>
                  <a:pt x="37" y="65"/>
                  <a:pt x="38" y="66"/>
                  <a:pt x="39" y="66"/>
                </a:cubicBezTo>
                <a:cubicBezTo>
                  <a:pt x="40" y="66"/>
                  <a:pt x="41" y="65"/>
                  <a:pt x="41" y="64"/>
                </a:cubicBezTo>
                <a:cubicBezTo>
                  <a:pt x="41" y="39"/>
                  <a:pt x="41" y="39"/>
                  <a:pt x="41" y="39"/>
                </a:cubicBezTo>
                <a:cubicBezTo>
                  <a:pt x="49" y="47"/>
                  <a:pt x="49" y="47"/>
                  <a:pt x="49" y="47"/>
                </a:cubicBezTo>
                <a:cubicBezTo>
                  <a:pt x="50" y="48"/>
                  <a:pt x="52" y="48"/>
                  <a:pt x="52" y="47"/>
                </a:cubicBezTo>
                <a:cubicBezTo>
                  <a:pt x="53" y="46"/>
                  <a:pt x="53" y="45"/>
                  <a:pt x="52" y="44"/>
                </a:cubicBezTo>
                <a:cubicBezTo>
                  <a:pt x="41" y="32"/>
                  <a:pt x="41" y="32"/>
                  <a:pt x="41" y="32"/>
                </a:cubicBezTo>
                <a:cubicBezTo>
                  <a:pt x="41" y="32"/>
                  <a:pt x="41" y="32"/>
                  <a:pt x="41" y="32"/>
                </a:cubicBezTo>
                <a:close/>
                <a:moveTo>
                  <a:pt x="96" y="46"/>
                </a:moveTo>
                <a:cubicBezTo>
                  <a:pt x="96" y="46"/>
                  <a:pt x="96" y="46"/>
                  <a:pt x="96" y="46"/>
                </a:cubicBezTo>
                <a:cubicBezTo>
                  <a:pt x="51" y="2"/>
                  <a:pt x="51" y="2"/>
                  <a:pt x="51" y="2"/>
                </a:cubicBezTo>
                <a:cubicBezTo>
                  <a:pt x="50" y="0"/>
                  <a:pt x="48" y="0"/>
                  <a:pt x="46" y="2"/>
                </a:cubicBezTo>
                <a:cubicBezTo>
                  <a:pt x="1" y="46"/>
                  <a:pt x="1" y="46"/>
                  <a:pt x="1" y="46"/>
                </a:cubicBezTo>
                <a:cubicBezTo>
                  <a:pt x="1" y="46"/>
                  <a:pt x="1" y="46"/>
                  <a:pt x="1" y="46"/>
                </a:cubicBezTo>
                <a:cubicBezTo>
                  <a:pt x="0" y="48"/>
                  <a:pt x="0" y="50"/>
                  <a:pt x="1" y="52"/>
                </a:cubicBezTo>
                <a:cubicBezTo>
                  <a:pt x="46" y="96"/>
                  <a:pt x="46" y="96"/>
                  <a:pt x="46" y="96"/>
                </a:cubicBezTo>
                <a:cubicBezTo>
                  <a:pt x="46" y="97"/>
                  <a:pt x="46" y="97"/>
                  <a:pt x="46" y="97"/>
                </a:cubicBezTo>
                <a:cubicBezTo>
                  <a:pt x="48" y="98"/>
                  <a:pt x="50" y="98"/>
                  <a:pt x="51" y="97"/>
                </a:cubicBezTo>
                <a:cubicBezTo>
                  <a:pt x="96" y="52"/>
                  <a:pt x="96" y="52"/>
                  <a:pt x="96" y="52"/>
                </a:cubicBezTo>
                <a:cubicBezTo>
                  <a:pt x="98" y="50"/>
                  <a:pt x="98" y="48"/>
                  <a:pt x="96" y="46"/>
                </a:cubicBezTo>
                <a:close/>
                <a:moveTo>
                  <a:pt x="49" y="89"/>
                </a:moveTo>
                <a:cubicBezTo>
                  <a:pt x="49" y="89"/>
                  <a:pt x="49" y="89"/>
                  <a:pt x="49" y="89"/>
                </a:cubicBezTo>
                <a:cubicBezTo>
                  <a:pt x="9" y="49"/>
                  <a:pt x="9" y="49"/>
                  <a:pt x="9" y="49"/>
                </a:cubicBezTo>
                <a:cubicBezTo>
                  <a:pt x="49" y="9"/>
                  <a:pt x="49" y="9"/>
                  <a:pt x="49" y="9"/>
                </a:cubicBezTo>
                <a:cubicBezTo>
                  <a:pt x="88" y="49"/>
                  <a:pt x="88" y="49"/>
                  <a:pt x="88" y="49"/>
                </a:cubicBezTo>
                <a:cubicBezTo>
                  <a:pt x="49" y="89"/>
                  <a:pt x="49" y="89"/>
                  <a:pt x="49" y="89"/>
                </a:cubicBezTo>
                <a:close/>
                <a:moveTo>
                  <a:pt x="45" y="51"/>
                </a:moveTo>
                <a:cubicBezTo>
                  <a:pt x="45" y="51"/>
                  <a:pt x="45" y="51"/>
                  <a:pt x="45" y="51"/>
                </a:cubicBezTo>
                <a:cubicBezTo>
                  <a:pt x="44" y="52"/>
                  <a:pt x="44" y="53"/>
                  <a:pt x="45" y="54"/>
                </a:cubicBezTo>
                <a:cubicBezTo>
                  <a:pt x="57" y="66"/>
                  <a:pt x="57" y="66"/>
                  <a:pt x="57" y="66"/>
                </a:cubicBezTo>
                <a:cubicBezTo>
                  <a:pt x="58" y="67"/>
                  <a:pt x="59" y="67"/>
                  <a:pt x="60" y="66"/>
                </a:cubicBezTo>
                <a:cubicBezTo>
                  <a:pt x="72" y="54"/>
                  <a:pt x="72" y="54"/>
                  <a:pt x="72" y="54"/>
                </a:cubicBezTo>
                <a:cubicBezTo>
                  <a:pt x="73" y="53"/>
                  <a:pt x="73" y="52"/>
                  <a:pt x="72" y="51"/>
                </a:cubicBezTo>
                <a:cubicBezTo>
                  <a:pt x="71" y="50"/>
                  <a:pt x="70" y="50"/>
                  <a:pt x="69" y="51"/>
                </a:cubicBezTo>
                <a:cubicBezTo>
                  <a:pt x="61" y="59"/>
                  <a:pt x="61" y="59"/>
                  <a:pt x="61" y="59"/>
                </a:cubicBezTo>
                <a:cubicBezTo>
                  <a:pt x="61" y="34"/>
                  <a:pt x="61" y="34"/>
                  <a:pt x="61" y="34"/>
                </a:cubicBezTo>
                <a:cubicBezTo>
                  <a:pt x="61" y="33"/>
                  <a:pt x="60" y="32"/>
                  <a:pt x="58" y="32"/>
                </a:cubicBezTo>
                <a:cubicBezTo>
                  <a:pt x="57" y="32"/>
                  <a:pt x="56" y="33"/>
                  <a:pt x="56" y="34"/>
                </a:cubicBezTo>
                <a:cubicBezTo>
                  <a:pt x="56" y="59"/>
                  <a:pt x="56" y="59"/>
                  <a:pt x="56" y="59"/>
                </a:cubicBezTo>
                <a:cubicBezTo>
                  <a:pt x="48" y="51"/>
                  <a:pt x="48" y="51"/>
                  <a:pt x="48" y="51"/>
                </a:cubicBezTo>
                <a:cubicBezTo>
                  <a:pt x="47" y="50"/>
                  <a:pt x="46" y="50"/>
                  <a:pt x="45" y="51"/>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3" name="Freeform 30"/>
          <p:cNvSpPr>
            <a:spLocks noChangeAspect="1" noEditPoints="1"/>
          </p:cNvSpPr>
          <p:nvPr/>
        </p:nvSpPr>
        <p:spPr bwMode="auto">
          <a:xfrm>
            <a:off x="6333144" y="3738480"/>
            <a:ext cx="195533" cy="179953"/>
          </a:xfrm>
          <a:custGeom>
            <a:avLst/>
            <a:gdLst>
              <a:gd name="T0" fmla="*/ 28 w 106"/>
              <a:gd name="T1" fmla="*/ 46 h 98"/>
              <a:gd name="T2" fmla="*/ 10 w 106"/>
              <a:gd name="T3" fmla="*/ 46 h 98"/>
              <a:gd name="T4" fmla="*/ 12 w 106"/>
              <a:gd name="T5" fmla="*/ 40 h 98"/>
              <a:gd name="T6" fmla="*/ 25 w 106"/>
              <a:gd name="T7" fmla="*/ 36 h 98"/>
              <a:gd name="T8" fmla="*/ 12 w 106"/>
              <a:gd name="T9" fmla="*/ 40 h 98"/>
              <a:gd name="T10" fmla="*/ 76 w 106"/>
              <a:gd name="T11" fmla="*/ 12 h 98"/>
              <a:gd name="T12" fmla="*/ 34 w 106"/>
              <a:gd name="T13" fmla="*/ 0 h 98"/>
              <a:gd name="T14" fmla="*/ 3 w 106"/>
              <a:gd name="T15" fmla="*/ 12 h 98"/>
              <a:gd name="T16" fmla="*/ 3 w 106"/>
              <a:gd name="T17" fmla="*/ 92 h 98"/>
              <a:gd name="T18" fmla="*/ 34 w 106"/>
              <a:gd name="T19" fmla="*/ 98 h 98"/>
              <a:gd name="T20" fmla="*/ 76 w 106"/>
              <a:gd name="T21" fmla="*/ 92 h 98"/>
              <a:gd name="T22" fmla="*/ 106 w 106"/>
              <a:gd name="T23" fmla="*/ 16 h 98"/>
              <a:gd name="T24" fmla="*/ 30 w 106"/>
              <a:gd name="T25" fmla="*/ 85 h 98"/>
              <a:gd name="T26" fmla="*/ 30 w 106"/>
              <a:gd name="T27" fmla="*/ 19 h 98"/>
              <a:gd name="T28" fmla="*/ 68 w 106"/>
              <a:gd name="T29" fmla="*/ 90 h 98"/>
              <a:gd name="T30" fmla="*/ 68 w 106"/>
              <a:gd name="T31" fmla="*/ 8 h 98"/>
              <a:gd name="T32" fmla="*/ 99 w 106"/>
              <a:gd name="T33" fmla="*/ 85 h 98"/>
              <a:gd name="T34" fmla="*/ 99 w 106"/>
              <a:gd name="T35" fmla="*/ 19 h 98"/>
              <a:gd name="T36" fmla="*/ 12 w 106"/>
              <a:gd name="T37" fmla="*/ 32 h 98"/>
              <a:gd name="T38" fmla="*/ 25 w 106"/>
              <a:gd name="T39" fmla="*/ 28 h 98"/>
              <a:gd name="T40" fmla="*/ 12 w 106"/>
              <a:gd name="T41" fmla="*/ 32 h 98"/>
              <a:gd name="T42" fmla="*/ 19 w 106"/>
              <a:gd name="T43" fmla="*/ 64 h 98"/>
              <a:gd name="T44" fmla="*/ 10 w 106"/>
              <a:gd name="T45" fmla="*/ 72 h 98"/>
              <a:gd name="T46" fmla="*/ 19 w 106"/>
              <a:gd name="T47" fmla="*/ 80 h 98"/>
              <a:gd name="T48" fmla="*/ 25 w 106"/>
              <a:gd name="T49" fmla="*/ 66 h 98"/>
              <a:gd name="T50" fmla="*/ 22 w 106"/>
              <a:gd name="T51" fmla="*/ 75 h 98"/>
              <a:gd name="T52" fmla="*/ 16 w 106"/>
              <a:gd name="T53" fmla="*/ 75 h 98"/>
              <a:gd name="T54" fmla="*/ 16 w 106"/>
              <a:gd name="T55" fmla="*/ 69 h 98"/>
              <a:gd name="T56" fmla="*/ 22 w 106"/>
              <a:gd name="T57" fmla="*/ 69 h 98"/>
              <a:gd name="T58" fmla="*/ 81 w 106"/>
              <a:gd name="T59" fmla="*/ 40 h 98"/>
              <a:gd name="T60" fmla="*/ 96 w 106"/>
              <a:gd name="T61" fmla="*/ 38 h 98"/>
              <a:gd name="T62" fmla="*/ 78 w 106"/>
              <a:gd name="T63" fmla="*/ 38 h 98"/>
              <a:gd name="T64" fmla="*/ 81 w 106"/>
              <a:gd name="T65" fmla="*/ 49 h 98"/>
              <a:gd name="T66" fmla="*/ 94 w 106"/>
              <a:gd name="T67" fmla="*/ 44 h 98"/>
              <a:gd name="T68" fmla="*/ 81 w 106"/>
              <a:gd name="T69" fmla="*/ 49 h 98"/>
              <a:gd name="T70" fmla="*/ 94 w 106"/>
              <a:gd name="T71" fmla="*/ 32 h 98"/>
              <a:gd name="T72" fmla="*/ 81 w 106"/>
              <a:gd name="T73" fmla="*/ 28 h 98"/>
              <a:gd name="T74" fmla="*/ 45 w 106"/>
              <a:gd name="T75" fmla="*/ 44 h 98"/>
              <a:gd name="T76" fmla="*/ 63 w 106"/>
              <a:gd name="T77" fmla="*/ 42 h 98"/>
              <a:gd name="T78" fmla="*/ 43 w 106"/>
              <a:gd name="T79" fmla="*/ 42 h 98"/>
              <a:gd name="T80" fmla="*/ 93 w 106"/>
              <a:gd name="T81" fmla="*/ 66 h 98"/>
              <a:gd name="T82" fmla="*/ 81 w 106"/>
              <a:gd name="T83" fmla="*/ 66 h 98"/>
              <a:gd name="T84" fmla="*/ 81 w 106"/>
              <a:gd name="T85" fmla="*/ 78 h 98"/>
              <a:gd name="T86" fmla="*/ 93 w 106"/>
              <a:gd name="T87" fmla="*/ 78 h 98"/>
              <a:gd name="T88" fmla="*/ 93 w 106"/>
              <a:gd name="T89" fmla="*/ 66 h 98"/>
              <a:gd name="T90" fmla="*/ 87 w 106"/>
              <a:gd name="T91" fmla="*/ 76 h 98"/>
              <a:gd name="T92" fmla="*/ 83 w 106"/>
              <a:gd name="T93" fmla="*/ 72 h 98"/>
              <a:gd name="T94" fmla="*/ 87 w 106"/>
              <a:gd name="T95" fmla="*/ 68 h 98"/>
              <a:gd name="T96" fmla="*/ 91 w 106"/>
              <a:gd name="T97" fmla="*/ 72 h 98"/>
              <a:gd name="T98" fmla="*/ 45 w 106"/>
              <a:gd name="T99" fmla="*/ 24 h 98"/>
              <a:gd name="T100" fmla="*/ 61 w 106"/>
              <a:gd name="T101" fmla="*/ 20 h 98"/>
              <a:gd name="T102" fmla="*/ 45 w 106"/>
              <a:gd name="T103" fmla="*/ 24 h 98"/>
              <a:gd name="T104" fmla="*/ 61 w 106"/>
              <a:gd name="T105" fmla="*/ 34 h 98"/>
              <a:gd name="T106" fmla="*/ 45 w 106"/>
              <a:gd name="T107" fmla="*/ 30 h 98"/>
              <a:gd name="T108" fmla="*/ 60 w 106"/>
              <a:gd name="T109" fmla="*/ 67 h 98"/>
              <a:gd name="T110" fmla="*/ 53 w 106"/>
              <a:gd name="T111" fmla="*/ 64 h 98"/>
              <a:gd name="T112" fmla="*/ 43 w 106"/>
              <a:gd name="T113" fmla="*/ 74 h 98"/>
              <a:gd name="T114" fmla="*/ 60 w 106"/>
              <a:gd name="T115" fmla="*/ 81 h 98"/>
              <a:gd name="T116" fmla="*/ 60 w 106"/>
              <a:gd name="T117" fmla="*/ 67 h 98"/>
              <a:gd name="T118" fmla="*/ 53 w 106"/>
              <a:gd name="T119" fmla="*/ 79 h 98"/>
              <a:gd name="T120" fmla="*/ 49 w 106"/>
              <a:gd name="T121" fmla="*/ 77 h 98"/>
              <a:gd name="T122" fmla="*/ 49 w 106"/>
              <a:gd name="T123" fmla="*/ 70 h 98"/>
              <a:gd name="T124" fmla="*/ 57 w 106"/>
              <a:gd name="T12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 h="98">
                <a:moveTo>
                  <a:pt x="12" y="49"/>
                </a:moveTo>
                <a:cubicBezTo>
                  <a:pt x="25" y="49"/>
                  <a:pt x="25" y="49"/>
                  <a:pt x="25" y="49"/>
                </a:cubicBezTo>
                <a:cubicBezTo>
                  <a:pt x="27" y="49"/>
                  <a:pt x="28" y="48"/>
                  <a:pt x="28" y="46"/>
                </a:cubicBezTo>
                <a:cubicBezTo>
                  <a:pt x="28" y="45"/>
                  <a:pt x="27" y="44"/>
                  <a:pt x="25" y="44"/>
                </a:cubicBezTo>
                <a:cubicBezTo>
                  <a:pt x="12" y="44"/>
                  <a:pt x="12" y="44"/>
                  <a:pt x="12" y="44"/>
                </a:cubicBezTo>
                <a:cubicBezTo>
                  <a:pt x="11" y="44"/>
                  <a:pt x="10" y="45"/>
                  <a:pt x="10" y="46"/>
                </a:cubicBezTo>
                <a:cubicBezTo>
                  <a:pt x="10" y="48"/>
                  <a:pt x="11" y="49"/>
                  <a:pt x="12" y="49"/>
                </a:cubicBezTo>
                <a:close/>
                <a:moveTo>
                  <a:pt x="12" y="40"/>
                </a:moveTo>
                <a:cubicBezTo>
                  <a:pt x="12" y="40"/>
                  <a:pt x="12" y="40"/>
                  <a:pt x="12" y="40"/>
                </a:cubicBezTo>
                <a:cubicBezTo>
                  <a:pt x="25" y="40"/>
                  <a:pt x="25" y="40"/>
                  <a:pt x="25" y="40"/>
                </a:cubicBezTo>
                <a:cubicBezTo>
                  <a:pt x="27" y="40"/>
                  <a:pt x="28" y="39"/>
                  <a:pt x="28" y="38"/>
                </a:cubicBezTo>
                <a:cubicBezTo>
                  <a:pt x="28" y="37"/>
                  <a:pt x="27" y="36"/>
                  <a:pt x="25" y="36"/>
                </a:cubicBezTo>
                <a:cubicBezTo>
                  <a:pt x="12" y="36"/>
                  <a:pt x="12" y="36"/>
                  <a:pt x="12" y="36"/>
                </a:cubicBezTo>
                <a:cubicBezTo>
                  <a:pt x="11" y="36"/>
                  <a:pt x="10" y="37"/>
                  <a:pt x="10" y="38"/>
                </a:cubicBezTo>
                <a:cubicBezTo>
                  <a:pt x="10" y="39"/>
                  <a:pt x="11" y="40"/>
                  <a:pt x="12" y="40"/>
                </a:cubicBezTo>
                <a:close/>
                <a:moveTo>
                  <a:pt x="103" y="12"/>
                </a:moveTo>
                <a:cubicBezTo>
                  <a:pt x="103" y="12"/>
                  <a:pt x="103" y="12"/>
                  <a:pt x="103" y="12"/>
                </a:cubicBezTo>
                <a:cubicBezTo>
                  <a:pt x="76" y="12"/>
                  <a:pt x="76" y="12"/>
                  <a:pt x="76" y="12"/>
                </a:cubicBezTo>
                <a:cubicBezTo>
                  <a:pt x="76" y="4"/>
                  <a:pt x="76" y="4"/>
                  <a:pt x="76" y="4"/>
                </a:cubicBezTo>
                <a:cubicBezTo>
                  <a:pt x="76" y="2"/>
                  <a:pt x="74" y="0"/>
                  <a:pt x="72" y="0"/>
                </a:cubicBezTo>
                <a:cubicBezTo>
                  <a:pt x="34" y="0"/>
                  <a:pt x="34" y="0"/>
                  <a:pt x="34" y="0"/>
                </a:cubicBezTo>
                <a:cubicBezTo>
                  <a:pt x="32" y="0"/>
                  <a:pt x="30" y="2"/>
                  <a:pt x="30" y="4"/>
                </a:cubicBezTo>
                <a:cubicBezTo>
                  <a:pt x="30" y="12"/>
                  <a:pt x="30" y="12"/>
                  <a:pt x="30" y="12"/>
                </a:cubicBezTo>
                <a:cubicBezTo>
                  <a:pt x="3" y="12"/>
                  <a:pt x="3" y="12"/>
                  <a:pt x="3" y="12"/>
                </a:cubicBezTo>
                <a:cubicBezTo>
                  <a:pt x="1" y="12"/>
                  <a:pt x="0" y="14"/>
                  <a:pt x="0" y="16"/>
                </a:cubicBezTo>
                <a:cubicBezTo>
                  <a:pt x="0" y="88"/>
                  <a:pt x="0" y="88"/>
                  <a:pt x="0" y="88"/>
                </a:cubicBezTo>
                <a:cubicBezTo>
                  <a:pt x="0" y="91"/>
                  <a:pt x="1" y="92"/>
                  <a:pt x="3" y="92"/>
                </a:cubicBezTo>
                <a:cubicBezTo>
                  <a:pt x="30" y="92"/>
                  <a:pt x="30" y="92"/>
                  <a:pt x="30" y="92"/>
                </a:cubicBezTo>
                <a:cubicBezTo>
                  <a:pt x="30" y="94"/>
                  <a:pt x="30" y="94"/>
                  <a:pt x="30" y="94"/>
                </a:cubicBezTo>
                <a:cubicBezTo>
                  <a:pt x="30" y="96"/>
                  <a:pt x="32" y="98"/>
                  <a:pt x="34" y="98"/>
                </a:cubicBezTo>
                <a:cubicBezTo>
                  <a:pt x="72" y="98"/>
                  <a:pt x="72" y="98"/>
                  <a:pt x="72" y="98"/>
                </a:cubicBezTo>
                <a:cubicBezTo>
                  <a:pt x="74" y="98"/>
                  <a:pt x="76" y="96"/>
                  <a:pt x="76" y="94"/>
                </a:cubicBezTo>
                <a:cubicBezTo>
                  <a:pt x="76" y="92"/>
                  <a:pt x="76" y="92"/>
                  <a:pt x="76" y="92"/>
                </a:cubicBezTo>
                <a:cubicBezTo>
                  <a:pt x="103" y="92"/>
                  <a:pt x="103" y="92"/>
                  <a:pt x="103" y="92"/>
                </a:cubicBezTo>
                <a:cubicBezTo>
                  <a:pt x="105" y="92"/>
                  <a:pt x="106" y="91"/>
                  <a:pt x="106" y="88"/>
                </a:cubicBezTo>
                <a:cubicBezTo>
                  <a:pt x="106" y="16"/>
                  <a:pt x="106" y="16"/>
                  <a:pt x="106" y="16"/>
                </a:cubicBezTo>
                <a:cubicBezTo>
                  <a:pt x="106" y="14"/>
                  <a:pt x="105" y="12"/>
                  <a:pt x="103" y="12"/>
                </a:cubicBezTo>
                <a:close/>
                <a:moveTo>
                  <a:pt x="30" y="85"/>
                </a:moveTo>
                <a:cubicBezTo>
                  <a:pt x="30" y="85"/>
                  <a:pt x="30" y="85"/>
                  <a:pt x="30" y="85"/>
                </a:cubicBezTo>
                <a:cubicBezTo>
                  <a:pt x="7" y="85"/>
                  <a:pt x="7" y="85"/>
                  <a:pt x="7" y="85"/>
                </a:cubicBezTo>
                <a:cubicBezTo>
                  <a:pt x="7" y="19"/>
                  <a:pt x="7" y="19"/>
                  <a:pt x="7" y="19"/>
                </a:cubicBezTo>
                <a:cubicBezTo>
                  <a:pt x="30" y="19"/>
                  <a:pt x="30" y="19"/>
                  <a:pt x="30" y="19"/>
                </a:cubicBezTo>
                <a:cubicBezTo>
                  <a:pt x="30" y="85"/>
                  <a:pt x="30" y="85"/>
                  <a:pt x="30" y="85"/>
                </a:cubicBezTo>
                <a:close/>
                <a:moveTo>
                  <a:pt x="68" y="90"/>
                </a:moveTo>
                <a:cubicBezTo>
                  <a:pt x="68" y="90"/>
                  <a:pt x="68" y="90"/>
                  <a:pt x="68" y="90"/>
                </a:cubicBezTo>
                <a:cubicBezTo>
                  <a:pt x="38" y="90"/>
                  <a:pt x="38" y="90"/>
                  <a:pt x="38" y="90"/>
                </a:cubicBezTo>
                <a:cubicBezTo>
                  <a:pt x="38" y="8"/>
                  <a:pt x="38" y="8"/>
                  <a:pt x="38" y="8"/>
                </a:cubicBezTo>
                <a:cubicBezTo>
                  <a:pt x="68" y="8"/>
                  <a:pt x="68" y="8"/>
                  <a:pt x="68" y="8"/>
                </a:cubicBezTo>
                <a:cubicBezTo>
                  <a:pt x="68" y="90"/>
                  <a:pt x="68" y="90"/>
                  <a:pt x="68" y="90"/>
                </a:cubicBezTo>
                <a:close/>
                <a:moveTo>
                  <a:pt x="99" y="85"/>
                </a:moveTo>
                <a:cubicBezTo>
                  <a:pt x="99" y="85"/>
                  <a:pt x="99" y="85"/>
                  <a:pt x="99" y="85"/>
                </a:cubicBezTo>
                <a:cubicBezTo>
                  <a:pt x="76" y="85"/>
                  <a:pt x="76" y="85"/>
                  <a:pt x="76" y="85"/>
                </a:cubicBezTo>
                <a:cubicBezTo>
                  <a:pt x="76" y="19"/>
                  <a:pt x="76" y="19"/>
                  <a:pt x="76" y="19"/>
                </a:cubicBezTo>
                <a:cubicBezTo>
                  <a:pt x="99" y="19"/>
                  <a:pt x="99" y="19"/>
                  <a:pt x="99" y="19"/>
                </a:cubicBezTo>
                <a:cubicBezTo>
                  <a:pt x="99" y="85"/>
                  <a:pt x="99" y="85"/>
                  <a:pt x="99" y="85"/>
                </a:cubicBezTo>
                <a:close/>
                <a:moveTo>
                  <a:pt x="12" y="32"/>
                </a:moveTo>
                <a:cubicBezTo>
                  <a:pt x="12" y="32"/>
                  <a:pt x="12" y="32"/>
                  <a:pt x="12" y="32"/>
                </a:cubicBezTo>
                <a:cubicBezTo>
                  <a:pt x="25" y="32"/>
                  <a:pt x="25" y="32"/>
                  <a:pt x="25" y="32"/>
                </a:cubicBezTo>
                <a:cubicBezTo>
                  <a:pt x="27" y="32"/>
                  <a:pt x="28" y="31"/>
                  <a:pt x="28" y="30"/>
                </a:cubicBezTo>
                <a:cubicBezTo>
                  <a:pt x="28" y="29"/>
                  <a:pt x="27" y="28"/>
                  <a:pt x="25" y="28"/>
                </a:cubicBezTo>
                <a:cubicBezTo>
                  <a:pt x="12" y="28"/>
                  <a:pt x="12" y="28"/>
                  <a:pt x="12" y="28"/>
                </a:cubicBezTo>
                <a:cubicBezTo>
                  <a:pt x="11" y="28"/>
                  <a:pt x="10" y="29"/>
                  <a:pt x="10" y="30"/>
                </a:cubicBezTo>
                <a:cubicBezTo>
                  <a:pt x="10" y="31"/>
                  <a:pt x="11" y="32"/>
                  <a:pt x="12" y="32"/>
                </a:cubicBezTo>
                <a:close/>
                <a:moveTo>
                  <a:pt x="25" y="66"/>
                </a:moveTo>
                <a:cubicBezTo>
                  <a:pt x="25" y="66"/>
                  <a:pt x="25" y="66"/>
                  <a:pt x="25" y="66"/>
                </a:cubicBezTo>
                <a:cubicBezTo>
                  <a:pt x="23" y="65"/>
                  <a:pt x="21" y="64"/>
                  <a:pt x="19" y="64"/>
                </a:cubicBezTo>
                <a:cubicBezTo>
                  <a:pt x="17" y="64"/>
                  <a:pt x="14" y="65"/>
                  <a:pt x="13" y="66"/>
                </a:cubicBezTo>
                <a:cubicBezTo>
                  <a:pt x="13" y="66"/>
                  <a:pt x="13" y="66"/>
                  <a:pt x="13" y="66"/>
                </a:cubicBezTo>
                <a:cubicBezTo>
                  <a:pt x="11" y="68"/>
                  <a:pt x="10" y="70"/>
                  <a:pt x="10" y="72"/>
                </a:cubicBezTo>
                <a:cubicBezTo>
                  <a:pt x="10" y="74"/>
                  <a:pt x="11" y="76"/>
                  <a:pt x="13" y="78"/>
                </a:cubicBezTo>
                <a:cubicBezTo>
                  <a:pt x="13" y="78"/>
                  <a:pt x="13" y="78"/>
                  <a:pt x="13" y="78"/>
                </a:cubicBezTo>
                <a:cubicBezTo>
                  <a:pt x="14" y="80"/>
                  <a:pt x="17" y="80"/>
                  <a:pt x="19" y="80"/>
                </a:cubicBezTo>
                <a:cubicBezTo>
                  <a:pt x="21" y="80"/>
                  <a:pt x="23" y="80"/>
                  <a:pt x="25" y="78"/>
                </a:cubicBezTo>
                <a:cubicBezTo>
                  <a:pt x="26" y="77"/>
                  <a:pt x="27" y="74"/>
                  <a:pt x="27" y="72"/>
                </a:cubicBezTo>
                <a:cubicBezTo>
                  <a:pt x="27" y="70"/>
                  <a:pt x="26" y="68"/>
                  <a:pt x="25" y="66"/>
                </a:cubicBezTo>
                <a:cubicBezTo>
                  <a:pt x="25" y="66"/>
                  <a:pt x="25" y="66"/>
                  <a:pt x="25" y="66"/>
                </a:cubicBezTo>
                <a:close/>
                <a:moveTo>
                  <a:pt x="22" y="75"/>
                </a:moveTo>
                <a:cubicBezTo>
                  <a:pt x="22" y="75"/>
                  <a:pt x="22" y="75"/>
                  <a:pt x="22" y="75"/>
                </a:cubicBezTo>
                <a:cubicBezTo>
                  <a:pt x="21" y="76"/>
                  <a:pt x="20" y="76"/>
                  <a:pt x="19" y="76"/>
                </a:cubicBezTo>
                <a:cubicBezTo>
                  <a:pt x="18" y="76"/>
                  <a:pt x="17" y="76"/>
                  <a:pt x="16" y="75"/>
                </a:cubicBezTo>
                <a:cubicBezTo>
                  <a:pt x="16" y="75"/>
                  <a:pt x="16" y="75"/>
                  <a:pt x="16" y="75"/>
                </a:cubicBezTo>
                <a:cubicBezTo>
                  <a:pt x="15" y="74"/>
                  <a:pt x="15" y="73"/>
                  <a:pt x="15" y="72"/>
                </a:cubicBezTo>
                <a:cubicBezTo>
                  <a:pt x="15" y="71"/>
                  <a:pt x="15" y="70"/>
                  <a:pt x="16" y="69"/>
                </a:cubicBezTo>
                <a:cubicBezTo>
                  <a:pt x="16" y="69"/>
                  <a:pt x="16" y="69"/>
                  <a:pt x="16" y="69"/>
                </a:cubicBezTo>
                <a:cubicBezTo>
                  <a:pt x="17" y="69"/>
                  <a:pt x="18" y="68"/>
                  <a:pt x="19" y="68"/>
                </a:cubicBezTo>
                <a:cubicBezTo>
                  <a:pt x="20" y="68"/>
                  <a:pt x="21" y="69"/>
                  <a:pt x="22" y="69"/>
                </a:cubicBezTo>
                <a:cubicBezTo>
                  <a:pt x="22" y="69"/>
                  <a:pt x="22" y="69"/>
                  <a:pt x="22" y="69"/>
                </a:cubicBezTo>
                <a:cubicBezTo>
                  <a:pt x="22" y="70"/>
                  <a:pt x="23" y="71"/>
                  <a:pt x="23" y="72"/>
                </a:cubicBezTo>
                <a:cubicBezTo>
                  <a:pt x="23" y="73"/>
                  <a:pt x="22" y="74"/>
                  <a:pt x="22" y="75"/>
                </a:cubicBezTo>
                <a:close/>
                <a:moveTo>
                  <a:pt x="81" y="40"/>
                </a:moveTo>
                <a:cubicBezTo>
                  <a:pt x="81" y="40"/>
                  <a:pt x="81" y="40"/>
                  <a:pt x="81" y="40"/>
                </a:cubicBezTo>
                <a:cubicBezTo>
                  <a:pt x="94" y="40"/>
                  <a:pt x="94" y="40"/>
                  <a:pt x="94" y="40"/>
                </a:cubicBezTo>
                <a:cubicBezTo>
                  <a:pt x="95" y="40"/>
                  <a:pt x="96" y="39"/>
                  <a:pt x="96" y="38"/>
                </a:cubicBezTo>
                <a:cubicBezTo>
                  <a:pt x="96" y="37"/>
                  <a:pt x="95" y="36"/>
                  <a:pt x="94" y="36"/>
                </a:cubicBezTo>
                <a:cubicBezTo>
                  <a:pt x="81" y="36"/>
                  <a:pt x="81" y="36"/>
                  <a:pt x="81" y="36"/>
                </a:cubicBezTo>
                <a:cubicBezTo>
                  <a:pt x="79" y="36"/>
                  <a:pt x="78" y="37"/>
                  <a:pt x="78" y="38"/>
                </a:cubicBezTo>
                <a:cubicBezTo>
                  <a:pt x="78" y="39"/>
                  <a:pt x="79" y="40"/>
                  <a:pt x="81" y="40"/>
                </a:cubicBezTo>
                <a:close/>
                <a:moveTo>
                  <a:pt x="81" y="49"/>
                </a:moveTo>
                <a:cubicBezTo>
                  <a:pt x="81" y="49"/>
                  <a:pt x="81" y="49"/>
                  <a:pt x="81" y="49"/>
                </a:cubicBezTo>
                <a:cubicBezTo>
                  <a:pt x="94" y="49"/>
                  <a:pt x="94" y="49"/>
                  <a:pt x="94" y="49"/>
                </a:cubicBezTo>
                <a:cubicBezTo>
                  <a:pt x="95" y="49"/>
                  <a:pt x="96" y="48"/>
                  <a:pt x="96" y="46"/>
                </a:cubicBezTo>
                <a:cubicBezTo>
                  <a:pt x="96" y="45"/>
                  <a:pt x="95" y="44"/>
                  <a:pt x="94" y="44"/>
                </a:cubicBezTo>
                <a:cubicBezTo>
                  <a:pt x="81" y="44"/>
                  <a:pt x="81" y="44"/>
                  <a:pt x="81" y="44"/>
                </a:cubicBezTo>
                <a:cubicBezTo>
                  <a:pt x="79" y="44"/>
                  <a:pt x="78" y="45"/>
                  <a:pt x="78" y="46"/>
                </a:cubicBezTo>
                <a:cubicBezTo>
                  <a:pt x="78" y="48"/>
                  <a:pt x="79" y="49"/>
                  <a:pt x="81" y="49"/>
                </a:cubicBezTo>
                <a:close/>
                <a:moveTo>
                  <a:pt x="81" y="32"/>
                </a:moveTo>
                <a:cubicBezTo>
                  <a:pt x="81" y="32"/>
                  <a:pt x="81" y="32"/>
                  <a:pt x="81" y="32"/>
                </a:cubicBezTo>
                <a:cubicBezTo>
                  <a:pt x="94" y="32"/>
                  <a:pt x="94" y="32"/>
                  <a:pt x="94" y="32"/>
                </a:cubicBezTo>
                <a:cubicBezTo>
                  <a:pt x="95" y="32"/>
                  <a:pt x="96" y="31"/>
                  <a:pt x="96" y="30"/>
                </a:cubicBezTo>
                <a:cubicBezTo>
                  <a:pt x="96" y="29"/>
                  <a:pt x="95" y="28"/>
                  <a:pt x="94" y="28"/>
                </a:cubicBezTo>
                <a:cubicBezTo>
                  <a:pt x="81" y="28"/>
                  <a:pt x="81" y="28"/>
                  <a:pt x="81" y="28"/>
                </a:cubicBezTo>
                <a:cubicBezTo>
                  <a:pt x="79" y="28"/>
                  <a:pt x="78" y="29"/>
                  <a:pt x="78" y="30"/>
                </a:cubicBezTo>
                <a:cubicBezTo>
                  <a:pt x="78" y="31"/>
                  <a:pt x="79" y="32"/>
                  <a:pt x="81" y="32"/>
                </a:cubicBezTo>
                <a:close/>
                <a:moveTo>
                  <a:pt x="45" y="44"/>
                </a:moveTo>
                <a:cubicBezTo>
                  <a:pt x="45" y="44"/>
                  <a:pt x="45" y="44"/>
                  <a:pt x="45" y="44"/>
                </a:cubicBezTo>
                <a:cubicBezTo>
                  <a:pt x="61" y="44"/>
                  <a:pt x="61" y="44"/>
                  <a:pt x="61" y="44"/>
                </a:cubicBezTo>
                <a:cubicBezTo>
                  <a:pt x="62" y="44"/>
                  <a:pt x="63" y="43"/>
                  <a:pt x="63" y="42"/>
                </a:cubicBezTo>
                <a:cubicBezTo>
                  <a:pt x="63" y="41"/>
                  <a:pt x="62" y="40"/>
                  <a:pt x="61" y="40"/>
                </a:cubicBezTo>
                <a:cubicBezTo>
                  <a:pt x="45" y="40"/>
                  <a:pt x="45" y="40"/>
                  <a:pt x="45" y="40"/>
                </a:cubicBezTo>
                <a:cubicBezTo>
                  <a:pt x="44" y="40"/>
                  <a:pt x="43" y="41"/>
                  <a:pt x="43" y="42"/>
                </a:cubicBezTo>
                <a:cubicBezTo>
                  <a:pt x="43" y="43"/>
                  <a:pt x="44" y="44"/>
                  <a:pt x="45" y="44"/>
                </a:cubicBezTo>
                <a:close/>
                <a:moveTo>
                  <a:pt x="93" y="66"/>
                </a:moveTo>
                <a:cubicBezTo>
                  <a:pt x="93" y="66"/>
                  <a:pt x="93" y="66"/>
                  <a:pt x="93" y="66"/>
                </a:cubicBezTo>
                <a:cubicBezTo>
                  <a:pt x="92" y="65"/>
                  <a:pt x="90" y="64"/>
                  <a:pt x="87" y="64"/>
                </a:cubicBezTo>
                <a:cubicBezTo>
                  <a:pt x="85" y="64"/>
                  <a:pt x="83" y="65"/>
                  <a:pt x="81" y="66"/>
                </a:cubicBezTo>
                <a:cubicBezTo>
                  <a:pt x="81" y="66"/>
                  <a:pt x="81" y="66"/>
                  <a:pt x="81" y="66"/>
                </a:cubicBezTo>
                <a:cubicBezTo>
                  <a:pt x="81" y="66"/>
                  <a:pt x="81" y="66"/>
                  <a:pt x="81" y="66"/>
                </a:cubicBezTo>
                <a:cubicBezTo>
                  <a:pt x="80" y="68"/>
                  <a:pt x="79" y="70"/>
                  <a:pt x="79" y="72"/>
                </a:cubicBezTo>
                <a:cubicBezTo>
                  <a:pt x="79" y="74"/>
                  <a:pt x="80" y="76"/>
                  <a:pt x="81" y="78"/>
                </a:cubicBezTo>
                <a:cubicBezTo>
                  <a:pt x="81" y="78"/>
                  <a:pt x="81" y="78"/>
                  <a:pt x="81" y="78"/>
                </a:cubicBezTo>
                <a:cubicBezTo>
                  <a:pt x="83" y="80"/>
                  <a:pt x="85" y="80"/>
                  <a:pt x="87" y="80"/>
                </a:cubicBezTo>
                <a:cubicBezTo>
                  <a:pt x="90" y="80"/>
                  <a:pt x="92" y="80"/>
                  <a:pt x="93" y="78"/>
                </a:cubicBezTo>
                <a:cubicBezTo>
                  <a:pt x="95" y="77"/>
                  <a:pt x="96" y="74"/>
                  <a:pt x="96" y="72"/>
                </a:cubicBezTo>
                <a:cubicBezTo>
                  <a:pt x="96" y="70"/>
                  <a:pt x="95" y="68"/>
                  <a:pt x="93" y="66"/>
                </a:cubicBezTo>
                <a:cubicBezTo>
                  <a:pt x="93" y="66"/>
                  <a:pt x="93" y="66"/>
                  <a:pt x="93" y="66"/>
                </a:cubicBezTo>
                <a:close/>
                <a:moveTo>
                  <a:pt x="90" y="75"/>
                </a:moveTo>
                <a:cubicBezTo>
                  <a:pt x="90" y="75"/>
                  <a:pt x="90" y="75"/>
                  <a:pt x="90" y="75"/>
                </a:cubicBezTo>
                <a:cubicBezTo>
                  <a:pt x="89" y="76"/>
                  <a:pt x="88" y="76"/>
                  <a:pt x="87" y="76"/>
                </a:cubicBezTo>
                <a:cubicBezTo>
                  <a:pt x="86" y="76"/>
                  <a:pt x="85" y="76"/>
                  <a:pt x="84" y="75"/>
                </a:cubicBezTo>
                <a:cubicBezTo>
                  <a:pt x="84" y="75"/>
                  <a:pt x="84" y="75"/>
                  <a:pt x="84" y="75"/>
                </a:cubicBezTo>
                <a:cubicBezTo>
                  <a:pt x="84" y="74"/>
                  <a:pt x="83" y="73"/>
                  <a:pt x="83" y="72"/>
                </a:cubicBezTo>
                <a:cubicBezTo>
                  <a:pt x="83" y="71"/>
                  <a:pt x="84" y="70"/>
                  <a:pt x="84" y="69"/>
                </a:cubicBezTo>
                <a:cubicBezTo>
                  <a:pt x="84" y="69"/>
                  <a:pt x="84" y="69"/>
                  <a:pt x="84" y="69"/>
                </a:cubicBezTo>
                <a:cubicBezTo>
                  <a:pt x="85" y="69"/>
                  <a:pt x="86" y="68"/>
                  <a:pt x="87" y="68"/>
                </a:cubicBezTo>
                <a:cubicBezTo>
                  <a:pt x="88" y="68"/>
                  <a:pt x="89" y="69"/>
                  <a:pt x="90" y="69"/>
                </a:cubicBezTo>
                <a:cubicBezTo>
                  <a:pt x="90" y="69"/>
                  <a:pt x="90" y="69"/>
                  <a:pt x="90" y="69"/>
                </a:cubicBezTo>
                <a:cubicBezTo>
                  <a:pt x="91" y="70"/>
                  <a:pt x="91" y="71"/>
                  <a:pt x="91" y="72"/>
                </a:cubicBezTo>
                <a:cubicBezTo>
                  <a:pt x="91" y="73"/>
                  <a:pt x="91" y="74"/>
                  <a:pt x="90" y="75"/>
                </a:cubicBezTo>
                <a:close/>
                <a:moveTo>
                  <a:pt x="45" y="24"/>
                </a:moveTo>
                <a:cubicBezTo>
                  <a:pt x="45" y="24"/>
                  <a:pt x="45" y="24"/>
                  <a:pt x="45" y="24"/>
                </a:cubicBezTo>
                <a:cubicBezTo>
                  <a:pt x="61" y="24"/>
                  <a:pt x="61" y="24"/>
                  <a:pt x="61" y="24"/>
                </a:cubicBezTo>
                <a:cubicBezTo>
                  <a:pt x="62" y="24"/>
                  <a:pt x="63" y="23"/>
                  <a:pt x="63" y="22"/>
                </a:cubicBezTo>
                <a:cubicBezTo>
                  <a:pt x="63" y="21"/>
                  <a:pt x="62" y="20"/>
                  <a:pt x="61" y="20"/>
                </a:cubicBezTo>
                <a:cubicBezTo>
                  <a:pt x="45" y="20"/>
                  <a:pt x="45" y="20"/>
                  <a:pt x="45" y="20"/>
                </a:cubicBezTo>
                <a:cubicBezTo>
                  <a:pt x="44" y="20"/>
                  <a:pt x="43" y="21"/>
                  <a:pt x="43" y="22"/>
                </a:cubicBezTo>
                <a:cubicBezTo>
                  <a:pt x="43" y="23"/>
                  <a:pt x="44" y="24"/>
                  <a:pt x="45" y="24"/>
                </a:cubicBezTo>
                <a:close/>
                <a:moveTo>
                  <a:pt x="45" y="34"/>
                </a:moveTo>
                <a:cubicBezTo>
                  <a:pt x="45" y="34"/>
                  <a:pt x="45" y="34"/>
                  <a:pt x="45" y="34"/>
                </a:cubicBezTo>
                <a:cubicBezTo>
                  <a:pt x="61" y="34"/>
                  <a:pt x="61" y="34"/>
                  <a:pt x="61" y="34"/>
                </a:cubicBezTo>
                <a:cubicBezTo>
                  <a:pt x="62" y="34"/>
                  <a:pt x="63" y="33"/>
                  <a:pt x="63" y="32"/>
                </a:cubicBezTo>
                <a:cubicBezTo>
                  <a:pt x="63" y="31"/>
                  <a:pt x="62" y="30"/>
                  <a:pt x="61" y="30"/>
                </a:cubicBezTo>
                <a:cubicBezTo>
                  <a:pt x="45" y="30"/>
                  <a:pt x="45" y="30"/>
                  <a:pt x="45" y="30"/>
                </a:cubicBezTo>
                <a:cubicBezTo>
                  <a:pt x="44" y="30"/>
                  <a:pt x="43" y="31"/>
                  <a:pt x="43" y="32"/>
                </a:cubicBezTo>
                <a:cubicBezTo>
                  <a:pt x="43" y="33"/>
                  <a:pt x="44" y="34"/>
                  <a:pt x="45" y="34"/>
                </a:cubicBezTo>
                <a:close/>
                <a:moveTo>
                  <a:pt x="60" y="67"/>
                </a:moveTo>
                <a:cubicBezTo>
                  <a:pt x="60" y="67"/>
                  <a:pt x="60" y="67"/>
                  <a:pt x="60" y="67"/>
                </a:cubicBezTo>
                <a:cubicBezTo>
                  <a:pt x="60" y="67"/>
                  <a:pt x="60" y="67"/>
                  <a:pt x="60" y="67"/>
                </a:cubicBezTo>
                <a:cubicBezTo>
                  <a:pt x="58" y="65"/>
                  <a:pt x="56" y="64"/>
                  <a:pt x="53" y="64"/>
                </a:cubicBezTo>
                <a:cubicBezTo>
                  <a:pt x="50" y="64"/>
                  <a:pt x="48" y="65"/>
                  <a:pt x="46" y="67"/>
                </a:cubicBezTo>
                <a:cubicBezTo>
                  <a:pt x="46" y="67"/>
                  <a:pt x="46" y="67"/>
                  <a:pt x="46" y="67"/>
                </a:cubicBezTo>
                <a:cubicBezTo>
                  <a:pt x="44" y="69"/>
                  <a:pt x="43" y="71"/>
                  <a:pt x="43" y="74"/>
                </a:cubicBezTo>
                <a:cubicBezTo>
                  <a:pt x="43" y="76"/>
                  <a:pt x="44" y="79"/>
                  <a:pt x="46" y="81"/>
                </a:cubicBezTo>
                <a:cubicBezTo>
                  <a:pt x="48" y="82"/>
                  <a:pt x="50" y="83"/>
                  <a:pt x="53" y="83"/>
                </a:cubicBezTo>
                <a:cubicBezTo>
                  <a:pt x="56" y="83"/>
                  <a:pt x="58" y="82"/>
                  <a:pt x="60" y="81"/>
                </a:cubicBezTo>
                <a:cubicBezTo>
                  <a:pt x="60" y="81"/>
                  <a:pt x="60" y="81"/>
                  <a:pt x="60" y="81"/>
                </a:cubicBezTo>
                <a:cubicBezTo>
                  <a:pt x="62" y="79"/>
                  <a:pt x="63" y="76"/>
                  <a:pt x="63" y="74"/>
                </a:cubicBezTo>
                <a:cubicBezTo>
                  <a:pt x="63" y="71"/>
                  <a:pt x="62" y="69"/>
                  <a:pt x="60" y="67"/>
                </a:cubicBezTo>
                <a:close/>
                <a:moveTo>
                  <a:pt x="57" y="77"/>
                </a:moveTo>
                <a:cubicBezTo>
                  <a:pt x="57" y="77"/>
                  <a:pt x="57" y="77"/>
                  <a:pt x="57" y="77"/>
                </a:cubicBezTo>
                <a:cubicBezTo>
                  <a:pt x="56" y="78"/>
                  <a:pt x="54" y="79"/>
                  <a:pt x="53" y="79"/>
                </a:cubicBezTo>
                <a:cubicBezTo>
                  <a:pt x="52" y="79"/>
                  <a:pt x="50" y="78"/>
                  <a:pt x="49" y="77"/>
                </a:cubicBezTo>
                <a:cubicBezTo>
                  <a:pt x="49" y="77"/>
                  <a:pt x="49" y="77"/>
                  <a:pt x="49" y="77"/>
                </a:cubicBezTo>
                <a:cubicBezTo>
                  <a:pt x="49" y="77"/>
                  <a:pt x="49" y="77"/>
                  <a:pt x="49" y="77"/>
                </a:cubicBezTo>
                <a:cubicBezTo>
                  <a:pt x="48" y="77"/>
                  <a:pt x="48" y="75"/>
                  <a:pt x="48" y="74"/>
                </a:cubicBezTo>
                <a:cubicBezTo>
                  <a:pt x="48" y="72"/>
                  <a:pt x="48" y="71"/>
                  <a:pt x="49" y="70"/>
                </a:cubicBezTo>
                <a:cubicBezTo>
                  <a:pt x="49" y="70"/>
                  <a:pt x="49" y="70"/>
                  <a:pt x="49" y="70"/>
                </a:cubicBezTo>
                <a:cubicBezTo>
                  <a:pt x="50" y="69"/>
                  <a:pt x="52" y="68"/>
                  <a:pt x="53" y="68"/>
                </a:cubicBezTo>
                <a:cubicBezTo>
                  <a:pt x="54" y="68"/>
                  <a:pt x="56" y="69"/>
                  <a:pt x="57" y="70"/>
                </a:cubicBezTo>
                <a:cubicBezTo>
                  <a:pt x="57" y="70"/>
                  <a:pt x="57" y="70"/>
                  <a:pt x="57" y="70"/>
                </a:cubicBezTo>
                <a:cubicBezTo>
                  <a:pt x="58" y="71"/>
                  <a:pt x="58" y="72"/>
                  <a:pt x="58" y="74"/>
                </a:cubicBezTo>
                <a:cubicBezTo>
                  <a:pt x="58" y="75"/>
                  <a:pt x="58" y="77"/>
                  <a:pt x="57" y="77"/>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4" name="Freeform 36"/>
          <p:cNvSpPr>
            <a:spLocks noChangeAspect="1" noEditPoints="1"/>
          </p:cNvSpPr>
          <p:nvPr/>
        </p:nvSpPr>
        <p:spPr bwMode="auto">
          <a:xfrm>
            <a:off x="6341714" y="4043081"/>
            <a:ext cx="178397" cy="179953"/>
          </a:xfrm>
          <a:custGeom>
            <a:avLst/>
            <a:gdLst>
              <a:gd name="T0" fmla="*/ 83 w 97"/>
              <a:gd name="T1" fmla="*/ 15 h 98"/>
              <a:gd name="T2" fmla="*/ 83 w 97"/>
              <a:gd name="T3" fmla="*/ 83 h 98"/>
              <a:gd name="T4" fmla="*/ 14 w 97"/>
              <a:gd name="T5" fmla="*/ 83 h 98"/>
              <a:gd name="T6" fmla="*/ 14 w 97"/>
              <a:gd name="T7" fmla="*/ 15 h 98"/>
              <a:gd name="T8" fmla="*/ 47 w 97"/>
              <a:gd name="T9" fmla="*/ 90 h 98"/>
              <a:gd name="T10" fmla="*/ 47 w 97"/>
              <a:gd name="T11" fmla="*/ 74 h 98"/>
              <a:gd name="T12" fmla="*/ 32 w 97"/>
              <a:gd name="T13" fmla="*/ 78 h 98"/>
              <a:gd name="T14" fmla="*/ 42 w 97"/>
              <a:gd name="T15" fmla="*/ 90 h 98"/>
              <a:gd name="T16" fmla="*/ 78 w 97"/>
              <a:gd name="T17" fmla="*/ 20 h 98"/>
              <a:gd name="T18" fmla="*/ 77 w 97"/>
              <a:gd name="T19" fmla="*/ 19 h 98"/>
              <a:gd name="T20" fmla="*/ 76 w 97"/>
              <a:gd name="T21" fmla="*/ 47 h 98"/>
              <a:gd name="T22" fmla="*/ 78 w 97"/>
              <a:gd name="T23" fmla="*/ 20 h 98"/>
              <a:gd name="T24" fmla="*/ 73 w 97"/>
              <a:gd name="T25" fmla="*/ 16 h 98"/>
              <a:gd name="T26" fmla="*/ 68 w 97"/>
              <a:gd name="T27" fmla="*/ 16 h 98"/>
              <a:gd name="T28" fmla="*/ 73 w 97"/>
              <a:gd name="T29" fmla="*/ 16 h 98"/>
              <a:gd name="T30" fmla="*/ 56 w 97"/>
              <a:gd name="T31" fmla="*/ 8 h 98"/>
              <a:gd name="T32" fmla="*/ 51 w 97"/>
              <a:gd name="T33" fmla="*/ 24 h 98"/>
              <a:gd name="T34" fmla="*/ 65 w 97"/>
              <a:gd name="T35" fmla="*/ 20 h 98"/>
              <a:gd name="T36" fmla="*/ 56 w 97"/>
              <a:gd name="T37" fmla="*/ 8 h 98"/>
              <a:gd name="T38" fmla="*/ 47 w 97"/>
              <a:gd name="T39" fmla="*/ 8 h 98"/>
              <a:gd name="T40" fmla="*/ 33 w 97"/>
              <a:gd name="T41" fmla="*/ 18 h 98"/>
              <a:gd name="T42" fmla="*/ 34 w 97"/>
              <a:gd name="T43" fmla="*/ 21 h 98"/>
              <a:gd name="T44" fmla="*/ 47 w 97"/>
              <a:gd name="T45" fmla="*/ 8 h 98"/>
              <a:gd name="T46" fmla="*/ 33 w 97"/>
              <a:gd name="T47" fmla="*/ 11 h 98"/>
              <a:gd name="T48" fmla="*/ 28 w 97"/>
              <a:gd name="T49" fmla="*/ 19 h 98"/>
              <a:gd name="T50" fmla="*/ 33 w 97"/>
              <a:gd name="T51" fmla="*/ 11 h 98"/>
              <a:gd name="T52" fmla="*/ 21 w 97"/>
              <a:gd name="T53" fmla="*/ 19 h 98"/>
              <a:gd name="T54" fmla="*/ 8 w 97"/>
              <a:gd name="T55" fmla="*/ 47 h 98"/>
              <a:gd name="T56" fmla="*/ 26 w 97"/>
              <a:gd name="T57" fmla="*/ 23 h 98"/>
              <a:gd name="T58" fmla="*/ 8 w 97"/>
              <a:gd name="T59" fmla="*/ 51 h 98"/>
              <a:gd name="T60" fmla="*/ 20 w 97"/>
              <a:gd name="T61" fmla="*/ 78 h 98"/>
              <a:gd name="T62" fmla="*/ 26 w 97"/>
              <a:gd name="T63" fmla="*/ 75 h 98"/>
              <a:gd name="T64" fmla="*/ 8 w 97"/>
              <a:gd name="T65" fmla="*/ 51 h 98"/>
              <a:gd name="T66" fmla="*/ 24 w 97"/>
              <a:gd name="T67" fmla="*/ 82 h 98"/>
              <a:gd name="T68" fmla="*/ 29 w 97"/>
              <a:gd name="T69" fmla="*/ 82 h 98"/>
              <a:gd name="T70" fmla="*/ 24 w 97"/>
              <a:gd name="T71" fmla="*/ 82 h 98"/>
              <a:gd name="T72" fmla="*/ 51 w 97"/>
              <a:gd name="T73" fmla="*/ 90 h 98"/>
              <a:gd name="T74" fmla="*/ 64 w 97"/>
              <a:gd name="T75" fmla="*/ 80 h 98"/>
              <a:gd name="T76" fmla="*/ 64 w 97"/>
              <a:gd name="T77" fmla="*/ 77 h 98"/>
              <a:gd name="T78" fmla="*/ 51 w 97"/>
              <a:gd name="T79" fmla="*/ 90 h 98"/>
              <a:gd name="T80" fmla="*/ 65 w 97"/>
              <a:gd name="T81" fmla="*/ 87 h 98"/>
              <a:gd name="T82" fmla="*/ 69 w 97"/>
              <a:gd name="T83" fmla="*/ 80 h 98"/>
              <a:gd name="T84" fmla="*/ 65 w 97"/>
              <a:gd name="T85" fmla="*/ 87 h 98"/>
              <a:gd name="T86" fmla="*/ 77 w 97"/>
              <a:gd name="T87" fmla="*/ 79 h 98"/>
              <a:gd name="T88" fmla="*/ 90 w 97"/>
              <a:gd name="T89" fmla="*/ 51 h 98"/>
              <a:gd name="T90" fmla="*/ 71 w 97"/>
              <a:gd name="T91" fmla="*/ 75 h 98"/>
              <a:gd name="T92" fmla="*/ 67 w 97"/>
              <a:gd name="T93" fmla="*/ 25 h 98"/>
              <a:gd name="T94" fmla="*/ 65 w 97"/>
              <a:gd name="T95" fmla="*/ 25 h 98"/>
              <a:gd name="T96" fmla="*/ 51 w 97"/>
              <a:gd name="T97" fmla="*/ 47 h 98"/>
              <a:gd name="T98" fmla="*/ 67 w 97"/>
              <a:gd name="T99" fmla="*/ 25 h 98"/>
              <a:gd name="T100" fmla="*/ 47 w 97"/>
              <a:gd name="T101" fmla="*/ 28 h 98"/>
              <a:gd name="T102" fmla="*/ 30 w 97"/>
              <a:gd name="T103" fmla="*/ 25 h 98"/>
              <a:gd name="T104" fmla="*/ 47 w 97"/>
              <a:gd name="T105" fmla="*/ 47 h 98"/>
              <a:gd name="T106" fmla="*/ 47 w 97"/>
              <a:gd name="T107" fmla="*/ 70 h 98"/>
              <a:gd name="T108" fmla="*/ 47 w 97"/>
              <a:gd name="T109" fmla="*/ 51 h 98"/>
              <a:gd name="T110" fmla="*/ 30 w 97"/>
              <a:gd name="T111" fmla="*/ 73 h 98"/>
              <a:gd name="T112" fmla="*/ 47 w 97"/>
              <a:gd name="T113" fmla="*/ 70 h 98"/>
              <a:gd name="T114" fmla="*/ 51 w 97"/>
              <a:gd name="T115" fmla="*/ 70 h 98"/>
              <a:gd name="T116" fmla="*/ 67 w 97"/>
              <a:gd name="T117" fmla="*/ 73 h 98"/>
              <a:gd name="T118" fmla="*/ 51 w 97"/>
              <a:gd name="T119"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98">
                <a:moveTo>
                  <a:pt x="49" y="0"/>
                </a:moveTo>
                <a:cubicBezTo>
                  <a:pt x="62" y="0"/>
                  <a:pt x="74" y="6"/>
                  <a:pt x="83" y="15"/>
                </a:cubicBezTo>
                <a:cubicBezTo>
                  <a:pt x="92" y="23"/>
                  <a:pt x="97" y="36"/>
                  <a:pt x="97" y="49"/>
                </a:cubicBezTo>
                <a:cubicBezTo>
                  <a:pt x="97" y="62"/>
                  <a:pt x="92" y="75"/>
                  <a:pt x="83" y="83"/>
                </a:cubicBezTo>
                <a:cubicBezTo>
                  <a:pt x="74" y="92"/>
                  <a:pt x="62" y="98"/>
                  <a:pt x="49" y="98"/>
                </a:cubicBezTo>
                <a:cubicBezTo>
                  <a:pt x="35" y="98"/>
                  <a:pt x="23" y="92"/>
                  <a:pt x="14" y="83"/>
                </a:cubicBezTo>
                <a:cubicBezTo>
                  <a:pt x="6" y="75"/>
                  <a:pt x="0" y="62"/>
                  <a:pt x="0" y="49"/>
                </a:cubicBezTo>
                <a:cubicBezTo>
                  <a:pt x="0" y="36"/>
                  <a:pt x="6" y="23"/>
                  <a:pt x="14" y="15"/>
                </a:cubicBezTo>
                <a:cubicBezTo>
                  <a:pt x="23" y="6"/>
                  <a:pt x="35" y="0"/>
                  <a:pt x="49" y="0"/>
                </a:cubicBezTo>
                <a:close/>
                <a:moveTo>
                  <a:pt x="47" y="90"/>
                </a:moveTo>
                <a:cubicBezTo>
                  <a:pt x="47" y="90"/>
                  <a:pt x="47" y="90"/>
                  <a:pt x="47" y="90"/>
                </a:cubicBezTo>
                <a:cubicBezTo>
                  <a:pt x="47" y="74"/>
                  <a:pt x="47" y="74"/>
                  <a:pt x="47" y="74"/>
                </a:cubicBezTo>
                <a:cubicBezTo>
                  <a:pt x="42" y="75"/>
                  <a:pt x="38" y="75"/>
                  <a:pt x="34" y="77"/>
                </a:cubicBezTo>
                <a:cubicBezTo>
                  <a:pt x="33" y="77"/>
                  <a:pt x="33" y="77"/>
                  <a:pt x="32" y="78"/>
                </a:cubicBezTo>
                <a:cubicBezTo>
                  <a:pt x="33" y="78"/>
                  <a:pt x="33" y="79"/>
                  <a:pt x="33" y="80"/>
                </a:cubicBezTo>
                <a:cubicBezTo>
                  <a:pt x="36" y="84"/>
                  <a:pt x="39" y="88"/>
                  <a:pt x="42" y="90"/>
                </a:cubicBezTo>
                <a:cubicBezTo>
                  <a:pt x="43" y="90"/>
                  <a:pt x="45" y="90"/>
                  <a:pt x="47" y="90"/>
                </a:cubicBezTo>
                <a:close/>
                <a:moveTo>
                  <a:pt x="78" y="20"/>
                </a:moveTo>
                <a:cubicBezTo>
                  <a:pt x="78" y="20"/>
                  <a:pt x="78" y="20"/>
                  <a:pt x="78" y="20"/>
                </a:cubicBezTo>
                <a:cubicBezTo>
                  <a:pt x="77" y="20"/>
                  <a:pt x="77" y="19"/>
                  <a:pt x="77" y="19"/>
                </a:cubicBezTo>
                <a:cubicBezTo>
                  <a:pt x="75" y="20"/>
                  <a:pt x="73" y="22"/>
                  <a:pt x="71" y="23"/>
                </a:cubicBezTo>
                <a:cubicBezTo>
                  <a:pt x="74" y="30"/>
                  <a:pt x="75" y="38"/>
                  <a:pt x="76" y="47"/>
                </a:cubicBezTo>
                <a:cubicBezTo>
                  <a:pt x="90" y="47"/>
                  <a:pt x="90" y="47"/>
                  <a:pt x="90" y="47"/>
                </a:cubicBezTo>
                <a:cubicBezTo>
                  <a:pt x="89" y="36"/>
                  <a:pt x="85" y="27"/>
                  <a:pt x="78" y="20"/>
                </a:cubicBezTo>
                <a:close/>
                <a:moveTo>
                  <a:pt x="73" y="16"/>
                </a:moveTo>
                <a:cubicBezTo>
                  <a:pt x="73" y="16"/>
                  <a:pt x="73" y="16"/>
                  <a:pt x="73" y="16"/>
                </a:cubicBezTo>
                <a:cubicBezTo>
                  <a:pt x="71" y="14"/>
                  <a:pt x="68" y="12"/>
                  <a:pt x="65" y="11"/>
                </a:cubicBezTo>
                <a:cubicBezTo>
                  <a:pt x="66" y="13"/>
                  <a:pt x="67" y="14"/>
                  <a:pt x="68" y="16"/>
                </a:cubicBezTo>
                <a:cubicBezTo>
                  <a:pt x="69" y="17"/>
                  <a:pt x="69" y="18"/>
                  <a:pt x="69" y="19"/>
                </a:cubicBezTo>
                <a:cubicBezTo>
                  <a:pt x="71" y="18"/>
                  <a:pt x="72" y="17"/>
                  <a:pt x="73" y="16"/>
                </a:cubicBezTo>
                <a:close/>
                <a:moveTo>
                  <a:pt x="56" y="8"/>
                </a:moveTo>
                <a:cubicBezTo>
                  <a:pt x="56" y="8"/>
                  <a:pt x="56" y="8"/>
                  <a:pt x="56" y="8"/>
                </a:cubicBezTo>
                <a:cubicBezTo>
                  <a:pt x="54" y="8"/>
                  <a:pt x="53" y="8"/>
                  <a:pt x="51" y="8"/>
                </a:cubicBezTo>
                <a:cubicBezTo>
                  <a:pt x="51" y="24"/>
                  <a:pt x="51" y="24"/>
                  <a:pt x="51" y="24"/>
                </a:cubicBezTo>
                <a:cubicBezTo>
                  <a:pt x="55" y="23"/>
                  <a:pt x="60" y="23"/>
                  <a:pt x="64" y="21"/>
                </a:cubicBezTo>
                <a:cubicBezTo>
                  <a:pt x="64" y="21"/>
                  <a:pt x="65" y="21"/>
                  <a:pt x="65" y="20"/>
                </a:cubicBezTo>
                <a:cubicBezTo>
                  <a:pt x="65" y="20"/>
                  <a:pt x="65" y="19"/>
                  <a:pt x="64" y="18"/>
                </a:cubicBezTo>
                <a:cubicBezTo>
                  <a:pt x="62" y="14"/>
                  <a:pt x="59" y="10"/>
                  <a:pt x="56" y="8"/>
                </a:cubicBezTo>
                <a:close/>
                <a:moveTo>
                  <a:pt x="47" y="8"/>
                </a:moveTo>
                <a:cubicBezTo>
                  <a:pt x="47" y="8"/>
                  <a:pt x="47" y="8"/>
                  <a:pt x="47" y="8"/>
                </a:cubicBezTo>
                <a:cubicBezTo>
                  <a:pt x="45" y="8"/>
                  <a:pt x="43" y="8"/>
                  <a:pt x="42" y="8"/>
                </a:cubicBezTo>
                <a:cubicBezTo>
                  <a:pt x="39" y="10"/>
                  <a:pt x="36" y="14"/>
                  <a:pt x="33" y="18"/>
                </a:cubicBezTo>
                <a:cubicBezTo>
                  <a:pt x="33" y="19"/>
                  <a:pt x="33" y="20"/>
                  <a:pt x="32" y="20"/>
                </a:cubicBezTo>
                <a:cubicBezTo>
                  <a:pt x="33" y="21"/>
                  <a:pt x="33" y="21"/>
                  <a:pt x="34" y="21"/>
                </a:cubicBezTo>
                <a:cubicBezTo>
                  <a:pt x="38" y="23"/>
                  <a:pt x="42" y="23"/>
                  <a:pt x="47" y="24"/>
                </a:cubicBezTo>
                <a:cubicBezTo>
                  <a:pt x="47" y="8"/>
                  <a:pt x="47" y="8"/>
                  <a:pt x="47" y="8"/>
                </a:cubicBezTo>
                <a:close/>
                <a:moveTo>
                  <a:pt x="33" y="11"/>
                </a:moveTo>
                <a:cubicBezTo>
                  <a:pt x="33" y="11"/>
                  <a:pt x="33" y="11"/>
                  <a:pt x="33" y="11"/>
                </a:cubicBezTo>
                <a:cubicBezTo>
                  <a:pt x="30" y="12"/>
                  <a:pt x="27" y="14"/>
                  <a:pt x="24" y="16"/>
                </a:cubicBezTo>
                <a:cubicBezTo>
                  <a:pt x="25" y="17"/>
                  <a:pt x="27" y="18"/>
                  <a:pt x="28" y="19"/>
                </a:cubicBezTo>
                <a:cubicBezTo>
                  <a:pt x="29" y="18"/>
                  <a:pt x="29" y="17"/>
                  <a:pt x="29" y="16"/>
                </a:cubicBezTo>
                <a:cubicBezTo>
                  <a:pt x="30" y="14"/>
                  <a:pt x="31" y="13"/>
                  <a:pt x="33" y="11"/>
                </a:cubicBezTo>
                <a:close/>
                <a:moveTo>
                  <a:pt x="21" y="19"/>
                </a:moveTo>
                <a:cubicBezTo>
                  <a:pt x="21" y="19"/>
                  <a:pt x="21" y="19"/>
                  <a:pt x="21" y="19"/>
                </a:cubicBezTo>
                <a:cubicBezTo>
                  <a:pt x="20" y="19"/>
                  <a:pt x="20" y="20"/>
                  <a:pt x="20" y="20"/>
                </a:cubicBezTo>
                <a:cubicBezTo>
                  <a:pt x="13" y="27"/>
                  <a:pt x="8" y="36"/>
                  <a:pt x="8" y="47"/>
                </a:cubicBezTo>
                <a:cubicBezTo>
                  <a:pt x="22" y="47"/>
                  <a:pt x="22" y="47"/>
                  <a:pt x="22" y="47"/>
                </a:cubicBezTo>
                <a:cubicBezTo>
                  <a:pt x="22" y="38"/>
                  <a:pt x="24" y="30"/>
                  <a:pt x="26" y="23"/>
                </a:cubicBezTo>
                <a:cubicBezTo>
                  <a:pt x="24" y="22"/>
                  <a:pt x="22" y="20"/>
                  <a:pt x="21" y="19"/>
                </a:cubicBezTo>
                <a:close/>
                <a:moveTo>
                  <a:pt x="8" y="51"/>
                </a:moveTo>
                <a:cubicBezTo>
                  <a:pt x="8" y="51"/>
                  <a:pt x="8" y="51"/>
                  <a:pt x="8" y="51"/>
                </a:cubicBezTo>
                <a:cubicBezTo>
                  <a:pt x="8" y="62"/>
                  <a:pt x="13" y="71"/>
                  <a:pt x="20" y="78"/>
                </a:cubicBezTo>
                <a:cubicBezTo>
                  <a:pt x="21" y="79"/>
                  <a:pt x="21" y="79"/>
                  <a:pt x="21" y="79"/>
                </a:cubicBezTo>
                <a:cubicBezTo>
                  <a:pt x="22" y="78"/>
                  <a:pt x="24" y="77"/>
                  <a:pt x="26" y="75"/>
                </a:cubicBezTo>
                <a:cubicBezTo>
                  <a:pt x="24" y="68"/>
                  <a:pt x="22" y="60"/>
                  <a:pt x="22" y="51"/>
                </a:cubicBezTo>
                <a:cubicBezTo>
                  <a:pt x="8" y="51"/>
                  <a:pt x="8" y="51"/>
                  <a:pt x="8" y="51"/>
                </a:cubicBezTo>
                <a:close/>
                <a:moveTo>
                  <a:pt x="24" y="82"/>
                </a:moveTo>
                <a:cubicBezTo>
                  <a:pt x="24" y="82"/>
                  <a:pt x="24" y="82"/>
                  <a:pt x="24" y="82"/>
                </a:cubicBezTo>
                <a:cubicBezTo>
                  <a:pt x="27" y="84"/>
                  <a:pt x="30" y="86"/>
                  <a:pt x="33" y="87"/>
                </a:cubicBezTo>
                <a:cubicBezTo>
                  <a:pt x="31" y="85"/>
                  <a:pt x="30" y="84"/>
                  <a:pt x="29" y="82"/>
                </a:cubicBezTo>
                <a:cubicBezTo>
                  <a:pt x="29" y="81"/>
                  <a:pt x="29" y="80"/>
                  <a:pt x="28" y="80"/>
                </a:cubicBezTo>
                <a:cubicBezTo>
                  <a:pt x="27" y="80"/>
                  <a:pt x="25" y="81"/>
                  <a:pt x="24" y="82"/>
                </a:cubicBezTo>
                <a:close/>
                <a:moveTo>
                  <a:pt x="51" y="90"/>
                </a:moveTo>
                <a:cubicBezTo>
                  <a:pt x="51" y="90"/>
                  <a:pt x="51" y="90"/>
                  <a:pt x="51" y="90"/>
                </a:cubicBezTo>
                <a:cubicBezTo>
                  <a:pt x="53" y="90"/>
                  <a:pt x="54" y="90"/>
                  <a:pt x="56" y="90"/>
                </a:cubicBezTo>
                <a:cubicBezTo>
                  <a:pt x="59" y="88"/>
                  <a:pt x="62" y="84"/>
                  <a:pt x="64" y="80"/>
                </a:cubicBezTo>
                <a:cubicBezTo>
                  <a:pt x="65" y="79"/>
                  <a:pt x="65" y="78"/>
                  <a:pt x="65" y="78"/>
                </a:cubicBezTo>
                <a:cubicBezTo>
                  <a:pt x="65" y="77"/>
                  <a:pt x="64" y="77"/>
                  <a:pt x="64" y="77"/>
                </a:cubicBezTo>
                <a:cubicBezTo>
                  <a:pt x="60" y="75"/>
                  <a:pt x="55" y="75"/>
                  <a:pt x="51" y="74"/>
                </a:cubicBezTo>
                <a:cubicBezTo>
                  <a:pt x="51" y="90"/>
                  <a:pt x="51" y="90"/>
                  <a:pt x="51" y="90"/>
                </a:cubicBezTo>
                <a:close/>
                <a:moveTo>
                  <a:pt x="65" y="87"/>
                </a:moveTo>
                <a:cubicBezTo>
                  <a:pt x="65" y="87"/>
                  <a:pt x="65" y="87"/>
                  <a:pt x="65" y="87"/>
                </a:cubicBezTo>
                <a:cubicBezTo>
                  <a:pt x="68" y="86"/>
                  <a:pt x="71" y="84"/>
                  <a:pt x="73" y="82"/>
                </a:cubicBezTo>
                <a:cubicBezTo>
                  <a:pt x="72" y="81"/>
                  <a:pt x="71" y="80"/>
                  <a:pt x="69" y="80"/>
                </a:cubicBezTo>
                <a:cubicBezTo>
                  <a:pt x="69" y="80"/>
                  <a:pt x="69" y="81"/>
                  <a:pt x="68" y="82"/>
                </a:cubicBezTo>
                <a:cubicBezTo>
                  <a:pt x="67" y="84"/>
                  <a:pt x="66" y="85"/>
                  <a:pt x="65" y="87"/>
                </a:cubicBezTo>
                <a:close/>
                <a:moveTo>
                  <a:pt x="77" y="79"/>
                </a:moveTo>
                <a:cubicBezTo>
                  <a:pt x="77" y="79"/>
                  <a:pt x="77" y="79"/>
                  <a:pt x="77" y="79"/>
                </a:cubicBezTo>
                <a:cubicBezTo>
                  <a:pt x="78" y="78"/>
                  <a:pt x="78" y="78"/>
                  <a:pt x="78" y="78"/>
                </a:cubicBezTo>
                <a:cubicBezTo>
                  <a:pt x="85" y="71"/>
                  <a:pt x="89" y="62"/>
                  <a:pt x="90" y="51"/>
                </a:cubicBezTo>
                <a:cubicBezTo>
                  <a:pt x="76" y="51"/>
                  <a:pt x="76" y="51"/>
                  <a:pt x="76" y="51"/>
                </a:cubicBezTo>
                <a:cubicBezTo>
                  <a:pt x="75" y="60"/>
                  <a:pt x="74" y="68"/>
                  <a:pt x="71" y="75"/>
                </a:cubicBezTo>
                <a:cubicBezTo>
                  <a:pt x="73" y="77"/>
                  <a:pt x="75" y="78"/>
                  <a:pt x="77" y="79"/>
                </a:cubicBezTo>
                <a:close/>
                <a:moveTo>
                  <a:pt x="67" y="25"/>
                </a:moveTo>
                <a:cubicBezTo>
                  <a:pt x="67" y="25"/>
                  <a:pt x="67" y="25"/>
                  <a:pt x="67" y="25"/>
                </a:cubicBezTo>
                <a:cubicBezTo>
                  <a:pt x="66" y="25"/>
                  <a:pt x="66" y="25"/>
                  <a:pt x="65" y="25"/>
                </a:cubicBezTo>
                <a:cubicBezTo>
                  <a:pt x="61" y="27"/>
                  <a:pt x="56" y="28"/>
                  <a:pt x="51" y="28"/>
                </a:cubicBezTo>
                <a:cubicBezTo>
                  <a:pt x="51" y="47"/>
                  <a:pt x="51" y="47"/>
                  <a:pt x="51" y="47"/>
                </a:cubicBezTo>
                <a:cubicBezTo>
                  <a:pt x="71" y="47"/>
                  <a:pt x="71" y="47"/>
                  <a:pt x="71" y="47"/>
                </a:cubicBezTo>
                <a:cubicBezTo>
                  <a:pt x="71" y="39"/>
                  <a:pt x="69" y="31"/>
                  <a:pt x="67" y="25"/>
                </a:cubicBezTo>
                <a:close/>
                <a:moveTo>
                  <a:pt x="47" y="28"/>
                </a:moveTo>
                <a:cubicBezTo>
                  <a:pt x="47" y="28"/>
                  <a:pt x="47" y="28"/>
                  <a:pt x="47" y="28"/>
                </a:cubicBezTo>
                <a:cubicBezTo>
                  <a:pt x="42" y="28"/>
                  <a:pt x="37" y="27"/>
                  <a:pt x="32" y="25"/>
                </a:cubicBezTo>
                <a:cubicBezTo>
                  <a:pt x="32" y="25"/>
                  <a:pt x="31" y="25"/>
                  <a:pt x="30" y="25"/>
                </a:cubicBezTo>
                <a:cubicBezTo>
                  <a:pt x="28" y="31"/>
                  <a:pt x="27" y="39"/>
                  <a:pt x="26" y="47"/>
                </a:cubicBezTo>
                <a:cubicBezTo>
                  <a:pt x="47" y="47"/>
                  <a:pt x="47" y="47"/>
                  <a:pt x="47" y="47"/>
                </a:cubicBezTo>
                <a:cubicBezTo>
                  <a:pt x="47" y="28"/>
                  <a:pt x="47" y="28"/>
                  <a:pt x="47" y="28"/>
                </a:cubicBezTo>
                <a:close/>
                <a:moveTo>
                  <a:pt x="47" y="70"/>
                </a:moveTo>
                <a:cubicBezTo>
                  <a:pt x="47" y="70"/>
                  <a:pt x="47" y="70"/>
                  <a:pt x="47" y="70"/>
                </a:cubicBezTo>
                <a:cubicBezTo>
                  <a:pt x="47" y="51"/>
                  <a:pt x="47" y="51"/>
                  <a:pt x="47" y="51"/>
                </a:cubicBezTo>
                <a:cubicBezTo>
                  <a:pt x="26" y="51"/>
                  <a:pt x="26" y="51"/>
                  <a:pt x="26" y="51"/>
                </a:cubicBezTo>
                <a:cubicBezTo>
                  <a:pt x="27" y="60"/>
                  <a:pt x="28" y="67"/>
                  <a:pt x="30" y="73"/>
                </a:cubicBezTo>
                <a:cubicBezTo>
                  <a:pt x="31" y="73"/>
                  <a:pt x="32" y="73"/>
                  <a:pt x="32" y="73"/>
                </a:cubicBezTo>
                <a:cubicBezTo>
                  <a:pt x="37" y="71"/>
                  <a:pt x="42" y="70"/>
                  <a:pt x="47" y="70"/>
                </a:cubicBezTo>
                <a:close/>
                <a:moveTo>
                  <a:pt x="51" y="70"/>
                </a:moveTo>
                <a:cubicBezTo>
                  <a:pt x="51" y="70"/>
                  <a:pt x="51" y="70"/>
                  <a:pt x="51" y="70"/>
                </a:cubicBezTo>
                <a:cubicBezTo>
                  <a:pt x="56" y="70"/>
                  <a:pt x="61" y="71"/>
                  <a:pt x="65" y="73"/>
                </a:cubicBezTo>
                <a:cubicBezTo>
                  <a:pt x="66" y="73"/>
                  <a:pt x="66" y="73"/>
                  <a:pt x="67" y="73"/>
                </a:cubicBezTo>
                <a:cubicBezTo>
                  <a:pt x="69" y="67"/>
                  <a:pt x="71" y="60"/>
                  <a:pt x="71" y="51"/>
                </a:cubicBezTo>
                <a:cubicBezTo>
                  <a:pt x="51" y="51"/>
                  <a:pt x="51" y="51"/>
                  <a:pt x="51" y="51"/>
                </a:cubicBezTo>
                <a:cubicBezTo>
                  <a:pt x="51" y="70"/>
                  <a:pt x="51" y="70"/>
                  <a:pt x="51" y="70"/>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5" name="Freeform 41"/>
          <p:cNvSpPr>
            <a:spLocks noChangeAspect="1" noEditPoints="1"/>
          </p:cNvSpPr>
          <p:nvPr/>
        </p:nvSpPr>
        <p:spPr bwMode="auto">
          <a:xfrm>
            <a:off x="1500508" y="3322997"/>
            <a:ext cx="256688" cy="251935"/>
          </a:xfrm>
          <a:custGeom>
            <a:avLst/>
            <a:gdLst>
              <a:gd name="T0" fmla="*/ 46 w 46"/>
              <a:gd name="T1" fmla="*/ 39 h 45"/>
              <a:gd name="T2" fmla="*/ 39 w 46"/>
              <a:gd name="T3" fmla="*/ 35 h 45"/>
              <a:gd name="T4" fmla="*/ 39 w 46"/>
              <a:gd name="T5" fmla="*/ 18 h 45"/>
              <a:gd name="T6" fmla="*/ 39 w 46"/>
              <a:gd name="T7" fmla="*/ 18 h 45"/>
              <a:gd name="T8" fmla="*/ 39 w 46"/>
              <a:gd name="T9" fmla="*/ 18 h 45"/>
              <a:gd name="T10" fmla="*/ 38 w 46"/>
              <a:gd name="T11" fmla="*/ 16 h 45"/>
              <a:gd name="T12" fmla="*/ 24 w 46"/>
              <a:gd name="T13" fmla="*/ 9 h 45"/>
              <a:gd name="T14" fmla="*/ 24 w 46"/>
              <a:gd name="T15" fmla="*/ 1 h 45"/>
              <a:gd name="T16" fmla="*/ 23 w 46"/>
              <a:gd name="T17" fmla="*/ 0 h 45"/>
              <a:gd name="T18" fmla="*/ 22 w 46"/>
              <a:gd name="T19" fmla="*/ 1 h 45"/>
              <a:gd name="T20" fmla="*/ 22 w 46"/>
              <a:gd name="T21" fmla="*/ 9 h 45"/>
              <a:gd name="T22" fmla="*/ 15 w 46"/>
              <a:gd name="T23" fmla="*/ 12 h 45"/>
              <a:gd name="T24" fmla="*/ 8 w 46"/>
              <a:gd name="T25" fmla="*/ 16 h 45"/>
              <a:gd name="T26" fmla="*/ 8 w 46"/>
              <a:gd name="T27" fmla="*/ 17 h 45"/>
              <a:gd name="T28" fmla="*/ 8 w 46"/>
              <a:gd name="T29" fmla="*/ 18 h 45"/>
              <a:gd name="T30" fmla="*/ 8 w 46"/>
              <a:gd name="T31" fmla="*/ 18 h 45"/>
              <a:gd name="T32" fmla="*/ 8 w 46"/>
              <a:gd name="T33" fmla="*/ 35 h 45"/>
              <a:gd name="T34" fmla="*/ 1 w 46"/>
              <a:gd name="T35" fmla="*/ 39 h 45"/>
              <a:gd name="T36" fmla="*/ 0 w 46"/>
              <a:gd name="T37" fmla="*/ 40 h 45"/>
              <a:gd name="T38" fmla="*/ 2 w 46"/>
              <a:gd name="T39" fmla="*/ 41 h 45"/>
              <a:gd name="T40" fmla="*/ 9 w 46"/>
              <a:gd name="T41" fmla="*/ 37 h 45"/>
              <a:gd name="T42" fmla="*/ 9 w 46"/>
              <a:gd name="T43" fmla="*/ 37 h 45"/>
              <a:gd name="T44" fmla="*/ 15 w 46"/>
              <a:gd name="T45" fmla="*/ 41 h 45"/>
              <a:gd name="T46" fmla="*/ 22 w 46"/>
              <a:gd name="T47" fmla="*/ 45 h 45"/>
              <a:gd name="T48" fmla="*/ 24 w 46"/>
              <a:gd name="T49" fmla="*/ 45 h 45"/>
              <a:gd name="T50" fmla="*/ 38 w 46"/>
              <a:gd name="T51" fmla="*/ 37 h 45"/>
              <a:gd name="T52" fmla="*/ 38 w 46"/>
              <a:gd name="T53" fmla="*/ 37 h 45"/>
              <a:gd name="T54" fmla="*/ 45 w 46"/>
              <a:gd name="T55" fmla="*/ 41 h 45"/>
              <a:gd name="T56" fmla="*/ 46 w 46"/>
              <a:gd name="T57" fmla="*/ 40 h 45"/>
              <a:gd name="T58" fmla="*/ 46 w 46"/>
              <a:gd name="T59" fmla="*/ 39 h 45"/>
              <a:gd name="T60" fmla="*/ 21 w 46"/>
              <a:gd name="T61" fmla="*/ 40 h 45"/>
              <a:gd name="T62" fmla="*/ 21 w 46"/>
              <a:gd name="T63" fmla="*/ 40 h 45"/>
              <a:gd name="T64" fmla="*/ 11 w 46"/>
              <a:gd name="T65" fmla="*/ 34 h 45"/>
              <a:gd name="T66" fmla="*/ 11 w 46"/>
              <a:gd name="T67" fmla="*/ 21 h 45"/>
              <a:gd name="T68" fmla="*/ 21 w 46"/>
              <a:gd name="T69" fmla="*/ 27 h 45"/>
              <a:gd name="T70" fmla="*/ 21 w 46"/>
              <a:gd name="T71" fmla="*/ 40 h 45"/>
              <a:gd name="T72" fmla="*/ 23 w 46"/>
              <a:gd name="T73" fmla="*/ 24 h 45"/>
              <a:gd name="T74" fmla="*/ 23 w 46"/>
              <a:gd name="T75" fmla="*/ 24 h 45"/>
              <a:gd name="T76" fmla="*/ 13 w 46"/>
              <a:gd name="T77" fmla="*/ 18 h 45"/>
              <a:gd name="T78" fmla="*/ 23 w 46"/>
              <a:gd name="T79" fmla="*/ 12 h 45"/>
              <a:gd name="T80" fmla="*/ 34 w 46"/>
              <a:gd name="T81" fmla="*/ 18 h 45"/>
              <a:gd name="T82" fmla="*/ 23 w 46"/>
              <a:gd name="T83" fmla="*/ 24 h 45"/>
              <a:gd name="T84" fmla="*/ 35 w 46"/>
              <a:gd name="T85" fmla="*/ 34 h 45"/>
              <a:gd name="T86" fmla="*/ 35 w 46"/>
              <a:gd name="T87" fmla="*/ 34 h 45"/>
              <a:gd name="T88" fmla="*/ 25 w 46"/>
              <a:gd name="T89" fmla="*/ 40 h 45"/>
              <a:gd name="T90" fmla="*/ 25 w 46"/>
              <a:gd name="T91" fmla="*/ 27 h 45"/>
              <a:gd name="T92" fmla="*/ 35 w 46"/>
              <a:gd name="T93" fmla="*/ 21 h 45"/>
              <a:gd name="T94" fmla="*/ 35 w 46"/>
              <a:gd name="T95" fmla="*/ 3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45">
                <a:moveTo>
                  <a:pt x="46" y="39"/>
                </a:moveTo>
                <a:cubicBezTo>
                  <a:pt x="39" y="35"/>
                  <a:pt x="39" y="35"/>
                  <a:pt x="39" y="35"/>
                </a:cubicBezTo>
                <a:cubicBezTo>
                  <a:pt x="39" y="18"/>
                  <a:pt x="39" y="18"/>
                  <a:pt x="39" y="18"/>
                </a:cubicBezTo>
                <a:cubicBezTo>
                  <a:pt x="39" y="18"/>
                  <a:pt x="39" y="18"/>
                  <a:pt x="39" y="18"/>
                </a:cubicBezTo>
                <a:cubicBezTo>
                  <a:pt x="39" y="18"/>
                  <a:pt x="39" y="18"/>
                  <a:pt x="39" y="18"/>
                </a:cubicBezTo>
                <a:cubicBezTo>
                  <a:pt x="39" y="17"/>
                  <a:pt x="38" y="17"/>
                  <a:pt x="38" y="16"/>
                </a:cubicBezTo>
                <a:cubicBezTo>
                  <a:pt x="24" y="9"/>
                  <a:pt x="24" y="9"/>
                  <a:pt x="24" y="9"/>
                </a:cubicBezTo>
                <a:cubicBezTo>
                  <a:pt x="24" y="1"/>
                  <a:pt x="24" y="1"/>
                  <a:pt x="24" y="1"/>
                </a:cubicBezTo>
                <a:cubicBezTo>
                  <a:pt x="24" y="0"/>
                  <a:pt x="24" y="0"/>
                  <a:pt x="23" y="0"/>
                </a:cubicBezTo>
                <a:cubicBezTo>
                  <a:pt x="23" y="0"/>
                  <a:pt x="22" y="0"/>
                  <a:pt x="22" y="1"/>
                </a:cubicBezTo>
                <a:cubicBezTo>
                  <a:pt x="22" y="9"/>
                  <a:pt x="22" y="9"/>
                  <a:pt x="22" y="9"/>
                </a:cubicBezTo>
                <a:cubicBezTo>
                  <a:pt x="15" y="12"/>
                  <a:pt x="15" y="12"/>
                  <a:pt x="15" y="12"/>
                </a:cubicBezTo>
                <a:cubicBezTo>
                  <a:pt x="8" y="16"/>
                  <a:pt x="8" y="16"/>
                  <a:pt x="8" y="16"/>
                </a:cubicBezTo>
                <a:cubicBezTo>
                  <a:pt x="8" y="17"/>
                  <a:pt x="8" y="17"/>
                  <a:pt x="8" y="17"/>
                </a:cubicBezTo>
                <a:cubicBezTo>
                  <a:pt x="8" y="17"/>
                  <a:pt x="8" y="18"/>
                  <a:pt x="8" y="18"/>
                </a:cubicBezTo>
                <a:cubicBezTo>
                  <a:pt x="8" y="18"/>
                  <a:pt x="8" y="18"/>
                  <a:pt x="8" y="18"/>
                </a:cubicBezTo>
                <a:cubicBezTo>
                  <a:pt x="8" y="35"/>
                  <a:pt x="8" y="35"/>
                  <a:pt x="8" y="35"/>
                </a:cubicBezTo>
                <a:cubicBezTo>
                  <a:pt x="1" y="39"/>
                  <a:pt x="1" y="39"/>
                  <a:pt x="1" y="39"/>
                </a:cubicBezTo>
                <a:cubicBezTo>
                  <a:pt x="0" y="39"/>
                  <a:pt x="0" y="40"/>
                  <a:pt x="0" y="40"/>
                </a:cubicBezTo>
                <a:cubicBezTo>
                  <a:pt x="1" y="41"/>
                  <a:pt x="1" y="41"/>
                  <a:pt x="2" y="41"/>
                </a:cubicBezTo>
                <a:cubicBezTo>
                  <a:pt x="9" y="37"/>
                  <a:pt x="9" y="37"/>
                  <a:pt x="9" y="37"/>
                </a:cubicBezTo>
                <a:cubicBezTo>
                  <a:pt x="9" y="37"/>
                  <a:pt x="9" y="37"/>
                  <a:pt x="9" y="37"/>
                </a:cubicBezTo>
                <a:cubicBezTo>
                  <a:pt x="15" y="41"/>
                  <a:pt x="15" y="41"/>
                  <a:pt x="15" y="41"/>
                </a:cubicBezTo>
                <a:cubicBezTo>
                  <a:pt x="22" y="45"/>
                  <a:pt x="22" y="45"/>
                  <a:pt x="22" y="45"/>
                </a:cubicBezTo>
                <a:cubicBezTo>
                  <a:pt x="23" y="45"/>
                  <a:pt x="24" y="45"/>
                  <a:pt x="24" y="45"/>
                </a:cubicBezTo>
                <a:cubicBezTo>
                  <a:pt x="38" y="37"/>
                  <a:pt x="38" y="37"/>
                  <a:pt x="38" y="37"/>
                </a:cubicBezTo>
                <a:cubicBezTo>
                  <a:pt x="38" y="37"/>
                  <a:pt x="38" y="37"/>
                  <a:pt x="38" y="37"/>
                </a:cubicBezTo>
                <a:cubicBezTo>
                  <a:pt x="45" y="41"/>
                  <a:pt x="45" y="41"/>
                  <a:pt x="45" y="41"/>
                </a:cubicBezTo>
                <a:cubicBezTo>
                  <a:pt x="45" y="41"/>
                  <a:pt x="46" y="41"/>
                  <a:pt x="46" y="40"/>
                </a:cubicBezTo>
                <a:cubicBezTo>
                  <a:pt x="46" y="40"/>
                  <a:pt x="46" y="39"/>
                  <a:pt x="46" y="39"/>
                </a:cubicBezTo>
                <a:close/>
                <a:moveTo>
                  <a:pt x="21" y="40"/>
                </a:moveTo>
                <a:cubicBezTo>
                  <a:pt x="21" y="40"/>
                  <a:pt x="21" y="40"/>
                  <a:pt x="21" y="40"/>
                </a:cubicBezTo>
                <a:cubicBezTo>
                  <a:pt x="11" y="34"/>
                  <a:pt x="11" y="34"/>
                  <a:pt x="11" y="34"/>
                </a:cubicBezTo>
                <a:cubicBezTo>
                  <a:pt x="11" y="21"/>
                  <a:pt x="11" y="21"/>
                  <a:pt x="11" y="21"/>
                </a:cubicBezTo>
                <a:cubicBezTo>
                  <a:pt x="21" y="27"/>
                  <a:pt x="21" y="27"/>
                  <a:pt x="21" y="27"/>
                </a:cubicBezTo>
                <a:cubicBezTo>
                  <a:pt x="21" y="40"/>
                  <a:pt x="21" y="40"/>
                  <a:pt x="21" y="40"/>
                </a:cubicBezTo>
                <a:close/>
                <a:moveTo>
                  <a:pt x="23" y="24"/>
                </a:moveTo>
                <a:cubicBezTo>
                  <a:pt x="23" y="24"/>
                  <a:pt x="23" y="24"/>
                  <a:pt x="23" y="24"/>
                </a:cubicBezTo>
                <a:cubicBezTo>
                  <a:pt x="13" y="18"/>
                  <a:pt x="13" y="18"/>
                  <a:pt x="13" y="18"/>
                </a:cubicBezTo>
                <a:cubicBezTo>
                  <a:pt x="23" y="12"/>
                  <a:pt x="23" y="12"/>
                  <a:pt x="23" y="12"/>
                </a:cubicBezTo>
                <a:cubicBezTo>
                  <a:pt x="34" y="18"/>
                  <a:pt x="34" y="18"/>
                  <a:pt x="34" y="18"/>
                </a:cubicBezTo>
                <a:cubicBezTo>
                  <a:pt x="23" y="24"/>
                  <a:pt x="23" y="24"/>
                  <a:pt x="23" y="24"/>
                </a:cubicBezTo>
                <a:close/>
                <a:moveTo>
                  <a:pt x="35" y="34"/>
                </a:moveTo>
                <a:cubicBezTo>
                  <a:pt x="35" y="34"/>
                  <a:pt x="35" y="34"/>
                  <a:pt x="35" y="34"/>
                </a:cubicBezTo>
                <a:cubicBezTo>
                  <a:pt x="25" y="40"/>
                  <a:pt x="25" y="40"/>
                  <a:pt x="25" y="40"/>
                </a:cubicBezTo>
                <a:cubicBezTo>
                  <a:pt x="25" y="27"/>
                  <a:pt x="25" y="27"/>
                  <a:pt x="25" y="27"/>
                </a:cubicBezTo>
                <a:cubicBezTo>
                  <a:pt x="35" y="21"/>
                  <a:pt x="35" y="21"/>
                  <a:pt x="35" y="21"/>
                </a:cubicBezTo>
                <a:cubicBezTo>
                  <a:pt x="35" y="34"/>
                  <a:pt x="35" y="34"/>
                  <a:pt x="35" y="34"/>
                </a:cubicBezTo>
                <a:close/>
              </a:path>
            </a:pathLst>
          </a:custGeom>
          <a:solidFill>
            <a:srgbClr val="FFFFFF"/>
          </a:solidFill>
          <a:ln w="9525">
            <a:solidFill>
              <a:srgbClr val="000000"/>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217" name="矩形 216"/>
          <p:cNvSpPr/>
          <p:nvPr/>
        </p:nvSpPr>
        <p:spPr>
          <a:xfrm>
            <a:off x="7667679" y="5478719"/>
            <a:ext cx="1151700" cy="431888"/>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ISO27018</a:t>
            </a:r>
            <a:endParaRPr lang="zh-CN" altLang="en-US" sz="1200" b="1" dirty="0">
              <a:solidFill>
                <a:schemeClr val="tx1"/>
              </a:solidFill>
              <a:latin typeface="+mn-ea"/>
            </a:endParaRPr>
          </a:p>
        </p:txBody>
      </p:sp>
      <p:sp>
        <p:nvSpPr>
          <p:cNvPr id="218" name="矩形 217"/>
          <p:cNvSpPr/>
          <p:nvPr/>
        </p:nvSpPr>
        <p:spPr>
          <a:xfrm>
            <a:off x="10186443" y="5482343"/>
            <a:ext cx="657135" cy="424639"/>
          </a:xfrm>
          <a:prstGeom prst="rect">
            <a:avLst/>
          </a:prstGeom>
          <a:solidFill>
            <a:srgbClr val="009EE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SOC</a:t>
            </a:r>
            <a:endParaRPr lang="zh-CN" altLang="en-US" sz="1200" b="1" dirty="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完整</a:t>
            </a:r>
            <a:r>
              <a:rPr lang="zh-CN" altLang="en-US" sz="3200" dirty="0"/>
              <a:t>灾备能力，全面提升业务连续性</a:t>
            </a:r>
            <a:endParaRPr lang="zh-CN" altLang="en-US" sz="3200" dirty="0"/>
          </a:p>
        </p:txBody>
      </p:sp>
      <p:grpSp>
        <p:nvGrpSpPr>
          <p:cNvPr id="57" name="组合 29182"/>
          <p:cNvGrpSpPr/>
          <p:nvPr/>
        </p:nvGrpSpPr>
        <p:grpSpPr bwMode="auto">
          <a:xfrm>
            <a:off x="1097739" y="1851822"/>
            <a:ext cx="1374161" cy="1252687"/>
            <a:chOff x="773113" y="619124"/>
            <a:chExt cx="766763" cy="701677"/>
          </a:xfrm>
          <a:solidFill>
            <a:schemeClr val="tx1">
              <a:lumMod val="65000"/>
              <a:lumOff val="35000"/>
            </a:schemeClr>
          </a:solidFill>
        </p:grpSpPr>
        <p:sp>
          <p:nvSpPr>
            <p:cNvPr id="58" name="Freeform 27"/>
            <p:cNvSpPr/>
            <p:nvPr/>
          </p:nvSpPr>
          <p:spPr bwMode="auto">
            <a:xfrm>
              <a:off x="804863" y="655637"/>
              <a:ext cx="30163" cy="15875"/>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59" name="Freeform 28"/>
            <p:cNvSpPr/>
            <p:nvPr/>
          </p:nvSpPr>
          <p:spPr bwMode="auto">
            <a:xfrm>
              <a:off x="911225" y="655637"/>
              <a:ext cx="30163" cy="15875"/>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0" name="Freeform 29"/>
            <p:cNvSpPr/>
            <p:nvPr/>
          </p:nvSpPr>
          <p:spPr bwMode="auto">
            <a:xfrm>
              <a:off x="773113" y="619124"/>
              <a:ext cx="766763" cy="687387"/>
            </a:xfrm>
            <a:custGeom>
              <a:avLst/>
              <a:gdLst>
                <a:gd name="T0" fmla="*/ 2147483647 w 1828"/>
                <a:gd name="T1" fmla="*/ 2147483647 h 1637"/>
                <a:gd name="T2" fmla="*/ 2147483647 w 1828"/>
                <a:gd name="T3" fmla="*/ 2147483647 h 1637"/>
                <a:gd name="T4" fmla="*/ 2147483647 w 1828"/>
                <a:gd name="T5" fmla="*/ 2147483647 h 1637"/>
                <a:gd name="T6" fmla="*/ 2147483647 w 1828"/>
                <a:gd name="T7" fmla="*/ 2147483647 h 1637"/>
                <a:gd name="T8" fmla="*/ 2147483647 w 1828"/>
                <a:gd name="T9" fmla="*/ 2147483647 h 1637"/>
                <a:gd name="T10" fmla="*/ 2147483647 w 1828"/>
                <a:gd name="T11" fmla="*/ 2147483647 h 1637"/>
                <a:gd name="T12" fmla="*/ 2147483647 w 1828"/>
                <a:gd name="T13" fmla="*/ 2147483647 h 1637"/>
                <a:gd name="T14" fmla="*/ 2147483647 w 1828"/>
                <a:gd name="T15" fmla="*/ 2147483647 h 1637"/>
                <a:gd name="T16" fmla="*/ 2147483647 w 1828"/>
                <a:gd name="T17" fmla="*/ 2147483647 h 1637"/>
                <a:gd name="T18" fmla="*/ 2147483647 w 1828"/>
                <a:gd name="T19" fmla="*/ 2147483647 h 1637"/>
                <a:gd name="T20" fmla="*/ 2147483647 w 1828"/>
                <a:gd name="T21" fmla="*/ 2147483647 h 1637"/>
                <a:gd name="T22" fmla="*/ 2147483647 w 1828"/>
                <a:gd name="T23" fmla="*/ 2147483647 h 1637"/>
                <a:gd name="T24" fmla="*/ 2147483647 w 1828"/>
                <a:gd name="T25" fmla="*/ 2147483647 h 1637"/>
                <a:gd name="T26" fmla="*/ 2147483647 w 1828"/>
                <a:gd name="T27" fmla="*/ 2147483647 h 1637"/>
                <a:gd name="T28" fmla="*/ 2147483647 w 1828"/>
                <a:gd name="T29" fmla="*/ 2147483647 h 1637"/>
                <a:gd name="T30" fmla="*/ 2147483647 w 1828"/>
                <a:gd name="T31" fmla="*/ 2147483647 h 1637"/>
                <a:gd name="T32" fmla="*/ 2147483647 w 1828"/>
                <a:gd name="T33" fmla="*/ 2147483647 h 1637"/>
                <a:gd name="T34" fmla="*/ 0 w 1828"/>
                <a:gd name="T35" fmla="*/ 2147483647 h 1637"/>
                <a:gd name="T36" fmla="*/ 0 w 1828"/>
                <a:gd name="T37" fmla="*/ 2147483647 h 1637"/>
                <a:gd name="T38" fmla="*/ 2147483647 w 1828"/>
                <a:gd name="T39" fmla="*/ 0 h 1637"/>
                <a:gd name="T40" fmla="*/ 2147483647 w 1828"/>
                <a:gd name="T41" fmla="*/ 0 h 1637"/>
                <a:gd name="T42" fmla="*/ 2147483647 w 1828"/>
                <a:gd name="T43" fmla="*/ 2147483647 h 1637"/>
                <a:gd name="T44" fmla="*/ 2147483647 w 1828"/>
                <a:gd name="T45" fmla="*/ 2147483647 h 1637"/>
                <a:gd name="T46" fmla="*/ 2147483647 w 1828"/>
                <a:gd name="T47" fmla="*/ 2147483647 h 16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28"/>
                <a:gd name="T73" fmla="*/ 0 h 1637"/>
                <a:gd name="T74" fmla="*/ 1828 w 1828"/>
                <a:gd name="T75" fmla="*/ 1637 h 16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28" h="1637">
                  <a:moveTo>
                    <a:pt x="1759" y="1637"/>
                  </a:moveTo>
                  <a:lnTo>
                    <a:pt x="1759" y="1637"/>
                  </a:lnTo>
                  <a:lnTo>
                    <a:pt x="1275" y="1637"/>
                  </a:lnTo>
                  <a:cubicBezTo>
                    <a:pt x="1264" y="1637"/>
                    <a:pt x="1255" y="1628"/>
                    <a:pt x="1255" y="1617"/>
                  </a:cubicBezTo>
                  <a:cubicBezTo>
                    <a:pt x="1255" y="1606"/>
                    <a:pt x="1264" y="1597"/>
                    <a:pt x="1275" y="1597"/>
                  </a:cubicBezTo>
                  <a:lnTo>
                    <a:pt x="1759" y="1597"/>
                  </a:lnTo>
                  <a:cubicBezTo>
                    <a:pt x="1775" y="1597"/>
                    <a:pt x="1788" y="1581"/>
                    <a:pt x="1788" y="1561"/>
                  </a:cubicBezTo>
                  <a:lnTo>
                    <a:pt x="1788" y="76"/>
                  </a:lnTo>
                  <a:cubicBezTo>
                    <a:pt x="1788" y="56"/>
                    <a:pt x="1775" y="40"/>
                    <a:pt x="1759" y="40"/>
                  </a:cubicBezTo>
                  <a:lnTo>
                    <a:pt x="70" y="40"/>
                  </a:lnTo>
                  <a:cubicBezTo>
                    <a:pt x="53" y="40"/>
                    <a:pt x="40" y="56"/>
                    <a:pt x="40" y="76"/>
                  </a:cubicBezTo>
                  <a:lnTo>
                    <a:pt x="40" y="1561"/>
                  </a:lnTo>
                  <a:cubicBezTo>
                    <a:pt x="40" y="1581"/>
                    <a:pt x="53" y="1597"/>
                    <a:pt x="70" y="1597"/>
                  </a:cubicBezTo>
                  <a:lnTo>
                    <a:pt x="1076" y="1597"/>
                  </a:lnTo>
                  <a:cubicBezTo>
                    <a:pt x="1087" y="1597"/>
                    <a:pt x="1096" y="1606"/>
                    <a:pt x="1096" y="1617"/>
                  </a:cubicBezTo>
                  <a:cubicBezTo>
                    <a:pt x="1096" y="1628"/>
                    <a:pt x="1087" y="1637"/>
                    <a:pt x="1076" y="1637"/>
                  </a:cubicBezTo>
                  <a:lnTo>
                    <a:pt x="70" y="1637"/>
                  </a:lnTo>
                  <a:cubicBezTo>
                    <a:pt x="31" y="1637"/>
                    <a:pt x="0" y="1603"/>
                    <a:pt x="0" y="1561"/>
                  </a:cubicBezTo>
                  <a:lnTo>
                    <a:pt x="0" y="76"/>
                  </a:lnTo>
                  <a:cubicBezTo>
                    <a:pt x="0" y="34"/>
                    <a:pt x="31" y="0"/>
                    <a:pt x="70" y="0"/>
                  </a:cubicBezTo>
                  <a:lnTo>
                    <a:pt x="1759" y="0"/>
                  </a:lnTo>
                  <a:cubicBezTo>
                    <a:pt x="1797" y="0"/>
                    <a:pt x="1828" y="34"/>
                    <a:pt x="1828" y="76"/>
                  </a:cubicBezTo>
                  <a:lnTo>
                    <a:pt x="1828" y="1561"/>
                  </a:lnTo>
                  <a:cubicBezTo>
                    <a:pt x="1828" y="1603"/>
                    <a:pt x="1797" y="1637"/>
                    <a:pt x="1759" y="163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1" name="Freeform 30"/>
            <p:cNvSpPr/>
            <p:nvPr/>
          </p:nvSpPr>
          <p:spPr bwMode="auto">
            <a:xfrm>
              <a:off x="1155700" y="628649"/>
              <a:ext cx="11113" cy="674687"/>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3" y="1607"/>
                  </a:moveTo>
                  <a:lnTo>
                    <a:pt x="13" y="1607"/>
                  </a:lnTo>
                  <a:cubicBezTo>
                    <a:pt x="6" y="1607"/>
                    <a:pt x="0" y="1601"/>
                    <a:pt x="0" y="1594"/>
                  </a:cubicBezTo>
                  <a:lnTo>
                    <a:pt x="0" y="14"/>
                  </a:lnTo>
                  <a:cubicBezTo>
                    <a:pt x="0" y="6"/>
                    <a:pt x="6" y="0"/>
                    <a:pt x="13" y="0"/>
                  </a:cubicBezTo>
                  <a:cubicBezTo>
                    <a:pt x="21" y="0"/>
                    <a:pt x="27" y="6"/>
                    <a:pt x="27" y="14"/>
                  </a:cubicBezTo>
                  <a:lnTo>
                    <a:pt x="27" y="1594"/>
                  </a:lnTo>
                  <a:cubicBezTo>
                    <a:pt x="27" y="1601"/>
                    <a:pt x="21" y="1607"/>
                    <a:pt x="13" y="160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2" name="Freeform 31"/>
            <p:cNvSpPr/>
            <p:nvPr/>
          </p:nvSpPr>
          <p:spPr bwMode="auto">
            <a:xfrm>
              <a:off x="1341438" y="628649"/>
              <a:ext cx="11113" cy="674687"/>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4" y="1607"/>
                  </a:moveTo>
                  <a:lnTo>
                    <a:pt x="14" y="1607"/>
                  </a:lnTo>
                  <a:cubicBezTo>
                    <a:pt x="6" y="1607"/>
                    <a:pt x="0" y="1601"/>
                    <a:pt x="0" y="1594"/>
                  </a:cubicBezTo>
                  <a:lnTo>
                    <a:pt x="0" y="14"/>
                  </a:lnTo>
                  <a:cubicBezTo>
                    <a:pt x="0" y="6"/>
                    <a:pt x="6" y="0"/>
                    <a:pt x="14" y="0"/>
                  </a:cubicBezTo>
                  <a:cubicBezTo>
                    <a:pt x="21" y="0"/>
                    <a:pt x="27" y="6"/>
                    <a:pt x="27" y="14"/>
                  </a:cubicBezTo>
                  <a:lnTo>
                    <a:pt x="27" y="1594"/>
                  </a:lnTo>
                  <a:cubicBezTo>
                    <a:pt x="27" y="1601"/>
                    <a:pt x="21" y="1607"/>
                    <a:pt x="14" y="160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3" name="Freeform 32"/>
            <p:cNvSpPr/>
            <p:nvPr/>
          </p:nvSpPr>
          <p:spPr bwMode="auto">
            <a:xfrm>
              <a:off x="971551" y="628649"/>
              <a:ext cx="11113" cy="674687"/>
            </a:xfrm>
            <a:custGeom>
              <a:avLst/>
              <a:gdLst>
                <a:gd name="T0" fmla="*/ 2147483647 w 27"/>
                <a:gd name="T1" fmla="*/ 2147483647 h 1607"/>
                <a:gd name="T2" fmla="*/ 2147483647 w 27"/>
                <a:gd name="T3" fmla="*/ 2147483647 h 1607"/>
                <a:gd name="T4" fmla="*/ 0 w 27"/>
                <a:gd name="T5" fmla="*/ 2147483647 h 1607"/>
                <a:gd name="T6" fmla="*/ 0 w 27"/>
                <a:gd name="T7" fmla="*/ 2147483647 h 1607"/>
                <a:gd name="T8" fmla="*/ 2147483647 w 27"/>
                <a:gd name="T9" fmla="*/ 0 h 1607"/>
                <a:gd name="T10" fmla="*/ 2147483647 w 27"/>
                <a:gd name="T11" fmla="*/ 2147483647 h 1607"/>
                <a:gd name="T12" fmla="*/ 2147483647 w 27"/>
                <a:gd name="T13" fmla="*/ 2147483647 h 1607"/>
                <a:gd name="T14" fmla="*/ 2147483647 w 27"/>
                <a:gd name="T15" fmla="*/ 2147483647 h 16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607"/>
                <a:gd name="T26" fmla="*/ 27 w 27"/>
                <a:gd name="T27" fmla="*/ 1607 h 16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607">
                  <a:moveTo>
                    <a:pt x="13" y="1607"/>
                  </a:moveTo>
                  <a:lnTo>
                    <a:pt x="13" y="1607"/>
                  </a:lnTo>
                  <a:cubicBezTo>
                    <a:pt x="6" y="1607"/>
                    <a:pt x="0" y="1601"/>
                    <a:pt x="0" y="1594"/>
                  </a:cubicBezTo>
                  <a:lnTo>
                    <a:pt x="0" y="14"/>
                  </a:lnTo>
                  <a:cubicBezTo>
                    <a:pt x="0" y="6"/>
                    <a:pt x="6" y="0"/>
                    <a:pt x="13" y="0"/>
                  </a:cubicBezTo>
                  <a:cubicBezTo>
                    <a:pt x="21" y="0"/>
                    <a:pt x="27" y="6"/>
                    <a:pt x="27" y="14"/>
                  </a:cubicBezTo>
                  <a:lnTo>
                    <a:pt x="27" y="1594"/>
                  </a:lnTo>
                  <a:cubicBezTo>
                    <a:pt x="27" y="1601"/>
                    <a:pt x="21" y="1607"/>
                    <a:pt x="13" y="160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4" name="Freeform 34"/>
            <p:cNvSpPr>
              <a:spLocks noEditPoints="1"/>
            </p:cNvSpPr>
            <p:nvPr/>
          </p:nvSpPr>
          <p:spPr bwMode="auto">
            <a:xfrm>
              <a:off x="819150" y="711199"/>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5" name="Freeform 35"/>
            <p:cNvSpPr>
              <a:spLocks noEditPoints="1"/>
            </p:cNvSpPr>
            <p:nvPr/>
          </p:nvSpPr>
          <p:spPr bwMode="auto">
            <a:xfrm>
              <a:off x="819150" y="749299"/>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6" name="Freeform 36"/>
            <p:cNvSpPr>
              <a:spLocks noEditPoints="1"/>
            </p:cNvSpPr>
            <p:nvPr/>
          </p:nvSpPr>
          <p:spPr bwMode="auto">
            <a:xfrm>
              <a:off x="819150" y="787399"/>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7" name="Freeform 37"/>
            <p:cNvSpPr>
              <a:spLocks noEditPoints="1"/>
            </p:cNvSpPr>
            <p:nvPr/>
          </p:nvSpPr>
          <p:spPr bwMode="auto">
            <a:xfrm>
              <a:off x="819150" y="825499"/>
              <a:ext cx="117475" cy="23813"/>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8" name="Freeform 38"/>
            <p:cNvSpPr>
              <a:spLocks noEditPoints="1"/>
            </p:cNvSpPr>
            <p:nvPr/>
          </p:nvSpPr>
          <p:spPr bwMode="auto">
            <a:xfrm>
              <a:off x="819150" y="865187"/>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69" name="Freeform 39"/>
            <p:cNvSpPr>
              <a:spLocks noEditPoints="1"/>
            </p:cNvSpPr>
            <p:nvPr/>
          </p:nvSpPr>
          <p:spPr bwMode="auto">
            <a:xfrm>
              <a:off x="819150" y="903287"/>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0" name="Freeform 40"/>
            <p:cNvSpPr>
              <a:spLocks noEditPoints="1"/>
            </p:cNvSpPr>
            <p:nvPr/>
          </p:nvSpPr>
          <p:spPr bwMode="auto">
            <a:xfrm>
              <a:off x="819150" y="941387"/>
              <a:ext cx="117475" cy="22225"/>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1" name="Freeform 41"/>
            <p:cNvSpPr>
              <a:spLocks noEditPoints="1"/>
            </p:cNvSpPr>
            <p:nvPr/>
          </p:nvSpPr>
          <p:spPr bwMode="auto">
            <a:xfrm>
              <a:off x="819150" y="979486"/>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2" name="Freeform 42"/>
            <p:cNvSpPr>
              <a:spLocks noEditPoints="1"/>
            </p:cNvSpPr>
            <p:nvPr/>
          </p:nvSpPr>
          <p:spPr bwMode="auto">
            <a:xfrm>
              <a:off x="819150" y="1019173"/>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3" name="Freeform 43"/>
            <p:cNvSpPr>
              <a:spLocks noEditPoints="1"/>
            </p:cNvSpPr>
            <p:nvPr/>
          </p:nvSpPr>
          <p:spPr bwMode="auto">
            <a:xfrm>
              <a:off x="819150" y="1057273"/>
              <a:ext cx="117475" cy="22225"/>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4" name="Freeform 44"/>
            <p:cNvSpPr>
              <a:spLocks noEditPoints="1"/>
            </p:cNvSpPr>
            <p:nvPr/>
          </p:nvSpPr>
          <p:spPr bwMode="auto">
            <a:xfrm>
              <a:off x="819150" y="1095373"/>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5" name="Freeform 45"/>
            <p:cNvSpPr>
              <a:spLocks noEditPoints="1"/>
            </p:cNvSpPr>
            <p:nvPr/>
          </p:nvSpPr>
          <p:spPr bwMode="auto">
            <a:xfrm>
              <a:off x="819150" y="1133473"/>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6" name="Freeform 46"/>
            <p:cNvSpPr>
              <a:spLocks noEditPoints="1"/>
            </p:cNvSpPr>
            <p:nvPr/>
          </p:nvSpPr>
          <p:spPr bwMode="auto">
            <a:xfrm>
              <a:off x="819150" y="1173161"/>
              <a:ext cx="117475" cy="20638"/>
            </a:xfrm>
            <a:custGeom>
              <a:avLst/>
              <a:gdLst>
                <a:gd name="T0" fmla="*/ 2147483647 w 279"/>
                <a:gd name="T1" fmla="*/ 2147483647 h 52"/>
                <a:gd name="T2" fmla="*/ 2147483647 w 279"/>
                <a:gd name="T3" fmla="*/ 2147483647 h 52"/>
                <a:gd name="T4" fmla="*/ 2147483647 w 279"/>
                <a:gd name="T5" fmla="*/ 2147483647 h 52"/>
                <a:gd name="T6" fmla="*/ 2147483647 w 279"/>
                <a:gd name="T7" fmla="*/ 2147483647 h 52"/>
                <a:gd name="T8" fmla="*/ 2147483647 w 279"/>
                <a:gd name="T9" fmla="*/ 2147483647 h 52"/>
                <a:gd name="T10" fmla="*/ 2147483647 w 279"/>
                <a:gd name="T11" fmla="*/ 2147483647 h 52"/>
                <a:gd name="T12" fmla="*/ 2147483647 w 279"/>
                <a:gd name="T13" fmla="*/ 2147483647 h 52"/>
                <a:gd name="T14" fmla="*/ 2147483647 w 279"/>
                <a:gd name="T15" fmla="*/ 2147483647 h 52"/>
                <a:gd name="T16" fmla="*/ 2147483647 w 279"/>
                <a:gd name="T17" fmla="*/ 2147483647 h 52"/>
                <a:gd name="T18" fmla="*/ 2147483647 w 279"/>
                <a:gd name="T19" fmla="*/ 2147483647 h 52"/>
                <a:gd name="T20" fmla="*/ 2147483647 w 279"/>
                <a:gd name="T21" fmla="*/ 2147483647 h 52"/>
                <a:gd name="T22" fmla="*/ 2147483647 w 279"/>
                <a:gd name="T23" fmla="*/ 2147483647 h 52"/>
                <a:gd name="T24" fmla="*/ 2147483647 w 279"/>
                <a:gd name="T25" fmla="*/ 2147483647 h 52"/>
                <a:gd name="T26" fmla="*/ 2147483647 w 279"/>
                <a:gd name="T27" fmla="*/ 2147483647 h 52"/>
                <a:gd name="T28" fmla="*/ 2147483647 w 279"/>
                <a:gd name="T29" fmla="*/ 2147483647 h 52"/>
                <a:gd name="T30" fmla="*/ 2147483647 w 279"/>
                <a:gd name="T31" fmla="*/ 2147483647 h 52"/>
                <a:gd name="T32" fmla="*/ 2147483647 w 279"/>
                <a:gd name="T33" fmla="*/ 2147483647 h 52"/>
                <a:gd name="T34" fmla="*/ 2147483647 w 279"/>
                <a:gd name="T35" fmla="*/ 2147483647 h 52"/>
                <a:gd name="T36" fmla="*/ 2147483647 w 279"/>
                <a:gd name="T37" fmla="*/ 2147483647 h 52"/>
                <a:gd name="T38" fmla="*/ 2147483647 w 279"/>
                <a:gd name="T39" fmla="*/ 2147483647 h 52"/>
                <a:gd name="T40" fmla="*/ 2147483647 w 279"/>
                <a:gd name="T41" fmla="*/ 2147483647 h 52"/>
                <a:gd name="T42" fmla="*/ 2147483647 w 279"/>
                <a:gd name="T43" fmla="*/ 2147483647 h 52"/>
                <a:gd name="T44" fmla="*/ 2147483647 w 279"/>
                <a:gd name="T45" fmla="*/ 2147483647 h 52"/>
                <a:gd name="T46" fmla="*/ 2147483647 w 279"/>
                <a:gd name="T47" fmla="*/ 2147483647 h 52"/>
                <a:gd name="T48" fmla="*/ 0 w 279"/>
                <a:gd name="T49" fmla="*/ 2147483647 h 52"/>
                <a:gd name="T50" fmla="*/ 0 w 279"/>
                <a:gd name="T51" fmla="*/ 2147483647 h 52"/>
                <a:gd name="T52" fmla="*/ 2147483647 w 279"/>
                <a:gd name="T53" fmla="*/ 2147483647 h 52"/>
                <a:gd name="T54" fmla="*/ 2147483647 w 279"/>
                <a:gd name="T55" fmla="*/ 0 h 52"/>
                <a:gd name="T56" fmla="*/ 0 w 279"/>
                <a:gd name="T57" fmla="*/ 0 h 52"/>
                <a:gd name="T58" fmla="*/ 0 w 279"/>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2"/>
                <a:gd name="T92" fmla="*/ 279 w 279"/>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9" y="52"/>
                  </a:lnTo>
                  <a:lnTo>
                    <a:pt x="279"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7" name="Freeform 47"/>
            <p:cNvSpPr>
              <a:spLocks noEditPoints="1"/>
            </p:cNvSpPr>
            <p:nvPr/>
          </p:nvSpPr>
          <p:spPr bwMode="auto">
            <a:xfrm>
              <a:off x="819150" y="1211261"/>
              <a:ext cx="117475" cy="22225"/>
            </a:xfrm>
            <a:custGeom>
              <a:avLst/>
              <a:gdLst>
                <a:gd name="T0" fmla="*/ 2147483647 w 279"/>
                <a:gd name="T1" fmla="*/ 2147483647 h 53"/>
                <a:gd name="T2" fmla="*/ 2147483647 w 279"/>
                <a:gd name="T3" fmla="*/ 2147483647 h 53"/>
                <a:gd name="T4" fmla="*/ 2147483647 w 279"/>
                <a:gd name="T5" fmla="*/ 2147483647 h 53"/>
                <a:gd name="T6" fmla="*/ 2147483647 w 279"/>
                <a:gd name="T7" fmla="*/ 2147483647 h 53"/>
                <a:gd name="T8" fmla="*/ 2147483647 w 279"/>
                <a:gd name="T9" fmla="*/ 2147483647 h 53"/>
                <a:gd name="T10" fmla="*/ 2147483647 w 279"/>
                <a:gd name="T11" fmla="*/ 2147483647 h 53"/>
                <a:gd name="T12" fmla="*/ 2147483647 w 279"/>
                <a:gd name="T13" fmla="*/ 2147483647 h 53"/>
                <a:gd name="T14" fmla="*/ 2147483647 w 279"/>
                <a:gd name="T15" fmla="*/ 2147483647 h 53"/>
                <a:gd name="T16" fmla="*/ 2147483647 w 279"/>
                <a:gd name="T17" fmla="*/ 2147483647 h 53"/>
                <a:gd name="T18" fmla="*/ 2147483647 w 279"/>
                <a:gd name="T19" fmla="*/ 2147483647 h 53"/>
                <a:gd name="T20" fmla="*/ 2147483647 w 279"/>
                <a:gd name="T21" fmla="*/ 2147483647 h 53"/>
                <a:gd name="T22" fmla="*/ 2147483647 w 279"/>
                <a:gd name="T23" fmla="*/ 2147483647 h 53"/>
                <a:gd name="T24" fmla="*/ 2147483647 w 279"/>
                <a:gd name="T25" fmla="*/ 2147483647 h 53"/>
                <a:gd name="T26" fmla="*/ 2147483647 w 279"/>
                <a:gd name="T27" fmla="*/ 2147483647 h 53"/>
                <a:gd name="T28" fmla="*/ 2147483647 w 279"/>
                <a:gd name="T29" fmla="*/ 2147483647 h 53"/>
                <a:gd name="T30" fmla="*/ 2147483647 w 279"/>
                <a:gd name="T31" fmla="*/ 2147483647 h 53"/>
                <a:gd name="T32" fmla="*/ 2147483647 w 279"/>
                <a:gd name="T33" fmla="*/ 2147483647 h 53"/>
                <a:gd name="T34" fmla="*/ 2147483647 w 279"/>
                <a:gd name="T35" fmla="*/ 2147483647 h 53"/>
                <a:gd name="T36" fmla="*/ 2147483647 w 279"/>
                <a:gd name="T37" fmla="*/ 2147483647 h 53"/>
                <a:gd name="T38" fmla="*/ 2147483647 w 279"/>
                <a:gd name="T39" fmla="*/ 2147483647 h 53"/>
                <a:gd name="T40" fmla="*/ 2147483647 w 279"/>
                <a:gd name="T41" fmla="*/ 2147483647 h 53"/>
                <a:gd name="T42" fmla="*/ 2147483647 w 279"/>
                <a:gd name="T43" fmla="*/ 2147483647 h 53"/>
                <a:gd name="T44" fmla="*/ 2147483647 w 279"/>
                <a:gd name="T45" fmla="*/ 2147483647 h 53"/>
                <a:gd name="T46" fmla="*/ 2147483647 w 279"/>
                <a:gd name="T47" fmla="*/ 2147483647 h 53"/>
                <a:gd name="T48" fmla="*/ 0 w 279"/>
                <a:gd name="T49" fmla="*/ 2147483647 h 53"/>
                <a:gd name="T50" fmla="*/ 0 w 279"/>
                <a:gd name="T51" fmla="*/ 2147483647 h 53"/>
                <a:gd name="T52" fmla="*/ 2147483647 w 279"/>
                <a:gd name="T53" fmla="*/ 2147483647 h 53"/>
                <a:gd name="T54" fmla="*/ 2147483647 w 279"/>
                <a:gd name="T55" fmla="*/ 0 h 53"/>
                <a:gd name="T56" fmla="*/ 0 w 279"/>
                <a:gd name="T57" fmla="*/ 0 h 53"/>
                <a:gd name="T58" fmla="*/ 0 w 279"/>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9"/>
                <a:gd name="T91" fmla="*/ 0 h 53"/>
                <a:gd name="T92" fmla="*/ 279 w 279"/>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9"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9" y="53"/>
                  </a:lnTo>
                  <a:lnTo>
                    <a:pt x="279"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8" name="Freeform 48"/>
            <p:cNvSpPr>
              <a:spLocks noEditPoints="1"/>
            </p:cNvSpPr>
            <p:nvPr/>
          </p:nvSpPr>
          <p:spPr bwMode="auto">
            <a:xfrm>
              <a:off x="1009651" y="7111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79" name="Freeform 49"/>
            <p:cNvSpPr>
              <a:spLocks noEditPoints="1"/>
            </p:cNvSpPr>
            <p:nvPr/>
          </p:nvSpPr>
          <p:spPr bwMode="auto">
            <a:xfrm>
              <a:off x="1009651" y="7492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0" name="Freeform 50"/>
            <p:cNvSpPr>
              <a:spLocks noEditPoints="1"/>
            </p:cNvSpPr>
            <p:nvPr/>
          </p:nvSpPr>
          <p:spPr bwMode="auto">
            <a:xfrm>
              <a:off x="1009651" y="7873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1" name="Freeform 51"/>
            <p:cNvSpPr>
              <a:spLocks noEditPoints="1"/>
            </p:cNvSpPr>
            <p:nvPr/>
          </p:nvSpPr>
          <p:spPr bwMode="auto">
            <a:xfrm>
              <a:off x="1009651" y="825499"/>
              <a:ext cx="117475" cy="23813"/>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2" name="Freeform 52"/>
            <p:cNvSpPr>
              <a:spLocks noEditPoints="1"/>
            </p:cNvSpPr>
            <p:nvPr/>
          </p:nvSpPr>
          <p:spPr bwMode="auto">
            <a:xfrm>
              <a:off x="1009651" y="865187"/>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3" name="Freeform 53"/>
            <p:cNvSpPr>
              <a:spLocks noEditPoints="1"/>
            </p:cNvSpPr>
            <p:nvPr/>
          </p:nvSpPr>
          <p:spPr bwMode="auto">
            <a:xfrm>
              <a:off x="1009651" y="903287"/>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4" name="Freeform 54"/>
            <p:cNvSpPr>
              <a:spLocks noEditPoints="1"/>
            </p:cNvSpPr>
            <p:nvPr/>
          </p:nvSpPr>
          <p:spPr bwMode="auto">
            <a:xfrm>
              <a:off x="1009651" y="941387"/>
              <a:ext cx="117475"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5" name="Freeform 55"/>
            <p:cNvSpPr>
              <a:spLocks noEditPoints="1"/>
            </p:cNvSpPr>
            <p:nvPr/>
          </p:nvSpPr>
          <p:spPr bwMode="auto">
            <a:xfrm>
              <a:off x="1009651" y="979486"/>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6" name="Freeform 56"/>
            <p:cNvSpPr>
              <a:spLocks noEditPoints="1"/>
            </p:cNvSpPr>
            <p:nvPr/>
          </p:nvSpPr>
          <p:spPr bwMode="auto">
            <a:xfrm>
              <a:off x="1009651" y="10191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7" name="Freeform 57"/>
            <p:cNvSpPr>
              <a:spLocks noEditPoints="1"/>
            </p:cNvSpPr>
            <p:nvPr/>
          </p:nvSpPr>
          <p:spPr bwMode="auto">
            <a:xfrm>
              <a:off x="1009651" y="1057273"/>
              <a:ext cx="117475"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8" name="Freeform 58"/>
            <p:cNvSpPr>
              <a:spLocks noEditPoints="1"/>
            </p:cNvSpPr>
            <p:nvPr/>
          </p:nvSpPr>
          <p:spPr bwMode="auto">
            <a:xfrm>
              <a:off x="1009651" y="10953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89" name="Freeform 59"/>
            <p:cNvSpPr>
              <a:spLocks noEditPoints="1"/>
            </p:cNvSpPr>
            <p:nvPr/>
          </p:nvSpPr>
          <p:spPr bwMode="auto">
            <a:xfrm>
              <a:off x="1009651" y="11334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0" name="Freeform 60"/>
            <p:cNvSpPr>
              <a:spLocks noEditPoints="1"/>
            </p:cNvSpPr>
            <p:nvPr/>
          </p:nvSpPr>
          <p:spPr bwMode="auto">
            <a:xfrm>
              <a:off x="1009651" y="1173161"/>
              <a:ext cx="117475" cy="2063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1" name="Freeform 61"/>
            <p:cNvSpPr>
              <a:spLocks noEditPoints="1"/>
            </p:cNvSpPr>
            <p:nvPr/>
          </p:nvSpPr>
          <p:spPr bwMode="auto">
            <a:xfrm>
              <a:off x="1009651" y="1211261"/>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2" name="Freeform 62"/>
            <p:cNvSpPr>
              <a:spLocks noEditPoints="1"/>
            </p:cNvSpPr>
            <p:nvPr/>
          </p:nvSpPr>
          <p:spPr bwMode="auto">
            <a:xfrm>
              <a:off x="1195388" y="711199"/>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3" name="Freeform 63"/>
            <p:cNvSpPr>
              <a:spLocks noEditPoints="1"/>
            </p:cNvSpPr>
            <p:nvPr/>
          </p:nvSpPr>
          <p:spPr bwMode="auto">
            <a:xfrm>
              <a:off x="1195388" y="749299"/>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4" name="Freeform 64"/>
            <p:cNvSpPr>
              <a:spLocks noEditPoints="1"/>
            </p:cNvSpPr>
            <p:nvPr/>
          </p:nvSpPr>
          <p:spPr bwMode="auto">
            <a:xfrm>
              <a:off x="1195388" y="787399"/>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5" name="Freeform 65"/>
            <p:cNvSpPr>
              <a:spLocks noEditPoints="1"/>
            </p:cNvSpPr>
            <p:nvPr/>
          </p:nvSpPr>
          <p:spPr bwMode="auto">
            <a:xfrm>
              <a:off x="1195388" y="825499"/>
              <a:ext cx="115888" cy="23813"/>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6" name="Freeform 66"/>
            <p:cNvSpPr>
              <a:spLocks noEditPoints="1"/>
            </p:cNvSpPr>
            <p:nvPr/>
          </p:nvSpPr>
          <p:spPr bwMode="auto">
            <a:xfrm>
              <a:off x="1195388" y="865187"/>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7"/>
                    <a:pt x="170" y="17"/>
                  </a:cubicBezTo>
                  <a:cubicBezTo>
                    <a:pt x="176" y="17"/>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7" name="Freeform 67"/>
            <p:cNvSpPr>
              <a:spLocks noEditPoints="1"/>
            </p:cNvSpPr>
            <p:nvPr/>
          </p:nvSpPr>
          <p:spPr bwMode="auto">
            <a:xfrm>
              <a:off x="1191315" y="903309"/>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8" name="Freeform 68"/>
            <p:cNvSpPr>
              <a:spLocks noEditPoints="1"/>
            </p:cNvSpPr>
            <p:nvPr/>
          </p:nvSpPr>
          <p:spPr bwMode="auto">
            <a:xfrm>
              <a:off x="1195388" y="941387"/>
              <a:ext cx="115888"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99" name="Freeform 69"/>
            <p:cNvSpPr>
              <a:spLocks noEditPoints="1"/>
            </p:cNvSpPr>
            <p:nvPr/>
          </p:nvSpPr>
          <p:spPr bwMode="auto">
            <a:xfrm>
              <a:off x="1195388" y="979486"/>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0" name="Freeform 70"/>
            <p:cNvSpPr>
              <a:spLocks noEditPoints="1"/>
            </p:cNvSpPr>
            <p:nvPr/>
          </p:nvSpPr>
          <p:spPr bwMode="auto">
            <a:xfrm>
              <a:off x="1195388" y="1019173"/>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1" name="Freeform 71"/>
            <p:cNvSpPr>
              <a:spLocks noEditPoints="1"/>
            </p:cNvSpPr>
            <p:nvPr/>
          </p:nvSpPr>
          <p:spPr bwMode="auto">
            <a:xfrm>
              <a:off x="1195388" y="1057273"/>
              <a:ext cx="115888"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2" name="Freeform 72"/>
            <p:cNvSpPr>
              <a:spLocks noEditPoints="1"/>
            </p:cNvSpPr>
            <p:nvPr/>
          </p:nvSpPr>
          <p:spPr bwMode="auto">
            <a:xfrm>
              <a:off x="1195388" y="1095373"/>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4"/>
                  </a:lnTo>
                  <a:lnTo>
                    <a:pt x="228" y="14"/>
                  </a:lnTo>
                  <a:lnTo>
                    <a:pt x="228" y="40"/>
                  </a:lnTo>
                  <a:close/>
                  <a:moveTo>
                    <a:pt x="255" y="40"/>
                  </a:moveTo>
                  <a:lnTo>
                    <a:pt x="255" y="40"/>
                  </a:lnTo>
                  <a:lnTo>
                    <a:pt x="245" y="40"/>
                  </a:lnTo>
                  <a:lnTo>
                    <a:pt x="245" y="14"/>
                  </a:lnTo>
                  <a:lnTo>
                    <a:pt x="255" y="14"/>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4"/>
                  </a:lnTo>
                  <a:lnTo>
                    <a:pt x="129" y="14"/>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3" name="Freeform 73"/>
            <p:cNvSpPr>
              <a:spLocks noEditPoints="1"/>
            </p:cNvSpPr>
            <p:nvPr/>
          </p:nvSpPr>
          <p:spPr bwMode="auto">
            <a:xfrm>
              <a:off x="1195388" y="1133473"/>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6"/>
                  </a:cubicBezTo>
                  <a:cubicBezTo>
                    <a:pt x="160" y="21"/>
                    <a:pt x="164" y="16"/>
                    <a:pt x="170" y="16"/>
                  </a:cubicBezTo>
                  <a:cubicBezTo>
                    <a:pt x="176" y="16"/>
                    <a:pt x="180" y="21"/>
                    <a:pt x="180" y="26"/>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4" name="Freeform 74"/>
            <p:cNvSpPr>
              <a:spLocks noEditPoints="1"/>
            </p:cNvSpPr>
            <p:nvPr/>
          </p:nvSpPr>
          <p:spPr bwMode="auto">
            <a:xfrm>
              <a:off x="1195388" y="1173161"/>
              <a:ext cx="115888" cy="2063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8" y="39"/>
                  </a:moveTo>
                  <a:lnTo>
                    <a:pt x="228" y="39"/>
                  </a:lnTo>
                  <a:lnTo>
                    <a:pt x="218" y="39"/>
                  </a:lnTo>
                  <a:lnTo>
                    <a:pt x="218" y="13"/>
                  </a:lnTo>
                  <a:lnTo>
                    <a:pt x="228" y="13"/>
                  </a:lnTo>
                  <a:lnTo>
                    <a:pt x="228" y="39"/>
                  </a:lnTo>
                  <a:close/>
                  <a:moveTo>
                    <a:pt x="255" y="39"/>
                  </a:moveTo>
                  <a:lnTo>
                    <a:pt x="255" y="39"/>
                  </a:lnTo>
                  <a:lnTo>
                    <a:pt x="245" y="39"/>
                  </a:lnTo>
                  <a:lnTo>
                    <a:pt x="245" y="13"/>
                  </a:lnTo>
                  <a:lnTo>
                    <a:pt x="255" y="13"/>
                  </a:lnTo>
                  <a:lnTo>
                    <a:pt x="255" y="39"/>
                  </a:lnTo>
                  <a:close/>
                  <a:moveTo>
                    <a:pt x="170" y="36"/>
                  </a:moveTo>
                  <a:lnTo>
                    <a:pt x="170" y="36"/>
                  </a:lnTo>
                  <a:cubicBezTo>
                    <a:pt x="164" y="36"/>
                    <a:pt x="160" y="32"/>
                    <a:pt x="160" y="26"/>
                  </a:cubicBezTo>
                  <a:cubicBezTo>
                    <a:pt x="160" y="20"/>
                    <a:pt x="164" y="16"/>
                    <a:pt x="170" y="16"/>
                  </a:cubicBezTo>
                  <a:cubicBezTo>
                    <a:pt x="176" y="16"/>
                    <a:pt x="180" y="20"/>
                    <a:pt x="180" y="26"/>
                  </a:cubicBezTo>
                  <a:cubicBezTo>
                    <a:pt x="180" y="32"/>
                    <a:pt x="176" y="36"/>
                    <a:pt x="170" y="36"/>
                  </a:cubicBezTo>
                  <a:close/>
                  <a:moveTo>
                    <a:pt x="129" y="39"/>
                  </a:moveTo>
                  <a:lnTo>
                    <a:pt x="129" y="39"/>
                  </a:lnTo>
                  <a:lnTo>
                    <a:pt x="24" y="39"/>
                  </a:lnTo>
                  <a:lnTo>
                    <a:pt x="24" y="13"/>
                  </a:lnTo>
                  <a:lnTo>
                    <a:pt x="129" y="13"/>
                  </a:lnTo>
                  <a:lnTo>
                    <a:pt x="129"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5" name="Freeform 75"/>
            <p:cNvSpPr>
              <a:spLocks noEditPoints="1"/>
            </p:cNvSpPr>
            <p:nvPr/>
          </p:nvSpPr>
          <p:spPr bwMode="auto">
            <a:xfrm>
              <a:off x="1195388" y="1211261"/>
              <a:ext cx="115888"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8" y="40"/>
                  </a:moveTo>
                  <a:lnTo>
                    <a:pt x="228" y="40"/>
                  </a:lnTo>
                  <a:lnTo>
                    <a:pt x="218" y="40"/>
                  </a:lnTo>
                  <a:lnTo>
                    <a:pt x="218" y="13"/>
                  </a:lnTo>
                  <a:lnTo>
                    <a:pt x="228" y="13"/>
                  </a:lnTo>
                  <a:lnTo>
                    <a:pt x="228" y="40"/>
                  </a:lnTo>
                  <a:close/>
                  <a:moveTo>
                    <a:pt x="255" y="40"/>
                  </a:moveTo>
                  <a:lnTo>
                    <a:pt x="255" y="40"/>
                  </a:lnTo>
                  <a:lnTo>
                    <a:pt x="245" y="40"/>
                  </a:lnTo>
                  <a:lnTo>
                    <a:pt x="245" y="13"/>
                  </a:lnTo>
                  <a:lnTo>
                    <a:pt x="255" y="13"/>
                  </a:lnTo>
                  <a:lnTo>
                    <a:pt x="255" y="40"/>
                  </a:lnTo>
                  <a:close/>
                  <a:moveTo>
                    <a:pt x="170" y="37"/>
                  </a:moveTo>
                  <a:lnTo>
                    <a:pt x="170" y="37"/>
                  </a:lnTo>
                  <a:cubicBezTo>
                    <a:pt x="164" y="37"/>
                    <a:pt x="160" y="32"/>
                    <a:pt x="160" y="27"/>
                  </a:cubicBezTo>
                  <a:cubicBezTo>
                    <a:pt x="160" y="21"/>
                    <a:pt x="164" y="16"/>
                    <a:pt x="170" y="16"/>
                  </a:cubicBezTo>
                  <a:cubicBezTo>
                    <a:pt x="176" y="16"/>
                    <a:pt x="180" y="21"/>
                    <a:pt x="180" y="27"/>
                  </a:cubicBezTo>
                  <a:cubicBezTo>
                    <a:pt x="180" y="32"/>
                    <a:pt x="176" y="37"/>
                    <a:pt x="170" y="37"/>
                  </a:cubicBezTo>
                  <a:close/>
                  <a:moveTo>
                    <a:pt x="129" y="40"/>
                  </a:moveTo>
                  <a:lnTo>
                    <a:pt x="129" y="40"/>
                  </a:lnTo>
                  <a:lnTo>
                    <a:pt x="24" y="40"/>
                  </a:lnTo>
                  <a:lnTo>
                    <a:pt x="24" y="13"/>
                  </a:lnTo>
                  <a:lnTo>
                    <a:pt x="129" y="13"/>
                  </a:lnTo>
                  <a:lnTo>
                    <a:pt x="129"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6" name="Freeform 76"/>
            <p:cNvSpPr>
              <a:spLocks noEditPoints="1"/>
            </p:cNvSpPr>
            <p:nvPr/>
          </p:nvSpPr>
          <p:spPr bwMode="auto">
            <a:xfrm>
              <a:off x="1374775" y="7111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7" name="Freeform 77"/>
            <p:cNvSpPr>
              <a:spLocks noEditPoints="1"/>
            </p:cNvSpPr>
            <p:nvPr/>
          </p:nvSpPr>
          <p:spPr bwMode="auto">
            <a:xfrm>
              <a:off x="1374775" y="7492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8" name="Freeform 78"/>
            <p:cNvSpPr>
              <a:spLocks noEditPoints="1"/>
            </p:cNvSpPr>
            <p:nvPr/>
          </p:nvSpPr>
          <p:spPr bwMode="auto">
            <a:xfrm>
              <a:off x="1374775" y="787399"/>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09" name="Freeform 79"/>
            <p:cNvSpPr>
              <a:spLocks noEditPoints="1"/>
            </p:cNvSpPr>
            <p:nvPr/>
          </p:nvSpPr>
          <p:spPr bwMode="auto">
            <a:xfrm>
              <a:off x="1374775" y="825499"/>
              <a:ext cx="117475" cy="23813"/>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0" name="Freeform 80"/>
            <p:cNvSpPr>
              <a:spLocks noEditPoints="1"/>
            </p:cNvSpPr>
            <p:nvPr/>
          </p:nvSpPr>
          <p:spPr bwMode="auto">
            <a:xfrm>
              <a:off x="1374775" y="865187"/>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7"/>
                    <a:pt x="171" y="17"/>
                  </a:cubicBezTo>
                  <a:cubicBezTo>
                    <a:pt x="176" y="17"/>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1" name="Freeform 81"/>
            <p:cNvSpPr>
              <a:spLocks noEditPoints="1"/>
            </p:cNvSpPr>
            <p:nvPr/>
          </p:nvSpPr>
          <p:spPr bwMode="auto">
            <a:xfrm>
              <a:off x="1374775" y="903287"/>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2" name="Freeform 82"/>
            <p:cNvSpPr>
              <a:spLocks noEditPoints="1"/>
            </p:cNvSpPr>
            <p:nvPr/>
          </p:nvSpPr>
          <p:spPr bwMode="auto">
            <a:xfrm>
              <a:off x="1374775" y="941387"/>
              <a:ext cx="117475"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3" name="Freeform 83"/>
            <p:cNvSpPr>
              <a:spLocks noEditPoints="1"/>
            </p:cNvSpPr>
            <p:nvPr/>
          </p:nvSpPr>
          <p:spPr bwMode="auto">
            <a:xfrm>
              <a:off x="1374775" y="979486"/>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4" name="Freeform 84"/>
            <p:cNvSpPr>
              <a:spLocks noEditPoints="1"/>
            </p:cNvSpPr>
            <p:nvPr/>
          </p:nvSpPr>
          <p:spPr bwMode="auto">
            <a:xfrm>
              <a:off x="1374775" y="10191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5" name="Freeform 85"/>
            <p:cNvSpPr>
              <a:spLocks noEditPoints="1"/>
            </p:cNvSpPr>
            <p:nvPr/>
          </p:nvSpPr>
          <p:spPr bwMode="auto">
            <a:xfrm>
              <a:off x="1374775" y="1057273"/>
              <a:ext cx="117475" cy="22225"/>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6" name="Freeform 86"/>
            <p:cNvSpPr>
              <a:spLocks noEditPoints="1"/>
            </p:cNvSpPr>
            <p:nvPr/>
          </p:nvSpPr>
          <p:spPr bwMode="auto">
            <a:xfrm>
              <a:off x="1374775" y="10953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4"/>
                  </a:lnTo>
                  <a:lnTo>
                    <a:pt x="229" y="14"/>
                  </a:lnTo>
                  <a:lnTo>
                    <a:pt x="229" y="40"/>
                  </a:lnTo>
                  <a:close/>
                  <a:moveTo>
                    <a:pt x="256" y="40"/>
                  </a:moveTo>
                  <a:lnTo>
                    <a:pt x="256" y="40"/>
                  </a:lnTo>
                  <a:lnTo>
                    <a:pt x="246" y="40"/>
                  </a:lnTo>
                  <a:lnTo>
                    <a:pt x="246" y="14"/>
                  </a:lnTo>
                  <a:lnTo>
                    <a:pt x="256" y="14"/>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4"/>
                  </a:lnTo>
                  <a:lnTo>
                    <a:pt x="130" y="14"/>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7" name="Freeform 87"/>
            <p:cNvSpPr>
              <a:spLocks noEditPoints="1"/>
            </p:cNvSpPr>
            <p:nvPr/>
          </p:nvSpPr>
          <p:spPr bwMode="auto">
            <a:xfrm>
              <a:off x="1374775" y="1133473"/>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6"/>
                  </a:cubicBezTo>
                  <a:cubicBezTo>
                    <a:pt x="160" y="21"/>
                    <a:pt x="165" y="16"/>
                    <a:pt x="171" y="16"/>
                  </a:cubicBezTo>
                  <a:cubicBezTo>
                    <a:pt x="176" y="16"/>
                    <a:pt x="181" y="21"/>
                    <a:pt x="181" y="26"/>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8" name="Freeform 88"/>
            <p:cNvSpPr>
              <a:spLocks noEditPoints="1"/>
            </p:cNvSpPr>
            <p:nvPr/>
          </p:nvSpPr>
          <p:spPr bwMode="auto">
            <a:xfrm>
              <a:off x="1374775" y="1173161"/>
              <a:ext cx="117475" cy="20638"/>
            </a:xfrm>
            <a:custGeom>
              <a:avLst/>
              <a:gdLst>
                <a:gd name="T0" fmla="*/ 2147483647 w 278"/>
                <a:gd name="T1" fmla="*/ 2147483647 h 52"/>
                <a:gd name="T2" fmla="*/ 2147483647 w 278"/>
                <a:gd name="T3" fmla="*/ 2147483647 h 52"/>
                <a:gd name="T4" fmla="*/ 2147483647 w 278"/>
                <a:gd name="T5" fmla="*/ 2147483647 h 52"/>
                <a:gd name="T6" fmla="*/ 2147483647 w 278"/>
                <a:gd name="T7" fmla="*/ 2147483647 h 52"/>
                <a:gd name="T8" fmla="*/ 2147483647 w 278"/>
                <a:gd name="T9" fmla="*/ 2147483647 h 52"/>
                <a:gd name="T10" fmla="*/ 2147483647 w 278"/>
                <a:gd name="T11" fmla="*/ 2147483647 h 52"/>
                <a:gd name="T12" fmla="*/ 2147483647 w 278"/>
                <a:gd name="T13" fmla="*/ 2147483647 h 52"/>
                <a:gd name="T14" fmla="*/ 2147483647 w 278"/>
                <a:gd name="T15" fmla="*/ 2147483647 h 52"/>
                <a:gd name="T16" fmla="*/ 2147483647 w 278"/>
                <a:gd name="T17" fmla="*/ 2147483647 h 52"/>
                <a:gd name="T18" fmla="*/ 2147483647 w 278"/>
                <a:gd name="T19" fmla="*/ 2147483647 h 52"/>
                <a:gd name="T20" fmla="*/ 2147483647 w 278"/>
                <a:gd name="T21" fmla="*/ 2147483647 h 52"/>
                <a:gd name="T22" fmla="*/ 2147483647 w 278"/>
                <a:gd name="T23" fmla="*/ 2147483647 h 52"/>
                <a:gd name="T24" fmla="*/ 2147483647 w 278"/>
                <a:gd name="T25" fmla="*/ 2147483647 h 52"/>
                <a:gd name="T26" fmla="*/ 2147483647 w 278"/>
                <a:gd name="T27" fmla="*/ 2147483647 h 52"/>
                <a:gd name="T28" fmla="*/ 2147483647 w 278"/>
                <a:gd name="T29" fmla="*/ 2147483647 h 52"/>
                <a:gd name="T30" fmla="*/ 2147483647 w 278"/>
                <a:gd name="T31" fmla="*/ 2147483647 h 52"/>
                <a:gd name="T32" fmla="*/ 2147483647 w 278"/>
                <a:gd name="T33" fmla="*/ 2147483647 h 52"/>
                <a:gd name="T34" fmla="*/ 2147483647 w 278"/>
                <a:gd name="T35" fmla="*/ 2147483647 h 52"/>
                <a:gd name="T36" fmla="*/ 2147483647 w 278"/>
                <a:gd name="T37" fmla="*/ 2147483647 h 52"/>
                <a:gd name="T38" fmla="*/ 2147483647 w 278"/>
                <a:gd name="T39" fmla="*/ 2147483647 h 52"/>
                <a:gd name="T40" fmla="*/ 2147483647 w 278"/>
                <a:gd name="T41" fmla="*/ 2147483647 h 52"/>
                <a:gd name="T42" fmla="*/ 2147483647 w 278"/>
                <a:gd name="T43" fmla="*/ 2147483647 h 52"/>
                <a:gd name="T44" fmla="*/ 2147483647 w 278"/>
                <a:gd name="T45" fmla="*/ 2147483647 h 52"/>
                <a:gd name="T46" fmla="*/ 2147483647 w 278"/>
                <a:gd name="T47" fmla="*/ 2147483647 h 52"/>
                <a:gd name="T48" fmla="*/ 0 w 278"/>
                <a:gd name="T49" fmla="*/ 2147483647 h 52"/>
                <a:gd name="T50" fmla="*/ 0 w 278"/>
                <a:gd name="T51" fmla="*/ 2147483647 h 52"/>
                <a:gd name="T52" fmla="*/ 2147483647 w 278"/>
                <a:gd name="T53" fmla="*/ 2147483647 h 52"/>
                <a:gd name="T54" fmla="*/ 2147483647 w 278"/>
                <a:gd name="T55" fmla="*/ 0 h 52"/>
                <a:gd name="T56" fmla="*/ 0 w 278"/>
                <a:gd name="T57" fmla="*/ 0 h 52"/>
                <a:gd name="T58" fmla="*/ 0 w 278"/>
                <a:gd name="T59" fmla="*/ 2147483647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2"/>
                <a:gd name="T92" fmla="*/ 278 w 2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2">
                  <a:moveTo>
                    <a:pt x="229" y="39"/>
                  </a:moveTo>
                  <a:lnTo>
                    <a:pt x="229" y="39"/>
                  </a:lnTo>
                  <a:lnTo>
                    <a:pt x="219" y="39"/>
                  </a:lnTo>
                  <a:lnTo>
                    <a:pt x="219" y="13"/>
                  </a:lnTo>
                  <a:lnTo>
                    <a:pt x="229" y="13"/>
                  </a:lnTo>
                  <a:lnTo>
                    <a:pt x="229" y="39"/>
                  </a:lnTo>
                  <a:close/>
                  <a:moveTo>
                    <a:pt x="256" y="39"/>
                  </a:moveTo>
                  <a:lnTo>
                    <a:pt x="256" y="39"/>
                  </a:lnTo>
                  <a:lnTo>
                    <a:pt x="246" y="39"/>
                  </a:lnTo>
                  <a:lnTo>
                    <a:pt x="246" y="13"/>
                  </a:lnTo>
                  <a:lnTo>
                    <a:pt x="256" y="13"/>
                  </a:lnTo>
                  <a:lnTo>
                    <a:pt x="256" y="39"/>
                  </a:lnTo>
                  <a:close/>
                  <a:moveTo>
                    <a:pt x="171" y="36"/>
                  </a:moveTo>
                  <a:lnTo>
                    <a:pt x="171" y="36"/>
                  </a:lnTo>
                  <a:cubicBezTo>
                    <a:pt x="165" y="36"/>
                    <a:pt x="160" y="32"/>
                    <a:pt x="160" y="26"/>
                  </a:cubicBezTo>
                  <a:cubicBezTo>
                    <a:pt x="160" y="20"/>
                    <a:pt x="165" y="16"/>
                    <a:pt x="171" y="16"/>
                  </a:cubicBezTo>
                  <a:cubicBezTo>
                    <a:pt x="176" y="16"/>
                    <a:pt x="181" y="20"/>
                    <a:pt x="181" y="26"/>
                  </a:cubicBezTo>
                  <a:cubicBezTo>
                    <a:pt x="181" y="32"/>
                    <a:pt x="176" y="36"/>
                    <a:pt x="171" y="36"/>
                  </a:cubicBezTo>
                  <a:close/>
                  <a:moveTo>
                    <a:pt x="130" y="39"/>
                  </a:moveTo>
                  <a:lnTo>
                    <a:pt x="130" y="39"/>
                  </a:lnTo>
                  <a:lnTo>
                    <a:pt x="24" y="39"/>
                  </a:lnTo>
                  <a:lnTo>
                    <a:pt x="24" y="13"/>
                  </a:lnTo>
                  <a:lnTo>
                    <a:pt x="130" y="13"/>
                  </a:lnTo>
                  <a:lnTo>
                    <a:pt x="130" y="39"/>
                  </a:lnTo>
                  <a:close/>
                  <a:moveTo>
                    <a:pt x="0" y="52"/>
                  </a:moveTo>
                  <a:lnTo>
                    <a:pt x="0" y="52"/>
                  </a:lnTo>
                  <a:lnTo>
                    <a:pt x="278" y="52"/>
                  </a:lnTo>
                  <a:lnTo>
                    <a:pt x="278" y="0"/>
                  </a:lnTo>
                  <a:lnTo>
                    <a:pt x="0" y="0"/>
                  </a:lnTo>
                  <a:lnTo>
                    <a:pt x="0" y="5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19" name="Freeform 89"/>
            <p:cNvSpPr>
              <a:spLocks noEditPoints="1"/>
            </p:cNvSpPr>
            <p:nvPr/>
          </p:nvSpPr>
          <p:spPr bwMode="auto">
            <a:xfrm>
              <a:off x="1374775" y="1211261"/>
              <a:ext cx="117475" cy="22225"/>
            </a:xfrm>
            <a:custGeom>
              <a:avLst/>
              <a:gdLst>
                <a:gd name="T0" fmla="*/ 2147483647 w 278"/>
                <a:gd name="T1" fmla="*/ 2147483647 h 53"/>
                <a:gd name="T2" fmla="*/ 2147483647 w 278"/>
                <a:gd name="T3" fmla="*/ 2147483647 h 53"/>
                <a:gd name="T4" fmla="*/ 2147483647 w 278"/>
                <a:gd name="T5" fmla="*/ 2147483647 h 53"/>
                <a:gd name="T6" fmla="*/ 2147483647 w 278"/>
                <a:gd name="T7" fmla="*/ 2147483647 h 53"/>
                <a:gd name="T8" fmla="*/ 2147483647 w 278"/>
                <a:gd name="T9" fmla="*/ 2147483647 h 53"/>
                <a:gd name="T10" fmla="*/ 2147483647 w 278"/>
                <a:gd name="T11" fmla="*/ 2147483647 h 53"/>
                <a:gd name="T12" fmla="*/ 2147483647 w 278"/>
                <a:gd name="T13" fmla="*/ 2147483647 h 53"/>
                <a:gd name="T14" fmla="*/ 2147483647 w 278"/>
                <a:gd name="T15" fmla="*/ 2147483647 h 53"/>
                <a:gd name="T16" fmla="*/ 2147483647 w 278"/>
                <a:gd name="T17" fmla="*/ 2147483647 h 53"/>
                <a:gd name="T18" fmla="*/ 2147483647 w 278"/>
                <a:gd name="T19" fmla="*/ 2147483647 h 53"/>
                <a:gd name="T20" fmla="*/ 2147483647 w 278"/>
                <a:gd name="T21" fmla="*/ 2147483647 h 53"/>
                <a:gd name="T22" fmla="*/ 2147483647 w 278"/>
                <a:gd name="T23" fmla="*/ 2147483647 h 53"/>
                <a:gd name="T24" fmla="*/ 2147483647 w 278"/>
                <a:gd name="T25" fmla="*/ 2147483647 h 53"/>
                <a:gd name="T26" fmla="*/ 2147483647 w 278"/>
                <a:gd name="T27" fmla="*/ 2147483647 h 53"/>
                <a:gd name="T28" fmla="*/ 2147483647 w 278"/>
                <a:gd name="T29" fmla="*/ 2147483647 h 53"/>
                <a:gd name="T30" fmla="*/ 2147483647 w 278"/>
                <a:gd name="T31" fmla="*/ 2147483647 h 53"/>
                <a:gd name="T32" fmla="*/ 2147483647 w 278"/>
                <a:gd name="T33" fmla="*/ 2147483647 h 53"/>
                <a:gd name="T34" fmla="*/ 2147483647 w 278"/>
                <a:gd name="T35" fmla="*/ 2147483647 h 53"/>
                <a:gd name="T36" fmla="*/ 2147483647 w 278"/>
                <a:gd name="T37" fmla="*/ 2147483647 h 53"/>
                <a:gd name="T38" fmla="*/ 2147483647 w 278"/>
                <a:gd name="T39" fmla="*/ 2147483647 h 53"/>
                <a:gd name="T40" fmla="*/ 2147483647 w 278"/>
                <a:gd name="T41" fmla="*/ 2147483647 h 53"/>
                <a:gd name="T42" fmla="*/ 2147483647 w 278"/>
                <a:gd name="T43" fmla="*/ 2147483647 h 53"/>
                <a:gd name="T44" fmla="*/ 2147483647 w 278"/>
                <a:gd name="T45" fmla="*/ 2147483647 h 53"/>
                <a:gd name="T46" fmla="*/ 2147483647 w 278"/>
                <a:gd name="T47" fmla="*/ 2147483647 h 53"/>
                <a:gd name="T48" fmla="*/ 0 w 278"/>
                <a:gd name="T49" fmla="*/ 2147483647 h 53"/>
                <a:gd name="T50" fmla="*/ 0 w 278"/>
                <a:gd name="T51" fmla="*/ 2147483647 h 53"/>
                <a:gd name="T52" fmla="*/ 2147483647 w 278"/>
                <a:gd name="T53" fmla="*/ 2147483647 h 53"/>
                <a:gd name="T54" fmla="*/ 2147483647 w 278"/>
                <a:gd name="T55" fmla="*/ 0 h 53"/>
                <a:gd name="T56" fmla="*/ 0 w 278"/>
                <a:gd name="T57" fmla="*/ 0 h 53"/>
                <a:gd name="T58" fmla="*/ 0 w 278"/>
                <a:gd name="T59" fmla="*/ 2147483647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8"/>
                <a:gd name="T91" fmla="*/ 0 h 53"/>
                <a:gd name="T92" fmla="*/ 278 w 278"/>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8" h="53">
                  <a:moveTo>
                    <a:pt x="229" y="40"/>
                  </a:moveTo>
                  <a:lnTo>
                    <a:pt x="229" y="40"/>
                  </a:lnTo>
                  <a:lnTo>
                    <a:pt x="219" y="40"/>
                  </a:lnTo>
                  <a:lnTo>
                    <a:pt x="219" y="13"/>
                  </a:lnTo>
                  <a:lnTo>
                    <a:pt x="229" y="13"/>
                  </a:lnTo>
                  <a:lnTo>
                    <a:pt x="229" y="40"/>
                  </a:lnTo>
                  <a:close/>
                  <a:moveTo>
                    <a:pt x="256" y="40"/>
                  </a:moveTo>
                  <a:lnTo>
                    <a:pt x="256" y="40"/>
                  </a:lnTo>
                  <a:lnTo>
                    <a:pt x="246" y="40"/>
                  </a:lnTo>
                  <a:lnTo>
                    <a:pt x="246" y="13"/>
                  </a:lnTo>
                  <a:lnTo>
                    <a:pt x="256" y="13"/>
                  </a:lnTo>
                  <a:lnTo>
                    <a:pt x="256" y="40"/>
                  </a:lnTo>
                  <a:close/>
                  <a:moveTo>
                    <a:pt x="171" y="37"/>
                  </a:moveTo>
                  <a:lnTo>
                    <a:pt x="171" y="37"/>
                  </a:lnTo>
                  <a:cubicBezTo>
                    <a:pt x="165" y="37"/>
                    <a:pt x="160" y="32"/>
                    <a:pt x="160" y="27"/>
                  </a:cubicBezTo>
                  <a:cubicBezTo>
                    <a:pt x="160" y="21"/>
                    <a:pt x="165" y="16"/>
                    <a:pt x="171" y="16"/>
                  </a:cubicBezTo>
                  <a:cubicBezTo>
                    <a:pt x="176" y="16"/>
                    <a:pt x="181" y="21"/>
                    <a:pt x="181" y="27"/>
                  </a:cubicBezTo>
                  <a:cubicBezTo>
                    <a:pt x="181" y="32"/>
                    <a:pt x="176" y="37"/>
                    <a:pt x="171" y="37"/>
                  </a:cubicBezTo>
                  <a:close/>
                  <a:moveTo>
                    <a:pt x="130" y="40"/>
                  </a:moveTo>
                  <a:lnTo>
                    <a:pt x="130" y="40"/>
                  </a:lnTo>
                  <a:lnTo>
                    <a:pt x="24" y="40"/>
                  </a:lnTo>
                  <a:lnTo>
                    <a:pt x="24" y="13"/>
                  </a:lnTo>
                  <a:lnTo>
                    <a:pt x="130" y="13"/>
                  </a:lnTo>
                  <a:lnTo>
                    <a:pt x="130" y="40"/>
                  </a:lnTo>
                  <a:close/>
                  <a:moveTo>
                    <a:pt x="0" y="53"/>
                  </a:moveTo>
                  <a:lnTo>
                    <a:pt x="0" y="53"/>
                  </a:lnTo>
                  <a:lnTo>
                    <a:pt x="278" y="53"/>
                  </a:lnTo>
                  <a:lnTo>
                    <a:pt x="278" y="0"/>
                  </a:lnTo>
                  <a:lnTo>
                    <a:pt x="0" y="0"/>
                  </a:lnTo>
                  <a:lnTo>
                    <a:pt x="0" y="5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0" name="Freeform 90"/>
            <p:cNvSpPr/>
            <p:nvPr/>
          </p:nvSpPr>
          <p:spPr bwMode="auto">
            <a:xfrm>
              <a:off x="1001713" y="655637"/>
              <a:ext cx="30163" cy="15875"/>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1" name="Freeform 91"/>
            <p:cNvSpPr/>
            <p:nvPr/>
          </p:nvSpPr>
          <p:spPr bwMode="auto">
            <a:xfrm>
              <a:off x="1108075" y="655637"/>
              <a:ext cx="30163" cy="15875"/>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2" name="Freeform 92"/>
            <p:cNvSpPr/>
            <p:nvPr/>
          </p:nvSpPr>
          <p:spPr bwMode="auto">
            <a:xfrm>
              <a:off x="1185865" y="655637"/>
              <a:ext cx="30163" cy="15875"/>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3" name="Freeform 93"/>
            <p:cNvSpPr/>
            <p:nvPr/>
          </p:nvSpPr>
          <p:spPr bwMode="auto">
            <a:xfrm>
              <a:off x="1292227" y="655637"/>
              <a:ext cx="30163" cy="15875"/>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4" name="Freeform 94"/>
            <p:cNvSpPr/>
            <p:nvPr/>
          </p:nvSpPr>
          <p:spPr bwMode="auto">
            <a:xfrm>
              <a:off x="1371602" y="655637"/>
              <a:ext cx="28575" cy="15875"/>
            </a:xfrm>
            <a:custGeom>
              <a:avLst/>
              <a:gdLst>
                <a:gd name="T0" fmla="*/ 2147483647 w 71"/>
                <a:gd name="T1" fmla="*/ 2147483647 h 41"/>
                <a:gd name="T2" fmla="*/ 2147483647 w 71"/>
                <a:gd name="T3" fmla="*/ 2147483647 h 41"/>
                <a:gd name="T4" fmla="*/ 0 w 71"/>
                <a:gd name="T5" fmla="*/ 2147483647 h 41"/>
                <a:gd name="T6" fmla="*/ 0 w 71"/>
                <a:gd name="T7" fmla="*/ 0 h 41"/>
                <a:gd name="T8" fmla="*/ 2147483647 w 71"/>
                <a:gd name="T9" fmla="*/ 0 h 41"/>
                <a:gd name="T10" fmla="*/ 2147483647 w 71"/>
                <a:gd name="T11" fmla="*/ 2147483647 h 41"/>
                <a:gd name="T12" fmla="*/ 0 60000 65536"/>
                <a:gd name="T13" fmla="*/ 0 60000 65536"/>
                <a:gd name="T14" fmla="*/ 0 60000 65536"/>
                <a:gd name="T15" fmla="*/ 0 60000 65536"/>
                <a:gd name="T16" fmla="*/ 0 60000 65536"/>
                <a:gd name="T17" fmla="*/ 0 60000 65536"/>
                <a:gd name="T18" fmla="*/ 0 w 71"/>
                <a:gd name="T19" fmla="*/ 0 h 41"/>
                <a:gd name="T20" fmla="*/ 71 w 7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1" h="41">
                  <a:moveTo>
                    <a:pt x="71" y="41"/>
                  </a:moveTo>
                  <a:lnTo>
                    <a:pt x="71" y="41"/>
                  </a:lnTo>
                  <a:lnTo>
                    <a:pt x="0" y="41"/>
                  </a:lnTo>
                  <a:lnTo>
                    <a:pt x="0" y="0"/>
                  </a:lnTo>
                  <a:lnTo>
                    <a:pt x="71" y="0"/>
                  </a:lnTo>
                  <a:lnTo>
                    <a:pt x="71"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5" name="Freeform 95"/>
            <p:cNvSpPr/>
            <p:nvPr/>
          </p:nvSpPr>
          <p:spPr bwMode="auto">
            <a:xfrm>
              <a:off x="1477967" y="655637"/>
              <a:ext cx="30163" cy="15875"/>
            </a:xfrm>
            <a:custGeom>
              <a:avLst/>
              <a:gdLst>
                <a:gd name="T0" fmla="*/ 2147483647 w 72"/>
                <a:gd name="T1" fmla="*/ 2147483647 h 41"/>
                <a:gd name="T2" fmla="*/ 2147483647 w 72"/>
                <a:gd name="T3" fmla="*/ 2147483647 h 41"/>
                <a:gd name="T4" fmla="*/ 0 w 72"/>
                <a:gd name="T5" fmla="*/ 2147483647 h 41"/>
                <a:gd name="T6" fmla="*/ 0 w 72"/>
                <a:gd name="T7" fmla="*/ 0 h 41"/>
                <a:gd name="T8" fmla="*/ 2147483647 w 72"/>
                <a:gd name="T9" fmla="*/ 0 h 41"/>
                <a:gd name="T10" fmla="*/ 2147483647 w 72"/>
                <a:gd name="T11" fmla="*/ 2147483647 h 41"/>
                <a:gd name="T12" fmla="*/ 0 60000 65536"/>
                <a:gd name="T13" fmla="*/ 0 60000 65536"/>
                <a:gd name="T14" fmla="*/ 0 60000 65536"/>
                <a:gd name="T15" fmla="*/ 0 60000 65536"/>
                <a:gd name="T16" fmla="*/ 0 60000 65536"/>
                <a:gd name="T17" fmla="*/ 0 60000 65536"/>
                <a:gd name="T18" fmla="*/ 0 w 72"/>
                <a:gd name="T19" fmla="*/ 0 h 41"/>
                <a:gd name="T20" fmla="*/ 72 w 7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72" h="41">
                  <a:moveTo>
                    <a:pt x="72" y="41"/>
                  </a:moveTo>
                  <a:lnTo>
                    <a:pt x="72" y="41"/>
                  </a:lnTo>
                  <a:lnTo>
                    <a:pt x="0" y="41"/>
                  </a:lnTo>
                  <a:lnTo>
                    <a:pt x="0" y="0"/>
                  </a:lnTo>
                  <a:lnTo>
                    <a:pt x="72" y="0"/>
                  </a:lnTo>
                  <a:lnTo>
                    <a:pt x="72" y="4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6" name="Freeform 96"/>
            <p:cNvSpPr/>
            <p:nvPr/>
          </p:nvSpPr>
          <p:spPr bwMode="auto">
            <a:xfrm>
              <a:off x="1211263" y="1274761"/>
              <a:ext cx="44450" cy="46038"/>
            </a:xfrm>
            <a:custGeom>
              <a:avLst/>
              <a:gdLst>
                <a:gd name="T0" fmla="*/ 0 w 106"/>
                <a:gd name="T1" fmla="*/ 2147483647 h 107"/>
                <a:gd name="T2" fmla="*/ 0 w 106"/>
                <a:gd name="T3" fmla="*/ 2147483647 h 107"/>
                <a:gd name="T4" fmla="*/ 2147483647 w 106"/>
                <a:gd name="T5" fmla="*/ 0 h 107"/>
                <a:gd name="T6" fmla="*/ 2147483647 w 106"/>
                <a:gd name="T7" fmla="*/ 2147483647 h 107"/>
                <a:gd name="T8" fmla="*/ 2147483647 w 106"/>
                <a:gd name="T9" fmla="*/ 2147483647 h 107"/>
                <a:gd name="T10" fmla="*/ 0 w 106"/>
                <a:gd name="T11" fmla="*/ 2147483647 h 107"/>
                <a:gd name="T12" fmla="*/ 0 60000 65536"/>
                <a:gd name="T13" fmla="*/ 0 60000 65536"/>
                <a:gd name="T14" fmla="*/ 0 60000 65536"/>
                <a:gd name="T15" fmla="*/ 0 60000 65536"/>
                <a:gd name="T16" fmla="*/ 0 60000 65536"/>
                <a:gd name="T17" fmla="*/ 0 60000 65536"/>
                <a:gd name="T18" fmla="*/ 0 w 106"/>
                <a:gd name="T19" fmla="*/ 0 h 107"/>
                <a:gd name="T20" fmla="*/ 106 w 106"/>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6" h="107">
                  <a:moveTo>
                    <a:pt x="0" y="54"/>
                  </a:moveTo>
                  <a:lnTo>
                    <a:pt x="0" y="54"/>
                  </a:lnTo>
                  <a:cubicBezTo>
                    <a:pt x="0" y="24"/>
                    <a:pt x="24" y="0"/>
                    <a:pt x="53" y="0"/>
                  </a:cubicBezTo>
                  <a:cubicBezTo>
                    <a:pt x="82" y="0"/>
                    <a:pt x="106" y="24"/>
                    <a:pt x="106" y="54"/>
                  </a:cubicBezTo>
                  <a:cubicBezTo>
                    <a:pt x="106" y="83"/>
                    <a:pt x="82" y="107"/>
                    <a:pt x="53" y="107"/>
                  </a:cubicBezTo>
                  <a:cubicBezTo>
                    <a:pt x="24" y="107"/>
                    <a:pt x="0" y="83"/>
                    <a:pt x="0" y="5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sp>
          <p:nvSpPr>
            <p:cNvPr id="127" name="Freeform 97"/>
            <p:cNvSpPr/>
            <p:nvPr/>
          </p:nvSpPr>
          <p:spPr bwMode="auto">
            <a:xfrm>
              <a:off x="1279525" y="1274763"/>
              <a:ext cx="44450" cy="46038"/>
            </a:xfrm>
            <a:custGeom>
              <a:avLst/>
              <a:gdLst>
                <a:gd name="T0" fmla="*/ 0 w 107"/>
                <a:gd name="T1" fmla="*/ 2147483647 h 107"/>
                <a:gd name="T2" fmla="*/ 0 w 107"/>
                <a:gd name="T3" fmla="*/ 2147483647 h 107"/>
                <a:gd name="T4" fmla="*/ 2147483647 w 107"/>
                <a:gd name="T5" fmla="*/ 0 h 107"/>
                <a:gd name="T6" fmla="*/ 2147483647 w 107"/>
                <a:gd name="T7" fmla="*/ 2147483647 h 107"/>
                <a:gd name="T8" fmla="*/ 2147483647 w 107"/>
                <a:gd name="T9" fmla="*/ 2147483647 h 107"/>
                <a:gd name="T10" fmla="*/ 0 w 107"/>
                <a:gd name="T11" fmla="*/ 2147483647 h 107"/>
                <a:gd name="T12" fmla="*/ 0 60000 65536"/>
                <a:gd name="T13" fmla="*/ 0 60000 65536"/>
                <a:gd name="T14" fmla="*/ 0 60000 65536"/>
                <a:gd name="T15" fmla="*/ 0 60000 65536"/>
                <a:gd name="T16" fmla="*/ 0 60000 65536"/>
                <a:gd name="T17" fmla="*/ 0 60000 65536"/>
                <a:gd name="T18" fmla="*/ 0 w 107"/>
                <a:gd name="T19" fmla="*/ 0 h 107"/>
                <a:gd name="T20" fmla="*/ 107 w 107"/>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7" h="107">
                  <a:moveTo>
                    <a:pt x="0" y="54"/>
                  </a:moveTo>
                  <a:lnTo>
                    <a:pt x="0" y="54"/>
                  </a:lnTo>
                  <a:cubicBezTo>
                    <a:pt x="0" y="24"/>
                    <a:pt x="24" y="0"/>
                    <a:pt x="54" y="0"/>
                  </a:cubicBezTo>
                  <a:cubicBezTo>
                    <a:pt x="83" y="0"/>
                    <a:pt x="107" y="24"/>
                    <a:pt x="107" y="54"/>
                  </a:cubicBezTo>
                  <a:cubicBezTo>
                    <a:pt x="107" y="83"/>
                    <a:pt x="83" y="107"/>
                    <a:pt x="54" y="107"/>
                  </a:cubicBezTo>
                  <a:cubicBezTo>
                    <a:pt x="24" y="107"/>
                    <a:pt x="0" y="83"/>
                    <a:pt x="0" y="5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sz="2340">
                <a:latin typeface="+mn-ea"/>
                <a:ea typeface="+mn-ea"/>
              </a:endParaRPr>
            </a:p>
          </p:txBody>
        </p:sp>
      </p:grpSp>
      <p:grpSp>
        <p:nvGrpSpPr>
          <p:cNvPr id="128" name="组合 127"/>
          <p:cNvGrpSpPr/>
          <p:nvPr/>
        </p:nvGrpSpPr>
        <p:grpSpPr>
          <a:xfrm>
            <a:off x="2895161" y="2395597"/>
            <a:ext cx="1731691" cy="871823"/>
            <a:chOff x="4286208" y="4251696"/>
            <a:chExt cx="2806345" cy="1412860"/>
          </a:xfrm>
        </p:grpSpPr>
        <p:sp>
          <p:nvSpPr>
            <p:cNvPr id="129" name="Freeform 7"/>
            <p:cNvSpPr/>
            <p:nvPr/>
          </p:nvSpPr>
          <p:spPr bwMode="auto">
            <a:xfrm>
              <a:off x="4286208" y="4260130"/>
              <a:ext cx="2736304" cy="1387149"/>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chemeClr val="accent6">
                <a:lumMod val="75000"/>
              </a:schemeClr>
            </a:solidFill>
            <a:ln w="28575">
              <a:noFill/>
              <a:prstDash val="sysDash"/>
              <a:round/>
            </a:ln>
          </p:spPr>
          <p:txBody>
            <a:bodyPr vert="horz" wrap="square" lIns="66711" tIns="33356" rIns="66711" bIns="33356" numCol="1" anchor="t" anchorCtr="0" compatLnSpc="1"/>
            <a:lstStyle/>
            <a:p>
              <a:pPr eaLnBrk="0" fontAlgn="base" hangingPunct="0">
                <a:spcBef>
                  <a:spcPct val="0"/>
                </a:spcBef>
                <a:spcAft>
                  <a:spcPct val="0"/>
                </a:spcAft>
              </a:pPr>
              <a:endParaRPr lang="zh-CN" altLang="en-US" sz="1560" dirty="0">
                <a:solidFill>
                  <a:srgbClr val="000000"/>
                </a:solidFill>
                <a:latin typeface="+mn-ea"/>
                <a:ea typeface="+mn-ea"/>
                <a:cs typeface="Arial" panose="020B0604020202020204" pitchFamily="34" charset="0"/>
              </a:endParaRPr>
            </a:p>
          </p:txBody>
        </p:sp>
        <p:sp>
          <p:nvSpPr>
            <p:cNvPr id="130" name="Halbbogen 82"/>
            <p:cNvSpPr/>
            <p:nvPr/>
          </p:nvSpPr>
          <p:spPr>
            <a:xfrm rot="12418576">
              <a:off x="4512768" y="5330698"/>
              <a:ext cx="268235" cy="184854"/>
            </a:xfrm>
            <a:prstGeom prst="blockArc">
              <a:avLst>
                <a:gd name="adj1" fmla="val 10800000"/>
                <a:gd name="adj2" fmla="val 20295092"/>
                <a:gd name="adj3" fmla="val 4141"/>
              </a:avLst>
            </a:prstGeom>
            <a:solidFill>
              <a:srgbClr val="FBA000"/>
            </a:solidFill>
            <a:ln>
              <a:solidFill>
                <a:srgbClr val="FBA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170" dirty="0" err="1">
                <a:solidFill>
                  <a:schemeClr val="tx2"/>
                </a:solidFill>
                <a:latin typeface="+mn-ea"/>
              </a:endParaRPr>
            </a:p>
          </p:txBody>
        </p:sp>
        <p:pic>
          <p:nvPicPr>
            <p:cNvPr id="131" name="Picture 10" descr="C:\Users\Administrator\Desktop\云2-02.png"/>
            <p:cNvPicPr>
              <a:picLocks noChangeAspect="1" noChangeArrowheads="1"/>
            </p:cNvPicPr>
            <p:nvPr/>
          </p:nvPicPr>
          <p:blipFill>
            <a:blip r:embed="rId1" cstate="screen">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bwMode="auto">
            <a:xfrm>
              <a:off x="4536572" y="4251696"/>
              <a:ext cx="2555981" cy="1412860"/>
            </a:xfrm>
            <a:prstGeom prst="rect">
              <a:avLst/>
            </a:prstGeom>
            <a:noFill/>
            <a:ln w="9525">
              <a:noFill/>
              <a:miter lim="800000"/>
              <a:headEnd/>
              <a:tailEnd/>
            </a:ln>
          </p:spPr>
        </p:pic>
        <p:sp>
          <p:nvSpPr>
            <p:cNvPr id="132" name="矩形 131"/>
            <p:cNvSpPr/>
            <p:nvPr/>
          </p:nvSpPr>
          <p:spPr>
            <a:xfrm>
              <a:off x="4445574" y="4839682"/>
              <a:ext cx="2576937" cy="673097"/>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600" b="1" dirty="0">
                  <a:solidFill>
                    <a:srgbClr val="FFFFFF"/>
                  </a:solidFill>
                  <a:latin typeface="+mn-ea"/>
                  <a:ea typeface="+mn-ea"/>
                  <a:cs typeface="+mn-ea"/>
                  <a:sym typeface="Arial" panose="020B0604020202020204" pitchFamily="34" charset="0"/>
                </a:rPr>
                <a:t>HCS Online</a:t>
              </a:r>
              <a:endParaRPr lang="zh-CN" altLang="en-US" sz="1600" b="1" dirty="0">
                <a:solidFill>
                  <a:srgbClr val="FFFFFF"/>
                </a:solidFill>
                <a:latin typeface="+mn-ea"/>
                <a:ea typeface="+mn-ea"/>
                <a:cs typeface="+mn-ea"/>
                <a:sym typeface="Arial" panose="020B0604020202020204" pitchFamily="34" charset="0"/>
              </a:endParaRPr>
            </a:p>
          </p:txBody>
        </p:sp>
      </p:grpSp>
      <p:grpSp>
        <p:nvGrpSpPr>
          <p:cNvPr id="133" name="组合 132"/>
          <p:cNvGrpSpPr/>
          <p:nvPr/>
        </p:nvGrpSpPr>
        <p:grpSpPr>
          <a:xfrm>
            <a:off x="6683164" y="1617376"/>
            <a:ext cx="2749114" cy="1434483"/>
            <a:chOff x="3907327" y="1772504"/>
            <a:chExt cx="2749114" cy="1434483"/>
          </a:xfrm>
        </p:grpSpPr>
        <p:sp>
          <p:nvSpPr>
            <p:cNvPr id="134" name="Freeform 7"/>
            <p:cNvSpPr/>
            <p:nvPr/>
          </p:nvSpPr>
          <p:spPr bwMode="auto">
            <a:xfrm>
              <a:off x="3907327" y="1772504"/>
              <a:ext cx="2736304" cy="1387149"/>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C00000"/>
            </a:solidFill>
            <a:ln w="28575">
              <a:noFill/>
              <a:prstDash val="sysDash"/>
              <a:round/>
            </a:ln>
          </p:spPr>
          <p:txBody>
            <a:bodyPr vert="horz" wrap="square" lIns="66711" tIns="33356" rIns="66711" bIns="33356" numCol="1" anchor="t" anchorCtr="0" compatLnSpc="1"/>
            <a:lstStyle/>
            <a:p>
              <a:pPr eaLnBrk="0" fontAlgn="base" hangingPunct="0">
                <a:spcBef>
                  <a:spcPct val="0"/>
                </a:spcBef>
                <a:spcAft>
                  <a:spcPct val="0"/>
                </a:spcAft>
              </a:pPr>
              <a:endParaRPr lang="zh-CN" altLang="en-US" sz="1560" dirty="0">
                <a:solidFill>
                  <a:srgbClr val="000000"/>
                </a:solidFill>
                <a:latin typeface="+mn-ea"/>
                <a:ea typeface="+mn-ea"/>
                <a:cs typeface="Arial" panose="020B0604020202020204" pitchFamily="34" charset="0"/>
              </a:endParaRPr>
            </a:p>
          </p:txBody>
        </p:sp>
        <p:pic>
          <p:nvPicPr>
            <p:cNvPr id="135" name="Picture 10" descr="C:\Users\Administrator\Desktop\云2-02.png"/>
            <p:cNvPicPr>
              <a:picLocks noChangeAspect="1" noChangeArrowheads="1"/>
            </p:cNvPicPr>
            <p:nvPr/>
          </p:nvPicPr>
          <p:blipFill>
            <a:blip r:embed="rId3" cstate="screen">
              <a:extLst>
                <a:ext uri="{BEBA8EAE-BF5A-486C-A8C5-ECC9F3942E4B}">
                  <a14:imgProps xmlns:a14="http://schemas.microsoft.com/office/drawing/2010/main">
                    <a14:imgLayer r:embed="rId2">
                      <a14:imgEffect>
                        <a14:brightnessContrast bright="-40000" contrast="-40000"/>
                      </a14:imgEffect>
                    </a14:imgLayer>
                  </a14:imgProps>
                </a:ext>
              </a:extLst>
            </a:blip>
            <a:srcRect/>
            <a:stretch>
              <a:fillRect/>
            </a:stretch>
          </p:blipFill>
          <p:spPr bwMode="auto">
            <a:xfrm>
              <a:off x="4084143" y="1785108"/>
              <a:ext cx="2572298" cy="1421879"/>
            </a:xfrm>
            <a:prstGeom prst="rect">
              <a:avLst/>
            </a:prstGeom>
            <a:noFill/>
            <a:ln w="9525">
              <a:noFill/>
              <a:miter lim="800000"/>
              <a:headEnd/>
              <a:tailEnd/>
            </a:ln>
          </p:spPr>
        </p:pic>
        <p:sp>
          <p:nvSpPr>
            <p:cNvPr id="136" name="文本框 135"/>
            <p:cNvSpPr txBox="1"/>
            <p:nvPr/>
          </p:nvSpPr>
          <p:spPr>
            <a:xfrm>
              <a:off x="4306460" y="2226583"/>
              <a:ext cx="2160240" cy="760053"/>
            </a:xfrm>
            <a:prstGeom prst="rect">
              <a:avLst/>
            </a:prstGeom>
            <a:noFill/>
          </p:spPr>
          <p:txBody>
            <a:bodyPr wrap="square" lIns="118715" tIns="59359" rIns="118715" bIns="59359" rtlCol="0">
              <a:spAutoFit/>
            </a:bodyPr>
            <a:lstStyle/>
            <a:p>
              <a:pPr algn="ctr" eaLnBrk="0" hangingPunct="0">
                <a:lnSpc>
                  <a:spcPct val="120000"/>
                </a:lnSpc>
                <a:spcBef>
                  <a:spcPct val="20000"/>
                </a:spcBef>
                <a:buClr>
                  <a:srgbClr val="CC9900"/>
                </a:buClr>
              </a:pPr>
              <a:r>
                <a:rPr lang="zh-CN" altLang="en-US" sz="1600" b="1" dirty="0">
                  <a:solidFill>
                    <a:srgbClr val="FFFFFF"/>
                  </a:solidFill>
                  <a:latin typeface="+mn-ea"/>
                  <a:ea typeface="+mn-ea"/>
                  <a:cs typeface="+mn-ea"/>
                  <a:sym typeface="Arial" panose="020B0604020202020204" pitchFamily="34" charset="0"/>
                </a:rPr>
                <a:t>华为云</a:t>
              </a:r>
              <a:endParaRPr lang="en-US" altLang="zh-CN" sz="1600" b="1" dirty="0">
                <a:solidFill>
                  <a:srgbClr val="FFFFFF"/>
                </a:solidFill>
                <a:latin typeface="+mn-ea"/>
                <a:ea typeface="+mn-ea"/>
                <a:cs typeface="+mn-ea"/>
                <a:sym typeface="Arial" panose="020B0604020202020204" pitchFamily="34" charset="0"/>
              </a:endParaRPr>
            </a:p>
            <a:p>
              <a:pPr algn="ctr" eaLnBrk="0" hangingPunct="0">
                <a:lnSpc>
                  <a:spcPct val="120000"/>
                </a:lnSpc>
                <a:spcBef>
                  <a:spcPct val="20000"/>
                </a:spcBef>
                <a:buClr>
                  <a:srgbClr val="CC9900"/>
                </a:buClr>
              </a:pPr>
              <a:r>
                <a:rPr lang="en-US" altLang="zh-CN" sz="1600" b="1" dirty="0">
                  <a:solidFill>
                    <a:srgbClr val="FFFFFF"/>
                  </a:solidFill>
                  <a:latin typeface="+mn-ea"/>
                  <a:ea typeface="+mn-ea"/>
                  <a:cs typeface="+mn-ea"/>
                  <a:sym typeface="Arial" panose="020B0604020202020204" pitchFamily="34" charset="0"/>
                </a:rPr>
                <a:t>HUAWEI CLOUD</a:t>
              </a:r>
              <a:endParaRPr lang="zh-CN" altLang="en-US" sz="1600" b="1" dirty="0">
                <a:solidFill>
                  <a:srgbClr val="FFFFFF"/>
                </a:solidFill>
                <a:latin typeface="+mn-ea"/>
                <a:ea typeface="+mn-ea"/>
                <a:cs typeface="+mn-ea"/>
                <a:sym typeface="Arial" panose="020B0604020202020204" pitchFamily="34" charset="0"/>
              </a:endParaRPr>
            </a:p>
          </p:txBody>
        </p:sp>
      </p:grpSp>
      <p:sp>
        <p:nvSpPr>
          <p:cNvPr id="191" name="矩形 190"/>
          <p:cNvSpPr/>
          <p:nvPr/>
        </p:nvSpPr>
        <p:spPr>
          <a:xfrm>
            <a:off x="506329" y="3104509"/>
            <a:ext cx="2045099" cy="415343"/>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zh-CN" altLang="en-US" sz="1600" b="1" dirty="0">
                <a:solidFill>
                  <a:schemeClr val="tx1">
                    <a:lumMod val="85000"/>
                    <a:lumOff val="15000"/>
                  </a:schemeClr>
                </a:solidFill>
                <a:latin typeface="+mn-ea"/>
                <a:ea typeface="+mn-ea"/>
                <a:cs typeface="+mn-ea"/>
                <a:sym typeface="Arial" panose="020B0604020202020204" pitchFamily="34" charset="0"/>
              </a:rPr>
              <a:t>原有</a:t>
            </a:r>
            <a:r>
              <a:rPr lang="en-US" altLang="zh-CN" sz="1600" b="1" dirty="0">
                <a:solidFill>
                  <a:schemeClr val="tx1">
                    <a:lumMod val="85000"/>
                    <a:lumOff val="15000"/>
                  </a:schemeClr>
                </a:solidFill>
                <a:latin typeface="+mn-ea"/>
                <a:ea typeface="+mn-ea"/>
                <a:cs typeface="+mn-ea"/>
                <a:sym typeface="Arial" panose="020B0604020202020204" pitchFamily="34" charset="0"/>
              </a:rPr>
              <a:t>IDC</a:t>
            </a:r>
            <a:endParaRPr lang="zh-CN" altLang="en-US" sz="1600" b="1" dirty="0">
              <a:solidFill>
                <a:schemeClr val="tx1">
                  <a:lumMod val="85000"/>
                  <a:lumOff val="15000"/>
                </a:schemeClr>
              </a:solidFill>
              <a:latin typeface="+mn-ea"/>
              <a:ea typeface="+mn-ea"/>
              <a:cs typeface="+mn-ea"/>
              <a:sym typeface="Arial" panose="020B0604020202020204" pitchFamily="34" charset="0"/>
            </a:endParaRPr>
          </a:p>
        </p:txBody>
      </p:sp>
      <p:cxnSp>
        <p:nvCxnSpPr>
          <p:cNvPr id="192" name="直接连接符 191"/>
          <p:cNvCxnSpPr>
            <a:stCxn id="194" idx="3"/>
          </p:cNvCxnSpPr>
          <p:nvPr/>
        </p:nvCxnSpPr>
        <p:spPr>
          <a:xfrm>
            <a:off x="1011671" y="3620831"/>
            <a:ext cx="0" cy="2138259"/>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94" idx="7"/>
          </p:cNvCxnSpPr>
          <p:nvPr/>
        </p:nvCxnSpPr>
        <p:spPr>
          <a:xfrm>
            <a:off x="3381644" y="3620831"/>
            <a:ext cx="0" cy="2138259"/>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4" name="左右箭头 193"/>
          <p:cNvSpPr/>
          <p:nvPr/>
        </p:nvSpPr>
        <p:spPr>
          <a:xfrm>
            <a:off x="1011670" y="3463797"/>
            <a:ext cx="2369975" cy="314067"/>
          </a:xfrm>
          <a:prstGeom prst="leftRightArrow">
            <a:avLst/>
          </a:prstGeom>
          <a:gradFill flip="none" rotWithShape="1">
            <a:gsLst>
              <a:gs pos="0">
                <a:schemeClr val="accent1">
                  <a:lumMod val="5000"/>
                  <a:lumOff val="95000"/>
                </a:schemeClr>
              </a:gs>
              <a:gs pos="100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latin typeface="+mn-ea"/>
            </a:endParaRPr>
          </a:p>
        </p:txBody>
      </p:sp>
      <p:sp>
        <p:nvSpPr>
          <p:cNvPr id="195" name="左右箭头 194"/>
          <p:cNvSpPr/>
          <p:nvPr/>
        </p:nvSpPr>
        <p:spPr>
          <a:xfrm>
            <a:off x="3404505" y="3456564"/>
            <a:ext cx="2347111" cy="314067"/>
          </a:xfrm>
          <a:prstGeom prst="leftRightArrow">
            <a:avLst/>
          </a:prstGeom>
          <a:gradFill flip="none" rotWithShape="1">
            <a:gsLst>
              <a:gs pos="0">
                <a:schemeClr val="accent1">
                  <a:lumMod val="5000"/>
                  <a:lumOff val="95000"/>
                </a:schemeClr>
              </a:gs>
              <a:gs pos="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latin typeface="+mn-ea"/>
            </a:endParaRPr>
          </a:p>
        </p:txBody>
      </p:sp>
      <p:cxnSp>
        <p:nvCxnSpPr>
          <p:cNvPr id="196" name="直接连接符 195"/>
          <p:cNvCxnSpPr>
            <a:stCxn id="195" idx="7"/>
          </p:cNvCxnSpPr>
          <p:nvPr/>
        </p:nvCxnSpPr>
        <p:spPr>
          <a:xfrm>
            <a:off x="5751615" y="3613598"/>
            <a:ext cx="7908" cy="414191"/>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198" idx="7"/>
          </p:cNvCxnSpPr>
          <p:nvPr/>
        </p:nvCxnSpPr>
        <p:spPr>
          <a:xfrm>
            <a:off x="8134169" y="3613598"/>
            <a:ext cx="3" cy="2145492"/>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8" name="左右箭头 197"/>
          <p:cNvSpPr/>
          <p:nvPr/>
        </p:nvSpPr>
        <p:spPr>
          <a:xfrm>
            <a:off x="5751618" y="3456564"/>
            <a:ext cx="2382553" cy="314067"/>
          </a:xfrm>
          <a:prstGeom prst="leftRightArrow">
            <a:avLst/>
          </a:prstGeom>
          <a:gradFill>
            <a:gsLst>
              <a:gs pos="100000">
                <a:srgbClr val="C00000"/>
              </a:gs>
              <a:gs pos="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latin typeface="+mn-ea"/>
            </a:endParaRPr>
          </a:p>
        </p:txBody>
      </p:sp>
      <p:sp>
        <p:nvSpPr>
          <p:cNvPr id="202" name="矩形 201"/>
          <p:cNvSpPr/>
          <p:nvPr/>
        </p:nvSpPr>
        <p:spPr>
          <a:xfrm>
            <a:off x="999407" y="3686314"/>
            <a:ext cx="2219800" cy="341476"/>
          </a:xfrm>
          <a:prstGeom prst="rect">
            <a:avLst/>
          </a:prstGeom>
        </p:spPr>
        <p:txBody>
          <a:bodyPr wrap="square" lIns="118715" tIns="59359" rIns="118715" bIns="59359">
            <a:spAutoFit/>
          </a:bodyPr>
          <a:lstStyle/>
          <a:p>
            <a:pPr algn="ctr" eaLnBrk="0" hangingPunct="0">
              <a:lnSpc>
                <a:spcPct val="120000"/>
              </a:lnSpc>
              <a:spcBef>
                <a:spcPct val="20000"/>
              </a:spcBef>
              <a:buClr>
                <a:srgbClr val="CC9900"/>
              </a:buClr>
            </a:pPr>
            <a:r>
              <a:rPr lang="en-US" altLang="zh-CN" sz="1200" dirty="0">
                <a:solidFill>
                  <a:schemeClr val="tx1">
                    <a:lumMod val="85000"/>
                    <a:lumOff val="15000"/>
                  </a:schemeClr>
                </a:solidFill>
                <a:latin typeface="+mn-ea"/>
                <a:ea typeface="+mn-ea"/>
                <a:cs typeface="+mn-ea"/>
                <a:sym typeface="Arial" panose="020B0604020202020204" pitchFamily="34" charset="0"/>
              </a:rPr>
              <a:t>IDC</a:t>
            </a:r>
            <a:r>
              <a:rPr lang="zh-CN" altLang="en-US" sz="1200" dirty="0">
                <a:solidFill>
                  <a:schemeClr val="tx1">
                    <a:lumMod val="85000"/>
                    <a:lumOff val="15000"/>
                  </a:schemeClr>
                </a:solidFill>
                <a:latin typeface="+mn-ea"/>
                <a:ea typeface="+mn-ea"/>
                <a:cs typeface="+mn-ea"/>
                <a:sym typeface="Arial" panose="020B0604020202020204" pitchFamily="34" charset="0"/>
              </a:rPr>
              <a:t>容灾至</a:t>
            </a:r>
            <a:r>
              <a:rPr lang="en-US" altLang="zh-CN" sz="1200" dirty="0">
                <a:solidFill>
                  <a:schemeClr val="tx1">
                    <a:lumMod val="85000"/>
                    <a:lumOff val="15000"/>
                  </a:schemeClr>
                </a:solidFill>
                <a:latin typeface="+mn-ea"/>
                <a:ea typeface="+mn-ea"/>
                <a:cs typeface="+mn-ea"/>
                <a:sym typeface="Arial" panose="020B0604020202020204" pitchFamily="34" charset="0"/>
              </a:rPr>
              <a:t>HCS</a:t>
            </a:r>
            <a:endParaRPr lang="zh-CN" altLang="en-US" sz="1200" dirty="0">
              <a:solidFill>
                <a:schemeClr val="tx1">
                  <a:lumMod val="85000"/>
                  <a:lumOff val="15000"/>
                </a:schemeClr>
              </a:solidFill>
              <a:latin typeface="+mn-ea"/>
              <a:ea typeface="+mn-ea"/>
              <a:cs typeface="+mn-ea"/>
              <a:sym typeface="Arial" panose="020B0604020202020204" pitchFamily="34" charset="0"/>
            </a:endParaRPr>
          </a:p>
        </p:txBody>
      </p:sp>
      <p:sp>
        <p:nvSpPr>
          <p:cNvPr id="203" name="矩形 202"/>
          <p:cNvSpPr/>
          <p:nvPr/>
        </p:nvSpPr>
        <p:spPr>
          <a:xfrm>
            <a:off x="1064672" y="4274214"/>
            <a:ext cx="2308023" cy="710808"/>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zh-CN" altLang="en-US" sz="1600" b="1" dirty="0">
                <a:solidFill>
                  <a:schemeClr val="tx1">
                    <a:lumMod val="85000"/>
                    <a:lumOff val="15000"/>
                  </a:schemeClr>
                </a:solidFill>
                <a:latin typeface="+mn-ea"/>
                <a:ea typeface="+mn-ea"/>
                <a:cs typeface="+mn-ea"/>
                <a:sym typeface="Arial" panose="020B0604020202020204" pitchFamily="34" charset="0"/>
              </a:rPr>
              <a:t>云服务</a:t>
            </a:r>
            <a:r>
              <a:rPr lang="en-US" altLang="zh-CN" sz="1600" b="1" dirty="0">
                <a:solidFill>
                  <a:schemeClr val="tx1">
                    <a:lumMod val="85000"/>
                    <a:lumOff val="15000"/>
                  </a:schemeClr>
                </a:solidFill>
                <a:latin typeface="+mn-ea"/>
                <a:ea typeface="+mn-ea"/>
                <a:cs typeface="+mn-ea"/>
                <a:sym typeface="Arial" panose="020B0604020202020204" pitchFamily="34" charset="0"/>
              </a:rPr>
              <a:t>+</a:t>
            </a:r>
            <a:r>
              <a:rPr lang="zh-CN" altLang="en-US" sz="1600" b="1" dirty="0">
                <a:solidFill>
                  <a:schemeClr val="tx1">
                    <a:lumMod val="85000"/>
                    <a:lumOff val="15000"/>
                  </a:schemeClr>
                </a:solidFill>
                <a:latin typeface="+mn-ea"/>
                <a:ea typeface="+mn-ea"/>
                <a:cs typeface="+mn-ea"/>
                <a:sym typeface="Arial" panose="020B0604020202020204" pitchFamily="34" charset="0"/>
              </a:rPr>
              <a:t>全球生态伙伴联合解决方案</a:t>
            </a:r>
            <a:endParaRPr lang="zh-CN" altLang="en-US" sz="1600" b="1" dirty="0">
              <a:solidFill>
                <a:schemeClr val="tx1">
                  <a:lumMod val="85000"/>
                  <a:lumOff val="15000"/>
                </a:schemeClr>
              </a:solidFill>
              <a:latin typeface="+mn-ea"/>
              <a:ea typeface="+mn-ea"/>
              <a:cs typeface="+mn-ea"/>
              <a:sym typeface="Arial" panose="020B0604020202020204" pitchFamily="34" charset="0"/>
            </a:endParaRPr>
          </a:p>
        </p:txBody>
      </p:sp>
      <p:sp>
        <p:nvSpPr>
          <p:cNvPr id="204" name="矩形 203"/>
          <p:cNvSpPr/>
          <p:nvPr/>
        </p:nvSpPr>
        <p:spPr>
          <a:xfrm>
            <a:off x="3741195" y="3686313"/>
            <a:ext cx="1207784" cy="341476"/>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zh-CN" altLang="en-US" sz="1200" dirty="0">
                <a:solidFill>
                  <a:schemeClr val="tx1">
                    <a:lumMod val="85000"/>
                    <a:lumOff val="15000"/>
                  </a:schemeClr>
                </a:solidFill>
                <a:latin typeface="+mn-ea"/>
                <a:ea typeface="+mn-ea"/>
                <a:cs typeface="+mn-ea"/>
                <a:sym typeface="Arial" panose="020B0604020202020204" pitchFamily="34" charset="0"/>
              </a:rPr>
              <a:t>多</a:t>
            </a:r>
            <a:r>
              <a:rPr lang="en-US" altLang="zh-CN" sz="1200" dirty="0" smtClean="0">
                <a:solidFill>
                  <a:schemeClr val="tx1">
                    <a:lumMod val="85000"/>
                    <a:lumOff val="15000"/>
                  </a:schemeClr>
                </a:solidFill>
                <a:latin typeface="+mn-ea"/>
                <a:ea typeface="+mn-ea"/>
                <a:cs typeface="+mn-ea"/>
                <a:sym typeface="Arial" panose="020B0604020202020204" pitchFamily="34" charset="0"/>
              </a:rPr>
              <a:t>HCSO</a:t>
            </a:r>
            <a:r>
              <a:rPr lang="zh-CN" altLang="en-US" sz="1200" dirty="0" smtClean="0">
                <a:solidFill>
                  <a:schemeClr val="tx1">
                    <a:lumMod val="85000"/>
                    <a:lumOff val="15000"/>
                  </a:schemeClr>
                </a:solidFill>
                <a:latin typeface="+mn-ea"/>
                <a:ea typeface="+mn-ea"/>
                <a:cs typeface="+mn-ea"/>
                <a:sym typeface="Arial" panose="020B0604020202020204" pitchFamily="34" charset="0"/>
              </a:rPr>
              <a:t>容</a:t>
            </a:r>
            <a:r>
              <a:rPr lang="zh-CN" altLang="en-US" sz="1200" dirty="0">
                <a:solidFill>
                  <a:schemeClr val="tx1">
                    <a:lumMod val="85000"/>
                    <a:lumOff val="15000"/>
                  </a:schemeClr>
                </a:solidFill>
                <a:latin typeface="+mn-ea"/>
                <a:ea typeface="+mn-ea"/>
                <a:cs typeface="+mn-ea"/>
                <a:sym typeface="Arial" panose="020B0604020202020204" pitchFamily="34" charset="0"/>
              </a:rPr>
              <a:t>灾</a:t>
            </a:r>
            <a:endParaRPr lang="zh-CN" altLang="en-US" sz="1200" dirty="0">
              <a:solidFill>
                <a:schemeClr val="tx1">
                  <a:lumMod val="85000"/>
                  <a:lumOff val="15000"/>
                </a:schemeClr>
              </a:solidFill>
              <a:latin typeface="+mn-ea"/>
              <a:ea typeface="+mn-ea"/>
              <a:cs typeface="+mn-ea"/>
              <a:sym typeface="Arial" panose="020B0604020202020204" pitchFamily="34" charset="0"/>
            </a:endParaRPr>
          </a:p>
        </p:txBody>
      </p:sp>
      <p:sp>
        <p:nvSpPr>
          <p:cNvPr id="205" name="矩形 204"/>
          <p:cNvSpPr/>
          <p:nvPr/>
        </p:nvSpPr>
        <p:spPr>
          <a:xfrm>
            <a:off x="5770264" y="3686313"/>
            <a:ext cx="1837904" cy="341476"/>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200" dirty="0" smtClean="0">
                <a:solidFill>
                  <a:schemeClr val="tx1">
                    <a:lumMod val="85000"/>
                    <a:lumOff val="15000"/>
                  </a:schemeClr>
                </a:solidFill>
                <a:latin typeface="+mn-ea"/>
                <a:ea typeface="+mn-ea"/>
                <a:cs typeface="+mn-ea"/>
                <a:sym typeface="Arial" panose="020B0604020202020204" pitchFamily="34" charset="0"/>
              </a:rPr>
              <a:t>HCSO</a:t>
            </a:r>
            <a:r>
              <a:rPr lang="zh-CN" altLang="en-US" sz="1200" dirty="0" smtClean="0">
                <a:solidFill>
                  <a:schemeClr val="tx1">
                    <a:lumMod val="85000"/>
                    <a:lumOff val="15000"/>
                  </a:schemeClr>
                </a:solidFill>
                <a:latin typeface="+mn-ea"/>
                <a:ea typeface="+mn-ea"/>
                <a:cs typeface="+mn-ea"/>
                <a:sym typeface="Arial" panose="020B0604020202020204" pitchFamily="34" charset="0"/>
              </a:rPr>
              <a:t>容</a:t>
            </a:r>
            <a:r>
              <a:rPr lang="zh-CN" altLang="en-US" sz="1200" dirty="0">
                <a:solidFill>
                  <a:schemeClr val="tx1">
                    <a:lumMod val="85000"/>
                    <a:lumOff val="15000"/>
                  </a:schemeClr>
                </a:solidFill>
                <a:latin typeface="+mn-ea"/>
                <a:ea typeface="+mn-ea"/>
                <a:cs typeface="+mn-ea"/>
                <a:sym typeface="Arial" panose="020B0604020202020204" pitchFamily="34" charset="0"/>
              </a:rPr>
              <a:t>灾至华为云</a:t>
            </a:r>
            <a:endParaRPr lang="zh-CN" altLang="en-US" sz="1200" dirty="0">
              <a:solidFill>
                <a:schemeClr val="tx1">
                  <a:lumMod val="85000"/>
                  <a:lumOff val="15000"/>
                </a:schemeClr>
              </a:solidFill>
              <a:latin typeface="+mn-ea"/>
              <a:ea typeface="+mn-ea"/>
              <a:cs typeface="+mn-ea"/>
              <a:sym typeface="Arial" panose="020B0604020202020204" pitchFamily="34" charset="0"/>
            </a:endParaRPr>
          </a:p>
        </p:txBody>
      </p:sp>
      <p:sp>
        <p:nvSpPr>
          <p:cNvPr id="206" name="矩形 205"/>
          <p:cNvSpPr/>
          <p:nvPr/>
        </p:nvSpPr>
        <p:spPr>
          <a:xfrm>
            <a:off x="4619134" y="4078088"/>
            <a:ext cx="2308023" cy="415343"/>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600" b="1" dirty="0">
                <a:solidFill>
                  <a:schemeClr val="tx1">
                    <a:lumMod val="85000"/>
                    <a:lumOff val="15000"/>
                  </a:schemeClr>
                </a:solidFill>
                <a:latin typeface="+mn-ea"/>
                <a:ea typeface="+mn-ea"/>
                <a:cs typeface="+mn-ea"/>
                <a:sym typeface="Arial" panose="020B0604020202020204" pitchFamily="34" charset="0"/>
              </a:rPr>
              <a:t>SDRS</a:t>
            </a:r>
            <a:r>
              <a:rPr lang="zh-CN" altLang="en-US" sz="1600" b="1" dirty="0">
                <a:solidFill>
                  <a:schemeClr val="tx1">
                    <a:lumMod val="85000"/>
                    <a:lumOff val="15000"/>
                  </a:schemeClr>
                </a:solidFill>
                <a:latin typeface="+mn-ea"/>
                <a:ea typeface="+mn-ea"/>
                <a:cs typeface="+mn-ea"/>
                <a:sym typeface="Arial" panose="020B0604020202020204" pitchFamily="34" charset="0"/>
              </a:rPr>
              <a:t>存储容灾服务</a:t>
            </a:r>
            <a:endParaRPr lang="zh-CN" altLang="en-US" sz="1600" b="1" dirty="0">
              <a:solidFill>
                <a:schemeClr val="tx1">
                  <a:lumMod val="85000"/>
                  <a:lumOff val="15000"/>
                </a:schemeClr>
              </a:solidFill>
              <a:latin typeface="+mn-ea"/>
              <a:ea typeface="+mn-ea"/>
              <a:cs typeface="+mn-ea"/>
              <a:sym typeface="Arial" panose="020B0604020202020204" pitchFamily="34" charset="0"/>
            </a:endParaRPr>
          </a:p>
        </p:txBody>
      </p:sp>
      <p:sp>
        <p:nvSpPr>
          <p:cNvPr id="207" name="矩形 206"/>
          <p:cNvSpPr/>
          <p:nvPr/>
        </p:nvSpPr>
        <p:spPr>
          <a:xfrm>
            <a:off x="8429455" y="3595440"/>
            <a:ext cx="2996946" cy="738664"/>
          </a:xfrm>
          <a:prstGeom prst="rect">
            <a:avLst/>
          </a:prstGeom>
        </p:spPr>
        <p:txBody>
          <a:bodyPr wrap="square">
            <a:spAutoFit/>
          </a:bodyPr>
          <a:lstStyle/>
          <a:p>
            <a:pPr defTabSz="914400">
              <a:defRPr/>
            </a:pPr>
            <a:r>
              <a:rPr lang="zh-CN" altLang="en-US" sz="1400" b="1" kern="0" spc="107" dirty="0" smtClean="0">
                <a:solidFill>
                  <a:srgbClr val="C00000"/>
                </a:solidFill>
                <a:latin typeface="+mn-ea"/>
                <a:ea typeface="+mn-ea"/>
                <a:cs typeface="微软雅黑" panose="020B0503020204020204" pitchFamily="34" charset="-122"/>
                <a:sym typeface="微软雅黑" panose="020B0503020204020204" pitchFamily="34" charset="-122"/>
              </a:rPr>
              <a:t>业界领先</a:t>
            </a:r>
            <a:r>
              <a:rPr lang="zh-CN" altLang="en-US" sz="1400" kern="0" spc="107" dirty="0" smtClean="0">
                <a:latin typeface="+mn-ea"/>
                <a:ea typeface="+mn-ea"/>
                <a:cs typeface="微软雅黑" panose="020B0503020204020204" pitchFamily="34" charset="-122"/>
                <a:sym typeface="微软雅黑" panose="020B0503020204020204" pitchFamily="34" charset="-122"/>
              </a:rPr>
              <a:t>：</a:t>
            </a:r>
            <a:r>
              <a:rPr lang="zh-CN" altLang="en-US" sz="1400" kern="0" spc="107" dirty="0">
                <a:latin typeface="+mn-ea"/>
                <a:ea typeface="+mn-ea"/>
                <a:cs typeface="微软雅黑" panose="020B0503020204020204" pitchFamily="34" charset="-122"/>
                <a:sym typeface="微软雅黑" panose="020B0503020204020204" pitchFamily="34" charset="-122"/>
              </a:rPr>
              <a:t>跨</a:t>
            </a:r>
            <a:r>
              <a:rPr lang="en-US" altLang="zh-CN" sz="1400" kern="0" spc="107" dirty="0">
                <a:latin typeface="+mn-ea"/>
                <a:ea typeface="+mn-ea"/>
                <a:cs typeface="微软雅黑" panose="020B0503020204020204" pitchFamily="34" charset="-122"/>
                <a:sym typeface="微软雅黑" panose="020B0503020204020204" pitchFamily="34" charset="-122"/>
              </a:rPr>
              <a:t>AZ RPO=0</a:t>
            </a:r>
            <a:r>
              <a:rPr lang="zh-CN" altLang="en-US" sz="1400" kern="0" spc="107" dirty="0">
                <a:latin typeface="+mn-ea"/>
                <a:ea typeface="+mn-ea"/>
                <a:cs typeface="微软雅黑" panose="020B0503020204020204" pitchFamily="34" charset="-122"/>
                <a:sym typeface="微软雅黑" panose="020B0503020204020204" pitchFamily="34" charset="-122"/>
              </a:rPr>
              <a:t>，</a:t>
            </a:r>
            <a:r>
              <a:rPr lang="en-US" altLang="zh-CN" sz="1400" kern="0" spc="107" dirty="0">
                <a:latin typeface="+mn-ea"/>
                <a:ea typeface="+mn-ea"/>
                <a:cs typeface="微软雅黑" panose="020B0503020204020204" pitchFamily="34" charset="-122"/>
                <a:sym typeface="微软雅黑" panose="020B0503020204020204" pitchFamily="34" charset="-122"/>
              </a:rPr>
              <a:t>RTO&lt;30</a:t>
            </a:r>
            <a:r>
              <a:rPr lang="zh-CN" altLang="en-US" sz="1400" kern="0" spc="107" dirty="0">
                <a:latin typeface="+mn-ea"/>
                <a:ea typeface="+mn-ea"/>
                <a:cs typeface="微软雅黑" panose="020B0503020204020204" pitchFamily="34" charset="-122"/>
                <a:sym typeface="微软雅黑" panose="020B0503020204020204" pitchFamily="34" charset="-122"/>
              </a:rPr>
              <a:t>分钟，确保数据零丢失，业务快速恢复</a:t>
            </a:r>
            <a:endParaRPr lang="en-US" altLang="zh-CN" sz="1400" kern="0" spc="107" dirty="0">
              <a:latin typeface="+mn-ea"/>
              <a:ea typeface="+mn-ea"/>
              <a:cs typeface="微软雅黑" panose="020B0503020204020204" pitchFamily="34" charset="-122"/>
              <a:sym typeface="微软雅黑" panose="020B0503020204020204" pitchFamily="34" charset="-122"/>
            </a:endParaRPr>
          </a:p>
        </p:txBody>
      </p:sp>
      <p:sp>
        <p:nvSpPr>
          <p:cNvPr id="208" name="矩形 207"/>
          <p:cNvSpPr/>
          <p:nvPr/>
        </p:nvSpPr>
        <p:spPr>
          <a:xfrm>
            <a:off x="8429455" y="4370109"/>
            <a:ext cx="2928158" cy="738664"/>
          </a:xfrm>
          <a:prstGeom prst="rect">
            <a:avLst/>
          </a:prstGeom>
        </p:spPr>
        <p:txBody>
          <a:bodyPr wrap="square">
            <a:spAutoFit/>
          </a:bodyPr>
          <a:lstStyle/>
          <a:p>
            <a:pPr defTabSz="914400">
              <a:defRPr/>
            </a:pPr>
            <a:r>
              <a:rPr lang="zh-CN" altLang="en-US" sz="1400" b="1" kern="0" spc="107" dirty="0">
                <a:solidFill>
                  <a:srgbClr val="C00000"/>
                </a:solidFill>
                <a:latin typeface="+mn-ea"/>
                <a:ea typeface="+mn-ea"/>
                <a:cs typeface="微软雅黑" panose="020B0503020204020204" pitchFamily="34" charset="-122"/>
                <a:sym typeface="微软雅黑" panose="020B0503020204020204" pitchFamily="34" charset="-122"/>
              </a:rPr>
              <a:t>最高等级</a:t>
            </a:r>
            <a:r>
              <a:rPr lang="zh-CN" altLang="en-US" sz="1400" kern="0" spc="107" dirty="0">
                <a:latin typeface="+mn-ea"/>
                <a:ea typeface="+mn-ea"/>
                <a:cs typeface="微软雅黑" panose="020B0503020204020204" pitchFamily="34" charset="-122"/>
                <a:sym typeface="微软雅黑" panose="020B0503020204020204" pitchFamily="34" charset="-122"/>
              </a:rPr>
              <a:t>：快速构建云上两地三中心，同城双中心可达</a:t>
            </a:r>
            <a:r>
              <a:rPr lang="en-US" altLang="zh-CN" sz="1400" kern="0" spc="107" dirty="0">
                <a:latin typeface="+mn-ea"/>
                <a:ea typeface="+mn-ea"/>
                <a:cs typeface="微软雅黑" panose="020B0503020204020204" pitchFamily="34" charset="-122"/>
                <a:sym typeface="微软雅黑" panose="020B0503020204020204" pitchFamily="34" charset="-122"/>
              </a:rPr>
              <a:t>Tier5~Tier6</a:t>
            </a:r>
            <a:r>
              <a:rPr lang="zh-CN" altLang="en-US" sz="1400" kern="0" spc="107" dirty="0">
                <a:latin typeface="+mn-ea"/>
                <a:ea typeface="+mn-ea"/>
                <a:cs typeface="微软雅黑" panose="020B0503020204020204" pitchFamily="34" charset="-122"/>
                <a:sym typeface="微软雅黑" panose="020B0503020204020204" pitchFamily="34" charset="-122"/>
              </a:rPr>
              <a:t>容灾等级</a:t>
            </a:r>
            <a:endParaRPr lang="en-US" altLang="zh-CN" sz="1400" kern="0" spc="107" dirty="0">
              <a:latin typeface="+mn-ea"/>
              <a:ea typeface="+mn-ea"/>
              <a:cs typeface="微软雅黑" panose="020B0503020204020204" pitchFamily="34" charset="-122"/>
              <a:sym typeface="微软雅黑" panose="020B0503020204020204" pitchFamily="34" charset="-122"/>
            </a:endParaRPr>
          </a:p>
        </p:txBody>
      </p:sp>
      <p:sp>
        <p:nvSpPr>
          <p:cNvPr id="209" name="矩形 208"/>
          <p:cNvSpPr/>
          <p:nvPr/>
        </p:nvSpPr>
        <p:spPr>
          <a:xfrm>
            <a:off x="8429455" y="5107747"/>
            <a:ext cx="2889908" cy="738664"/>
          </a:xfrm>
          <a:prstGeom prst="rect">
            <a:avLst/>
          </a:prstGeom>
        </p:spPr>
        <p:txBody>
          <a:bodyPr wrap="square">
            <a:spAutoFit/>
          </a:bodyPr>
          <a:lstStyle/>
          <a:p>
            <a:pPr defTabSz="914400">
              <a:defRPr/>
            </a:pPr>
            <a:r>
              <a:rPr lang="zh-CN" altLang="en-US" sz="1400" b="1" kern="0" spc="107" dirty="0">
                <a:solidFill>
                  <a:srgbClr val="C00000"/>
                </a:solidFill>
                <a:latin typeface="+mn-ea"/>
                <a:ea typeface="+mn-ea"/>
                <a:cs typeface="微软雅黑" panose="020B0503020204020204" pitchFamily="34" charset="-122"/>
                <a:sym typeface="微软雅黑" panose="020B0503020204020204" pitchFamily="34" charset="-122"/>
              </a:rPr>
              <a:t>安全专属</a:t>
            </a:r>
            <a:r>
              <a:rPr lang="zh-CN" altLang="en-US" sz="1400" b="1" kern="0" spc="107" dirty="0">
                <a:latin typeface="+mn-ea"/>
                <a:ea typeface="+mn-ea"/>
                <a:cs typeface="微软雅黑" panose="020B0503020204020204" pitchFamily="34" charset="-122"/>
                <a:sym typeface="微软雅黑" panose="020B0503020204020204" pitchFamily="34" charset="-122"/>
              </a:rPr>
              <a:t>：</a:t>
            </a:r>
            <a:r>
              <a:rPr lang="zh-CN" altLang="en-US" sz="1400" kern="0" spc="107" dirty="0">
                <a:latin typeface="+mn-ea"/>
                <a:ea typeface="+mn-ea"/>
                <a:cs typeface="微软雅黑" panose="020B0503020204020204" pitchFamily="34" charset="-122"/>
                <a:sym typeface="微软雅黑" panose="020B0503020204020204" pitchFamily="34" charset="-122"/>
              </a:rPr>
              <a:t>物理隔离，满足安全合规要求，相比客户自建容灾中心免基础设施运维</a:t>
            </a:r>
            <a:endParaRPr lang="zh-CN" altLang="en-US" sz="1400" kern="0" spc="107" dirty="0">
              <a:latin typeface="+mn-ea"/>
              <a:ea typeface="+mn-ea"/>
              <a:cs typeface="微软雅黑" panose="020B0503020204020204" pitchFamily="34" charset="-122"/>
              <a:sym typeface="微软雅黑" panose="020B0503020204020204" pitchFamily="34" charset="-122"/>
            </a:endParaRPr>
          </a:p>
        </p:txBody>
      </p:sp>
      <p:sp>
        <p:nvSpPr>
          <p:cNvPr id="210" name="矩形 209"/>
          <p:cNvSpPr/>
          <p:nvPr/>
        </p:nvSpPr>
        <p:spPr bwMode="auto">
          <a:xfrm>
            <a:off x="3555217" y="4557598"/>
            <a:ext cx="1864455" cy="1201492"/>
          </a:xfrm>
          <a:prstGeom prst="rect">
            <a:avLst/>
          </a:prstGeom>
          <a:solidFill>
            <a:srgbClr val="66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90905" eaLnBrk="0" hangingPunct="0"/>
            <a:endParaRPr lang="zh-CN" altLang="en-US" sz="1170" dirty="0">
              <a:solidFill>
                <a:srgbClr val="1D1D1B"/>
              </a:solidFill>
              <a:latin typeface="+mn-ea"/>
            </a:endParaRPr>
          </a:p>
        </p:txBody>
      </p:sp>
      <p:sp>
        <p:nvSpPr>
          <p:cNvPr id="211" name="矩形 210"/>
          <p:cNvSpPr/>
          <p:nvPr/>
        </p:nvSpPr>
        <p:spPr bwMode="auto">
          <a:xfrm>
            <a:off x="6108571" y="4557598"/>
            <a:ext cx="1864455" cy="1201492"/>
          </a:xfrm>
          <a:prstGeom prst="rect">
            <a:avLst/>
          </a:prstGeom>
          <a:solidFill>
            <a:srgbClr val="66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90905" eaLnBrk="0" hangingPunct="0"/>
            <a:endParaRPr lang="zh-CN" altLang="en-US" sz="1170" dirty="0">
              <a:solidFill>
                <a:srgbClr val="1D1D1B"/>
              </a:solidFill>
              <a:latin typeface="+mn-ea"/>
            </a:endParaRPr>
          </a:p>
        </p:txBody>
      </p:sp>
      <p:sp>
        <p:nvSpPr>
          <p:cNvPr id="212" name="圆角矩形 211"/>
          <p:cNvSpPr/>
          <p:nvPr/>
        </p:nvSpPr>
        <p:spPr bwMode="auto">
          <a:xfrm>
            <a:off x="4121529" y="4710017"/>
            <a:ext cx="742961" cy="351168"/>
          </a:xfrm>
          <a:prstGeom prst="roundRect">
            <a:avLst>
              <a:gd name="adj" fmla="val 0"/>
            </a:avLst>
          </a:prstGeom>
          <a:solidFill>
            <a:srgbClr val="B07100"/>
          </a:solidFill>
          <a:ln>
            <a:noFill/>
          </a:ln>
          <a:effectLst/>
        </p:spPr>
        <p:txBody>
          <a:bodyPr vert="horz" wrap="square" lIns="66749" tIns="33375" rIns="66749" bIns="33375" numCol="1" rtlCol="0" anchor="ctr" anchorCtr="0" compatLnSpc="1"/>
          <a:lstStyle/>
          <a:p>
            <a:pPr algn="ctr" defTabSz="890905">
              <a:buClr>
                <a:srgbClr val="CC9900"/>
              </a:buClr>
            </a:pPr>
            <a:endParaRPr lang="zh-CN" altLang="en-US" sz="1040" b="1" kern="0" dirty="0">
              <a:solidFill>
                <a:prstClr val="white"/>
              </a:solidFill>
              <a:latin typeface="+mn-ea"/>
              <a:ea typeface="+mn-ea"/>
            </a:endParaRPr>
          </a:p>
        </p:txBody>
      </p:sp>
      <p:sp>
        <p:nvSpPr>
          <p:cNvPr id="213" name="圆角矩形 212"/>
          <p:cNvSpPr/>
          <p:nvPr/>
        </p:nvSpPr>
        <p:spPr bwMode="auto">
          <a:xfrm>
            <a:off x="4087738" y="4668060"/>
            <a:ext cx="742961" cy="351168"/>
          </a:xfrm>
          <a:prstGeom prst="roundRect">
            <a:avLst>
              <a:gd name="adj" fmla="val 0"/>
            </a:avLst>
          </a:prstGeom>
          <a:solidFill>
            <a:schemeClr val="accent6">
              <a:lumMod val="75000"/>
            </a:schemeClr>
          </a:solidFill>
          <a:ln>
            <a:noFill/>
          </a:ln>
          <a:effectLst/>
        </p:spPr>
        <p:txBody>
          <a:bodyPr vert="horz" wrap="square" lIns="66749" tIns="33375" rIns="66749" bIns="33375" numCol="1" rtlCol="0" anchor="ctr" anchorCtr="0" compatLnSpc="1"/>
          <a:lstStyle/>
          <a:p>
            <a:pPr algn="ctr" defTabSz="890905">
              <a:buClr>
                <a:srgbClr val="CC9900"/>
              </a:buClr>
            </a:pPr>
            <a:r>
              <a:rPr lang="zh-CN" altLang="en-US" sz="1040" b="1" kern="0" dirty="0">
                <a:solidFill>
                  <a:prstClr val="white"/>
                </a:solidFill>
                <a:latin typeface="+mn-ea"/>
                <a:ea typeface="+mn-ea"/>
              </a:rPr>
              <a:t>业务</a:t>
            </a:r>
            <a:r>
              <a:rPr lang="en-US" altLang="zh-CN" sz="1040" b="1" kern="0" dirty="0">
                <a:solidFill>
                  <a:prstClr val="white"/>
                </a:solidFill>
                <a:latin typeface="+mn-ea"/>
                <a:ea typeface="+mn-ea"/>
              </a:rPr>
              <a:t>VM</a:t>
            </a:r>
            <a:endParaRPr lang="zh-CN" altLang="en-US" sz="1040" b="1" kern="0" dirty="0">
              <a:solidFill>
                <a:prstClr val="white"/>
              </a:solidFill>
              <a:latin typeface="+mn-ea"/>
              <a:ea typeface="+mn-ea"/>
            </a:endParaRPr>
          </a:p>
        </p:txBody>
      </p:sp>
      <p:sp>
        <p:nvSpPr>
          <p:cNvPr id="214" name="圆角矩形 213"/>
          <p:cNvSpPr/>
          <p:nvPr/>
        </p:nvSpPr>
        <p:spPr bwMode="auto">
          <a:xfrm>
            <a:off x="6689217" y="4670601"/>
            <a:ext cx="742961" cy="351168"/>
          </a:xfrm>
          <a:prstGeom prst="roundRect">
            <a:avLst>
              <a:gd name="adj" fmla="val 0"/>
            </a:avLst>
          </a:prstGeom>
          <a:noFill/>
          <a:ln w="12700">
            <a:solidFill>
              <a:srgbClr val="C00000"/>
            </a:solidFill>
            <a:prstDash val="sysDash"/>
          </a:ln>
          <a:effectLst/>
        </p:spPr>
        <p:txBody>
          <a:bodyPr vert="horz" wrap="square" lIns="66749" tIns="33375" rIns="66749" bIns="33375" numCol="1" rtlCol="0" anchor="ctr" anchorCtr="0" compatLnSpc="1"/>
          <a:lstStyle/>
          <a:p>
            <a:pPr algn="ctr" defTabSz="890905">
              <a:buClr>
                <a:srgbClr val="CC9900"/>
              </a:buClr>
            </a:pPr>
            <a:r>
              <a:rPr lang="zh-CN" altLang="en-US" sz="1040" b="1" kern="0" dirty="0">
                <a:solidFill>
                  <a:srgbClr val="C00000"/>
                </a:solidFill>
                <a:latin typeface="+mn-ea"/>
                <a:ea typeface="+mn-ea"/>
              </a:rPr>
              <a:t>业务</a:t>
            </a:r>
            <a:r>
              <a:rPr lang="en-US" altLang="zh-CN" sz="1040" b="1" kern="0" dirty="0">
                <a:solidFill>
                  <a:srgbClr val="C00000"/>
                </a:solidFill>
                <a:latin typeface="+mn-ea"/>
                <a:ea typeface="+mn-ea"/>
              </a:rPr>
              <a:t>VM</a:t>
            </a:r>
            <a:endParaRPr lang="zh-CN" altLang="en-US" sz="1040" b="1" kern="0" dirty="0">
              <a:solidFill>
                <a:srgbClr val="C00000"/>
              </a:solidFill>
              <a:latin typeface="+mn-ea"/>
              <a:ea typeface="+mn-ea"/>
            </a:endParaRPr>
          </a:p>
        </p:txBody>
      </p:sp>
      <p:sp>
        <p:nvSpPr>
          <p:cNvPr id="215" name="梯形 214"/>
          <p:cNvSpPr/>
          <p:nvPr/>
        </p:nvSpPr>
        <p:spPr>
          <a:xfrm>
            <a:off x="3969075" y="5062326"/>
            <a:ext cx="1051743" cy="465839"/>
          </a:xfrm>
          <a:prstGeom prst="trapezoid">
            <a:avLst>
              <a:gd name="adj" fmla="val 119458"/>
            </a:avLst>
          </a:prstGeom>
          <a:gradFill flip="none" rotWithShape="1">
            <a:gsLst>
              <a:gs pos="0">
                <a:schemeClr val="accent6">
                  <a:lumMod val="75000"/>
                </a:schemeClr>
              </a:gs>
              <a:gs pos="100000">
                <a:srgbClr val="D9D9D9">
                  <a:shade val="100000"/>
                  <a:satMod val="115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769" tIns="33384" rIns="66769" bIns="33384" numCol="1" spcCol="0" rtlCol="0" fromWordArt="0" anchor="ctr" anchorCtr="0" forceAA="0" compatLnSpc="1">
            <a:noAutofit/>
          </a:bodyPr>
          <a:lstStyle/>
          <a:p>
            <a:pPr algn="ctr" defTabSz="890905"/>
            <a:endParaRPr lang="zh-CN" altLang="en-US" sz="1430">
              <a:solidFill>
                <a:prstClr val="white"/>
              </a:solidFill>
              <a:latin typeface="+mn-ea"/>
            </a:endParaRPr>
          </a:p>
        </p:txBody>
      </p:sp>
      <p:sp>
        <p:nvSpPr>
          <p:cNvPr id="216" name="梯形 215"/>
          <p:cNvSpPr/>
          <p:nvPr/>
        </p:nvSpPr>
        <p:spPr>
          <a:xfrm>
            <a:off x="6556426" y="5062326"/>
            <a:ext cx="1051743" cy="465839"/>
          </a:xfrm>
          <a:prstGeom prst="trapezoid">
            <a:avLst>
              <a:gd name="adj" fmla="val 119458"/>
            </a:avLst>
          </a:prstGeom>
          <a:gradFill flip="none" rotWithShape="1">
            <a:gsLst>
              <a:gs pos="0">
                <a:schemeClr val="accent6">
                  <a:lumMod val="75000"/>
                </a:schemeClr>
              </a:gs>
              <a:gs pos="100000">
                <a:srgbClr val="D9D9D9">
                  <a:shade val="100000"/>
                  <a:satMod val="115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769" tIns="33384" rIns="66769" bIns="33384" numCol="1" spcCol="0" rtlCol="0" fromWordArt="0" anchor="ctr" anchorCtr="0" forceAA="0" compatLnSpc="1">
            <a:noAutofit/>
          </a:bodyPr>
          <a:lstStyle/>
          <a:p>
            <a:pPr algn="ctr" defTabSz="890905"/>
            <a:endParaRPr lang="zh-CN" altLang="en-US" sz="1430">
              <a:solidFill>
                <a:prstClr val="white"/>
              </a:solidFill>
              <a:latin typeface="+mn-ea"/>
            </a:endParaRPr>
          </a:p>
        </p:txBody>
      </p:sp>
      <p:sp>
        <p:nvSpPr>
          <p:cNvPr id="217" name="圆角矩形 216"/>
          <p:cNvSpPr/>
          <p:nvPr/>
        </p:nvSpPr>
        <p:spPr bwMode="auto">
          <a:xfrm>
            <a:off x="3699066" y="5295243"/>
            <a:ext cx="742961" cy="351168"/>
          </a:xfrm>
          <a:prstGeom prst="roundRect">
            <a:avLst>
              <a:gd name="adj" fmla="val 0"/>
            </a:avLst>
          </a:prstGeom>
          <a:solidFill>
            <a:schemeClr val="accent6">
              <a:lumMod val="75000"/>
            </a:schemeClr>
          </a:solidFill>
          <a:ln>
            <a:noFill/>
          </a:ln>
          <a:effectLst/>
        </p:spPr>
        <p:txBody>
          <a:bodyPr vert="horz" wrap="square" lIns="66749" tIns="33375" rIns="66749" bIns="33375" numCol="1" rtlCol="0" anchor="ctr" anchorCtr="0" compatLnSpc="1"/>
          <a:lstStyle/>
          <a:p>
            <a:pPr algn="ctr" defTabSz="890905">
              <a:buClr>
                <a:srgbClr val="CC9900"/>
              </a:buClr>
            </a:pPr>
            <a:r>
              <a:rPr lang="en-US" altLang="zh-CN" sz="1040" b="1" kern="0" dirty="0">
                <a:solidFill>
                  <a:prstClr val="white"/>
                </a:solidFill>
                <a:latin typeface="+mn-ea"/>
                <a:ea typeface="+mn-ea"/>
              </a:rPr>
              <a:t>EVS </a:t>
            </a:r>
            <a:r>
              <a:rPr lang="zh-CN" altLang="en-US" sz="1040" b="1" kern="0" dirty="0">
                <a:solidFill>
                  <a:prstClr val="white"/>
                </a:solidFill>
                <a:latin typeface="+mn-ea"/>
                <a:ea typeface="+mn-ea"/>
              </a:rPr>
              <a:t>存储</a:t>
            </a:r>
            <a:endParaRPr lang="zh-CN" altLang="en-US" sz="1040" b="1" kern="0" dirty="0">
              <a:solidFill>
                <a:prstClr val="white"/>
              </a:solidFill>
              <a:latin typeface="+mn-ea"/>
              <a:ea typeface="+mn-ea"/>
            </a:endParaRPr>
          </a:p>
        </p:txBody>
      </p:sp>
      <p:sp>
        <p:nvSpPr>
          <p:cNvPr id="218" name="圆角矩形 217"/>
          <p:cNvSpPr/>
          <p:nvPr/>
        </p:nvSpPr>
        <p:spPr bwMode="auto">
          <a:xfrm>
            <a:off x="4559369" y="5295243"/>
            <a:ext cx="742961" cy="351168"/>
          </a:xfrm>
          <a:prstGeom prst="roundRect">
            <a:avLst>
              <a:gd name="adj" fmla="val 0"/>
            </a:avLst>
          </a:prstGeom>
          <a:solidFill>
            <a:schemeClr val="accent6">
              <a:lumMod val="75000"/>
            </a:schemeClr>
          </a:solidFill>
          <a:ln>
            <a:noFill/>
          </a:ln>
          <a:effectLst/>
        </p:spPr>
        <p:txBody>
          <a:bodyPr vert="horz" wrap="square" lIns="66749" tIns="33375" rIns="66749" bIns="33375" numCol="1" rtlCol="0" anchor="ctr" anchorCtr="0" compatLnSpc="1"/>
          <a:lstStyle/>
          <a:p>
            <a:pPr algn="ctr" defTabSz="890905">
              <a:buClr>
                <a:srgbClr val="CC9900"/>
              </a:buClr>
            </a:pPr>
            <a:r>
              <a:rPr lang="en-US" altLang="zh-CN" sz="1040" b="1" kern="0" dirty="0">
                <a:solidFill>
                  <a:prstClr val="white"/>
                </a:solidFill>
                <a:latin typeface="+mn-ea"/>
                <a:ea typeface="+mn-ea"/>
              </a:rPr>
              <a:t>EVS </a:t>
            </a:r>
            <a:r>
              <a:rPr lang="zh-CN" altLang="en-US" sz="1040" b="1" kern="0" dirty="0">
                <a:solidFill>
                  <a:prstClr val="white"/>
                </a:solidFill>
                <a:latin typeface="+mn-ea"/>
                <a:ea typeface="+mn-ea"/>
              </a:rPr>
              <a:t>存储</a:t>
            </a:r>
            <a:endParaRPr lang="zh-CN" altLang="en-US" sz="1040" b="1" kern="0" dirty="0">
              <a:solidFill>
                <a:prstClr val="white"/>
              </a:solidFill>
              <a:latin typeface="+mn-ea"/>
              <a:ea typeface="+mn-ea"/>
            </a:endParaRPr>
          </a:p>
        </p:txBody>
      </p:sp>
      <p:sp>
        <p:nvSpPr>
          <p:cNvPr id="219" name="圆角矩形 218"/>
          <p:cNvSpPr/>
          <p:nvPr/>
        </p:nvSpPr>
        <p:spPr bwMode="auto">
          <a:xfrm>
            <a:off x="6248401" y="5295243"/>
            <a:ext cx="742961" cy="351168"/>
          </a:xfrm>
          <a:prstGeom prst="roundRect">
            <a:avLst>
              <a:gd name="adj" fmla="val 0"/>
            </a:avLst>
          </a:prstGeom>
          <a:solidFill>
            <a:schemeClr val="accent6">
              <a:lumMod val="75000"/>
            </a:schemeClr>
          </a:solidFill>
          <a:ln>
            <a:noFill/>
          </a:ln>
          <a:effectLst/>
        </p:spPr>
        <p:txBody>
          <a:bodyPr vert="horz" wrap="square" lIns="66749" tIns="33375" rIns="66749" bIns="33375" numCol="1" rtlCol="0" anchor="ctr" anchorCtr="0" compatLnSpc="1"/>
          <a:lstStyle/>
          <a:p>
            <a:pPr algn="ctr" defTabSz="890905">
              <a:buClr>
                <a:srgbClr val="CC9900"/>
              </a:buClr>
            </a:pPr>
            <a:r>
              <a:rPr lang="en-US" altLang="zh-CN" sz="1040" b="1" kern="0" dirty="0">
                <a:solidFill>
                  <a:prstClr val="white"/>
                </a:solidFill>
                <a:latin typeface="+mn-ea"/>
                <a:ea typeface="+mn-ea"/>
              </a:rPr>
              <a:t>EVS </a:t>
            </a:r>
            <a:r>
              <a:rPr lang="zh-CN" altLang="en-US" sz="1040" b="1" kern="0" dirty="0">
                <a:solidFill>
                  <a:prstClr val="white"/>
                </a:solidFill>
                <a:latin typeface="+mn-ea"/>
                <a:ea typeface="+mn-ea"/>
              </a:rPr>
              <a:t>存储</a:t>
            </a:r>
            <a:endParaRPr lang="zh-CN" altLang="en-US" sz="1040" b="1" kern="0" dirty="0">
              <a:solidFill>
                <a:prstClr val="white"/>
              </a:solidFill>
              <a:latin typeface="+mn-ea"/>
              <a:ea typeface="+mn-ea"/>
            </a:endParaRPr>
          </a:p>
        </p:txBody>
      </p:sp>
      <p:sp>
        <p:nvSpPr>
          <p:cNvPr id="220" name="圆角矩形 219"/>
          <p:cNvSpPr/>
          <p:nvPr/>
        </p:nvSpPr>
        <p:spPr bwMode="auto">
          <a:xfrm>
            <a:off x="7108702" y="5295243"/>
            <a:ext cx="742961" cy="351168"/>
          </a:xfrm>
          <a:prstGeom prst="roundRect">
            <a:avLst>
              <a:gd name="adj" fmla="val 0"/>
            </a:avLst>
          </a:prstGeom>
          <a:solidFill>
            <a:schemeClr val="accent6">
              <a:lumMod val="75000"/>
            </a:schemeClr>
          </a:solidFill>
          <a:ln>
            <a:noFill/>
          </a:ln>
          <a:effectLst/>
        </p:spPr>
        <p:txBody>
          <a:bodyPr vert="horz" wrap="square" lIns="66749" tIns="33375" rIns="66749" bIns="33375" numCol="1" rtlCol="0" anchor="ctr" anchorCtr="0" compatLnSpc="1"/>
          <a:lstStyle/>
          <a:p>
            <a:pPr algn="ctr" defTabSz="890905">
              <a:buClr>
                <a:srgbClr val="CC9900"/>
              </a:buClr>
            </a:pPr>
            <a:r>
              <a:rPr lang="en-US" altLang="zh-CN" sz="1040" b="1" kern="0" dirty="0">
                <a:solidFill>
                  <a:prstClr val="white"/>
                </a:solidFill>
                <a:latin typeface="+mn-ea"/>
                <a:ea typeface="+mn-ea"/>
              </a:rPr>
              <a:t>EVS </a:t>
            </a:r>
            <a:r>
              <a:rPr lang="zh-CN" altLang="en-US" sz="1040" b="1" kern="0" dirty="0">
                <a:solidFill>
                  <a:prstClr val="white"/>
                </a:solidFill>
                <a:latin typeface="+mn-ea"/>
                <a:ea typeface="+mn-ea"/>
              </a:rPr>
              <a:t>存储</a:t>
            </a:r>
            <a:endParaRPr lang="zh-CN" altLang="en-US" sz="1040" b="1" kern="0" dirty="0">
              <a:solidFill>
                <a:prstClr val="white"/>
              </a:solidFill>
              <a:latin typeface="+mn-ea"/>
              <a:ea typeface="+mn-ea"/>
            </a:endParaRPr>
          </a:p>
        </p:txBody>
      </p:sp>
      <p:sp>
        <p:nvSpPr>
          <p:cNvPr id="221" name="圆角矩形 220"/>
          <p:cNvSpPr/>
          <p:nvPr/>
        </p:nvSpPr>
        <p:spPr>
          <a:xfrm>
            <a:off x="3624869" y="5221939"/>
            <a:ext cx="4293820" cy="488008"/>
          </a:xfrm>
          <a:prstGeom prst="roundRect">
            <a:avLst/>
          </a:prstGeom>
          <a:noFill/>
          <a:ln>
            <a:solidFill>
              <a:srgbClr val="EA0029"/>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rgbClr val="C00000"/>
              </a:solidFill>
              <a:latin typeface="+mn-ea"/>
            </a:endParaRPr>
          </a:p>
        </p:txBody>
      </p:sp>
      <p:sp>
        <p:nvSpPr>
          <p:cNvPr id="222" name="矩形 221"/>
          <p:cNvSpPr/>
          <p:nvPr/>
        </p:nvSpPr>
        <p:spPr>
          <a:xfrm>
            <a:off x="5232908" y="5315574"/>
            <a:ext cx="1068616" cy="323010"/>
          </a:xfrm>
          <a:prstGeom prst="rect">
            <a:avLst/>
          </a:prstGeom>
          <a:noFill/>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100" b="1" dirty="0">
                <a:solidFill>
                  <a:srgbClr val="EA0029"/>
                </a:solidFill>
                <a:latin typeface="+mn-ea"/>
                <a:ea typeface="+mn-ea"/>
                <a:cs typeface="+mn-ea"/>
                <a:sym typeface="Arial" panose="020B0604020202020204" pitchFamily="34" charset="0"/>
              </a:rPr>
              <a:t>SDRS</a:t>
            </a:r>
            <a:r>
              <a:rPr lang="zh-CN" altLang="en-US" sz="1100" b="1" dirty="0">
                <a:solidFill>
                  <a:srgbClr val="EA0029"/>
                </a:solidFill>
                <a:latin typeface="+mn-ea"/>
                <a:ea typeface="+mn-ea"/>
                <a:cs typeface="+mn-ea"/>
                <a:sym typeface="Arial" panose="020B0604020202020204" pitchFamily="34" charset="0"/>
              </a:rPr>
              <a:t>容灾</a:t>
            </a:r>
            <a:endParaRPr lang="zh-CN" altLang="en-US" sz="1100" b="1" dirty="0">
              <a:solidFill>
                <a:srgbClr val="EA0029"/>
              </a:solidFill>
              <a:latin typeface="+mn-ea"/>
              <a:ea typeface="+mn-ea"/>
              <a:cs typeface="+mn-ea"/>
              <a:sym typeface="Arial" panose="020B0604020202020204" pitchFamily="34" charset="0"/>
            </a:endParaRPr>
          </a:p>
        </p:txBody>
      </p:sp>
      <p:sp>
        <p:nvSpPr>
          <p:cNvPr id="223" name="矩形 222"/>
          <p:cNvSpPr/>
          <p:nvPr/>
        </p:nvSpPr>
        <p:spPr>
          <a:xfrm>
            <a:off x="3445121" y="4539105"/>
            <a:ext cx="596335" cy="304543"/>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b="1" dirty="0">
                <a:solidFill>
                  <a:schemeClr val="tx1">
                    <a:lumMod val="85000"/>
                    <a:lumOff val="15000"/>
                  </a:schemeClr>
                </a:solidFill>
                <a:latin typeface="+mn-ea"/>
                <a:ea typeface="+mn-ea"/>
                <a:cs typeface="+mn-ea"/>
                <a:sym typeface="Arial" panose="020B0604020202020204" pitchFamily="34" charset="0"/>
              </a:rPr>
              <a:t>AZ1</a:t>
            </a:r>
            <a:endParaRPr lang="zh-CN" altLang="en-US" b="1" dirty="0">
              <a:solidFill>
                <a:schemeClr val="tx1">
                  <a:lumMod val="85000"/>
                  <a:lumOff val="15000"/>
                </a:schemeClr>
              </a:solidFill>
              <a:latin typeface="+mn-ea"/>
              <a:ea typeface="+mn-ea"/>
              <a:cs typeface="+mn-ea"/>
              <a:sym typeface="Arial" panose="020B0604020202020204" pitchFamily="34" charset="0"/>
            </a:endParaRPr>
          </a:p>
        </p:txBody>
      </p:sp>
      <p:sp>
        <p:nvSpPr>
          <p:cNvPr id="224" name="矩形 223"/>
          <p:cNvSpPr/>
          <p:nvPr/>
        </p:nvSpPr>
        <p:spPr>
          <a:xfrm>
            <a:off x="6008753" y="4539105"/>
            <a:ext cx="596335" cy="304543"/>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b="1" dirty="0">
                <a:solidFill>
                  <a:schemeClr val="tx1">
                    <a:lumMod val="85000"/>
                    <a:lumOff val="15000"/>
                  </a:schemeClr>
                </a:solidFill>
                <a:latin typeface="+mn-ea"/>
                <a:ea typeface="+mn-ea"/>
                <a:cs typeface="+mn-ea"/>
                <a:sym typeface="Arial" panose="020B0604020202020204" pitchFamily="34" charset="0"/>
              </a:rPr>
              <a:t>AZ2</a:t>
            </a:r>
            <a:endParaRPr lang="zh-CN" altLang="en-US" b="1" dirty="0">
              <a:solidFill>
                <a:schemeClr val="tx1">
                  <a:lumMod val="85000"/>
                  <a:lumOff val="15000"/>
                </a:schemeClr>
              </a:solidFill>
              <a:latin typeface="+mn-ea"/>
              <a:ea typeface="+mn-ea"/>
              <a:cs typeface="+mn-ea"/>
              <a:sym typeface="Arial" panose="020B0604020202020204" pitchFamily="34" charset="0"/>
            </a:endParaRPr>
          </a:p>
        </p:txBody>
      </p:sp>
      <p:grpSp>
        <p:nvGrpSpPr>
          <p:cNvPr id="225" name="组合 224"/>
          <p:cNvGrpSpPr/>
          <p:nvPr/>
        </p:nvGrpSpPr>
        <p:grpSpPr>
          <a:xfrm>
            <a:off x="4660707" y="2381875"/>
            <a:ext cx="1731691" cy="871823"/>
            <a:chOff x="4286208" y="4251696"/>
            <a:chExt cx="2806345" cy="1412860"/>
          </a:xfrm>
        </p:grpSpPr>
        <p:sp>
          <p:nvSpPr>
            <p:cNvPr id="226" name="Freeform 7"/>
            <p:cNvSpPr/>
            <p:nvPr/>
          </p:nvSpPr>
          <p:spPr bwMode="auto">
            <a:xfrm>
              <a:off x="4286208" y="4260130"/>
              <a:ext cx="2736304" cy="1387149"/>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chemeClr val="accent6">
                <a:lumMod val="75000"/>
              </a:schemeClr>
            </a:solidFill>
            <a:ln w="28575">
              <a:noFill/>
              <a:prstDash val="sysDash"/>
              <a:round/>
            </a:ln>
          </p:spPr>
          <p:txBody>
            <a:bodyPr vert="horz" wrap="square" lIns="66711" tIns="33356" rIns="66711" bIns="33356" numCol="1" anchor="t" anchorCtr="0" compatLnSpc="1"/>
            <a:lstStyle/>
            <a:p>
              <a:pPr eaLnBrk="0" fontAlgn="base" hangingPunct="0">
                <a:spcBef>
                  <a:spcPct val="0"/>
                </a:spcBef>
                <a:spcAft>
                  <a:spcPct val="0"/>
                </a:spcAft>
              </a:pPr>
              <a:endParaRPr lang="zh-CN" altLang="en-US" sz="1560" dirty="0">
                <a:solidFill>
                  <a:srgbClr val="000000"/>
                </a:solidFill>
                <a:latin typeface="+mn-ea"/>
                <a:ea typeface="+mn-ea"/>
                <a:cs typeface="Arial" panose="020B0604020202020204" pitchFamily="34" charset="0"/>
              </a:endParaRPr>
            </a:p>
          </p:txBody>
        </p:sp>
        <p:sp>
          <p:nvSpPr>
            <p:cNvPr id="227" name="Halbbogen 82"/>
            <p:cNvSpPr/>
            <p:nvPr/>
          </p:nvSpPr>
          <p:spPr>
            <a:xfrm rot="12418576">
              <a:off x="4512768" y="5330698"/>
              <a:ext cx="268235" cy="184854"/>
            </a:xfrm>
            <a:prstGeom prst="blockArc">
              <a:avLst>
                <a:gd name="adj1" fmla="val 10800000"/>
                <a:gd name="adj2" fmla="val 20295092"/>
                <a:gd name="adj3" fmla="val 4141"/>
              </a:avLst>
            </a:prstGeom>
            <a:solidFill>
              <a:srgbClr val="FBA000"/>
            </a:solidFill>
            <a:ln>
              <a:solidFill>
                <a:srgbClr val="FBA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170" dirty="0" err="1">
                <a:solidFill>
                  <a:schemeClr val="tx2"/>
                </a:solidFill>
                <a:latin typeface="+mn-ea"/>
              </a:endParaRPr>
            </a:p>
          </p:txBody>
        </p:sp>
        <p:pic>
          <p:nvPicPr>
            <p:cNvPr id="228" name="Picture 10" descr="C:\Users\Administrator\Desktop\云2-02.png"/>
            <p:cNvPicPr>
              <a:picLocks noChangeAspect="1" noChangeArrowheads="1"/>
            </p:cNvPicPr>
            <p:nvPr/>
          </p:nvPicPr>
          <p:blipFill>
            <a:blip r:embed="rId1" cstate="screen">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bwMode="auto">
            <a:xfrm>
              <a:off x="4536571" y="4251696"/>
              <a:ext cx="2555982" cy="1412860"/>
            </a:xfrm>
            <a:prstGeom prst="rect">
              <a:avLst/>
            </a:prstGeom>
            <a:noFill/>
            <a:ln w="9525">
              <a:noFill/>
              <a:miter lim="800000"/>
              <a:headEnd/>
              <a:tailEnd/>
            </a:ln>
          </p:spPr>
        </p:pic>
        <p:sp>
          <p:nvSpPr>
            <p:cNvPr id="229" name="矩形 228"/>
            <p:cNvSpPr/>
            <p:nvPr/>
          </p:nvSpPr>
          <p:spPr>
            <a:xfrm>
              <a:off x="4445574" y="4839682"/>
              <a:ext cx="2576937" cy="673097"/>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600" b="1" dirty="0">
                  <a:solidFill>
                    <a:srgbClr val="FFFFFF"/>
                  </a:solidFill>
                  <a:latin typeface="+mn-ea"/>
                  <a:ea typeface="+mn-ea"/>
                  <a:cs typeface="+mn-ea"/>
                  <a:sym typeface="Arial" panose="020B0604020202020204" pitchFamily="34" charset="0"/>
                </a:rPr>
                <a:t>HCS Online</a:t>
              </a:r>
              <a:endParaRPr lang="zh-CN" altLang="en-US" sz="1600" b="1" dirty="0">
                <a:solidFill>
                  <a:srgbClr val="FFFFFF"/>
                </a:solidFill>
                <a:latin typeface="+mn-ea"/>
                <a:ea typeface="+mn-ea"/>
                <a:cs typeface="+mn-ea"/>
                <a:sym typeface="Arial" panose="020B0604020202020204" pitchFamily="34" charset="0"/>
              </a:endParaRPr>
            </a:p>
          </p:txBody>
        </p:sp>
      </p:grpSp>
      <p:grpSp>
        <p:nvGrpSpPr>
          <p:cNvPr id="230" name="组合 229"/>
          <p:cNvGrpSpPr/>
          <p:nvPr/>
        </p:nvGrpSpPr>
        <p:grpSpPr>
          <a:xfrm>
            <a:off x="3729719" y="1486655"/>
            <a:ext cx="1731691" cy="871823"/>
            <a:chOff x="4286208" y="4251696"/>
            <a:chExt cx="2806345" cy="1412860"/>
          </a:xfrm>
        </p:grpSpPr>
        <p:sp>
          <p:nvSpPr>
            <p:cNvPr id="231" name="Freeform 7"/>
            <p:cNvSpPr/>
            <p:nvPr/>
          </p:nvSpPr>
          <p:spPr bwMode="auto">
            <a:xfrm>
              <a:off x="4286208" y="4260130"/>
              <a:ext cx="2736304" cy="1387149"/>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chemeClr val="accent6">
                <a:lumMod val="75000"/>
              </a:schemeClr>
            </a:solidFill>
            <a:ln w="28575">
              <a:noFill/>
              <a:prstDash val="sysDash"/>
              <a:round/>
            </a:ln>
          </p:spPr>
          <p:txBody>
            <a:bodyPr vert="horz" wrap="square" lIns="66711" tIns="33356" rIns="66711" bIns="33356" numCol="1" anchor="t" anchorCtr="0" compatLnSpc="1"/>
            <a:lstStyle/>
            <a:p>
              <a:pPr eaLnBrk="0" fontAlgn="base" hangingPunct="0">
                <a:spcBef>
                  <a:spcPct val="0"/>
                </a:spcBef>
                <a:spcAft>
                  <a:spcPct val="0"/>
                </a:spcAft>
              </a:pPr>
              <a:endParaRPr lang="zh-CN" altLang="en-US" sz="1560" dirty="0">
                <a:solidFill>
                  <a:srgbClr val="000000"/>
                </a:solidFill>
                <a:latin typeface="+mn-ea"/>
                <a:ea typeface="+mn-ea"/>
                <a:cs typeface="Arial" panose="020B0604020202020204" pitchFamily="34" charset="0"/>
              </a:endParaRPr>
            </a:p>
          </p:txBody>
        </p:sp>
        <p:sp>
          <p:nvSpPr>
            <p:cNvPr id="232" name="Halbbogen 82"/>
            <p:cNvSpPr/>
            <p:nvPr/>
          </p:nvSpPr>
          <p:spPr>
            <a:xfrm rot="12418576">
              <a:off x="4512768" y="5330698"/>
              <a:ext cx="268235" cy="184854"/>
            </a:xfrm>
            <a:prstGeom prst="blockArc">
              <a:avLst>
                <a:gd name="adj1" fmla="val 10800000"/>
                <a:gd name="adj2" fmla="val 20295092"/>
                <a:gd name="adj3" fmla="val 4141"/>
              </a:avLst>
            </a:prstGeom>
            <a:solidFill>
              <a:srgbClr val="FBA000"/>
            </a:solidFill>
            <a:ln>
              <a:solidFill>
                <a:srgbClr val="FBA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170" dirty="0" err="1">
                <a:solidFill>
                  <a:schemeClr val="tx2"/>
                </a:solidFill>
                <a:latin typeface="+mn-ea"/>
              </a:endParaRPr>
            </a:p>
          </p:txBody>
        </p:sp>
        <p:pic>
          <p:nvPicPr>
            <p:cNvPr id="233" name="Picture 10" descr="C:\Users\Administrator\Desktop\云2-02.png"/>
            <p:cNvPicPr>
              <a:picLocks noChangeAspect="1" noChangeArrowheads="1"/>
            </p:cNvPicPr>
            <p:nvPr/>
          </p:nvPicPr>
          <p:blipFill>
            <a:blip r:embed="rId1" cstate="screen">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bwMode="auto">
            <a:xfrm>
              <a:off x="4536571" y="4251696"/>
              <a:ext cx="2555982" cy="1412860"/>
            </a:xfrm>
            <a:prstGeom prst="rect">
              <a:avLst/>
            </a:prstGeom>
            <a:noFill/>
            <a:ln w="9525">
              <a:noFill/>
              <a:miter lim="800000"/>
              <a:headEnd/>
              <a:tailEnd/>
            </a:ln>
          </p:spPr>
        </p:pic>
        <p:sp>
          <p:nvSpPr>
            <p:cNvPr id="234" name="矩形 233"/>
            <p:cNvSpPr/>
            <p:nvPr/>
          </p:nvSpPr>
          <p:spPr>
            <a:xfrm>
              <a:off x="4445574" y="4839682"/>
              <a:ext cx="2576937" cy="673097"/>
            </a:xfrm>
            <a:prstGeom prst="rect">
              <a:avLst/>
            </a:prstGeom>
          </p:spPr>
          <p:txBody>
            <a:bodyPr wrap="square" lIns="118715" tIns="59359" rIns="118715" bIns="59359">
              <a:spAutoFit/>
            </a:bodyPr>
            <a:lstStyle/>
            <a:p>
              <a:pPr algn="ctr" eaLnBrk="0" fontAlgn="base" hangingPunct="0">
                <a:lnSpc>
                  <a:spcPct val="120000"/>
                </a:lnSpc>
                <a:spcBef>
                  <a:spcPct val="20000"/>
                </a:spcBef>
                <a:spcAft>
                  <a:spcPct val="0"/>
                </a:spcAft>
                <a:buClr>
                  <a:srgbClr val="CC9900"/>
                </a:buClr>
              </a:pPr>
              <a:r>
                <a:rPr lang="en-US" altLang="zh-CN" sz="1600" b="1" dirty="0">
                  <a:solidFill>
                    <a:srgbClr val="FFFFFF"/>
                  </a:solidFill>
                  <a:latin typeface="+mn-ea"/>
                  <a:ea typeface="+mn-ea"/>
                  <a:cs typeface="+mn-ea"/>
                  <a:sym typeface="Arial" panose="020B0604020202020204" pitchFamily="34" charset="0"/>
                </a:rPr>
                <a:t>HCS Online</a:t>
              </a:r>
              <a:endParaRPr lang="zh-CN" altLang="en-US" sz="1600" b="1" dirty="0">
                <a:solidFill>
                  <a:srgbClr val="FFFFFF"/>
                </a:solidFill>
                <a:latin typeface="+mn-ea"/>
                <a:ea typeface="+mn-ea"/>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专属迁移与运维服务</a:t>
            </a:r>
            <a:endParaRPr lang="zh-CN" altLang="en-US" sz="3200" dirty="0"/>
          </a:p>
        </p:txBody>
      </p:sp>
      <p:sp>
        <p:nvSpPr>
          <p:cNvPr id="4" name="文本占位符 3"/>
          <p:cNvSpPr>
            <a:spLocks noGrp="1"/>
          </p:cNvSpPr>
          <p:nvPr>
            <p:ph type="body" sz="quarter" idx="10"/>
          </p:nvPr>
        </p:nvSpPr>
        <p:spPr/>
        <p:txBody>
          <a:bodyPr/>
          <a:lstStyle/>
          <a:p>
            <a:r>
              <a:rPr lang="zh-CN" altLang="en-US" sz="1400" dirty="0"/>
              <a:t>完善的迁移流程和方法论为用户提供专业迁移</a:t>
            </a:r>
            <a:r>
              <a:rPr lang="zh-CN" altLang="en-US" sz="1400" dirty="0" smtClean="0"/>
              <a:t>服务</a:t>
            </a:r>
            <a:r>
              <a:rPr lang="zh-CN" altLang="en-US" sz="1400" dirty="0"/>
              <a:t>。</a:t>
            </a:r>
            <a:endParaRPr lang="zh-CN" altLang="en-US" sz="1400" dirty="0"/>
          </a:p>
          <a:p>
            <a:r>
              <a:rPr lang="zh-CN" altLang="en-US" sz="1400" dirty="0"/>
              <a:t>提供华为云产品整合迁移能力和云化转型咨询</a:t>
            </a:r>
            <a:r>
              <a:rPr lang="zh-CN" altLang="en-US" sz="1400" dirty="0" smtClean="0"/>
              <a:t>能力。</a:t>
            </a:r>
            <a:endParaRPr lang="zh-CN" altLang="en-US" sz="1400" dirty="0"/>
          </a:p>
          <a:p>
            <a:r>
              <a:rPr lang="zh-CN" altLang="en-US" sz="1400" dirty="0"/>
              <a:t>专业服务团队与最佳实践能力为客户提供</a:t>
            </a:r>
            <a:r>
              <a:rPr lang="en-US" altLang="zh-CN" sz="1400" dirty="0"/>
              <a:t>99.95</a:t>
            </a:r>
            <a:r>
              <a:rPr lang="zh-CN" altLang="en-US" sz="1400" dirty="0"/>
              <a:t>不中断</a:t>
            </a:r>
            <a:r>
              <a:rPr lang="zh-CN" altLang="en-US" sz="1400" dirty="0" smtClean="0"/>
              <a:t>服务。</a:t>
            </a:r>
            <a:endParaRPr lang="zh-CN" altLang="en-US" sz="1400" dirty="0"/>
          </a:p>
          <a:p>
            <a:endParaRPr lang="zh-CN" altLang="en-US" sz="1400" dirty="0"/>
          </a:p>
        </p:txBody>
      </p:sp>
      <p:sp>
        <p:nvSpPr>
          <p:cNvPr id="232" name="圆角矩形 231"/>
          <p:cNvSpPr/>
          <p:nvPr/>
        </p:nvSpPr>
        <p:spPr bwMode="auto">
          <a:xfrm>
            <a:off x="3351821" y="2332898"/>
            <a:ext cx="5914052" cy="1033677"/>
          </a:xfrm>
          <a:prstGeom prst="roundRect">
            <a:avLst>
              <a:gd name="adj" fmla="val 182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86368" tIns="43184" rIns="86368" bIns="43184" numCol="1" rtlCol="0" anchor="t" anchorCtr="0" compatLnSpc="1"/>
          <a:lstStyle/>
          <a:p>
            <a:pPr algn="ctr" defTabSz="863600">
              <a:buClr>
                <a:srgbClr val="CC9900"/>
              </a:buClr>
            </a:pPr>
            <a:endParaRPr lang="zh-CN" altLang="en-US" sz="1800" dirty="0">
              <a:latin typeface="+mn-ea"/>
              <a:ea typeface="+mn-ea"/>
            </a:endParaRPr>
          </a:p>
        </p:txBody>
      </p:sp>
      <p:sp>
        <p:nvSpPr>
          <p:cNvPr id="229" name="Freeform 27"/>
          <p:cNvSpPr>
            <a:spLocks noEditPoints="1"/>
          </p:cNvSpPr>
          <p:nvPr/>
        </p:nvSpPr>
        <p:spPr bwMode="auto">
          <a:xfrm>
            <a:off x="3347098" y="2605975"/>
            <a:ext cx="1496271" cy="64300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6699"/>
          </a:solidFill>
          <a:ln w="9525">
            <a:noFill/>
            <a:round/>
          </a:ln>
          <a:scene3d>
            <a:camera prst="orthographicFront">
              <a:rot lat="0" lon="1200000" rev="0"/>
            </a:camera>
            <a:lightRig rig="threePt" dir="t"/>
          </a:scene3d>
        </p:spPr>
        <p:txBody>
          <a:bodyPr vert="horz" wrap="square" lIns="54395" tIns="27197" rIns="54395" bIns="27197" numCol="1" anchor="ctr" anchorCtr="0" compatLnSpc="1"/>
          <a:lstStyle/>
          <a:p>
            <a:pPr algn="ctr" defTabSz="685800"/>
            <a:r>
              <a:rPr lang="en-US" altLang="zh-CN" sz="1200" b="1" dirty="0">
                <a:solidFill>
                  <a:schemeClr val="bg1"/>
                </a:solidFill>
                <a:latin typeface="+mn-ea"/>
                <a:ea typeface="+mn-ea"/>
                <a:cs typeface="Arial" panose="020B0604020202020204" pitchFamily="34" charset="0"/>
              </a:rPr>
              <a:t>Others</a:t>
            </a:r>
            <a:endParaRPr lang="zh-CN" altLang="en-US" sz="1200" b="1" dirty="0">
              <a:solidFill>
                <a:schemeClr val="bg1"/>
              </a:solidFill>
              <a:latin typeface="+mn-ea"/>
              <a:ea typeface="+mn-ea"/>
              <a:cs typeface="Arial" panose="020B0604020202020204" pitchFamily="34" charset="0"/>
            </a:endParaRPr>
          </a:p>
        </p:txBody>
      </p:sp>
      <p:cxnSp>
        <p:nvCxnSpPr>
          <p:cNvPr id="225" name="肘形连接符 224"/>
          <p:cNvCxnSpPr/>
          <p:nvPr/>
        </p:nvCxnSpPr>
        <p:spPr bwMode="auto">
          <a:xfrm rot="5400000" flipH="1" flipV="1">
            <a:off x="4773244" y="1753584"/>
            <a:ext cx="199037" cy="1567329"/>
          </a:xfrm>
          <a:prstGeom prst="bentConnector2">
            <a:avLst/>
          </a:prstGeom>
          <a:noFill/>
          <a:ln w="9525" cap="flat" cmpd="sng" algn="ctr">
            <a:solidFill>
              <a:srgbClr val="E20074"/>
            </a:solidFill>
            <a:prstDash val="lgDash"/>
            <a:round/>
            <a:headEnd type="none" w="med" len="med"/>
            <a:tailEnd type="triangle"/>
          </a:ln>
          <a:effectLst/>
        </p:spPr>
      </p:cxnSp>
      <p:cxnSp>
        <p:nvCxnSpPr>
          <p:cNvPr id="226" name="肘形连接符 225"/>
          <p:cNvCxnSpPr/>
          <p:nvPr/>
        </p:nvCxnSpPr>
        <p:spPr bwMode="auto">
          <a:xfrm>
            <a:off x="6596978" y="2431179"/>
            <a:ext cx="1690992" cy="205587"/>
          </a:xfrm>
          <a:prstGeom prst="bentConnector2">
            <a:avLst/>
          </a:prstGeom>
          <a:noFill/>
          <a:ln w="9525" cap="flat" cmpd="sng" algn="ctr">
            <a:solidFill>
              <a:srgbClr val="E20074"/>
            </a:solidFill>
            <a:prstDash val="lgDash"/>
            <a:round/>
            <a:headEnd type="none" w="med" len="med"/>
            <a:tailEnd type="triangle"/>
          </a:ln>
          <a:effectLst/>
        </p:spPr>
      </p:cxnSp>
      <p:sp>
        <p:nvSpPr>
          <p:cNvPr id="227" name="TextBox 30"/>
          <p:cNvSpPr txBox="1"/>
          <p:nvPr/>
        </p:nvSpPr>
        <p:spPr>
          <a:xfrm>
            <a:off x="5325869" y="2287614"/>
            <a:ext cx="1507743" cy="307777"/>
          </a:xfrm>
          <a:prstGeom prst="rect">
            <a:avLst/>
          </a:prstGeom>
          <a:noFill/>
        </p:spPr>
        <p:txBody>
          <a:bodyPr wrap="square" rtlCol="0">
            <a:spAutoFit/>
          </a:bodyPr>
          <a:lstStyle/>
          <a:p>
            <a:pPr algn="ctr"/>
            <a:r>
              <a:rPr lang="zh-CN" altLang="en-US" sz="1400" b="1" kern="3000" dirty="0">
                <a:solidFill>
                  <a:srgbClr val="C00000"/>
                </a:solidFill>
                <a:latin typeface="+mn-ea"/>
                <a:ea typeface="+mn-ea"/>
              </a:rPr>
              <a:t>迁移服务</a:t>
            </a:r>
            <a:endParaRPr lang="en-US" altLang="zh-CN" sz="1400" b="1" kern="3000" dirty="0">
              <a:solidFill>
                <a:srgbClr val="C00000"/>
              </a:solidFill>
              <a:latin typeface="+mn-ea"/>
              <a:ea typeface="+mn-ea"/>
            </a:endParaRPr>
          </a:p>
        </p:txBody>
      </p:sp>
      <p:sp>
        <p:nvSpPr>
          <p:cNvPr id="228" name="Freeform 27"/>
          <p:cNvSpPr>
            <a:spLocks noEditPoints="1"/>
          </p:cNvSpPr>
          <p:nvPr/>
        </p:nvSpPr>
        <p:spPr bwMode="auto">
          <a:xfrm>
            <a:off x="7498238" y="2595391"/>
            <a:ext cx="1615234" cy="66087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C00000"/>
          </a:solidFill>
          <a:ln w="9525">
            <a:noFill/>
            <a:round/>
          </a:ln>
          <a:scene3d>
            <a:camera prst="orthographicFront">
              <a:rot lat="0" lon="1200000" rev="0"/>
            </a:camera>
            <a:lightRig rig="threePt" dir="t"/>
          </a:scene3d>
        </p:spPr>
        <p:txBody>
          <a:bodyPr vert="horz" wrap="square" lIns="54395" tIns="27197" rIns="54395" bIns="27197" numCol="1" anchor="ctr" anchorCtr="0" compatLnSpc="1"/>
          <a:lstStyle/>
          <a:p>
            <a:pPr algn="ctr" defTabSz="685800"/>
            <a:r>
              <a:rPr lang="zh-CN" altLang="en-US" sz="1400" b="1" dirty="0">
                <a:solidFill>
                  <a:schemeClr val="bg1"/>
                </a:solidFill>
                <a:latin typeface="+mn-ea"/>
                <a:ea typeface="+mn-ea"/>
                <a:cs typeface="Arial" panose="020B0604020202020204" pitchFamily="34" charset="0"/>
              </a:rPr>
              <a:t>专属云</a:t>
            </a:r>
            <a:endParaRPr lang="zh-CN" altLang="en-US" sz="1400" b="1" dirty="0">
              <a:solidFill>
                <a:schemeClr val="bg1"/>
              </a:solidFill>
              <a:latin typeface="+mn-ea"/>
              <a:ea typeface="+mn-ea"/>
              <a:cs typeface="Arial" panose="020B0604020202020204" pitchFamily="34" charset="0"/>
            </a:endParaRPr>
          </a:p>
        </p:txBody>
      </p:sp>
      <p:pic>
        <p:nvPicPr>
          <p:cNvPr id="234" name="图片 233"/>
          <p:cNvPicPr>
            <a:picLocks noChangeAspect="1"/>
          </p:cNvPicPr>
          <p:nvPr/>
        </p:nvPicPr>
        <p:blipFill>
          <a:blip r:embed="rId1">
            <a:clrChange>
              <a:clrFrom>
                <a:srgbClr val="FFFFFF"/>
              </a:clrFrom>
              <a:clrTo>
                <a:srgbClr val="FFFFFF">
                  <a:alpha val="0"/>
                </a:srgbClr>
              </a:clrTo>
            </a:clrChange>
          </a:blip>
          <a:stretch>
            <a:fillRect/>
          </a:stretch>
        </p:blipFill>
        <p:spPr>
          <a:xfrm rot="5400000">
            <a:off x="5667414" y="2831559"/>
            <a:ext cx="256184" cy="1400175"/>
          </a:xfrm>
          <a:prstGeom prst="rect">
            <a:avLst/>
          </a:prstGeom>
        </p:spPr>
      </p:pic>
      <p:grpSp>
        <p:nvGrpSpPr>
          <p:cNvPr id="243" name="组合 242"/>
          <p:cNvGrpSpPr/>
          <p:nvPr/>
        </p:nvGrpSpPr>
        <p:grpSpPr>
          <a:xfrm>
            <a:off x="1182894" y="3696718"/>
            <a:ext cx="10236509" cy="2587849"/>
            <a:chOff x="991803" y="3633302"/>
            <a:chExt cx="10236509" cy="2587849"/>
          </a:xfrm>
        </p:grpSpPr>
        <p:sp>
          <p:nvSpPr>
            <p:cNvPr id="231" name="圆角矩形 230"/>
            <p:cNvSpPr/>
            <p:nvPr/>
          </p:nvSpPr>
          <p:spPr bwMode="auto">
            <a:xfrm>
              <a:off x="991803" y="3633302"/>
              <a:ext cx="10236509" cy="2587849"/>
            </a:xfrm>
            <a:prstGeom prst="roundRect">
              <a:avLst>
                <a:gd name="adj" fmla="val 182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86368" tIns="43184" rIns="86368" bIns="43184" numCol="1" rtlCol="0" anchor="t" anchorCtr="0" compatLnSpc="1"/>
            <a:lstStyle/>
            <a:p>
              <a:pPr algn="ctr" defTabSz="863600">
                <a:buClr>
                  <a:srgbClr val="CC9900"/>
                </a:buClr>
              </a:pPr>
              <a:endParaRPr lang="zh-CN" altLang="en-US" sz="1800" dirty="0">
                <a:latin typeface="+mn-ea"/>
                <a:ea typeface="+mn-ea"/>
              </a:endParaRPr>
            </a:p>
          </p:txBody>
        </p:sp>
        <p:grpSp>
          <p:nvGrpSpPr>
            <p:cNvPr id="180" name="组合 4"/>
            <p:cNvGrpSpPr/>
            <p:nvPr/>
          </p:nvGrpSpPr>
          <p:grpSpPr>
            <a:xfrm>
              <a:off x="1111189" y="3800749"/>
              <a:ext cx="1330676" cy="1590098"/>
              <a:chOff x="754062" y="1615602"/>
              <a:chExt cx="1296143" cy="2258553"/>
            </a:xfrm>
          </p:grpSpPr>
          <p:grpSp>
            <p:nvGrpSpPr>
              <p:cNvPr id="215" name="组 3"/>
              <p:cNvGrpSpPr>
                <a:grpSpLocks noChangeAspect="1"/>
              </p:cNvGrpSpPr>
              <p:nvPr/>
            </p:nvGrpSpPr>
            <p:grpSpPr>
              <a:xfrm>
                <a:off x="768788" y="1615602"/>
                <a:ext cx="900206" cy="1043607"/>
                <a:chOff x="1569323" y="1501459"/>
                <a:chExt cx="1352805" cy="1568300"/>
              </a:xfrm>
            </p:grpSpPr>
            <p:sp>
              <p:nvSpPr>
                <p:cNvPr id="218" name="等腰三角形 5"/>
                <p:cNvSpPr/>
                <p:nvPr/>
              </p:nvSpPr>
              <p:spPr>
                <a:xfrm rot="5400000">
                  <a:off x="1461731" y="1609362"/>
                  <a:ext cx="1568300" cy="1352494"/>
                </a:xfrm>
                <a:prstGeom prst="triangle">
                  <a:avLst/>
                </a:prstGeom>
                <a:solidFill>
                  <a:schemeClr val="bg1">
                    <a:lumMod val="75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219" name="文本框 21"/>
                <p:cNvSpPr txBox="1"/>
                <p:nvPr/>
              </p:nvSpPr>
              <p:spPr>
                <a:xfrm>
                  <a:off x="1569323" y="2012779"/>
                  <a:ext cx="720825" cy="591257"/>
                </a:xfrm>
                <a:prstGeom prst="rect">
                  <a:avLst/>
                </a:prstGeom>
                <a:noFill/>
              </p:spPr>
              <p:txBody>
                <a:bodyPr wrap="none" rtlCol="0">
                  <a:spAutoFit/>
                </a:bodyPr>
                <a:lstStyle/>
                <a:p>
                  <a:pPr defTabSz="913765">
                    <a:defRPr/>
                  </a:pPr>
                  <a:r>
                    <a:rPr lang="zh-CN" altLang="en-US" sz="1200" b="1" kern="0" dirty="0">
                      <a:solidFill>
                        <a:srgbClr val="FFFFFF"/>
                      </a:solidFill>
                      <a:latin typeface="+mn-ea"/>
                      <a:ea typeface="+mn-ea"/>
                    </a:rPr>
                    <a:t>调研</a:t>
                  </a:r>
                  <a:endParaRPr lang="zh-CN" altLang="en-US" sz="1200" b="1" kern="0" dirty="0">
                    <a:solidFill>
                      <a:srgbClr val="FFFFFF"/>
                    </a:solidFill>
                    <a:latin typeface="+mn-ea"/>
                    <a:ea typeface="+mn-ea"/>
                  </a:endParaRPr>
                </a:p>
              </p:txBody>
            </p:sp>
          </p:grpSp>
          <p:sp>
            <p:nvSpPr>
              <p:cNvPr id="216" name="文本框 8"/>
              <p:cNvSpPr txBox="1"/>
              <p:nvPr/>
            </p:nvSpPr>
            <p:spPr>
              <a:xfrm>
                <a:off x="754062" y="3061035"/>
                <a:ext cx="1296143" cy="8131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客户调研表</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访谈</a:t>
                </a:r>
                <a:endParaRPr lang="zh-CN" altLang="en-US" sz="1200" dirty="0">
                  <a:latin typeface="+mn-ea"/>
                </a:endParaRPr>
              </a:p>
            </p:txBody>
          </p:sp>
          <p:sp>
            <p:nvSpPr>
              <p:cNvPr id="217" name="矩形 216"/>
              <p:cNvSpPr/>
              <p:nvPr/>
            </p:nvSpPr>
            <p:spPr>
              <a:xfrm>
                <a:off x="781627" y="2589443"/>
                <a:ext cx="1090981" cy="472135"/>
              </a:xfrm>
              <a:prstGeom prst="rect">
                <a:avLst/>
              </a:prstGeom>
            </p:spPr>
            <p:txBody>
              <a:bodyPr wrap="square">
                <a:spAutoFit/>
              </a:bodyPr>
              <a:lstStyle/>
              <a:p>
                <a:pPr algn="ctr" defTabSz="609600">
                  <a:lnSpc>
                    <a:spcPct val="130000"/>
                  </a:lnSpc>
                  <a:defRPr/>
                </a:pPr>
                <a:r>
                  <a:rPr lang="zh-CN" altLang="en-US" sz="1200" b="1" kern="0" dirty="0">
                    <a:solidFill>
                      <a:srgbClr val="C00000"/>
                    </a:solidFill>
                    <a:latin typeface="+mn-ea"/>
                    <a:ea typeface="+mn-ea"/>
                  </a:rPr>
                  <a:t>调研报告</a:t>
                </a:r>
                <a:endParaRPr lang="en-US" altLang="zh-CN" sz="1200" b="1" kern="0" dirty="0">
                  <a:solidFill>
                    <a:srgbClr val="C00000"/>
                  </a:solidFill>
                  <a:latin typeface="+mn-ea"/>
                  <a:ea typeface="+mn-ea"/>
                </a:endParaRPr>
              </a:p>
            </p:txBody>
          </p:sp>
        </p:grpSp>
        <p:grpSp>
          <p:nvGrpSpPr>
            <p:cNvPr id="181" name="组合 5"/>
            <p:cNvGrpSpPr/>
            <p:nvPr/>
          </p:nvGrpSpPr>
          <p:grpSpPr>
            <a:xfrm>
              <a:off x="2481782" y="3837652"/>
              <a:ext cx="1414448" cy="1790115"/>
              <a:chOff x="2878085" y="1615602"/>
              <a:chExt cx="1486398" cy="2778119"/>
            </a:xfrm>
          </p:grpSpPr>
          <p:grpSp>
            <p:nvGrpSpPr>
              <p:cNvPr id="210" name="组 34"/>
              <p:cNvGrpSpPr>
                <a:grpSpLocks noChangeAspect="1"/>
              </p:cNvGrpSpPr>
              <p:nvPr/>
            </p:nvGrpSpPr>
            <p:grpSpPr>
              <a:xfrm>
                <a:off x="2942704" y="1615602"/>
                <a:ext cx="910366" cy="1043607"/>
                <a:chOff x="1554057" y="1501459"/>
                <a:chExt cx="1368073" cy="1568300"/>
              </a:xfrm>
            </p:grpSpPr>
            <p:sp>
              <p:nvSpPr>
                <p:cNvPr id="213" name="等腰三角形 5"/>
                <p:cNvSpPr/>
                <p:nvPr/>
              </p:nvSpPr>
              <p:spPr>
                <a:xfrm rot="5400000">
                  <a:off x="1461733" y="1609362"/>
                  <a:ext cx="1568300" cy="1352494"/>
                </a:xfrm>
                <a:prstGeom prst="triangle">
                  <a:avLst/>
                </a:prstGeom>
                <a:solidFill>
                  <a:schemeClr val="bg1">
                    <a:lumMod val="65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214" name="文本框 213"/>
                <p:cNvSpPr txBox="1"/>
                <p:nvPr/>
              </p:nvSpPr>
              <p:spPr>
                <a:xfrm>
                  <a:off x="1554057" y="2012780"/>
                  <a:ext cx="777674" cy="646011"/>
                </a:xfrm>
                <a:prstGeom prst="rect">
                  <a:avLst/>
                </a:prstGeom>
                <a:noFill/>
              </p:spPr>
              <p:txBody>
                <a:bodyPr wrap="none" rtlCol="0">
                  <a:spAutoFit/>
                </a:bodyPr>
                <a:lstStyle/>
                <a:p>
                  <a:pPr defTabSz="913765">
                    <a:defRPr/>
                  </a:pPr>
                  <a:r>
                    <a:rPr lang="zh-CN" altLang="en-US" sz="1200" b="1" kern="0" dirty="0">
                      <a:solidFill>
                        <a:srgbClr val="FFFFFF"/>
                      </a:solidFill>
                      <a:latin typeface="+mn-ea"/>
                      <a:ea typeface="+mn-ea"/>
                    </a:rPr>
                    <a:t>评估</a:t>
                  </a:r>
                  <a:endParaRPr lang="zh-CN" altLang="en-US" sz="1200" b="1" kern="0" dirty="0">
                    <a:solidFill>
                      <a:srgbClr val="FFFFFF"/>
                    </a:solidFill>
                    <a:latin typeface="+mn-ea"/>
                    <a:ea typeface="+mn-ea"/>
                  </a:endParaRPr>
                </a:p>
              </p:txBody>
            </p:sp>
          </p:grpSp>
          <p:sp>
            <p:nvSpPr>
              <p:cNvPr id="211" name="文本框 8"/>
              <p:cNvSpPr txBox="1"/>
              <p:nvPr/>
            </p:nvSpPr>
            <p:spPr>
              <a:xfrm>
                <a:off x="2878085" y="3132738"/>
                <a:ext cx="1486398" cy="12609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可行性</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风险评估报告</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成本评估</a:t>
                </a:r>
                <a:endParaRPr lang="zh-CN" altLang="en-US" sz="1200" dirty="0">
                  <a:latin typeface="+mn-ea"/>
                </a:endParaRPr>
              </a:p>
            </p:txBody>
          </p:sp>
          <p:sp>
            <p:nvSpPr>
              <p:cNvPr id="212" name="矩形 211"/>
              <p:cNvSpPr/>
              <p:nvPr/>
            </p:nvSpPr>
            <p:spPr>
              <a:xfrm>
                <a:off x="3146266" y="2633872"/>
                <a:ext cx="706804" cy="515857"/>
              </a:xfrm>
              <a:prstGeom prst="rect">
                <a:avLst/>
              </a:prstGeom>
            </p:spPr>
            <p:txBody>
              <a:bodyPr wrap="square">
                <a:spAutoFit/>
              </a:bodyPr>
              <a:lstStyle/>
              <a:p>
                <a:pPr defTabSz="609600">
                  <a:lnSpc>
                    <a:spcPct val="130000"/>
                  </a:lnSpc>
                </a:pPr>
                <a:r>
                  <a:rPr lang="zh-CN" altLang="en-US" sz="1200" b="1" kern="0" dirty="0">
                    <a:solidFill>
                      <a:srgbClr val="C00000"/>
                    </a:solidFill>
                    <a:latin typeface="+mn-ea"/>
                    <a:ea typeface="+mn-ea"/>
                  </a:rPr>
                  <a:t>评估</a:t>
                </a:r>
                <a:endParaRPr lang="zh-CN" altLang="en-US" sz="1200" b="1" kern="0" dirty="0">
                  <a:solidFill>
                    <a:srgbClr val="C00000"/>
                  </a:solidFill>
                  <a:latin typeface="+mn-ea"/>
                  <a:ea typeface="+mn-ea"/>
                </a:endParaRPr>
              </a:p>
            </p:txBody>
          </p:sp>
        </p:grpSp>
        <p:grpSp>
          <p:nvGrpSpPr>
            <p:cNvPr id="182" name="组合 6"/>
            <p:cNvGrpSpPr/>
            <p:nvPr/>
          </p:nvGrpSpPr>
          <p:grpSpPr>
            <a:xfrm>
              <a:off x="3820809" y="3842570"/>
              <a:ext cx="1505060" cy="2264124"/>
              <a:chOff x="4939704" y="1617803"/>
              <a:chExt cx="1535757" cy="3738233"/>
            </a:xfrm>
          </p:grpSpPr>
          <p:grpSp>
            <p:nvGrpSpPr>
              <p:cNvPr id="205" name="组 41"/>
              <p:cNvGrpSpPr>
                <a:grpSpLocks noChangeAspect="1"/>
              </p:cNvGrpSpPr>
              <p:nvPr/>
            </p:nvGrpSpPr>
            <p:grpSpPr>
              <a:xfrm>
                <a:off x="5027955" y="1617803"/>
                <a:ext cx="915888" cy="1043607"/>
                <a:chOff x="1405543" y="1504766"/>
                <a:chExt cx="1376370" cy="1568300"/>
              </a:xfrm>
            </p:grpSpPr>
            <p:sp>
              <p:nvSpPr>
                <p:cNvPr id="208" name="等腰三角形 5"/>
                <p:cNvSpPr/>
                <p:nvPr/>
              </p:nvSpPr>
              <p:spPr>
                <a:xfrm rot="5400000">
                  <a:off x="1321517" y="1612669"/>
                  <a:ext cx="1568300" cy="1352493"/>
                </a:xfrm>
                <a:prstGeom prst="triangle">
                  <a:avLst/>
                </a:prstGeom>
                <a:solidFill>
                  <a:schemeClr val="bg1">
                    <a:lumMod val="50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209" name="文本框 45"/>
                <p:cNvSpPr txBox="1"/>
                <p:nvPr/>
              </p:nvSpPr>
              <p:spPr>
                <a:xfrm>
                  <a:off x="1405543" y="1845995"/>
                  <a:ext cx="1184859" cy="1145471"/>
                </a:xfrm>
                <a:prstGeom prst="rect">
                  <a:avLst/>
                </a:prstGeom>
                <a:noFill/>
              </p:spPr>
              <p:txBody>
                <a:bodyPr wrap="square" rtlCol="0">
                  <a:spAutoFit/>
                </a:bodyPr>
                <a:lstStyle/>
                <a:p>
                  <a:pPr defTabSz="913765">
                    <a:defRPr/>
                  </a:pPr>
                  <a:r>
                    <a:rPr lang="zh-CN" altLang="en-US" sz="1200" b="1" kern="0" dirty="0">
                      <a:solidFill>
                        <a:srgbClr val="FFFFFF"/>
                      </a:solidFill>
                      <a:latin typeface="+mn-ea"/>
                      <a:ea typeface="+mn-ea"/>
                    </a:rPr>
                    <a:t>方案设计</a:t>
                  </a:r>
                  <a:endParaRPr lang="zh-CN" altLang="en-US" sz="1200" b="1" kern="0" dirty="0">
                    <a:solidFill>
                      <a:srgbClr val="FFFFFF"/>
                    </a:solidFill>
                    <a:latin typeface="+mn-ea"/>
                    <a:ea typeface="+mn-ea"/>
                  </a:endParaRPr>
                </a:p>
              </p:txBody>
            </p:sp>
          </p:grpSp>
          <p:sp>
            <p:nvSpPr>
              <p:cNvPr id="206" name="文本框 8"/>
              <p:cNvSpPr txBox="1"/>
              <p:nvPr/>
            </p:nvSpPr>
            <p:spPr>
              <a:xfrm>
                <a:off x="4951812" y="3221757"/>
                <a:ext cx="1523649" cy="21342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产品选型</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架构设计</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技术改造方案</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资源迁移方案</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业务割接方案</a:t>
                </a:r>
                <a:endParaRPr lang="zh-CN" altLang="en-US" sz="1200" dirty="0">
                  <a:latin typeface="+mn-ea"/>
                </a:endParaRPr>
              </a:p>
            </p:txBody>
          </p:sp>
          <p:sp>
            <p:nvSpPr>
              <p:cNvPr id="207" name="矩形 206"/>
              <p:cNvSpPr/>
              <p:nvPr/>
            </p:nvSpPr>
            <p:spPr>
              <a:xfrm>
                <a:off x="4939704" y="2720403"/>
                <a:ext cx="1415773" cy="548815"/>
              </a:xfrm>
              <a:prstGeom prst="rect">
                <a:avLst/>
              </a:prstGeom>
            </p:spPr>
            <p:txBody>
              <a:bodyPr wrap="square">
                <a:spAutoFit/>
              </a:bodyPr>
              <a:lstStyle/>
              <a:p>
                <a:pPr defTabSz="609600">
                  <a:lnSpc>
                    <a:spcPct val="130000"/>
                  </a:lnSpc>
                </a:pPr>
                <a:r>
                  <a:rPr lang="zh-CN" altLang="en-US" sz="1200" b="1" kern="0" dirty="0">
                    <a:solidFill>
                      <a:srgbClr val="C00000"/>
                    </a:solidFill>
                    <a:latin typeface="+mn-ea"/>
                    <a:ea typeface="+mn-ea"/>
                  </a:rPr>
                  <a:t>业务上云方案</a:t>
                </a:r>
                <a:endParaRPr lang="zh-CN" altLang="en-US" sz="1200" b="1" kern="0" dirty="0">
                  <a:solidFill>
                    <a:srgbClr val="C00000"/>
                  </a:solidFill>
                  <a:latin typeface="+mn-ea"/>
                  <a:ea typeface="+mn-ea"/>
                </a:endParaRPr>
              </a:p>
            </p:txBody>
          </p:sp>
        </p:grpSp>
        <p:grpSp>
          <p:nvGrpSpPr>
            <p:cNvPr id="183" name="组合 7"/>
            <p:cNvGrpSpPr/>
            <p:nvPr/>
          </p:nvGrpSpPr>
          <p:grpSpPr>
            <a:xfrm>
              <a:off x="5236411" y="3780544"/>
              <a:ext cx="1418900" cy="1628828"/>
              <a:chOff x="7255885" y="1615602"/>
              <a:chExt cx="1336298" cy="2529336"/>
            </a:xfrm>
          </p:grpSpPr>
          <p:grpSp>
            <p:nvGrpSpPr>
              <p:cNvPr id="200" name="组 48"/>
              <p:cNvGrpSpPr>
                <a:grpSpLocks noChangeAspect="1"/>
              </p:cNvGrpSpPr>
              <p:nvPr/>
            </p:nvGrpSpPr>
            <p:grpSpPr>
              <a:xfrm>
                <a:off x="7290536" y="1615602"/>
                <a:ext cx="930687" cy="1043607"/>
                <a:chOff x="1523519" y="1501459"/>
                <a:chExt cx="1398611" cy="1568300"/>
              </a:xfrm>
            </p:grpSpPr>
            <p:sp>
              <p:nvSpPr>
                <p:cNvPr id="203" name="等腰三角形 5"/>
                <p:cNvSpPr/>
                <p:nvPr/>
              </p:nvSpPr>
              <p:spPr>
                <a:xfrm rot="5400000">
                  <a:off x="1461733" y="1609362"/>
                  <a:ext cx="1568300" cy="1352494"/>
                </a:xfrm>
                <a:prstGeom prst="triangle">
                  <a:avLst/>
                </a:prstGeom>
                <a:solidFill>
                  <a:schemeClr val="accent6">
                    <a:lumMod val="75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204" name="文本框 52"/>
                <p:cNvSpPr txBox="1"/>
                <p:nvPr/>
              </p:nvSpPr>
              <p:spPr>
                <a:xfrm>
                  <a:off x="1523519" y="1829561"/>
                  <a:ext cx="915225" cy="1077335"/>
                </a:xfrm>
                <a:prstGeom prst="rect">
                  <a:avLst/>
                </a:prstGeom>
                <a:noFill/>
              </p:spPr>
              <p:txBody>
                <a:bodyPr wrap="square" rtlCol="0">
                  <a:spAutoFit/>
                </a:bodyPr>
                <a:lstStyle/>
                <a:p>
                  <a:pPr defTabSz="913765">
                    <a:defRPr/>
                  </a:pPr>
                  <a:r>
                    <a:rPr lang="zh-CN" altLang="en-US" sz="1200" b="1" kern="0" dirty="0">
                      <a:solidFill>
                        <a:srgbClr val="FFFFFF"/>
                      </a:solidFill>
                      <a:latin typeface="+mn-ea"/>
                      <a:ea typeface="+mn-ea"/>
                    </a:rPr>
                    <a:t>业务改造</a:t>
                  </a:r>
                  <a:endParaRPr lang="zh-CN" altLang="en-US" sz="1200" b="1" kern="0" dirty="0">
                    <a:solidFill>
                      <a:srgbClr val="FFFFFF"/>
                    </a:solidFill>
                    <a:latin typeface="+mn-ea"/>
                    <a:ea typeface="+mn-ea"/>
                  </a:endParaRPr>
                </a:p>
              </p:txBody>
            </p:sp>
          </p:grpSp>
          <p:sp>
            <p:nvSpPr>
              <p:cNvPr id="201" name="文本框 8"/>
              <p:cNvSpPr txBox="1"/>
              <p:nvPr/>
            </p:nvSpPr>
            <p:spPr>
              <a:xfrm>
                <a:off x="7255885" y="3255984"/>
                <a:ext cx="1336298" cy="8889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技术咨询</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问题处理</a:t>
                </a:r>
                <a:endParaRPr lang="zh-CN" altLang="en-US" sz="1200" dirty="0">
                  <a:latin typeface="+mn-ea"/>
                </a:endParaRPr>
              </a:p>
            </p:txBody>
          </p:sp>
          <p:sp>
            <p:nvSpPr>
              <p:cNvPr id="202" name="矩形 201"/>
              <p:cNvSpPr/>
              <p:nvPr/>
            </p:nvSpPr>
            <p:spPr>
              <a:xfrm>
                <a:off x="7285546" y="2777944"/>
                <a:ext cx="1043493" cy="516168"/>
              </a:xfrm>
              <a:prstGeom prst="rect">
                <a:avLst/>
              </a:prstGeom>
            </p:spPr>
            <p:txBody>
              <a:bodyPr wrap="none">
                <a:spAutoFit/>
              </a:bodyPr>
              <a:lstStyle/>
              <a:p>
                <a:pPr defTabSz="609600">
                  <a:lnSpc>
                    <a:spcPct val="130000"/>
                  </a:lnSpc>
                </a:pPr>
                <a:r>
                  <a:rPr lang="zh-CN" altLang="en-US" sz="1200" b="1" kern="0" dirty="0">
                    <a:solidFill>
                      <a:srgbClr val="C00000"/>
                    </a:solidFill>
                    <a:latin typeface="+mn-ea"/>
                    <a:ea typeface="+mn-ea"/>
                  </a:rPr>
                  <a:t>业务改造报告</a:t>
                </a:r>
                <a:endParaRPr lang="zh-CN" altLang="en-US" sz="1200" b="1" kern="0" dirty="0">
                  <a:solidFill>
                    <a:srgbClr val="C00000"/>
                  </a:solidFill>
                  <a:latin typeface="+mn-ea"/>
                  <a:ea typeface="+mn-ea"/>
                </a:endParaRPr>
              </a:p>
            </p:txBody>
          </p:sp>
        </p:grpSp>
        <p:grpSp>
          <p:nvGrpSpPr>
            <p:cNvPr id="184" name="组合 8"/>
            <p:cNvGrpSpPr/>
            <p:nvPr/>
          </p:nvGrpSpPr>
          <p:grpSpPr>
            <a:xfrm>
              <a:off x="6741861" y="3798868"/>
              <a:ext cx="1651004" cy="1583411"/>
              <a:chOff x="9399961" y="1615602"/>
              <a:chExt cx="1499315" cy="2514524"/>
            </a:xfrm>
          </p:grpSpPr>
          <p:grpSp>
            <p:nvGrpSpPr>
              <p:cNvPr id="195" name="组 48"/>
              <p:cNvGrpSpPr>
                <a:grpSpLocks noChangeAspect="1"/>
              </p:cNvGrpSpPr>
              <p:nvPr/>
            </p:nvGrpSpPr>
            <p:grpSpPr>
              <a:xfrm>
                <a:off x="9481963" y="1615602"/>
                <a:ext cx="923338" cy="1043607"/>
                <a:chOff x="1534564" y="1501459"/>
                <a:chExt cx="1387566" cy="1568300"/>
              </a:xfrm>
            </p:grpSpPr>
            <p:sp>
              <p:nvSpPr>
                <p:cNvPr id="198" name="等腰三角形 5"/>
                <p:cNvSpPr/>
                <p:nvPr/>
              </p:nvSpPr>
              <p:spPr>
                <a:xfrm rot="5400000">
                  <a:off x="1461733" y="1609362"/>
                  <a:ext cx="1568300" cy="1352494"/>
                </a:xfrm>
                <a:prstGeom prst="triangle">
                  <a:avLst/>
                </a:prstGeom>
                <a:solidFill>
                  <a:schemeClr val="accent2">
                    <a:lumMod val="50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199" name="文本框 52"/>
                <p:cNvSpPr txBox="1"/>
                <p:nvPr/>
              </p:nvSpPr>
              <p:spPr>
                <a:xfrm>
                  <a:off x="1534564" y="1849297"/>
                  <a:ext cx="987618" cy="1101747"/>
                </a:xfrm>
                <a:prstGeom prst="rect">
                  <a:avLst/>
                </a:prstGeom>
                <a:noFill/>
              </p:spPr>
              <p:txBody>
                <a:bodyPr wrap="square" rtlCol="0">
                  <a:spAutoFit/>
                </a:bodyPr>
                <a:lstStyle/>
                <a:p>
                  <a:pPr defTabSz="913765">
                    <a:defRPr/>
                  </a:pPr>
                  <a:r>
                    <a:rPr lang="zh-CN" altLang="en-US" sz="1200" b="1" kern="0" dirty="0">
                      <a:solidFill>
                        <a:srgbClr val="FFFFFF"/>
                      </a:solidFill>
                      <a:latin typeface="+mn-ea"/>
                      <a:ea typeface="+mn-ea"/>
                    </a:rPr>
                    <a:t>资源迁移</a:t>
                  </a:r>
                  <a:endParaRPr lang="zh-CN" altLang="en-US" sz="1200" b="1" kern="0" dirty="0">
                    <a:solidFill>
                      <a:srgbClr val="FFFFFF"/>
                    </a:solidFill>
                    <a:latin typeface="+mn-ea"/>
                    <a:ea typeface="+mn-ea"/>
                  </a:endParaRPr>
                </a:p>
              </p:txBody>
            </p:sp>
          </p:grpSp>
          <p:sp>
            <p:nvSpPr>
              <p:cNvPr id="196" name="文本框 8"/>
              <p:cNvSpPr txBox="1"/>
              <p:nvPr/>
            </p:nvSpPr>
            <p:spPr>
              <a:xfrm>
                <a:off x="9399961" y="3221029"/>
                <a:ext cx="1499315" cy="909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迁移咨询</a:t>
                </a:r>
                <a:endParaRPr lang="en-US" altLang="zh-CN" sz="1200" dirty="0">
                  <a:latin typeface="+mn-ea"/>
                </a:endParaRPr>
              </a:p>
              <a:p>
                <a:pPr marL="179070" indent="-179070">
                  <a:lnSpc>
                    <a:spcPct val="130000"/>
                  </a:lnSpc>
                  <a:buFont typeface="Arial" panose="020B0604020202020204" pitchFamily="34" charset="0"/>
                  <a:buChar char="•"/>
                </a:pPr>
                <a:r>
                  <a:rPr lang="zh-CN" altLang="en-US" sz="1200" dirty="0">
                    <a:latin typeface="+mn-ea"/>
                  </a:rPr>
                  <a:t>迁移问题处理</a:t>
                </a:r>
                <a:endParaRPr lang="zh-CN" altLang="en-US" sz="1200" dirty="0">
                  <a:latin typeface="+mn-ea"/>
                </a:endParaRPr>
              </a:p>
            </p:txBody>
          </p:sp>
          <p:sp>
            <p:nvSpPr>
              <p:cNvPr id="197" name="矩形 196"/>
              <p:cNvSpPr/>
              <p:nvPr/>
            </p:nvSpPr>
            <p:spPr>
              <a:xfrm>
                <a:off x="9512356" y="2760125"/>
                <a:ext cx="1006197" cy="527864"/>
              </a:xfrm>
              <a:prstGeom prst="rect">
                <a:avLst/>
              </a:prstGeom>
            </p:spPr>
            <p:txBody>
              <a:bodyPr wrap="none">
                <a:spAutoFit/>
              </a:bodyPr>
              <a:lstStyle/>
              <a:p>
                <a:pPr defTabSz="609600">
                  <a:lnSpc>
                    <a:spcPct val="130000"/>
                  </a:lnSpc>
                </a:pPr>
                <a:r>
                  <a:rPr lang="zh-CN" altLang="en-US" sz="1200" b="1" kern="0" dirty="0">
                    <a:solidFill>
                      <a:srgbClr val="C00000"/>
                    </a:solidFill>
                    <a:latin typeface="+mn-ea"/>
                    <a:ea typeface="+mn-ea"/>
                  </a:rPr>
                  <a:t>资源迁移报告</a:t>
                </a:r>
                <a:endParaRPr lang="zh-CN" altLang="en-US" sz="1200" b="1" kern="0" dirty="0">
                  <a:solidFill>
                    <a:srgbClr val="C00000"/>
                  </a:solidFill>
                  <a:latin typeface="+mn-ea"/>
                  <a:ea typeface="+mn-ea"/>
                </a:endParaRPr>
              </a:p>
            </p:txBody>
          </p:sp>
        </p:grpSp>
        <p:grpSp>
          <p:nvGrpSpPr>
            <p:cNvPr id="185" name="组合 120"/>
            <p:cNvGrpSpPr/>
            <p:nvPr/>
          </p:nvGrpSpPr>
          <p:grpSpPr>
            <a:xfrm>
              <a:off x="8343360" y="3789628"/>
              <a:ext cx="1722760" cy="1347627"/>
              <a:chOff x="9432605" y="1615602"/>
              <a:chExt cx="1499315" cy="1918947"/>
            </a:xfrm>
          </p:grpSpPr>
          <p:grpSp>
            <p:nvGrpSpPr>
              <p:cNvPr id="190" name="组 48"/>
              <p:cNvGrpSpPr>
                <a:grpSpLocks noChangeAspect="1"/>
              </p:cNvGrpSpPr>
              <p:nvPr/>
            </p:nvGrpSpPr>
            <p:grpSpPr>
              <a:xfrm>
                <a:off x="9481963" y="1615602"/>
                <a:ext cx="923338" cy="1043607"/>
                <a:chOff x="1534564" y="1501459"/>
                <a:chExt cx="1387566" cy="1568300"/>
              </a:xfrm>
            </p:grpSpPr>
            <p:sp>
              <p:nvSpPr>
                <p:cNvPr id="193" name="等腰三角形 5"/>
                <p:cNvSpPr/>
                <p:nvPr/>
              </p:nvSpPr>
              <p:spPr>
                <a:xfrm rot="5400000">
                  <a:off x="1461733" y="1609362"/>
                  <a:ext cx="1568300" cy="1352494"/>
                </a:xfrm>
                <a:prstGeom prst="triangle">
                  <a:avLst/>
                </a:prstGeom>
                <a:solidFill>
                  <a:schemeClr val="accent6">
                    <a:lumMod val="50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194" name="文本框 52"/>
                <p:cNvSpPr txBox="1"/>
                <p:nvPr/>
              </p:nvSpPr>
              <p:spPr>
                <a:xfrm>
                  <a:off x="1534564" y="1849298"/>
                  <a:ext cx="987619" cy="987899"/>
                </a:xfrm>
                <a:prstGeom prst="rect">
                  <a:avLst/>
                </a:prstGeom>
                <a:noFill/>
              </p:spPr>
              <p:txBody>
                <a:bodyPr wrap="square" rtlCol="0">
                  <a:spAutoFit/>
                </a:bodyPr>
                <a:lstStyle/>
                <a:p>
                  <a:pPr defTabSz="913765">
                    <a:defRPr/>
                  </a:pPr>
                  <a:r>
                    <a:rPr lang="zh-CN" altLang="en-US" sz="1200" b="1" kern="0" dirty="0">
                      <a:solidFill>
                        <a:srgbClr val="FFFFFF"/>
                      </a:solidFill>
                      <a:latin typeface="+mn-ea"/>
                      <a:ea typeface="+mn-ea"/>
                    </a:rPr>
                    <a:t>资源割接</a:t>
                  </a:r>
                  <a:endParaRPr lang="zh-CN" altLang="en-US" sz="1200" b="1" kern="0" dirty="0">
                    <a:solidFill>
                      <a:srgbClr val="FFFFFF"/>
                    </a:solidFill>
                    <a:latin typeface="+mn-ea"/>
                    <a:ea typeface="+mn-ea"/>
                  </a:endParaRPr>
                </a:p>
              </p:txBody>
            </p:sp>
          </p:grpSp>
          <p:sp>
            <p:nvSpPr>
              <p:cNvPr id="191" name="文本框 8"/>
              <p:cNvSpPr txBox="1"/>
              <p:nvPr/>
            </p:nvSpPr>
            <p:spPr>
              <a:xfrm>
                <a:off x="9432605" y="3061231"/>
                <a:ext cx="1499315" cy="4733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indent="-179070">
                  <a:lnSpc>
                    <a:spcPct val="130000"/>
                  </a:lnSpc>
                  <a:buFont typeface="Arial" panose="020B0604020202020204" pitchFamily="34" charset="0"/>
                  <a:buChar char="•"/>
                </a:pPr>
                <a:r>
                  <a:rPr lang="zh-CN" altLang="en-US" sz="1200" dirty="0">
                    <a:latin typeface="+mn-ea"/>
                  </a:rPr>
                  <a:t>服务手册</a:t>
                </a:r>
                <a:endParaRPr lang="zh-CN" altLang="en-US" sz="1200" dirty="0">
                  <a:latin typeface="+mn-ea"/>
                </a:endParaRPr>
              </a:p>
            </p:txBody>
          </p:sp>
          <p:sp>
            <p:nvSpPr>
              <p:cNvPr id="192" name="矩形 191"/>
              <p:cNvSpPr/>
              <p:nvPr/>
            </p:nvSpPr>
            <p:spPr>
              <a:xfrm>
                <a:off x="9448671" y="2613074"/>
                <a:ext cx="964287" cy="473318"/>
              </a:xfrm>
              <a:prstGeom prst="rect">
                <a:avLst/>
              </a:prstGeom>
            </p:spPr>
            <p:txBody>
              <a:bodyPr wrap="none">
                <a:spAutoFit/>
              </a:bodyPr>
              <a:lstStyle/>
              <a:p>
                <a:pPr defTabSz="609600">
                  <a:lnSpc>
                    <a:spcPct val="130000"/>
                  </a:lnSpc>
                </a:pPr>
                <a:r>
                  <a:rPr lang="zh-CN" altLang="en-US" sz="1200" b="1" kern="0" dirty="0">
                    <a:solidFill>
                      <a:srgbClr val="C00000"/>
                    </a:solidFill>
                    <a:latin typeface="+mn-ea"/>
                    <a:ea typeface="+mn-ea"/>
                  </a:rPr>
                  <a:t>系统迁移报告</a:t>
                </a:r>
                <a:endParaRPr lang="zh-CN" altLang="en-US" sz="1200" b="1" kern="0" dirty="0">
                  <a:solidFill>
                    <a:srgbClr val="C00000"/>
                  </a:solidFill>
                  <a:latin typeface="+mn-ea"/>
                  <a:ea typeface="+mn-ea"/>
                </a:endParaRPr>
              </a:p>
            </p:txBody>
          </p:sp>
        </p:grpSp>
        <p:sp>
          <p:nvSpPr>
            <p:cNvPr id="186" name="右箭头 185"/>
            <p:cNvSpPr/>
            <p:nvPr/>
          </p:nvSpPr>
          <p:spPr>
            <a:xfrm>
              <a:off x="2063552" y="4054371"/>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187" name="右箭头 186"/>
            <p:cNvSpPr/>
            <p:nvPr/>
          </p:nvSpPr>
          <p:spPr>
            <a:xfrm>
              <a:off x="3431704" y="4069998"/>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188" name="右箭头 187"/>
            <p:cNvSpPr/>
            <p:nvPr/>
          </p:nvSpPr>
          <p:spPr>
            <a:xfrm>
              <a:off x="4800804" y="4065532"/>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189" name="右箭头 188"/>
            <p:cNvSpPr/>
            <p:nvPr/>
          </p:nvSpPr>
          <p:spPr>
            <a:xfrm>
              <a:off x="7896743" y="4026406"/>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24" name="右箭头 223"/>
            <p:cNvSpPr/>
            <p:nvPr/>
          </p:nvSpPr>
          <p:spPr>
            <a:xfrm>
              <a:off x="6337732" y="4015046"/>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38" name="等腰三角形 5"/>
            <p:cNvSpPr/>
            <p:nvPr/>
          </p:nvSpPr>
          <p:spPr>
            <a:xfrm rot="5400000">
              <a:off x="10222323" y="3617897"/>
              <a:ext cx="732899" cy="1034128"/>
            </a:xfrm>
            <a:prstGeom prst="triangle">
              <a:avLst/>
            </a:prstGeom>
            <a:solidFill>
              <a:schemeClr val="accent6">
                <a:lumMod val="50000"/>
              </a:schemeClr>
            </a:solidFill>
            <a:ln w="12700" cap="flat" cmpd="sng" algn="ctr">
              <a:noFill/>
              <a:prstDash val="solid"/>
              <a:miter lim="800000"/>
            </a:ln>
            <a:effectLst/>
          </p:spPr>
          <p:txBody>
            <a:bodyPr rtlCol="0" anchor="ctr"/>
            <a:lstStyle/>
            <a:p>
              <a:pPr algn="ctr" defTabSz="913765">
                <a:defRPr/>
              </a:pPr>
              <a:endParaRPr lang="zh-CN" altLang="en-US" sz="1200" kern="0">
                <a:solidFill>
                  <a:srgbClr val="FFFFFF"/>
                </a:solidFill>
                <a:latin typeface="+mn-ea"/>
                <a:ea typeface="+mn-ea"/>
              </a:endParaRPr>
            </a:p>
          </p:txBody>
        </p:sp>
        <p:sp>
          <p:nvSpPr>
            <p:cNvPr id="239" name="文本框 52"/>
            <p:cNvSpPr txBox="1"/>
            <p:nvPr/>
          </p:nvSpPr>
          <p:spPr>
            <a:xfrm>
              <a:off x="10044892" y="3931064"/>
              <a:ext cx="755141" cy="461665"/>
            </a:xfrm>
            <a:prstGeom prst="rect">
              <a:avLst/>
            </a:prstGeom>
            <a:noFill/>
          </p:spPr>
          <p:txBody>
            <a:bodyPr wrap="square" rtlCol="0">
              <a:spAutoFit/>
            </a:bodyPr>
            <a:lstStyle/>
            <a:p>
              <a:pPr defTabSz="913765">
                <a:defRPr/>
              </a:pPr>
              <a:r>
                <a:rPr lang="zh-CN" altLang="en-US" sz="1200" b="1" kern="0" dirty="0" smtClean="0">
                  <a:solidFill>
                    <a:srgbClr val="FFFFFF"/>
                  </a:solidFill>
                  <a:latin typeface="+mn-ea"/>
                  <a:ea typeface="+mn-ea"/>
                </a:rPr>
                <a:t>统一运维</a:t>
              </a:r>
              <a:endParaRPr lang="zh-CN" altLang="en-US" sz="1200" b="1" kern="0" dirty="0">
                <a:solidFill>
                  <a:srgbClr val="FFFFFF"/>
                </a:solidFill>
                <a:latin typeface="+mn-ea"/>
                <a:ea typeface="+mn-ea"/>
              </a:endParaRPr>
            </a:p>
          </p:txBody>
        </p:sp>
        <p:sp>
          <p:nvSpPr>
            <p:cNvPr id="240" name="右箭头 239"/>
            <p:cNvSpPr/>
            <p:nvPr/>
          </p:nvSpPr>
          <p:spPr>
            <a:xfrm>
              <a:off x="9515069" y="4040298"/>
              <a:ext cx="431100" cy="1803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42" name="矩形 241"/>
            <p:cNvSpPr/>
            <p:nvPr/>
          </p:nvSpPr>
          <p:spPr>
            <a:xfrm>
              <a:off x="9999242" y="4477416"/>
              <a:ext cx="800219" cy="332399"/>
            </a:xfrm>
            <a:prstGeom prst="rect">
              <a:avLst/>
            </a:prstGeom>
          </p:spPr>
          <p:txBody>
            <a:bodyPr wrap="none">
              <a:spAutoFit/>
            </a:bodyPr>
            <a:lstStyle/>
            <a:p>
              <a:pPr defTabSz="609600">
                <a:lnSpc>
                  <a:spcPct val="130000"/>
                </a:lnSpc>
              </a:pPr>
              <a:r>
                <a:rPr lang="zh-CN" altLang="en-US" sz="1200" b="1" kern="0" dirty="0" smtClean="0">
                  <a:solidFill>
                    <a:srgbClr val="C00000"/>
                  </a:solidFill>
                  <a:latin typeface="+mn-ea"/>
                  <a:ea typeface="+mn-ea"/>
                </a:rPr>
                <a:t>统一运维</a:t>
              </a:r>
              <a:endParaRPr lang="zh-CN" altLang="en-US" sz="1200" b="1" kern="0" dirty="0">
                <a:solidFill>
                  <a:srgbClr val="C00000"/>
                </a:solid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HCS Online </a:t>
            </a:r>
            <a:r>
              <a:rPr lang="zh-CN" altLang="en-US" sz="3200" dirty="0" smtClean="0"/>
              <a:t>主要应用场景</a:t>
            </a:r>
            <a:endParaRPr lang="zh-CN" altLang="en-US" sz="3200" dirty="0"/>
          </a:p>
        </p:txBody>
      </p:sp>
      <p:sp>
        <p:nvSpPr>
          <p:cNvPr id="106" name="圆角矩形 105"/>
          <p:cNvSpPr/>
          <p:nvPr/>
        </p:nvSpPr>
        <p:spPr bwMode="auto">
          <a:xfrm>
            <a:off x="2027548" y="1520788"/>
            <a:ext cx="8424936" cy="4242050"/>
          </a:xfrm>
          <a:prstGeom prst="roundRect">
            <a:avLst/>
          </a:prstGeom>
          <a:noFill/>
          <a:ln w="9525" cap="flat" cmpd="sng" algn="ctr">
            <a:solidFill>
              <a:schemeClr val="tx1"/>
            </a:solidFill>
            <a:prstDash val="dash"/>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07" name="矩形 106"/>
          <p:cNvSpPr/>
          <p:nvPr/>
        </p:nvSpPr>
        <p:spPr bwMode="auto">
          <a:xfrm>
            <a:off x="2607701" y="1726860"/>
            <a:ext cx="2298367" cy="1831716"/>
          </a:xfrm>
          <a:prstGeom prst="rect">
            <a:avLst/>
          </a:prstGeom>
          <a:noFill/>
          <a:ln w="9525" cap="flat" cmpd="sng" algn="ctr">
            <a:solidFill>
              <a:schemeClr val="tx1"/>
            </a:solidFill>
            <a:prstDash val="solid"/>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08" name="矩形 107"/>
          <p:cNvSpPr/>
          <p:nvPr/>
        </p:nvSpPr>
        <p:spPr>
          <a:xfrm>
            <a:off x="2925474" y="2827389"/>
            <a:ext cx="2011415" cy="646331"/>
          </a:xfrm>
          <a:prstGeom prst="rect">
            <a:avLst/>
          </a:prstGeom>
        </p:spPr>
        <p:txBody>
          <a:bodyPr wrap="square">
            <a:spAutoFit/>
          </a:bodyPr>
          <a:lstStyle/>
          <a:p>
            <a:pPr>
              <a:lnSpc>
                <a:spcPct val="150000"/>
              </a:lnSpc>
            </a:pPr>
            <a:r>
              <a:rPr lang="zh-CN" altLang="en-US" sz="1200" dirty="0">
                <a:latin typeface="+mn-ea"/>
                <a:ea typeface="+mn-ea"/>
              </a:rPr>
              <a:t>内部结算清晰透明，</a:t>
            </a:r>
            <a:endParaRPr lang="en-US" altLang="zh-CN" sz="1200" dirty="0">
              <a:latin typeface="+mn-ea"/>
              <a:ea typeface="+mn-ea"/>
            </a:endParaRPr>
          </a:p>
          <a:p>
            <a:pPr>
              <a:lnSpc>
                <a:spcPct val="150000"/>
              </a:lnSpc>
            </a:pPr>
            <a:r>
              <a:rPr lang="zh-CN" altLang="en-US" sz="1200" dirty="0">
                <a:latin typeface="+mn-ea"/>
                <a:ea typeface="+mn-ea"/>
              </a:rPr>
              <a:t>定制化提升客户满意度</a:t>
            </a:r>
            <a:endParaRPr lang="en-US" altLang="zh-CN" sz="1200" dirty="0">
              <a:latin typeface="+mn-ea"/>
              <a:ea typeface="+mn-ea"/>
            </a:endParaRPr>
          </a:p>
        </p:txBody>
      </p:sp>
      <p:sp>
        <p:nvSpPr>
          <p:cNvPr id="109" name="矩形 108"/>
          <p:cNvSpPr/>
          <p:nvPr/>
        </p:nvSpPr>
        <p:spPr>
          <a:xfrm>
            <a:off x="4167158" y="2244287"/>
            <a:ext cx="727108" cy="646331"/>
          </a:xfrm>
          <a:prstGeom prst="rect">
            <a:avLst/>
          </a:prstGeom>
          <a:solidFill>
            <a:srgbClr val="E1F4FF"/>
          </a:solidFill>
        </p:spPr>
        <p:txBody>
          <a:bodyPr wrap="square">
            <a:spAutoFit/>
          </a:bodyPr>
          <a:lstStyle/>
          <a:p>
            <a:pPr algn="ctr"/>
            <a:r>
              <a:rPr lang="zh-CN" altLang="en-US" sz="1200" b="1" dirty="0">
                <a:latin typeface="+mn-ea"/>
                <a:ea typeface="+mn-ea"/>
              </a:rPr>
              <a:t>分权分域精细管理</a:t>
            </a:r>
            <a:endParaRPr lang="en-US" altLang="zh-CN" sz="1200" b="1" dirty="0">
              <a:latin typeface="+mn-ea"/>
              <a:ea typeface="+mn-ea"/>
            </a:endParaRPr>
          </a:p>
        </p:txBody>
      </p:sp>
      <p:sp>
        <p:nvSpPr>
          <p:cNvPr id="110" name="矩形 109"/>
          <p:cNvSpPr/>
          <p:nvPr/>
        </p:nvSpPr>
        <p:spPr>
          <a:xfrm>
            <a:off x="3125475" y="1807843"/>
            <a:ext cx="1210588" cy="338554"/>
          </a:xfrm>
          <a:prstGeom prst="rect">
            <a:avLst/>
          </a:prstGeom>
        </p:spPr>
        <p:txBody>
          <a:bodyPr wrap="none">
            <a:spAutoFit/>
          </a:bodyPr>
          <a:lstStyle/>
          <a:p>
            <a:pPr marL="0" lvl="2" defTabSz="913765">
              <a:spcBef>
                <a:spcPts val="600"/>
              </a:spcBef>
              <a:defRPr/>
            </a:pPr>
            <a:r>
              <a:rPr lang="zh-CN" altLang="en-US" sz="1600" b="1" dirty="0">
                <a:solidFill>
                  <a:srgbClr val="C00000"/>
                </a:solidFill>
                <a:latin typeface="+mn-ea"/>
                <a:ea typeface="+mn-ea"/>
              </a:rPr>
              <a:t>行业云场景</a:t>
            </a:r>
            <a:endParaRPr lang="zh-CN" altLang="en-US" sz="1600" b="1" dirty="0">
              <a:solidFill>
                <a:srgbClr val="C00000"/>
              </a:solidFill>
              <a:latin typeface="+mn-ea"/>
              <a:ea typeface="+mn-ea"/>
            </a:endParaRPr>
          </a:p>
        </p:txBody>
      </p:sp>
      <p:sp>
        <p:nvSpPr>
          <p:cNvPr id="111" name="矩形 110"/>
          <p:cNvSpPr/>
          <p:nvPr/>
        </p:nvSpPr>
        <p:spPr>
          <a:xfrm>
            <a:off x="2630078" y="2246491"/>
            <a:ext cx="751821" cy="646331"/>
          </a:xfrm>
          <a:prstGeom prst="rect">
            <a:avLst/>
          </a:prstGeom>
          <a:solidFill>
            <a:srgbClr val="E1F4FF"/>
          </a:solidFill>
        </p:spPr>
        <p:txBody>
          <a:bodyPr wrap="square">
            <a:spAutoFit/>
          </a:bodyPr>
          <a:lstStyle/>
          <a:p>
            <a:pPr algn="ctr"/>
            <a:r>
              <a:rPr lang="zh-CN" altLang="en-US" sz="1200" b="1" dirty="0">
                <a:latin typeface="+mn-ea"/>
                <a:ea typeface="+mn-ea"/>
              </a:rPr>
              <a:t>开放接口服务对接</a:t>
            </a:r>
            <a:endParaRPr lang="zh-CN" altLang="en-US" sz="1200" b="1" dirty="0">
              <a:latin typeface="+mn-ea"/>
              <a:ea typeface="+mn-ea"/>
            </a:endParaRPr>
          </a:p>
        </p:txBody>
      </p:sp>
      <p:sp>
        <p:nvSpPr>
          <p:cNvPr id="112" name="矩形 111"/>
          <p:cNvSpPr/>
          <p:nvPr/>
        </p:nvSpPr>
        <p:spPr>
          <a:xfrm>
            <a:off x="3412688" y="2244287"/>
            <a:ext cx="727108" cy="646331"/>
          </a:xfrm>
          <a:prstGeom prst="rect">
            <a:avLst/>
          </a:prstGeom>
          <a:solidFill>
            <a:srgbClr val="E1F4FF"/>
          </a:solidFill>
        </p:spPr>
        <p:txBody>
          <a:bodyPr wrap="square">
            <a:spAutoFit/>
          </a:bodyPr>
          <a:lstStyle/>
          <a:p>
            <a:pPr algn="ctr"/>
            <a:r>
              <a:rPr lang="zh-CN" altLang="en-US" sz="1200" b="1" dirty="0">
                <a:latin typeface="+mn-ea"/>
                <a:ea typeface="+mn-ea"/>
              </a:rPr>
              <a:t>本地门户按需定制</a:t>
            </a:r>
            <a:endParaRPr lang="en-US" altLang="zh-CN" sz="1200" b="1" dirty="0">
              <a:latin typeface="+mn-ea"/>
              <a:ea typeface="+mn-ea"/>
            </a:endParaRPr>
          </a:p>
        </p:txBody>
      </p:sp>
      <p:sp>
        <p:nvSpPr>
          <p:cNvPr id="113" name="矩形 112"/>
          <p:cNvSpPr/>
          <p:nvPr/>
        </p:nvSpPr>
        <p:spPr bwMode="auto">
          <a:xfrm>
            <a:off x="3745139" y="3796456"/>
            <a:ext cx="2289217" cy="1831716"/>
          </a:xfrm>
          <a:prstGeom prst="rect">
            <a:avLst/>
          </a:prstGeom>
          <a:noFill/>
          <a:ln w="9525" cap="flat" cmpd="sng" algn="ctr">
            <a:solidFill>
              <a:schemeClr val="tx1"/>
            </a:solidFill>
            <a:prstDash val="solid"/>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14" name="矩形 113"/>
          <p:cNvSpPr/>
          <p:nvPr/>
        </p:nvSpPr>
        <p:spPr>
          <a:xfrm>
            <a:off x="3698738" y="4836413"/>
            <a:ext cx="2409115" cy="646331"/>
          </a:xfrm>
          <a:prstGeom prst="rect">
            <a:avLst/>
          </a:prstGeom>
        </p:spPr>
        <p:txBody>
          <a:bodyPr wrap="square">
            <a:spAutoFit/>
          </a:bodyPr>
          <a:lstStyle/>
          <a:p>
            <a:pPr>
              <a:lnSpc>
                <a:spcPct val="150000"/>
              </a:lnSpc>
            </a:pPr>
            <a:r>
              <a:rPr lang="zh-CN" altLang="en-US" sz="1200" dirty="0">
                <a:latin typeface="+mn-ea"/>
                <a:ea typeface="+mn-ea"/>
              </a:rPr>
              <a:t>业务属地化部署，快速使能行业创新，统一运营运维</a:t>
            </a:r>
            <a:endParaRPr lang="zh-CN" altLang="en-US" sz="1200" dirty="0">
              <a:latin typeface="+mn-ea"/>
              <a:ea typeface="+mn-ea"/>
            </a:endParaRPr>
          </a:p>
        </p:txBody>
      </p:sp>
      <p:sp>
        <p:nvSpPr>
          <p:cNvPr id="115" name="矩形 114"/>
          <p:cNvSpPr/>
          <p:nvPr/>
        </p:nvSpPr>
        <p:spPr>
          <a:xfrm>
            <a:off x="5280438" y="4327405"/>
            <a:ext cx="727108" cy="646331"/>
          </a:xfrm>
          <a:prstGeom prst="rect">
            <a:avLst/>
          </a:prstGeom>
          <a:solidFill>
            <a:srgbClr val="E1F4FF"/>
          </a:solidFill>
        </p:spPr>
        <p:txBody>
          <a:bodyPr wrap="square">
            <a:spAutoFit/>
          </a:bodyPr>
          <a:lstStyle/>
          <a:p>
            <a:pPr algn="ctr"/>
            <a:r>
              <a:rPr lang="en-US" altLang="zh-CN" sz="1200" b="1" dirty="0">
                <a:latin typeface="+mn-ea"/>
                <a:ea typeface="+mn-ea"/>
              </a:rPr>
              <a:t>ROMA</a:t>
            </a:r>
            <a:r>
              <a:rPr lang="zh-CN" altLang="en-US" sz="1200" b="1" dirty="0">
                <a:latin typeface="+mn-ea"/>
                <a:ea typeface="+mn-ea"/>
              </a:rPr>
              <a:t>数据互通</a:t>
            </a:r>
            <a:endParaRPr lang="en-US" altLang="zh-CN" sz="1200" b="1" dirty="0">
              <a:latin typeface="+mn-ea"/>
              <a:ea typeface="+mn-ea"/>
            </a:endParaRPr>
          </a:p>
        </p:txBody>
      </p:sp>
      <p:sp>
        <p:nvSpPr>
          <p:cNvPr id="116" name="矩形 115"/>
          <p:cNvSpPr/>
          <p:nvPr/>
        </p:nvSpPr>
        <p:spPr>
          <a:xfrm>
            <a:off x="4224085" y="3843860"/>
            <a:ext cx="1620957" cy="338554"/>
          </a:xfrm>
          <a:prstGeom prst="rect">
            <a:avLst/>
          </a:prstGeom>
        </p:spPr>
        <p:txBody>
          <a:bodyPr wrap="none">
            <a:spAutoFit/>
          </a:bodyPr>
          <a:lstStyle/>
          <a:p>
            <a:pPr marL="0" lvl="2" defTabSz="913765">
              <a:spcBef>
                <a:spcPts val="600"/>
              </a:spcBef>
              <a:defRPr/>
            </a:pPr>
            <a:r>
              <a:rPr lang="zh-CN" altLang="en-US" sz="1600" b="1" dirty="0">
                <a:solidFill>
                  <a:srgbClr val="C00000"/>
                </a:solidFill>
                <a:latin typeface="+mn-ea"/>
                <a:ea typeface="+mn-ea"/>
              </a:rPr>
              <a:t>智能大数据场景</a:t>
            </a:r>
            <a:endParaRPr lang="en-US" altLang="zh-CN" sz="1600" b="1" dirty="0">
              <a:solidFill>
                <a:srgbClr val="C00000"/>
              </a:solidFill>
              <a:latin typeface="+mn-ea"/>
              <a:ea typeface="+mn-ea"/>
            </a:endParaRPr>
          </a:p>
        </p:txBody>
      </p:sp>
      <p:sp>
        <p:nvSpPr>
          <p:cNvPr id="117" name="矩形 116"/>
          <p:cNvSpPr/>
          <p:nvPr/>
        </p:nvSpPr>
        <p:spPr>
          <a:xfrm>
            <a:off x="3761897" y="4316088"/>
            <a:ext cx="751821" cy="646331"/>
          </a:xfrm>
          <a:prstGeom prst="rect">
            <a:avLst/>
          </a:prstGeom>
          <a:solidFill>
            <a:srgbClr val="E1F4FF"/>
          </a:solidFill>
        </p:spPr>
        <p:txBody>
          <a:bodyPr wrap="square">
            <a:spAutoFit/>
          </a:bodyPr>
          <a:lstStyle/>
          <a:p>
            <a:pPr algn="ctr"/>
            <a:r>
              <a:rPr lang="zh-CN" altLang="en-US" sz="1200" b="1" dirty="0">
                <a:latin typeface="+mn-ea"/>
                <a:ea typeface="+mn-ea"/>
              </a:rPr>
              <a:t>云上训练云下推理</a:t>
            </a:r>
            <a:endParaRPr lang="en-US" altLang="zh-CN" sz="1200" b="1" dirty="0">
              <a:latin typeface="+mn-ea"/>
              <a:ea typeface="+mn-ea"/>
            </a:endParaRPr>
          </a:p>
        </p:txBody>
      </p:sp>
      <p:sp>
        <p:nvSpPr>
          <p:cNvPr id="118" name="矩形 117"/>
          <p:cNvSpPr/>
          <p:nvPr/>
        </p:nvSpPr>
        <p:spPr>
          <a:xfrm>
            <a:off x="4532310" y="4327405"/>
            <a:ext cx="727108" cy="646331"/>
          </a:xfrm>
          <a:prstGeom prst="rect">
            <a:avLst/>
          </a:prstGeom>
          <a:solidFill>
            <a:srgbClr val="E1F4FF"/>
          </a:solidFill>
        </p:spPr>
        <p:txBody>
          <a:bodyPr wrap="square">
            <a:spAutoFit/>
          </a:bodyPr>
          <a:lstStyle/>
          <a:p>
            <a:pPr algn="ctr"/>
            <a:r>
              <a:rPr lang="zh-CN" altLang="en-US" sz="1200" b="1" dirty="0">
                <a:latin typeface="+mn-ea"/>
                <a:ea typeface="+mn-ea"/>
              </a:rPr>
              <a:t>最强异构计算能力</a:t>
            </a:r>
            <a:endParaRPr lang="en-US" altLang="zh-CN" sz="1200" b="1" dirty="0">
              <a:latin typeface="+mn-ea"/>
              <a:ea typeface="+mn-ea"/>
            </a:endParaRPr>
          </a:p>
        </p:txBody>
      </p:sp>
      <p:sp>
        <p:nvSpPr>
          <p:cNvPr id="119" name="矩形 118"/>
          <p:cNvSpPr/>
          <p:nvPr/>
        </p:nvSpPr>
        <p:spPr bwMode="auto">
          <a:xfrm>
            <a:off x="6096000" y="3796455"/>
            <a:ext cx="2344891" cy="1837187"/>
          </a:xfrm>
          <a:prstGeom prst="rect">
            <a:avLst/>
          </a:prstGeom>
          <a:noFill/>
          <a:ln w="9525" cap="flat" cmpd="sng" algn="ctr">
            <a:solidFill>
              <a:schemeClr val="tx1"/>
            </a:solidFill>
            <a:prstDash val="solid"/>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20" name="矩形 119"/>
          <p:cNvSpPr/>
          <p:nvPr/>
        </p:nvSpPr>
        <p:spPr>
          <a:xfrm>
            <a:off x="6116818" y="4857542"/>
            <a:ext cx="2409115" cy="646331"/>
          </a:xfrm>
          <a:prstGeom prst="rect">
            <a:avLst/>
          </a:prstGeom>
        </p:spPr>
        <p:txBody>
          <a:bodyPr wrap="square">
            <a:spAutoFit/>
          </a:bodyPr>
          <a:lstStyle/>
          <a:p>
            <a:pPr>
              <a:lnSpc>
                <a:spcPct val="150000"/>
              </a:lnSpc>
            </a:pPr>
            <a:r>
              <a:rPr lang="zh-CN" altLang="en-US" sz="1200" dirty="0">
                <a:latin typeface="+mn-ea"/>
                <a:ea typeface="+mn-ea"/>
              </a:rPr>
              <a:t>云平台统一建设，体验一致，</a:t>
            </a:r>
            <a:endParaRPr lang="zh-CN" altLang="en-US" sz="1200" dirty="0">
              <a:latin typeface="+mn-ea"/>
              <a:ea typeface="+mn-ea"/>
            </a:endParaRPr>
          </a:p>
          <a:p>
            <a:pPr>
              <a:lnSpc>
                <a:spcPct val="150000"/>
              </a:lnSpc>
            </a:pPr>
            <a:r>
              <a:rPr lang="zh-CN" altLang="en-US" sz="1200" dirty="0">
                <a:latin typeface="+mn-ea"/>
                <a:ea typeface="+mn-ea"/>
              </a:rPr>
              <a:t>灵活按需扩展分级云平台</a:t>
            </a:r>
            <a:endParaRPr lang="zh-CN" altLang="en-US" sz="1200" dirty="0">
              <a:latin typeface="+mn-ea"/>
              <a:ea typeface="+mn-ea"/>
            </a:endParaRPr>
          </a:p>
        </p:txBody>
      </p:sp>
      <p:sp>
        <p:nvSpPr>
          <p:cNvPr id="121" name="矩形 120"/>
          <p:cNvSpPr/>
          <p:nvPr/>
        </p:nvSpPr>
        <p:spPr>
          <a:xfrm>
            <a:off x="7685601" y="4332875"/>
            <a:ext cx="727108" cy="646331"/>
          </a:xfrm>
          <a:prstGeom prst="rect">
            <a:avLst/>
          </a:prstGeom>
          <a:solidFill>
            <a:srgbClr val="E1F4FF"/>
          </a:solidFill>
        </p:spPr>
        <p:txBody>
          <a:bodyPr wrap="square">
            <a:spAutoFit/>
          </a:bodyPr>
          <a:lstStyle/>
          <a:p>
            <a:pPr algn="ctr"/>
            <a:r>
              <a:rPr lang="zh-CN" altLang="en-US" sz="1200" b="1" dirty="0">
                <a:latin typeface="+mn-ea"/>
                <a:ea typeface="+mn-ea"/>
              </a:rPr>
              <a:t>混合云</a:t>
            </a:r>
            <a:endParaRPr lang="en-US" altLang="zh-CN" sz="1200" b="1" dirty="0">
              <a:latin typeface="+mn-ea"/>
              <a:ea typeface="+mn-ea"/>
            </a:endParaRPr>
          </a:p>
          <a:p>
            <a:pPr algn="ctr"/>
            <a:r>
              <a:rPr lang="zh-CN" altLang="en-US" sz="1200" b="1" dirty="0">
                <a:latin typeface="+mn-ea"/>
                <a:ea typeface="+mn-ea"/>
              </a:rPr>
              <a:t>统一安全</a:t>
            </a:r>
            <a:endParaRPr lang="zh-CN" altLang="en-US" sz="1200" b="1" dirty="0">
              <a:latin typeface="+mn-ea"/>
              <a:ea typeface="+mn-ea"/>
            </a:endParaRPr>
          </a:p>
        </p:txBody>
      </p:sp>
      <p:sp>
        <p:nvSpPr>
          <p:cNvPr id="122" name="矩形 121"/>
          <p:cNvSpPr/>
          <p:nvPr/>
        </p:nvSpPr>
        <p:spPr>
          <a:xfrm>
            <a:off x="6410056" y="3870294"/>
            <a:ext cx="1620957" cy="338554"/>
          </a:xfrm>
          <a:prstGeom prst="rect">
            <a:avLst/>
          </a:prstGeom>
        </p:spPr>
        <p:txBody>
          <a:bodyPr wrap="none">
            <a:spAutoFit/>
          </a:bodyPr>
          <a:lstStyle/>
          <a:p>
            <a:pPr marL="0" lvl="2" defTabSz="913765">
              <a:spcBef>
                <a:spcPts val="600"/>
              </a:spcBef>
              <a:defRPr/>
            </a:pPr>
            <a:r>
              <a:rPr lang="zh-CN" altLang="en-US" sz="1600" b="1" dirty="0">
                <a:solidFill>
                  <a:srgbClr val="C00000"/>
                </a:solidFill>
                <a:latin typeface="+mn-ea"/>
                <a:ea typeface="+mn-ea"/>
              </a:rPr>
              <a:t>多级混合云场景</a:t>
            </a:r>
            <a:endParaRPr lang="zh-CN" altLang="en-US" sz="1600" b="1" dirty="0">
              <a:solidFill>
                <a:srgbClr val="C00000"/>
              </a:solidFill>
              <a:latin typeface="+mn-ea"/>
              <a:ea typeface="+mn-ea"/>
            </a:endParaRPr>
          </a:p>
        </p:txBody>
      </p:sp>
      <p:sp>
        <p:nvSpPr>
          <p:cNvPr id="123" name="矩形 122"/>
          <p:cNvSpPr/>
          <p:nvPr/>
        </p:nvSpPr>
        <p:spPr>
          <a:xfrm>
            <a:off x="6136790" y="4321557"/>
            <a:ext cx="751821" cy="646331"/>
          </a:xfrm>
          <a:prstGeom prst="rect">
            <a:avLst/>
          </a:prstGeom>
          <a:solidFill>
            <a:srgbClr val="E1F4FF"/>
          </a:solidFill>
        </p:spPr>
        <p:txBody>
          <a:bodyPr wrap="square">
            <a:spAutoFit/>
          </a:bodyPr>
          <a:lstStyle/>
          <a:p>
            <a:pPr algn="ctr"/>
            <a:r>
              <a:rPr lang="zh-CN" altLang="en-US" sz="1200" b="1" dirty="0">
                <a:latin typeface="+mn-ea"/>
                <a:ea typeface="+mn-ea"/>
              </a:rPr>
              <a:t>云平台</a:t>
            </a:r>
            <a:endParaRPr lang="en-US" altLang="zh-CN" sz="1200" b="1" dirty="0">
              <a:latin typeface="+mn-ea"/>
              <a:ea typeface="+mn-ea"/>
            </a:endParaRPr>
          </a:p>
          <a:p>
            <a:pPr algn="ctr"/>
            <a:r>
              <a:rPr lang="zh-CN" altLang="en-US" sz="1200" b="1" dirty="0">
                <a:latin typeface="+mn-ea"/>
                <a:ea typeface="+mn-ea"/>
              </a:rPr>
              <a:t>统一认证</a:t>
            </a:r>
            <a:endParaRPr lang="en-US" altLang="zh-CN" sz="1200" b="1" dirty="0">
              <a:latin typeface="+mn-ea"/>
              <a:ea typeface="+mn-ea"/>
            </a:endParaRPr>
          </a:p>
        </p:txBody>
      </p:sp>
      <p:sp>
        <p:nvSpPr>
          <p:cNvPr id="124" name="矩形 123"/>
          <p:cNvSpPr/>
          <p:nvPr/>
        </p:nvSpPr>
        <p:spPr>
          <a:xfrm>
            <a:off x="6908513" y="4330671"/>
            <a:ext cx="762705" cy="646331"/>
          </a:xfrm>
          <a:prstGeom prst="rect">
            <a:avLst/>
          </a:prstGeom>
          <a:solidFill>
            <a:srgbClr val="E1F4FF"/>
          </a:solidFill>
        </p:spPr>
        <p:txBody>
          <a:bodyPr wrap="square">
            <a:spAutoFit/>
          </a:bodyPr>
          <a:lstStyle/>
          <a:p>
            <a:pPr algn="ctr"/>
            <a:r>
              <a:rPr lang="zh-CN" altLang="en-US" sz="1200" b="1" dirty="0">
                <a:latin typeface="+mn-ea"/>
                <a:ea typeface="+mn-ea"/>
              </a:rPr>
              <a:t>多区域</a:t>
            </a:r>
            <a:endParaRPr lang="en-US" altLang="zh-CN" sz="1200" b="1" dirty="0">
              <a:latin typeface="+mn-ea"/>
              <a:ea typeface="+mn-ea"/>
            </a:endParaRPr>
          </a:p>
          <a:p>
            <a:pPr algn="ctr"/>
            <a:r>
              <a:rPr lang="zh-CN" altLang="en-US" sz="1200" b="1" dirty="0">
                <a:latin typeface="+mn-ea"/>
                <a:ea typeface="+mn-ea"/>
              </a:rPr>
              <a:t>统一管理</a:t>
            </a:r>
            <a:endParaRPr lang="en-US" altLang="zh-CN" sz="1200" b="1" dirty="0">
              <a:latin typeface="+mn-ea"/>
              <a:ea typeface="+mn-ea"/>
            </a:endParaRPr>
          </a:p>
        </p:txBody>
      </p:sp>
      <p:sp>
        <p:nvSpPr>
          <p:cNvPr id="125" name="矩形 124"/>
          <p:cNvSpPr/>
          <p:nvPr/>
        </p:nvSpPr>
        <p:spPr bwMode="auto">
          <a:xfrm>
            <a:off x="4954492" y="1726860"/>
            <a:ext cx="2518915" cy="1831716"/>
          </a:xfrm>
          <a:prstGeom prst="rect">
            <a:avLst/>
          </a:prstGeom>
          <a:noFill/>
          <a:ln w="9525" cap="flat" cmpd="sng" algn="ctr">
            <a:solidFill>
              <a:schemeClr val="tx1"/>
            </a:solidFill>
            <a:prstDash val="solid"/>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26" name="矩形 125"/>
          <p:cNvSpPr/>
          <p:nvPr/>
        </p:nvSpPr>
        <p:spPr>
          <a:xfrm>
            <a:off x="4988359" y="2793864"/>
            <a:ext cx="2409115" cy="646331"/>
          </a:xfrm>
          <a:prstGeom prst="rect">
            <a:avLst/>
          </a:prstGeom>
        </p:spPr>
        <p:txBody>
          <a:bodyPr wrap="square">
            <a:spAutoFit/>
          </a:bodyPr>
          <a:lstStyle/>
          <a:p>
            <a:pPr>
              <a:lnSpc>
                <a:spcPct val="150000"/>
              </a:lnSpc>
            </a:pPr>
            <a:r>
              <a:rPr lang="zh-CN" altLang="en-US" sz="1200" dirty="0">
                <a:latin typeface="+mn-ea"/>
                <a:ea typeface="+mn-ea"/>
              </a:rPr>
              <a:t>最佳</a:t>
            </a:r>
            <a:r>
              <a:rPr lang="en-US" altLang="zh-CN" sz="1200" dirty="0">
                <a:latin typeface="+mn-ea"/>
                <a:ea typeface="+mn-ea"/>
              </a:rPr>
              <a:t>HPC</a:t>
            </a:r>
            <a:r>
              <a:rPr lang="zh-CN" altLang="en-US" sz="1200" dirty="0">
                <a:latin typeface="+mn-ea"/>
                <a:ea typeface="+mn-ea"/>
              </a:rPr>
              <a:t>性能，改善</a:t>
            </a:r>
            <a:r>
              <a:rPr lang="en-US" altLang="zh-CN" sz="1200" dirty="0">
                <a:latin typeface="+mn-ea"/>
                <a:ea typeface="+mn-ea"/>
              </a:rPr>
              <a:t>TTM</a:t>
            </a:r>
            <a:r>
              <a:rPr lang="zh-CN" altLang="en-US" sz="1200" dirty="0">
                <a:latin typeface="+mn-ea"/>
                <a:ea typeface="+mn-ea"/>
              </a:rPr>
              <a:t>，降低人力成本</a:t>
            </a:r>
            <a:endParaRPr lang="zh-CN" altLang="en-US" sz="1200" dirty="0">
              <a:latin typeface="+mn-ea"/>
              <a:ea typeface="+mn-ea"/>
            </a:endParaRPr>
          </a:p>
        </p:txBody>
      </p:sp>
      <p:sp>
        <p:nvSpPr>
          <p:cNvPr id="127" name="矩形 126"/>
          <p:cNvSpPr/>
          <p:nvPr/>
        </p:nvSpPr>
        <p:spPr>
          <a:xfrm>
            <a:off x="6524542" y="2260084"/>
            <a:ext cx="897368" cy="646331"/>
          </a:xfrm>
          <a:prstGeom prst="rect">
            <a:avLst/>
          </a:prstGeom>
          <a:solidFill>
            <a:srgbClr val="E1F4FF"/>
          </a:solidFill>
        </p:spPr>
        <p:txBody>
          <a:bodyPr wrap="square">
            <a:spAutoFit/>
          </a:bodyPr>
          <a:lstStyle/>
          <a:p>
            <a:pPr algn="ctr"/>
            <a:r>
              <a:rPr lang="zh-CN" altLang="en-US" sz="1200" b="1" dirty="0">
                <a:latin typeface="+mn-ea"/>
                <a:ea typeface="+mn-ea"/>
              </a:rPr>
              <a:t>灵活调度</a:t>
            </a:r>
            <a:endParaRPr lang="en-US" altLang="zh-CN" sz="1200" b="1" dirty="0">
              <a:latin typeface="+mn-ea"/>
              <a:ea typeface="+mn-ea"/>
            </a:endParaRPr>
          </a:p>
          <a:p>
            <a:pPr algn="ctr"/>
            <a:endParaRPr lang="en-US" altLang="zh-CN" sz="1200" b="1" dirty="0">
              <a:latin typeface="+mn-ea"/>
              <a:ea typeface="+mn-ea"/>
            </a:endParaRPr>
          </a:p>
          <a:p>
            <a:pPr algn="ctr"/>
            <a:r>
              <a:rPr lang="zh-CN" altLang="en-US" sz="1200" b="1" dirty="0">
                <a:latin typeface="+mn-ea"/>
                <a:ea typeface="+mn-ea"/>
              </a:rPr>
              <a:t>简易部署</a:t>
            </a:r>
            <a:endParaRPr lang="en-US" altLang="zh-CN" sz="1200" b="1" dirty="0">
              <a:latin typeface="+mn-ea"/>
              <a:ea typeface="+mn-ea"/>
            </a:endParaRPr>
          </a:p>
        </p:txBody>
      </p:sp>
      <p:sp>
        <p:nvSpPr>
          <p:cNvPr id="128" name="矩形 127"/>
          <p:cNvSpPr/>
          <p:nvPr/>
        </p:nvSpPr>
        <p:spPr>
          <a:xfrm>
            <a:off x="5420821" y="1820921"/>
            <a:ext cx="1789272" cy="338554"/>
          </a:xfrm>
          <a:prstGeom prst="rect">
            <a:avLst/>
          </a:prstGeom>
        </p:spPr>
        <p:txBody>
          <a:bodyPr wrap="none">
            <a:spAutoFit/>
          </a:bodyPr>
          <a:lstStyle/>
          <a:p>
            <a:pPr marL="0" lvl="2" defTabSz="913765">
              <a:spcBef>
                <a:spcPts val="600"/>
              </a:spcBef>
              <a:defRPr/>
            </a:pPr>
            <a:r>
              <a:rPr lang="en-US" altLang="zh-CN" sz="1600" b="1" dirty="0" smtClean="0">
                <a:solidFill>
                  <a:srgbClr val="C00000"/>
                </a:solidFill>
                <a:latin typeface="+mn-ea"/>
                <a:ea typeface="+mn-ea"/>
              </a:rPr>
              <a:t>HCSO+HPC</a:t>
            </a:r>
            <a:r>
              <a:rPr lang="zh-CN" altLang="en-US" sz="1600" b="1" dirty="0">
                <a:solidFill>
                  <a:srgbClr val="C00000"/>
                </a:solidFill>
                <a:latin typeface="+mn-ea"/>
                <a:ea typeface="+mn-ea"/>
              </a:rPr>
              <a:t>场景</a:t>
            </a:r>
            <a:endParaRPr lang="en-US" altLang="zh-CN" sz="1600" b="1" dirty="0">
              <a:solidFill>
                <a:srgbClr val="C00000"/>
              </a:solidFill>
              <a:latin typeface="+mn-ea"/>
              <a:ea typeface="+mn-ea"/>
            </a:endParaRPr>
          </a:p>
        </p:txBody>
      </p:sp>
      <p:sp>
        <p:nvSpPr>
          <p:cNvPr id="129" name="矩形 128"/>
          <p:cNvSpPr/>
          <p:nvPr/>
        </p:nvSpPr>
        <p:spPr>
          <a:xfrm>
            <a:off x="4979754" y="2254535"/>
            <a:ext cx="751821" cy="646331"/>
          </a:xfrm>
          <a:prstGeom prst="rect">
            <a:avLst/>
          </a:prstGeom>
          <a:solidFill>
            <a:srgbClr val="E1F4FF"/>
          </a:solidFill>
        </p:spPr>
        <p:txBody>
          <a:bodyPr wrap="square">
            <a:spAutoFit/>
          </a:bodyPr>
          <a:lstStyle/>
          <a:p>
            <a:pPr algn="ctr"/>
            <a:r>
              <a:rPr lang="zh-CN" altLang="en-US" sz="1200" b="1" dirty="0">
                <a:latin typeface="+mn-ea"/>
                <a:ea typeface="+mn-ea"/>
              </a:rPr>
              <a:t>最强</a:t>
            </a:r>
            <a:r>
              <a:rPr lang="en-US" altLang="zh-CN" sz="1200" b="1" dirty="0">
                <a:latin typeface="+mn-ea"/>
                <a:ea typeface="+mn-ea"/>
              </a:rPr>
              <a:t>HPC</a:t>
            </a:r>
            <a:r>
              <a:rPr lang="zh-CN" altLang="en-US" sz="1200" b="1" dirty="0">
                <a:latin typeface="+mn-ea"/>
                <a:ea typeface="+mn-ea"/>
              </a:rPr>
              <a:t>计算性能</a:t>
            </a:r>
            <a:endParaRPr lang="en-US" altLang="zh-CN" sz="1200" b="1" dirty="0">
              <a:latin typeface="+mn-ea"/>
              <a:ea typeface="+mn-ea"/>
            </a:endParaRPr>
          </a:p>
        </p:txBody>
      </p:sp>
      <p:sp>
        <p:nvSpPr>
          <p:cNvPr id="130" name="矩形 129"/>
          <p:cNvSpPr/>
          <p:nvPr/>
        </p:nvSpPr>
        <p:spPr>
          <a:xfrm>
            <a:off x="5763450" y="2259811"/>
            <a:ext cx="727108" cy="646331"/>
          </a:xfrm>
          <a:prstGeom prst="rect">
            <a:avLst/>
          </a:prstGeom>
          <a:solidFill>
            <a:srgbClr val="E1F4FF"/>
          </a:solidFill>
        </p:spPr>
        <p:txBody>
          <a:bodyPr wrap="square">
            <a:spAutoFit/>
          </a:bodyPr>
          <a:lstStyle/>
          <a:p>
            <a:pPr algn="ctr"/>
            <a:r>
              <a:rPr lang="zh-CN" altLang="en-US" sz="1200" b="1" dirty="0">
                <a:latin typeface="+mn-ea"/>
                <a:ea typeface="+mn-ea"/>
              </a:rPr>
              <a:t>联合</a:t>
            </a:r>
            <a:r>
              <a:rPr lang="en-US" altLang="zh-CN" sz="1200" b="1" dirty="0">
                <a:latin typeface="+mn-ea"/>
                <a:ea typeface="+mn-ea"/>
              </a:rPr>
              <a:t>ISV</a:t>
            </a:r>
            <a:r>
              <a:rPr lang="zh-CN" altLang="en-US" sz="1200" b="1" dirty="0">
                <a:latin typeface="+mn-ea"/>
                <a:ea typeface="+mn-ea"/>
              </a:rPr>
              <a:t>构建生态</a:t>
            </a:r>
            <a:endParaRPr lang="en-US" altLang="zh-CN" sz="1200" b="1" dirty="0">
              <a:latin typeface="+mn-ea"/>
              <a:ea typeface="+mn-ea"/>
            </a:endParaRPr>
          </a:p>
        </p:txBody>
      </p:sp>
      <p:sp>
        <p:nvSpPr>
          <p:cNvPr id="131" name="矩形 130"/>
          <p:cNvSpPr/>
          <p:nvPr/>
        </p:nvSpPr>
        <p:spPr bwMode="auto">
          <a:xfrm>
            <a:off x="7512167" y="1716223"/>
            <a:ext cx="2480009" cy="1831716"/>
          </a:xfrm>
          <a:prstGeom prst="rect">
            <a:avLst/>
          </a:prstGeom>
          <a:noFill/>
          <a:ln w="9525" cap="flat" cmpd="sng" algn="ctr">
            <a:solidFill>
              <a:schemeClr val="tx1"/>
            </a:solidFill>
            <a:prstDash val="solid"/>
            <a:round/>
            <a:headEnd type="none" w="med" len="med"/>
            <a:tailEnd type="none" w="med" len="med"/>
          </a:ln>
          <a:effectLst/>
        </p:spPr>
        <p:txBody>
          <a:bodyPr vert="horz" wrap="square" lIns="79169" tIns="39584" rIns="79169" bIns="39584" numCol="1" rtlCol="0" anchor="t" anchorCtr="0" compatLnSpc="1">
            <a:noAutofit/>
          </a:bodyPr>
          <a:lstStyle/>
          <a:p>
            <a:pPr defTabSz="801370" fontAlgn="base"/>
            <a:endParaRPr lang="zh-CN" altLang="en-US" sz="1200" b="1">
              <a:solidFill>
                <a:schemeClr val="bg1"/>
              </a:solidFill>
              <a:latin typeface="+mn-ea"/>
              <a:ea typeface="+mn-ea"/>
            </a:endParaRPr>
          </a:p>
        </p:txBody>
      </p:sp>
      <p:sp>
        <p:nvSpPr>
          <p:cNvPr id="132" name="矩形 131"/>
          <p:cNvSpPr/>
          <p:nvPr/>
        </p:nvSpPr>
        <p:spPr>
          <a:xfrm>
            <a:off x="7486665" y="2771489"/>
            <a:ext cx="2505512" cy="646331"/>
          </a:xfrm>
          <a:prstGeom prst="rect">
            <a:avLst/>
          </a:prstGeom>
        </p:spPr>
        <p:txBody>
          <a:bodyPr wrap="square">
            <a:spAutoFit/>
          </a:bodyPr>
          <a:lstStyle/>
          <a:p>
            <a:pPr>
              <a:lnSpc>
                <a:spcPct val="150000"/>
              </a:lnSpc>
            </a:pPr>
            <a:r>
              <a:rPr lang="zh-CN" altLang="en-US" sz="1200" dirty="0">
                <a:latin typeface="+mn-ea"/>
                <a:ea typeface="+mn-ea"/>
              </a:rPr>
              <a:t>基于华为云快速建设灾备中心，专业容灾咨询，复制华为成功经验</a:t>
            </a:r>
            <a:endParaRPr lang="zh-CN" altLang="en-US" sz="1200" dirty="0">
              <a:latin typeface="+mn-ea"/>
              <a:ea typeface="+mn-ea"/>
            </a:endParaRPr>
          </a:p>
        </p:txBody>
      </p:sp>
      <p:sp>
        <p:nvSpPr>
          <p:cNvPr id="133" name="矩形 132"/>
          <p:cNvSpPr/>
          <p:nvPr/>
        </p:nvSpPr>
        <p:spPr>
          <a:xfrm>
            <a:off x="9062591" y="2249449"/>
            <a:ext cx="727108" cy="646331"/>
          </a:xfrm>
          <a:prstGeom prst="rect">
            <a:avLst/>
          </a:prstGeom>
          <a:solidFill>
            <a:srgbClr val="E1F4FF"/>
          </a:solidFill>
        </p:spPr>
        <p:txBody>
          <a:bodyPr wrap="square">
            <a:spAutoFit/>
          </a:bodyPr>
          <a:lstStyle/>
          <a:p>
            <a:pPr algn="ctr"/>
            <a:r>
              <a:rPr lang="zh-CN" altLang="en-US" sz="1200" b="1" dirty="0">
                <a:latin typeface="+mn-ea"/>
                <a:ea typeface="+mn-ea"/>
              </a:rPr>
              <a:t>领先容灾生态厂商</a:t>
            </a:r>
            <a:endParaRPr lang="en-US" altLang="zh-CN" sz="1200" b="1" dirty="0">
              <a:latin typeface="+mn-ea"/>
              <a:ea typeface="+mn-ea"/>
            </a:endParaRPr>
          </a:p>
        </p:txBody>
      </p:sp>
      <p:sp>
        <p:nvSpPr>
          <p:cNvPr id="134" name="矩形 133"/>
          <p:cNvSpPr/>
          <p:nvPr/>
        </p:nvSpPr>
        <p:spPr>
          <a:xfrm>
            <a:off x="8055995" y="1790538"/>
            <a:ext cx="1758815" cy="338554"/>
          </a:xfrm>
          <a:prstGeom prst="rect">
            <a:avLst/>
          </a:prstGeom>
        </p:spPr>
        <p:txBody>
          <a:bodyPr wrap="none">
            <a:spAutoFit/>
          </a:bodyPr>
          <a:lstStyle/>
          <a:p>
            <a:pPr marL="0" lvl="2" defTabSz="913765">
              <a:spcBef>
                <a:spcPts val="600"/>
              </a:spcBef>
              <a:defRPr/>
            </a:pPr>
            <a:r>
              <a:rPr lang="en-US" altLang="zh-CN" sz="1600" b="1" dirty="0" smtClean="0">
                <a:solidFill>
                  <a:srgbClr val="C00000"/>
                </a:solidFill>
                <a:latin typeface="+mn-ea"/>
                <a:ea typeface="+mn-ea"/>
              </a:rPr>
              <a:t>HCSO+</a:t>
            </a:r>
            <a:r>
              <a:rPr lang="zh-CN" altLang="en-US" sz="1600" b="1" dirty="0">
                <a:solidFill>
                  <a:srgbClr val="C00000"/>
                </a:solidFill>
                <a:latin typeface="+mn-ea"/>
                <a:ea typeface="+mn-ea"/>
              </a:rPr>
              <a:t>灾备场景</a:t>
            </a:r>
            <a:endParaRPr lang="en-US" altLang="zh-CN" sz="1600" b="1" dirty="0">
              <a:solidFill>
                <a:srgbClr val="C00000"/>
              </a:solidFill>
              <a:latin typeface="+mn-ea"/>
              <a:ea typeface="+mn-ea"/>
            </a:endParaRPr>
          </a:p>
        </p:txBody>
      </p:sp>
      <p:sp>
        <p:nvSpPr>
          <p:cNvPr id="135" name="矩形 134"/>
          <p:cNvSpPr/>
          <p:nvPr/>
        </p:nvSpPr>
        <p:spPr>
          <a:xfrm>
            <a:off x="7536603" y="2243898"/>
            <a:ext cx="751821" cy="646331"/>
          </a:xfrm>
          <a:prstGeom prst="rect">
            <a:avLst/>
          </a:prstGeom>
          <a:solidFill>
            <a:srgbClr val="E1F4FF"/>
          </a:solidFill>
        </p:spPr>
        <p:txBody>
          <a:bodyPr wrap="square">
            <a:spAutoFit/>
          </a:bodyPr>
          <a:lstStyle/>
          <a:p>
            <a:pPr algn="ctr"/>
            <a:r>
              <a:rPr lang="zh-CN" altLang="en-US" sz="1200" b="1" dirty="0">
                <a:latin typeface="+mn-ea"/>
                <a:ea typeface="+mn-ea"/>
              </a:rPr>
              <a:t>业界顶尖存储容灾</a:t>
            </a:r>
            <a:endParaRPr lang="en-US" altLang="zh-CN" sz="1200" b="1" dirty="0">
              <a:latin typeface="+mn-ea"/>
              <a:ea typeface="+mn-ea"/>
            </a:endParaRPr>
          </a:p>
        </p:txBody>
      </p:sp>
      <p:sp>
        <p:nvSpPr>
          <p:cNvPr id="136" name="矩形 135"/>
          <p:cNvSpPr/>
          <p:nvPr/>
        </p:nvSpPr>
        <p:spPr>
          <a:xfrm>
            <a:off x="8311954" y="2249175"/>
            <a:ext cx="727108" cy="646331"/>
          </a:xfrm>
          <a:prstGeom prst="rect">
            <a:avLst/>
          </a:prstGeom>
          <a:solidFill>
            <a:srgbClr val="E1F4FF"/>
          </a:solidFill>
        </p:spPr>
        <p:txBody>
          <a:bodyPr wrap="square">
            <a:spAutoFit/>
          </a:bodyPr>
          <a:lstStyle/>
          <a:p>
            <a:pPr algn="ctr"/>
            <a:r>
              <a:rPr lang="zh-CN" altLang="en-US" sz="1200" b="1" dirty="0">
                <a:latin typeface="+mn-ea"/>
                <a:ea typeface="+mn-ea"/>
              </a:rPr>
              <a:t>华为多年容灾经验</a:t>
            </a:r>
            <a:endParaRPr lang="en-US" altLang="zh-CN" sz="1200" b="1"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kern="1200" dirty="0"/>
              <a:t>本课程</a:t>
            </a:r>
            <a:r>
              <a:rPr lang="zh-CN" altLang="zh-CN" sz="2000" kern="1200" dirty="0"/>
              <a:t>给大家</a:t>
            </a:r>
            <a:r>
              <a:rPr lang="zh-CN" altLang="zh-CN" sz="2000" kern="1200" dirty="0" smtClean="0"/>
              <a:t>介绍</a:t>
            </a:r>
            <a:r>
              <a:rPr lang="zh-CN" altLang="en-US" sz="2000" dirty="0" smtClean="0">
                <a:latin typeface="微软雅黑" panose="020B0503020204020204" pitchFamily="34" charset="-122"/>
                <a:ea typeface="微软雅黑" panose="020B0503020204020204" pitchFamily="34" charset="-122"/>
              </a:rPr>
              <a:t>华为鲲鹏解决方案，全面</a:t>
            </a:r>
            <a:r>
              <a:rPr lang="zh-CN" altLang="en-US" sz="2000" dirty="0">
                <a:latin typeface="微软雅黑" panose="020B0503020204020204" pitchFamily="34" charset="-122"/>
                <a:ea typeface="微软雅黑" panose="020B0503020204020204" pitchFamily="34" charset="-122"/>
              </a:rPr>
              <a:t>介绍</a:t>
            </a:r>
            <a:r>
              <a:rPr lang="zh-CN" altLang="en-US" sz="2000" dirty="0" smtClean="0">
                <a:latin typeface="微软雅黑" panose="020B0503020204020204" pitchFamily="34" charset="-122"/>
                <a:ea typeface="微软雅黑" panose="020B0503020204020204" pitchFamily="34" charset="-122"/>
              </a:rPr>
              <a:t>华为鲲鹏解决方案在通用解决方案和行业解决方案的能力。</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bwMode="auto">
          <a:xfrm>
            <a:off x="1008063" y="1375674"/>
            <a:ext cx="7093268" cy="4795607"/>
          </a:xfrm>
          <a:prstGeom prst="roundRect">
            <a:avLst>
              <a:gd name="adj" fmla="val 182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86368" tIns="43184" rIns="86368" bIns="43184" numCol="1" rtlCol="0" anchor="t" anchorCtr="0" compatLnSpc="1"/>
          <a:lstStyle/>
          <a:p>
            <a:pPr algn="ctr" defTabSz="863600">
              <a:buClr>
                <a:srgbClr val="CC9900"/>
              </a:buClr>
            </a:pPr>
            <a:endParaRPr lang="zh-CN" altLang="en-US" sz="1800" dirty="0">
              <a:latin typeface="+mn-ea"/>
              <a:ea typeface="+mn-ea"/>
            </a:endParaRPr>
          </a:p>
        </p:txBody>
      </p:sp>
      <p:grpSp>
        <p:nvGrpSpPr>
          <p:cNvPr id="4" name="组合 3"/>
          <p:cNvGrpSpPr/>
          <p:nvPr/>
        </p:nvGrpSpPr>
        <p:grpSpPr>
          <a:xfrm>
            <a:off x="1164267" y="1529066"/>
            <a:ext cx="6659925" cy="4359817"/>
            <a:chOff x="292770" y="1479231"/>
            <a:chExt cx="6840548" cy="4359817"/>
          </a:xfrm>
        </p:grpSpPr>
        <p:sp>
          <p:nvSpPr>
            <p:cNvPr id="91" name="矩形 90"/>
            <p:cNvSpPr/>
            <p:nvPr/>
          </p:nvSpPr>
          <p:spPr>
            <a:xfrm>
              <a:off x="292770" y="2689400"/>
              <a:ext cx="6413094" cy="2335431"/>
            </a:xfrm>
            <a:prstGeom prst="rect">
              <a:avLst/>
            </a:prstGeom>
            <a:solidFill>
              <a:srgbClr val="666666">
                <a:alpha val="10000"/>
              </a:srgbClr>
            </a:solidFill>
            <a:ln w="12700" cap="flat" cmpd="sng" algn="ctr">
              <a:noFill/>
              <a:prstDash val="solid"/>
              <a:miter lim="800000"/>
            </a:ln>
            <a:effectLst/>
          </p:spPr>
          <p:txBody>
            <a:bodyPr anchor="ctr"/>
            <a:lstStyle/>
            <a:p>
              <a:pPr algn="ctr" defTabSz="685800" eaLnBrk="0" hangingPunct="0">
                <a:defRPr/>
              </a:pPr>
              <a:endParaRPr lang="en-US" sz="1200" kern="0">
                <a:solidFill>
                  <a:srgbClr val="1D1D1B"/>
                </a:solidFill>
                <a:latin typeface="+mn-ea"/>
                <a:ea typeface="+mn-ea"/>
              </a:endParaRPr>
            </a:p>
          </p:txBody>
        </p:sp>
        <p:grpSp>
          <p:nvGrpSpPr>
            <p:cNvPr id="26" name="组合 25"/>
            <p:cNvGrpSpPr/>
            <p:nvPr/>
          </p:nvGrpSpPr>
          <p:grpSpPr>
            <a:xfrm>
              <a:off x="426653" y="1479231"/>
              <a:ext cx="6706665" cy="4359817"/>
              <a:chOff x="836830" y="313097"/>
              <a:chExt cx="6439221" cy="3914836"/>
            </a:xfrm>
          </p:grpSpPr>
          <p:pic>
            <p:nvPicPr>
              <p:cNvPr id="27" name="Picture 10" descr="0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88349" y="326318"/>
                <a:ext cx="262121" cy="202060"/>
              </a:xfrm>
              <a:prstGeom prst="rect">
                <a:avLst/>
              </a:prstGeom>
              <a:solidFill>
                <a:srgbClr val="FF0000"/>
              </a:solidFill>
            </p:spPr>
          </p:pic>
          <p:pic>
            <p:nvPicPr>
              <p:cNvPr id="28" name="Picture 10" descr="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1571" y="616740"/>
                <a:ext cx="277147" cy="213644"/>
              </a:xfrm>
              <a:prstGeom prst="rect">
                <a:avLst/>
              </a:prstGeom>
              <a:solidFill>
                <a:srgbClr val="00B0F0"/>
              </a:solidFill>
            </p:spPr>
          </p:pic>
          <p:sp>
            <p:nvSpPr>
              <p:cNvPr id="29" name="文本框 28"/>
              <p:cNvSpPr txBox="1"/>
              <p:nvPr/>
            </p:nvSpPr>
            <p:spPr>
              <a:xfrm>
                <a:off x="5980528" y="313097"/>
                <a:ext cx="1092664" cy="248727"/>
              </a:xfrm>
              <a:prstGeom prst="rect">
                <a:avLst/>
              </a:prstGeom>
              <a:noFill/>
            </p:spPr>
            <p:txBody>
              <a:bodyPr wrap="none" rtlCol="0">
                <a:spAutoFit/>
              </a:bodyPr>
              <a:lstStyle/>
              <a:p>
                <a:pPr algn="ctr"/>
                <a:r>
                  <a:rPr lang="zh-CN" altLang="en-US" sz="1200" dirty="0">
                    <a:latin typeface="+mn-ea"/>
                    <a:ea typeface="+mn-ea"/>
                  </a:rPr>
                  <a:t>行业运营人员</a:t>
                </a:r>
                <a:endParaRPr lang="zh-CN" altLang="en-US" sz="1200" dirty="0">
                  <a:latin typeface="+mn-ea"/>
                  <a:ea typeface="+mn-ea"/>
                </a:endParaRPr>
              </a:p>
            </p:txBody>
          </p:sp>
          <p:sp>
            <p:nvSpPr>
              <p:cNvPr id="30" name="文本框 29"/>
              <p:cNvSpPr txBox="1"/>
              <p:nvPr/>
            </p:nvSpPr>
            <p:spPr>
              <a:xfrm>
                <a:off x="5976768" y="581657"/>
                <a:ext cx="789146" cy="248727"/>
              </a:xfrm>
              <a:prstGeom prst="rect">
                <a:avLst/>
              </a:prstGeom>
              <a:noFill/>
            </p:spPr>
            <p:txBody>
              <a:bodyPr wrap="none" rtlCol="0">
                <a:spAutoFit/>
              </a:bodyPr>
              <a:lstStyle/>
              <a:p>
                <a:pPr algn="ctr"/>
                <a:r>
                  <a:rPr lang="zh-CN" altLang="en-US" sz="1200" dirty="0">
                    <a:latin typeface="+mn-ea"/>
                    <a:ea typeface="+mn-ea"/>
                  </a:rPr>
                  <a:t>最终租户</a:t>
                </a:r>
                <a:endParaRPr lang="zh-CN" altLang="en-US" sz="1200" dirty="0">
                  <a:latin typeface="+mn-ea"/>
                  <a:ea typeface="+mn-ea"/>
                </a:endParaRPr>
              </a:p>
            </p:txBody>
          </p:sp>
          <p:grpSp>
            <p:nvGrpSpPr>
              <p:cNvPr id="31" name="组合 30"/>
              <p:cNvGrpSpPr/>
              <p:nvPr/>
            </p:nvGrpSpPr>
            <p:grpSpPr>
              <a:xfrm>
                <a:off x="836830" y="897858"/>
                <a:ext cx="6439221" cy="3330075"/>
                <a:chOff x="1575979" y="897859"/>
                <a:chExt cx="5741343" cy="2992282"/>
              </a:xfrm>
            </p:grpSpPr>
            <p:sp>
              <p:nvSpPr>
                <p:cNvPr id="32" name="矩形 31"/>
                <p:cNvSpPr/>
                <p:nvPr/>
              </p:nvSpPr>
              <p:spPr bwMode="auto">
                <a:xfrm>
                  <a:off x="1709682" y="1629016"/>
                  <a:ext cx="1296144" cy="778175"/>
                </a:xfrm>
                <a:prstGeom prst="rect">
                  <a:avLst/>
                </a:prstGeom>
                <a:noFill/>
                <a:ln>
                  <a:solidFill>
                    <a:schemeClr val="tx1"/>
                  </a:solidFill>
                  <a:prstDash val="lgDash"/>
                </a:ln>
                <a:effectLst/>
              </p:spPr>
              <p:txBody>
                <a:bodyPr vert="horz" wrap="square" lIns="91404" tIns="45703" rIns="91404" bIns="45703" numCol="1" rtlCol="0" anchor="t" anchorCtr="0" compatLnSpc="1"/>
                <a:lstStyle/>
                <a:p>
                  <a:pPr defTabSz="913765" fontAlgn="base">
                    <a:buClr>
                      <a:srgbClr val="CC9900"/>
                    </a:buClr>
                    <a:buFont typeface="Wingdings" panose="05000000000000000000" pitchFamily="2" charset="2"/>
                    <a:buChar char="n"/>
                  </a:pPr>
                  <a:endParaRPr lang="zh-CN" altLang="en-US" sz="1200">
                    <a:latin typeface="+mn-ea"/>
                    <a:ea typeface="+mn-ea"/>
                  </a:endParaRPr>
                </a:p>
              </p:txBody>
            </p:sp>
            <p:sp>
              <p:nvSpPr>
                <p:cNvPr id="33" name="文本框 32"/>
                <p:cNvSpPr txBox="1"/>
                <p:nvPr/>
              </p:nvSpPr>
              <p:spPr>
                <a:xfrm>
                  <a:off x="1655678" y="2878144"/>
                  <a:ext cx="4091873" cy="223497"/>
                </a:xfrm>
                <a:prstGeom prst="rect">
                  <a:avLst/>
                </a:prstGeom>
                <a:noFill/>
                <a:ln>
                  <a:solidFill>
                    <a:srgbClr val="00B0F0"/>
                  </a:solidFill>
                </a:ln>
              </p:spPr>
              <p:txBody>
                <a:bodyPr wrap="square" rtlCol="0">
                  <a:spAutoFit/>
                </a:bodyPr>
                <a:lstStyle>
                  <a:defPPr>
                    <a:defRPr lang="zh-CN"/>
                  </a:defPPr>
                </a:lstStyle>
                <a:p>
                  <a:pPr algn="ctr"/>
                  <a:r>
                    <a:rPr lang="en-US" altLang="zh-CN" sz="1200" dirty="0" smtClean="0">
                      <a:latin typeface="+mn-ea"/>
                      <a:ea typeface="+mn-ea"/>
                    </a:rPr>
                    <a:t>HCSO</a:t>
                  </a:r>
                  <a:endParaRPr lang="zh-CN" altLang="en-US" sz="1200" dirty="0">
                    <a:latin typeface="+mn-ea"/>
                    <a:ea typeface="+mn-ea"/>
                  </a:endParaRPr>
                </a:p>
              </p:txBody>
            </p:sp>
            <p:sp>
              <p:nvSpPr>
                <p:cNvPr id="34" name="文本框 33"/>
                <p:cNvSpPr txBox="1"/>
                <p:nvPr/>
              </p:nvSpPr>
              <p:spPr>
                <a:xfrm>
                  <a:off x="4799052" y="1532902"/>
                  <a:ext cx="1067013" cy="371702"/>
                </a:xfrm>
                <a:prstGeom prst="rect">
                  <a:avLst/>
                </a:prstGeom>
                <a:solidFill>
                  <a:srgbClr val="FFFF00"/>
                </a:solidFill>
                <a:ln>
                  <a:solidFill>
                    <a:srgbClr val="00B0F0"/>
                  </a:solidFill>
                </a:ln>
              </p:spPr>
              <p:txBody>
                <a:bodyPr wrap="square" rtlCol="0" anchor="ctr">
                  <a:noAutofit/>
                </a:bodyPr>
                <a:lstStyle>
                  <a:defPPr>
                    <a:defRPr lang="zh-CN"/>
                  </a:defPPr>
                  <a:lvl1pPr algn="ctr">
                    <a:defRPr sz="1400"/>
                  </a:lvl1pPr>
                </a:lstStyle>
                <a:p>
                  <a:r>
                    <a:rPr lang="zh-CN" altLang="en-US" sz="1200" dirty="0">
                      <a:latin typeface="+mn-ea"/>
                      <a:ea typeface="+mn-ea"/>
                    </a:rPr>
                    <a:t>行业运营平台</a:t>
                  </a:r>
                  <a:endParaRPr lang="en-US" altLang="zh-CN" sz="1200" dirty="0">
                    <a:latin typeface="+mn-ea"/>
                    <a:ea typeface="+mn-ea"/>
                  </a:endParaRPr>
                </a:p>
                <a:p>
                  <a:r>
                    <a:rPr lang="zh-CN" altLang="en-US" sz="1200" dirty="0">
                      <a:latin typeface="+mn-ea"/>
                      <a:ea typeface="+mn-ea"/>
                    </a:rPr>
                    <a:t>（自行开发）</a:t>
                  </a:r>
                  <a:endParaRPr lang="zh-CN" altLang="en-US" sz="1200" dirty="0">
                    <a:latin typeface="+mn-ea"/>
                    <a:ea typeface="+mn-ea"/>
                  </a:endParaRPr>
                </a:p>
              </p:txBody>
            </p:sp>
            <p:sp>
              <p:nvSpPr>
                <p:cNvPr id="35" name="文本框 34"/>
                <p:cNvSpPr txBox="1"/>
                <p:nvPr/>
              </p:nvSpPr>
              <p:spPr>
                <a:xfrm>
                  <a:off x="6030163" y="2592118"/>
                  <a:ext cx="898256" cy="223497"/>
                </a:xfrm>
                <a:prstGeom prst="rect">
                  <a:avLst/>
                </a:prstGeom>
                <a:solidFill>
                  <a:srgbClr val="92D050"/>
                </a:solidFill>
                <a:ln>
                  <a:solidFill>
                    <a:srgbClr val="00B0F0"/>
                  </a:solidFill>
                </a:ln>
              </p:spPr>
              <p:txBody>
                <a:bodyPr wrap="square" rtlCol="0">
                  <a:spAutoFit/>
                </a:bodyPr>
                <a:lstStyle>
                  <a:defPPr>
                    <a:defRPr lang="zh-CN"/>
                  </a:defPPr>
                </a:lstStyle>
                <a:p>
                  <a:pPr algn="ctr"/>
                  <a:r>
                    <a:rPr lang="zh-CN" altLang="en-US" sz="1200" dirty="0">
                      <a:latin typeface="+mn-ea"/>
                      <a:ea typeface="+mn-ea"/>
                    </a:rPr>
                    <a:t>华为云运营</a:t>
                  </a:r>
                  <a:endParaRPr lang="zh-CN" altLang="en-US" sz="1200" dirty="0">
                    <a:latin typeface="+mn-ea"/>
                    <a:ea typeface="+mn-ea"/>
                  </a:endParaRPr>
                </a:p>
              </p:txBody>
            </p:sp>
            <p:sp>
              <p:nvSpPr>
                <p:cNvPr id="36" name="文本框 35"/>
                <p:cNvSpPr txBox="1"/>
                <p:nvPr/>
              </p:nvSpPr>
              <p:spPr>
                <a:xfrm>
                  <a:off x="5461683" y="1066878"/>
                  <a:ext cx="854435" cy="223497"/>
                </a:xfrm>
                <a:prstGeom prst="rect">
                  <a:avLst/>
                </a:prstGeom>
                <a:noFill/>
              </p:spPr>
              <p:txBody>
                <a:bodyPr wrap="none" rtlCol="0">
                  <a:spAutoFit/>
                </a:bodyPr>
                <a:lstStyle/>
                <a:p>
                  <a:pPr algn="ctr"/>
                  <a:r>
                    <a:rPr lang="en-US" altLang="zh-CN" sz="1200" dirty="0">
                      <a:latin typeface="+mn-ea"/>
                      <a:ea typeface="+mn-ea"/>
                    </a:rPr>
                    <a:t>0. </a:t>
                  </a:r>
                  <a:r>
                    <a:rPr lang="zh-CN" altLang="en-US" sz="1200" dirty="0">
                      <a:latin typeface="+mn-ea"/>
                      <a:ea typeface="+mn-ea"/>
                    </a:rPr>
                    <a:t>租户注册</a:t>
                  </a:r>
                  <a:endParaRPr lang="zh-CN" altLang="en-US" sz="1200" dirty="0">
                    <a:latin typeface="+mn-ea"/>
                    <a:ea typeface="+mn-ea"/>
                  </a:endParaRPr>
                </a:p>
              </p:txBody>
            </p:sp>
            <p:sp>
              <p:nvSpPr>
                <p:cNvPr id="37" name="文本框 36"/>
                <p:cNvSpPr txBox="1"/>
                <p:nvPr/>
              </p:nvSpPr>
              <p:spPr>
                <a:xfrm>
                  <a:off x="5151719" y="2893632"/>
                  <a:ext cx="430178" cy="223497"/>
                </a:xfrm>
                <a:prstGeom prst="rect">
                  <a:avLst/>
                </a:prstGeom>
                <a:noFill/>
                <a:ln>
                  <a:solidFill>
                    <a:srgbClr val="C00000"/>
                  </a:solidFill>
                  <a:prstDash val="dash"/>
                </a:ln>
              </p:spPr>
              <p:txBody>
                <a:bodyPr wrap="none" rtlCol="0">
                  <a:spAutoFit/>
                </a:bodyPr>
                <a:lstStyle/>
                <a:p>
                  <a:pPr algn="ctr"/>
                  <a:r>
                    <a:rPr lang="en-US" altLang="zh-CN" sz="1200" dirty="0">
                      <a:latin typeface="+mn-ea"/>
                      <a:ea typeface="+mn-ea"/>
                    </a:rPr>
                    <a:t>IAM</a:t>
                  </a:r>
                  <a:endParaRPr lang="zh-CN" altLang="en-US" sz="1200" dirty="0">
                    <a:latin typeface="+mn-ea"/>
                    <a:ea typeface="+mn-ea"/>
                  </a:endParaRPr>
                </a:p>
              </p:txBody>
            </p:sp>
            <p:sp>
              <p:nvSpPr>
                <p:cNvPr id="38" name="文本框 37"/>
                <p:cNvSpPr txBox="1"/>
                <p:nvPr/>
              </p:nvSpPr>
              <p:spPr>
                <a:xfrm>
                  <a:off x="6030162" y="2878144"/>
                  <a:ext cx="892949" cy="223497"/>
                </a:xfrm>
                <a:prstGeom prst="rect">
                  <a:avLst/>
                </a:prstGeom>
                <a:solidFill>
                  <a:srgbClr val="92D050"/>
                </a:solidFill>
                <a:ln>
                  <a:solidFill>
                    <a:srgbClr val="00B0F0"/>
                  </a:solidFill>
                </a:ln>
              </p:spPr>
              <p:txBody>
                <a:bodyPr wrap="square" rtlCol="0">
                  <a:spAutoFit/>
                </a:bodyPr>
                <a:lstStyle>
                  <a:defPPr>
                    <a:defRPr lang="zh-CN"/>
                  </a:defPPr>
                </a:lstStyle>
                <a:p>
                  <a:pPr algn="ctr"/>
                  <a:r>
                    <a:rPr lang="zh-CN" altLang="en-US" sz="1200" dirty="0">
                      <a:latin typeface="+mn-ea"/>
                      <a:ea typeface="+mn-ea"/>
                    </a:rPr>
                    <a:t>华为 运维</a:t>
                  </a:r>
                  <a:endParaRPr lang="zh-CN" altLang="en-US" sz="1200" dirty="0">
                    <a:latin typeface="+mn-ea"/>
                    <a:ea typeface="+mn-ea"/>
                  </a:endParaRPr>
                </a:p>
              </p:txBody>
            </p:sp>
            <p:cxnSp>
              <p:nvCxnSpPr>
                <p:cNvPr id="39" name="直接连接符 38"/>
                <p:cNvCxnSpPr>
                  <a:stCxn id="33" idx="3"/>
                  <a:endCxn id="38" idx="1"/>
                </p:cNvCxnSpPr>
                <p:nvPr/>
              </p:nvCxnSpPr>
              <p:spPr bwMode="auto">
                <a:xfrm>
                  <a:off x="5747550" y="2989893"/>
                  <a:ext cx="282612" cy="0"/>
                </a:xfrm>
                <a:prstGeom prst="line">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0" name="直接箭头连接符 39"/>
                <p:cNvCxnSpPr>
                  <a:endCxn id="34" idx="2"/>
                </p:cNvCxnSpPr>
                <p:nvPr/>
              </p:nvCxnSpPr>
              <p:spPr bwMode="auto">
                <a:xfrm flipH="1" flipV="1">
                  <a:off x="5332559" y="1904604"/>
                  <a:ext cx="5572" cy="692406"/>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3452746" y="1525208"/>
                  <a:ext cx="813911" cy="375834"/>
                </a:xfrm>
                <a:prstGeom prst="rect">
                  <a:avLst/>
                </a:prstGeom>
                <a:solidFill>
                  <a:srgbClr val="92D050"/>
                </a:solidFill>
                <a:ln>
                  <a:solidFill>
                    <a:srgbClr val="00B0F0"/>
                  </a:solidFill>
                </a:ln>
              </p:spPr>
              <p:txBody>
                <a:bodyPr wrap="square" rtlCol="0" anchor="ctr">
                  <a:noAutofit/>
                </a:bodyPr>
                <a:lstStyle>
                  <a:defPPr>
                    <a:defRPr lang="zh-CN"/>
                  </a:defPPr>
                  <a:lvl1pPr algn="ctr">
                    <a:defRPr sz="1050"/>
                  </a:lvl1pPr>
                </a:lstStyle>
                <a:p>
                  <a:r>
                    <a:rPr lang="en-US" altLang="zh-CN" sz="1200" dirty="0">
                      <a:latin typeface="+mn-ea"/>
                      <a:ea typeface="+mn-ea"/>
                    </a:rPr>
                    <a:t>HCS console</a:t>
                  </a:r>
                  <a:endParaRPr lang="zh-CN" altLang="en-US" sz="1200" dirty="0">
                    <a:latin typeface="+mn-ea"/>
                    <a:ea typeface="+mn-ea"/>
                  </a:endParaRPr>
                </a:p>
              </p:txBody>
            </p:sp>
            <p:cxnSp>
              <p:nvCxnSpPr>
                <p:cNvPr id="42" name="直接箭头连接符 41"/>
                <p:cNvCxnSpPr>
                  <a:stCxn id="41" idx="2"/>
                </p:cNvCxnSpPr>
                <p:nvPr/>
              </p:nvCxnSpPr>
              <p:spPr bwMode="auto">
                <a:xfrm>
                  <a:off x="3859701" y="1901041"/>
                  <a:ext cx="0" cy="711752"/>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3" name="直接箭头连接符 42"/>
                <p:cNvCxnSpPr>
                  <a:stCxn id="45" idx="3"/>
                  <a:endCxn id="35" idx="1"/>
                </p:cNvCxnSpPr>
                <p:nvPr/>
              </p:nvCxnSpPr>
              <p:spPr bwMode="auto">
                <a:xfrm>
                  <a:off x="5747550" y="2690769"/>
                  <a:ext cx="282614" cy="13098"/>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5" name="文本框 44"/>
                <p:cNvSpPr txBox="1"/>
                <p:nvPr/>
              </p:nvSpPr>
              <p:spPr>
                <a:xfrm>
                  <a:off x="1655677" y="2604483"/>
                  <a:ext cx="4091873" cy="172571"/>
                </a:xfrm>
                <a:prstGeom prst="rect">
                  <a:avLst/>
                </a:prstGeom>
                <a:solidFill>
                  <a:srgbClr val="92D050"/>
                </a:solidFill>
                <a:ln>
                  <a:solidFill>
                    <a:srgbClr val="00B0F0"/>
                  </a:solidFill>
                </a:ln>
              </p:spPr>
              <p:txBody>
                <a:bodyPr wrap="square" rtlCol="0" anchor="ctr">
                  <a:noAutofit/>
                </a:bodyPr>
                <a:lstStyle/>
                <a:p>
                  <a:pPr algn="ctr"/>
                  <a:r>
                    <a:rPr lang="en-US" altLang="zh-CN" sz="1200" dirty="0" smtClean="0">
                      <a:latin typeface="+mn-ea"/>
                      <a:ea typeface="+mn-ea"/>
                    </a:rPr>
                    <a:t>HCSO </a:t>
                  </a:r>
                  <a:r>
                    <a:rPr lang="en-US" altLang="zh-CN" sz="1200" dirty="0">
                      <a:latin typeface="+mn-ea"/>
                      <a:ea typeface="+mn-ea"/>
                    </a:rPr>
                    <a:t>API</a:t>
                  </a:r>
                  <a:endParaRPr lang="zh-CN" altLang="en-US" sz="1200" dirty="0">
                    <a:latin typeface="+mn-ea"/>
                    <a:ea typeface="+mn-ea"/>
                  </a:endParaRPr>
                </a:p>
              </p:txBody>
            </p:sp>
            <p:sp>
              <p:nvSpPr>
                <p:cNvPr id="46" name="流程图: 多文档 45"/>
                <p:cNvSpPr/>
                <p:nvPr/>
              </p:nvSpPr>
              <p:spPr bwMode="auto">
                <a:xfrm>
                  <a:off x="3859702" y="3556847"/>
                  <a:ext cx="475385" cy="232052"/>
                </a:xfrm>
                <a:prstGeom prst="flowChartMultidocumen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3" rIns="91404" bIns="45703" numCol="1" rtlCol="0" anchor="t" anchorCtr="0" compatLnSpc="1"/>
                <a:lstStyle/>
                <a:p>
                  <a:pPr defTabSz="913765" fontAlgn="base">
                    <a:buClr>
                      <a:srgbClr val="CC9900"/>
                    </a:buClr>
                  </a:pPr>
                  <a:r>
                    <a:rPr lang="en-US" altLang="zh-CN" sz="1200" dirty="0">
                      <a:latin typeface="+mn-ea"/>
                      <a:ea typeface="+mn-ea"/>
                    </a:rPr>
                    <a:t>CDR</a:t>
                  </a:r>
                  <a:endParaRPr lang="zh-CN" altLang="en-US" sz="1200" dirty="0">
                    <a:latin typeface="+mn-ea"/>
                    <a:ea typeface="+mn-ea"/>
                  </a:endParaRPr>
                </a:p>
              </p:txBody>
            </p:sp>
            <p:cxnSp>
              <p:nvCxnSpPr>
                <p:cNvPr id="47" name="直接箭头连接符 46"/>
                <p:cNvCxnSpPr>
                  <a:endCxn id="46" idx="0"/>
                </p:cNvCxnSpPr>
                <p:nvPr/>
              </p:nvCxnSpPr>
              <p:spPr bwMode="auto">
                <a:xfrm flipH="1">
                  <a:off x="4130099" y="3085893"/>
                  <a:ext cx="14184" cy="47095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48" name="Picture 10"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5940" y="897859"/>
                  <a:ext cx="262121" cy="202060"/>
                </a:xfrm>
                <a:prstGeom prst="rect">
                  <a:avLst/>
                </a:prstGeom>
                <a:solidFill>
                  <a:srgbClr val="FF0000"/>
                </a:solidFill>
              </p:spPr>
            </p:pic>
            <p:cxnSp>
              <p:nvCxnSpPr>
                <p:cNvPr id="49" name="直接箭头连接符 48"/>
                <p:cNvCxnSpPr/>
                <p:nvPr/>
              </p:nvCxnSpPr>
              <p:spPr bwMode="auto">
                <a:xfrm flipH="1">
                  <a:off x="5441925" y="1099919"/>
                  <a:ext cx="15076" cy="423316"/>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bwMode="auto">
                <a:xfrm flipH="1">
                  <a:off x="4206849" y="1099919"/>
                  <a:ext cx="10555" cy="411732"/>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1" name="文本框 50"/>
                <p:cNvSpPr txBox="1"/>
                <p:nvPr/>
              </p:nvSpPr>
              <p:spPr>
                <a:xfrm>
                  <a:off x="3576482" y="1088862"/>
                  <a:ext cx="683827" cy="372495"/>
                </a:xfrm>
                <a:prstGeom prst="rect">
                  <a:avLst/>
                </a:prstGeom>
                <a:noFill/>
              </p:spPr>
              <p:txBody>
                <a:bodyPr wrap="square" rtlCol="0">
                  <a:spAutoFit/>
                </a:bodyPr>
                <a:lstStyle/>
                <a:p>
                  <a:r>
                    <a:rPr lang="en-US" altLang="zh-CN" sz="1200" dirty="0">
                      <a:latin typeface="+mn-ea"/>
                      <a:ea typeface="+mn-ea"/>
                    </a:rPr>
                    <a:t>2. </a:t>
                  </a:r>
                  <a:r>
                    <a:rPr lang="zh-CN" altLang="en-US" sz="1200" dirty="0">
                      <a:latin typeface="+mn-ea"/>
                      <a:ea typeface="+mn-ea"/>
                    </a:rPr>
                    <a:t>资源发放</a:t>
                  </a:r>
                  <a:endParaRPr lang="zh-CN" altLang="en-US" sz="1200" dirty="0">
                    <a:latin typeface="+mn-ea"/>
                    <a:ea typeface="+mn-ea"/>
                  </a:endParaRPr>
                </a:p>
              </p:txBody>
            </p:sp>
            <p:sp>
              <p:nvSpPr>
                <p:cNvPr id="52" name="文本框 51"/>
                <p:cNvSpPr txBox="1"/>
                <p:nvPr/>
              </p:nvSpPr>
              <p:spPr>
                <a:xfrm>
                  <a:off x="2723711" y="1098964"/>
                  <a:ext cx="854435" cy="223497"/>
                </a:xfrm>
                <a:prstGeom prst="rect">
                  <a:avLst/>
                </a:prstGeom>
                <a:noFill/>
              </p:spPr>
              <p:txBody>
                <a:bodyPr wrap="none" rtlCol="0">
                  <a:spAutoFit/>
                </a:bodyPr>
                <a:lstStyle/>
                <a:p>
                  <a:pPr algn="ctr"/>
                  <a:r>
                    <a:rPr lang="en-US" altLang="zh-CN" sz="1200" dirty="0">
                      <a:latin typeface="+mn-ea"/>
                      <a:ea typeface="+mn-ea"/>
                    </a:rPr>
                    <a:t>3. </a:t>
                  </a:r>
                  <a:r>
                    <a:rPr lang="zh-CN" altLang="en-US" sz="1200" dirty="0">
                      <a:latin typeface="+mn-ea"/>
                      <a:ea typeface="+mn-ea"/>
                    </a:rPr>
                    <a:t>日常运维</a:t>
                  </a:r>
                  <a:endParaRPr lang="zh-CN" altLang="en-US" sz="1200" dirty="0">
                    <a:latin typeface="+mn-ea"/>
                    <a:ea typeface="+mn-ea"/>
                  </a:endParaRPr>
                </a:p>
              </p:txBody>
            </p:sp>
            <p:cxnSp>
              <p:nvCxnSpPr>
                <p:cNvPr id="53" name="直接箭头连接符 52"/>
                <p:cNvCxnSpPr/>
                <p:nvPr/>
              </p:nvCxnSpPr>
              <p:spPr bwMode="auto">
                <a:xfrm>
                  <a:off x="3553407" y="1099919"/>
                  <a:ext cx="1177" cy="411732"/>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54" name="Picture 10" descr="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2895" y="897859"/>
                  <a:ext cx="277147" cy="213644"/>
                </a:xfrm>
                <a:prstGeom prst="rect">
                  <a:avLst/>
                </a:prstGeom>
                <a:solidFill>
                  <a:srgbClr val="00B0F0"/>
                </a:solidFill>
              </p:spPr>
            </p:pic>
            <p:sp>
              <p:nvSpPr>
                <p:cNvPr id="55" name="Freeform 404"/>
                <p:cNvSpPr>
                  <a:spLocks noEditPoints="1"/>
                </p:cNvSpPr>
                <p:nvPr/>
              </p:nvSpPr>
              <p:spPr bwMode="auto">
                <a:xfrm>
                  <a:off x="1993654" y="1798102"/>
                  <a:ext cx="380473" cy="218711"/>
                </a:xfrm>
                <a:custGeom>
                  <a:avLst/>
                  <a:gdLst>
                    <a:gd name="T0" fmla="*/ 424 w 426"/>
                    <a:gd name="T1" fmla="*/ 23 h 341"/>
                    <a:gd name="T2" fmla="*/ 422 w 426"/>
                    <a:gd name="T3" fmla="*/ 19 h 341"/>
                    <a:gd name="T4" fmla="*/ 419 w 426"/>
                    <a:gd name="T5" fmla="*/ 14 h 341"/>
                    <a:gd name="T6" fmla="*/ 416 w 426"/>
                    <a:gd name="T7" fmla="*/ 11 h 341"/>
                    <a:gd name="T8" fmla="*/ 412 w 426"/>
                    <a:gd name="T9" fmla="*/ 7 h 341"/>
                    <a:gd name="T10" fmla="*/ 409 w 426"/>
                    <a:gd name="T11" fmla="*/ 5 h 341"/>
                    <a:gd name="T12" fmla="*/ 404 w 426"/>
                    <a:gd name="T13" fmla="*/ 3 h 341"/>
                    <a:gd name="T14" fmla="*/ 400 w 426"/>
                    <a:gd name="T15" fmla="*/ 2 h 341"/>
                    <a:gd name="T16" fmla="*/ 394 w 426"/>
                    <a:gd name="T17" fmla="*/ 0 h 341"/>
                    <a:gd name="T18" fmla="*/ 32 w 426"/>
                    <a:gd name="T19" fmla="*/ 0 h 341"/>
                    <a:gd name="T20" fmla="*/ 28 w 426"/>
                    <a:gd name="T21" fmla="*/ 2 h 341"/>
                    <a:gd name="T22" fmla="*/ 23 w 426"/>
                    <a:gd name="T23" fmla="*/ 3 h 341"/>
                    <a:gd name="T24" fmla="*/ 18 w 426"/>
                    <a:gd name="T25" fmla="*/ 5 h 341"/>
                    <a:gd name="T26" fmla="*/ 14 w 426"/>
                    <a:gd name="T27" fmla="*/ 7 h 341"/>
                    <a:gd name="T28" fmla="*/ 11 w 426"/>
                    <a:gd name="T29" fmla="*/ 11 h 341"/>
                    <a:gd name="T30" fmla="*/ 7 w 426"/>
                    <a:gd name="T31" fmla="*/ 14 h 341"/>
                    <a:gd name="T32" fmla="*/ 5 w 426"/>
                    <a:gd name="T33" fmla="*/ 19 h 341"/>
                    <a:gd name="T34" fmla="*/ 3 w 426"/>
                    <a:gd name="T35" fmla="*/ 23 h 341"/>
                    <a:gd name="T36" fmla="*/ 1 w 426"/>
                    <a:gd name="T37" fmla="*/ 28 h 341"/>
                    <a:gd name="T38" fmla="*/ 0 w 426"/>
                    <a:gd name="T39" fmla="*/ 32 h 341"/>
                    <a:gd name="T40" fmla="*/ 0 w 426"/>
                    <a:gd name="T41" fmla="*/ 296 h 341"/>
                    <a:gd name="T42" fmla="*/ 1 w 426"/>
                    <a:gd name="T43" fmla="*/ 300 h 341"/>
                    <a:gd name="T44" fmla="*/ 3 w 426"/>
                    <a:gd name="T45" fmla="*/ 305 h 341"/>
                    <a:gd name="T46" fmla="*/ 5 w 426"/>
                    <a:gd name="T47" fmla="*/ 309 h 341"/>
                    <a:gd name="T48" fmla="*/ 7 w 426"/>
                    <a:gd name="T49" fmla="*/ 314 h 341"/>
                    <a:gd name="T50" fmla="*/ 11 w 426"/>
                    <a:gd name="T51" fmla="*/ 317 h 341"/>
                    <a:gd name="T52" fmla="*/ 14 w 426"/>
                    <a:gd name="T53" fmla="*/ 321 h 341"/>
                    <a:gd name="T54" fmla="*/ 18 w 426"/>
                    <a:gd name="T55" fmla="*/ 323 h 341"/>
                    <a:gd name="T56" fmla="*/ 23 w 426"/>
                    <a:gd name="T57" fmla="*/ 325 h 341"/>
                    <a:gd name="T58" fmla="*/ 28 w 426"/>
                    <a:gd name="T59" fmla="*/ 326 h 341"/>
                    <a:gd name="T60" fmla="*/ 32 w 426"/>
                    <a:gd name="T61" fmla="*/ 327 h 341"/>
                    <a:gd name="T62" fmla="*/ 145 w 426"/>
                    <a:gd name="T63" fmla="*/ 341 h 341"/>
                    <a:gd name="T64" fmla="*/ 393 w 426"/>
                    <a:gd name="T65" fmla="*/ 327 h 341"/>
                    <a:gd name="T66" fmla="*/ 398 w 426"/>
                    <a:gd name="T67" fmla="*/ 327 h 341"/>
                    <a:gd name="T68" fmla="*/ 402 w 426"/>
                    <a:gd name="T69" fmla="*/ 326 h 341"/>
                    <a:gd name="T70" fmla="*/ 407 w 426"/>
                    <a:gd name="T71" fmla="*/ 324 h 341"/>
                    <a:gd name="T72" fmla="*/ 411 w 426"/>
                    <a:gd name="T73" fmla="*/ 322 h 341"/>
                    <a:gd name="T74" fmla="*/ 415 w 426"/>
                    <a:gd name="T75" fmla="*/ 318 h 341"/>
                    <a:gd name="T76" fmla="*/ 418 w 426"/>
                    <a:gd name="T77" fmla="*/ 315 h 341"/>
                    <a:gd name="T78" fmla="*/ 421 w 426"/>
                    <a:gd name="T79" fmla="*/ 312 h 341"/>
                    <a:gd name="T80" fmla="*/ 424 w 426"/>
                    <a:gd name="T81" fmla="*/ 307 h 341"/>
                    <a:gd name="T82" fmla="*/ 425 w 426"/>
                    <a:gd name="T83" fmla="*/ 303 h 341"/>
                    <a:gd name="T84" fmla="*/ 426 w 426"/>
                    <a:gd name="T85" fmla="*/ 297 h 341"/>
                    <a:gd name="T86" fmla="*/ 426 w 426"/>
                    <a:gd name="T87" fmla="*/ 31 h 341"/>
                    <a:gd name="T88" fmla="*/ 425 w 426"/>
                    <a:gd name="T89" fmla="*/ 26 h 341"/>
                    <a:gd name="T90" fmla="*/ 39 w 426"/>
                    <a:gd name="T91" fmla="*/ 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341">
                      <a:moveTo>
                        <a:pt x="425" y="26"/>
                      </a:moveTo>
                      <a:lnTo>
                        <a:pt x="425" y="24"/>
                      </a:lnTo>
                      <a:lnTo>
                        <a:pt x="424" y="23"/>
                      </a:lnTo>
                      <a:lnTo>
                        <a:pt x="424" y="21"/>
                      </a:lnTo>
                      <a:lnTo>
                        <a:pt x="422" y="20"/>
                      </a:lnTo>
                      <a:lnTo>
                        <a:pt x="422" y="19"/>
                      </a:lnTo>
                      <a:lnTo>
                        <a:pt x="421" y="17"/>
                      </a:lnTo>
                      <a:lnTo>
                        <a:pt x="420" y="15"/>
                      </a:lnTo>
                      <a:lnTo>
                        <a:pt x="419" y="14"/>
                      </a:lnTo>
                      <a:lnTo>
                        <a:pt x="418" y="13"/>
                      </a:lnTo>
                      <a:lnTo>
                        <a:pt x="417" y="12"/>
                      </a:lnTo>
                      <a:lnTo>
                        <a:pt x="416" y="11"/>
                      </a:lnTo>
                      <a:lnTo>
                        <a:pt x="415" y="9"/>
                      </a:lnTo>
                      <a:lnTo>
                        <a:pt x="413" y="8"/>
                      </a:lnTo>
                      <a:lnTo>
                        <a:pt x="412" y="7"/>
                      </a:lnTo>
                      <a:lnTo>
                        <a:pt x="411" y="6"/>
                      </a:lnTo>
                      <a:lnTo>
                        <a:pt x="410" y="6"/>
                      </a:lnTo>
                      <a:lnTo>
                        <a:pt x="409" y="5"/>
                      </a:lnTo>
                      <a:lnTo>
                        <a:pt x="407" y="4"/>
                      </a:lnTo>
                      <a:lnTo>
                        <a:pt x="405" y="4"/>
                      </a:lnTo>
                      <a:lnTo>
                        <a:pt x="404" y="3"/>
                      </a:lnTo>
                      <a:lnTo>
                        <a:pt x="402" y="3"/>
                      </a:lnTo>
                      <a:lnTo>
                        <a:pt x="401" y="2"/>
                      </a:lnTo>
                      <a:lnTo>
                        <a:pt x="400" y="2"/>
                      </a:lnTo>
                      <a:lnTo>
                        <a:pt x="398" y="2"/>
                      </a:lnTo>
                      <a:lnTo>
                        <a:pt x="396" y="0"/>
                      </a:lnTo>
                      <a:lnTo>
                        <a:pt x="394" y="0"/>
                      </a:lnTo>
                      <a:lnTo>
                        <a:pt x="393" y="0"/>
                      </a:lnTo>
                      <a:lnTo>
                        <a:pt x="34" y="0"/>
                      </a:lnTo>
                      <a:lnTo>
                        <a:pt x="32" y="0"/>
                      </a:lnTo>
                      <a:lnTo>
                        <a:pt x="31" y="0"/>
                      </a:lnTo>
                      <a:lnTo>
                        <a:pt x="29" y="2"/>
                      </a:lnTo>
                      <a:lnTo>
                        <a:pt x="28" y="2"/>
                      </a:lnTo>
                      <a:lnTo>
                        <a:pt x="25" y="2"/>
                      </a:lnTo>
                      <a:lnTo>
                        <a:pt x="24" y="3"/>
                      </a:lnTo>
                      <a:lnTo>
                        <a:pt x="23" y="3"/>
                      </a:lnTo>
                      <a:lnTo>
                        <a:pt x="21" y="4"/>
                      </a:lnTo>
                      <a:lnTo>
                        <a:pt x="20" y="4"/>
                      </a:lnTo>
                      <a:lnTo>
                        <a:pt x="18" y="5"/>
                      </a:lnTo>
                      <a:lnTo>
                        <a:pt x="16" y="6"/>
                      </a:lnTo>
                      <a:lnTo>
                        <a:pt x="15" y="6"/>
                      </a:lnTo>
                      <a:lnTo>
                        <a:pt x="14" y="7"/>
                      </a:lnTo>
                      <a:lnTo>
                        <a:pt x="13" y="8"/>
                      </a:lnTo>
                      <a:lnTo>
                        <a:pt x="12" y="9"/>
                      </a:lnTo>
                      <a:lnTo>
                        <a:pt x="11" y="11"/>
                      </a:lnTo>
                      <a:lnTo>
                        <a:pt x="9" y="12"/>
                      </a:lnTo>
                      <a:lnTo>
                        <a:pt x="8" y="13"/>
                      </a:lnTo>
                      <a:lnTo>
                        <a:pt x="7" y="14"/>
                      </a:lnTo>
                      <a:lnTo>
                        <a:pt x="6" y="15"/>
                      </a:lnTo>
                      <a:lnTo>
                        <a:pt x="5" y="17"/>
                      </a:lnTo>
                      <a:lnTo>
                        <a:pt x="5" y="19"/>
                      </a:lnTo>
                      <a:lnTo>
                        <a:pt x="4" y="20"/>
                      </a:lnTo>
                      <a:lnTo>
                        <a:pt x="3" y="21"/>
                      </a:lnTo>
                      <a:lnTo>
                        <a:pt x="3" y="23"/>
                      </a:lnTo>
                      <a:lnTo>
                        <a:pt x="3" y="24"/>
                      </a:lnTo>
                      <a:lnTo>
                        <a:pt x="1" y="26"/>
                      </a:lnTo>
                      <a:lnTo>
                        <a:pt x="1" y="28"/>
                      </a:lnTo>
                      <a:lnTo>
                        <a:pt x="1" y="29"/>
                      </a:lnTo>
                      <a:lnTo>
                        <a:pt x="0" y="31"/>
                      </a:lnTo>
                      <a:lnTo>
                        <a:pt x="0" y="32"/>
                      </a:lnTo>
                      <a:lnTo>
                        <a:pt x="0" y="34"/>
                      </a:lnTo>
                      <a:lnTo>
                        <a:pt x="0" y="293"/>
                      </a:lnTo>
                      <a:lnTo>
                        <a:pt x="0" y="296"/>
                      </a:lnTo>
                      <a:lnTo>
                        <a:pt x="0" y="297"/>
                      </a:lnTo>
                      <a:lnTo>
                        <a:pt x="1" y="299"/>
                      </a:lnTo>
                      <a:lnTo>
                        <a:pt x="1" y="300"/>
                      </a:lnTo>
                      <a:lnTo>
                        <a:pt x="1" y="303"/>
                      </a:lnTo>
                      <a:lnTo>
                        <a:pt x="3" y="304"/>
                      </a:lnTo>
                      <a:lnTo>
                        <a:pt x="3" y="305"/>
                      </a:lnTo>
                      <a:lnTo>
                        <a:pt x="3" y="307"/>
                      </a:lnTo>
                      <a:lnTo>
                        <a:pt x="4" y="308"/>
                      </a:lnTo>
                      <a:lnTo>
                        <a:pt x="5" y="309"/>
                      </a:lnTo>
                      <a:lnTo>
                        <a:pt x="5" y="312"/>
                      </a:lnTo>
                      <a:lnTo>
                        <a:pt x="6" y="313"/>
                      </a:lnTo>
                      <a:lnTo>
                        <a:pt x="7" y="314"/>
                      </a:lnTo>
                      <a:lnTo>
                        <a:pt x="8" y="315"/>
                      </a:lnTo>
                      <a:lnTo>
                        <a:pt x="9" y="316"/>
                      </a:lnTo>
                      <a:lnTo>
                        <a:pt x="11" y="317"/>
                      </a:lnTo>
                      <a:lnTo>
                        <a:pt x="12" y="318"/>
                      </a:lnTo>
                      <a:lnTo>
                        <a:pt x="13" y="320"/>
                      </a:lnTo>
                      <a:lnTo>
                        <a:pt x="14" y="321"/>
                      </a:lnTo>
                      <a:lnTo>
                        <a:pt x="15" y="322"/>
                      </a:lnTo>
                      <a:lnTo>
                        <a:pt x="16" y="323"/>
                      </a:lnTo>
                      <a:lnTo>
                        <a:pt x="18" y="323"/>
                      </a:lnTo>
                      <a:lnTo>
                        <a:pt x="20" y="324"/>
                      </a:lnTo>
                      <a:lnTo>
                        <a:pt x="21" y="325"/>
                      </a:lnTo>
                      <a:lnTo>
                        <a:pt x="23" y="325"/>
                      </a:lnTo>
                      <a:lnTo>
                        <a:pt x="24" y="326"/>
                      </a:lnTo>
                      <a:lnTo>
                        <a:pt x="25" y="326"/>
                      </a:lnTo>
                      <a:lnTo>
                        <a:pt x="28" y="326"/>
                      </a:lnTo>
                      <a:lnTo>
                        <a:pt x="29" y="327"/>
                      </a:lnTo>
                      <a:lnTo>
                        <a:pt x="31" y="327"/>
                      </a:lnTo>
                      <a:lnTo>
                        <a:pt x="32" y="327"/>
                      </a:lnTo>
                      <a:lnTo>
                        <a:pt x="34" y="327"/>
                      </a:lnTo>
                      <a:lnTo>
                        <a:pt x="145" y="327"/>
                      </a:lnTo>
                      <a:lnTo>
                        <a:pt x="145" y="341"/>
                      </a:lnTo>
                      <a:lnTo>
                        <a:pt x="281" y="341"/>
                      </a:lnTo>
                      <a:lnTo>
                        <a:pt x="281" y="327"/>
                      </a:lnTo>
                      <a:lnTo>
                        <a:pt x="393" y="327"/>
                      </a:lnTo>
                      <a:lnTo>
                        <a:pt x="394" y="327"/>
                      </a:lnTo>
                      <a:lnTo>
                        <a:pt x="396" y="327"/>
                      </a:lnTo>
                      <a:lnTo>
                        <a:pt x="398" y="327"/>
                      </a:lnTo>
                      <a:lnTo>
                        <a:pt x="400" y="326"/>
                      </a:lnTo>
                      <a:lnTo>
                        <a:pt x="401" y="326"/>
                      </a:lnTo>
                      <a:lnTo>
                        <a:pt x="402" y="326"/>
                      </a:lnTo>
                      <a:lnTo>
                        <a:pt x="404" y="325"/>
                      </a:lnTo>
                      <a:lnTo>
                        <a:pt x="405" y="325"/>
                      </a:lnTo>
                      <a:lnTo>
                        <a:pt x="407" y="324"/>
                      </a:lnTo>
                      <a:lnTo>
                        <a:pt x="409" y="323"/>
                      </a:lnTo>
                      <a:lnTo>
                        <a:pt x="410" y="323"/>
                      </a:lnTo>
                      <a:lnTo>
                        <a:pt x="411" y="322"/>
                      </a:lnTo>
                      <a:lnTo>
                        <a:pt x="412" y="321"/>
                      </a:lnTo>
                      <a:lnTo>
                        <a:pt x="413" y="320"/>
                      </a:lnTo>
                      <a:lnTo>
                        <a:pt x="415" y="318"/>
                      </a:lnTo>
                      <a:lnTo>
                        <a:pt x="416" y="317"/>
                      </a:lnTo>
                      <a:lnTo>
                        <a:pt x="417" y="316"/>
                      </a:lnTo>
                      <a:lnTo>
                        <a:pt x="418" y="315"/>
                      </a:lnTo>
                      <a:lnTo>
                        <a:pt x="419" y="314"/>
                      </a:lnTo>
                      <a:lnTo>
                        <a:pt x="420" y="313"/>
                      </a:lnTo>
                      <a:lnTo>
                        <a:pt x="421" y="312"/>
                      </a:lnTo>
                      <a:lnTo>
                        <a:pt x="422" y="309"/>
                      </a:lnTo>
                      <a:lnTo>
                        <a:pt x="422" y="308"/>
                      </a:lnTo>
                      <a:lnTo>
                        <a:pt x="424" y="307"/>
                      </a:lnTo>
                      <a:lnTo>
                        <a:pt x="424" y="305"/>
                      </a:lnTo>
                      <a:lnTo>
                        <a:pt x="425" y="304"/>
                      </a:lnTo>
                      <a:lnTo>
                        <a:pt x="425" y="303"/>
                      </a:lnTo>
                      <a:lnTo>
                        <a:pt x="426" y="300"/>
                      </a:lnTo>
                      <a:lnTo>
                        <a:pt x="426" y="299"/>
                      </a:lnTo>
                      <a:lnTo>
                        <a:pt x="426" y="297"/>
                      </a:lnTo>
                      <a:lnTo>
                        <a:pt x="426" y="296"/>
                      </a:lnTo>
                      <a:lnTo>
                        <a:pt x="426" y="32"/>
                      </a:lnTo>
                      <a:lnTo>
                        <a:pt x="426" y="31"/>
                      </a:lnTo>
                      <a:lnTo>
                        <a:pt x="426" y="29"/>
                      </a:lnTo>
                      <a:lnTo>
                        <a:pt x="426" y="28"/>
                      </a:lnTo>
                      <a:lnTo>
                        <a:pt x="425" y="26"/>
                      </a:lnTo>
                      <a:close/>
                      <a:moveTo>
                        <a:pt x="387" y="293"/>
                      </a:moveTo>
                      <a:lnTo>
                        <a:pt x="39" y="293"/>
                      </a:lnTo>
                      <a:lnTo>
                        <a:pt x="39" y="34"/>
                      </a:lnTo>
                      <a:lnTo>
                        <a:pt x="387" y="34"/>
                      </a:lnTo>
                      <a:lnTo>
                        <a:pt x="387" y="293"/>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56" name="Freeform 405"/>
                <p:cNvSpPr/>
                <p:nvPr/>
              </p:nvSpPr>
              <p:spPr bwMode="auto">
                <a:xfrm>
                  <a:off x="2082967" y="1846846"/>
                  <a:ext cx="197382" cy="94283"/>
                </a:xfrm>
                <a:custGeom>
                  <a:avLst/>
                  <a:gdLst>
                    <a:gd name="T0" fmla="*/ 103 w 221"/>
                    <a:gd name="T1" fmla="*/ 0 h 147"/>
                    <a:gd name="T2" fmla="*/ 103 w 221"/>
                    <a:gd name="T3" fmla="*/ 0 h 147"/>
                    <a:gd name="T4" fmla="*/ 114 w 221"/>
                    <a:gd name="T5" fmla="*/ 0 h 147"/>
                    <a:gd name="T6" fmla="*/ 123 w 221"/>
                    <a:gd name="T7" fmla="*/ 3 h 147"/>
                    <a:gd name="T8" fmla="*/ 133 w 221"/>
                    <a:gd name="T9" fmla="*/ 7 h 147"/>
                    <a:gd name="T10" fmla="*/ 141 w 221"/>
                    <a:gd name="T11" fmla="*/ 12 h 147"/>
                    <a:gd name="T12" fmla="*/ 149 w 221"/>
                    <a:gd name="T13" fmla="*/ 17 h 147"/>
                    <a:gd name="T14" fmla="*/ 156 w 221"/>
                    <a:gd name="T15" fmla="*/ 25 h 147"/>
                    <a:gd name="T16" fmla="*/ 162 w 221"/>
                    <a:gd name="T17" fmla="*/ 33 h 147"/>
                    <a:gd name="T18" fmla="*/ 166 w 221"/>
                    <a:gd name="T19" fmla="*/ 42 h 147"/>
                    <a:gd name="T20" fmla="*/ 166 w 221"/>
                    <a:gd name="T21" fmla="*/ 42 h 147"/>
                    <a:gd name="T22" fmla="*/ 169 w 221"/>
                    <a:gd name="T23" fmla="*/ 42 h 147"/>
                    <a:gd name="T24" fmla="*/ 169 w 221"/>
                    <a:gd name="T25" fmla="*/ 42 h 147"/>
                    <a:gd name="T26" fmla="*/ 179 w 221"/>
                    <a:gd name="T27" fmla="*/ 43 h 147"/>
                    <a:gd name="T28" fmla="*/ 189 w 221"/>
                    <a:gd name="T29" fmla="*/ 46 h 147"/>
                    <a:gd name="T30" fmla="*/ 198 w 221"/>
                    <a:gd name="T31" fmla="*/ 51 h 147"/>
                    <a:gd name="T32" fmla="*/ 206 w 221"/>
                    <a:gd name="T33" fmla="*/ 57 h 147"/>
                    <a:gd name="T34" fmla="*/ 212 w 221"/>
                    <a:gd name="T35" fmla="*/ 65 h 147"/>
                    <a:gd name="T36" fmla="*/ 217 w 221"/>
                    <a:gd name="T37" fmla="*/ 74 h 147"/>
                    <a:gd name="T38" fmla="*/ 219 w 221"/>
                    <a:gd name="T39" fmla="*/ 84 h 147"/>
                    <a:gd name="T40" fmla="*/ 221 w 221"/>
                    <a:gd name="T41" fmla="*/ 94 h 147"/>
                    <a:gd name="T42" fmla="*/ 221 w 221"/>
                    <a:gd name="T43" fmla="*/ 94 h 147"/>
                    <a:gd name="T44" fmla="*/ 219 w 221"/>
                    <a:gd name="T45" fmla="*/ 104 h 147"/>
                    <a:gd name="T46" fmla="*/ 217 w 221"/>
                    <a:gd name="T47" fmla="*/ 115 h 147"/>
                    <a:gd name="T48" fmla="*/ 212 w 221"/>
                    <a:gd name="T49" fmla="*/ 124 h 147"/>
                    <a:gd name="T50" fmla="*/ 206 w 221"/>
                    <a:gd name="T51" fmla="*/ 131 h 147"/>
                    <a:gd name="T52" fmla="*/ 198 w 221"/>
                    <a:gd name="T53" fmla="*/ 138 h 147"/>
                    <a:gd name="T54" fmla="*/ 189 w 221"/>
                    <a:gd name="T55" fmla="*/ 143 h 147"/>
                    <a:gd name="T56" fmla="*/ 179 w 221"/>
                    <a:gd name="T57" fmla="*/ 146 h 147"/>
                    <a:gd name="T58" fmla="*/ 169 w 221"/>
                    <a:gd name="T59" fmla="*/ 147 h 147"/>
                    <a:gd name="T60" fmla="*/ 44 w 221"/>
                    <a:gd name="T61" fmla="*/ 147 h 147"/>
                    <a:gd name="T62" fmla="*/ 44 w 221"/>
                    <a:gd name="T63" fmla="*/ 147 h 147"/>
                    <a:gd name="T64" fmla="*/ 35 w 221"/>
                    <a:gd name="T65" fmla="*/ 146 h 147"/>
                    <a:gd name="T66" fmla="*/ 26 w 221"/>
                    <a:gd name="T67" fmla="*/ 144 h 147"/>
                    <a:gd name="T68" fmla="*/ 19 w 221"/>
                    <a:gd name="T69" fmla="*/ 139 h 147"/>
                    <a:gd name="T70" fmla="*/ 12 w 221"/>
                    <a:gd name="T71" fmla="*/ 134 h 147"/>
                    <a:gd name="T72" fmla="*/ 7 w 221"/>
                    <a:gd name="T73" fmla="*/ 128 h 147"/>
                    <a:gd name="T74" fmla="*/ 3 w 221"/>
                    <a:gd name="T75" fmla="*/ 120 h 147"/>
                    <a:gd name="T76" fmla="*/ 1 w 221"/>
                    <a:gd name="T77" fmla="*/ 112 h 147"/>
                    <a:gd name="T78" fmla="*/ 0 w 221"/>
                    <a:gd name="T79" fmla="*/ 103 h 147"/>
                    <a:gd name="T80" fmla="*/ 0 w 221"/>
                    <a:gd name="T81" fmla="*/ 103 h 147"/>
                    <a:gd name="T82" fmla="*/ 0 w 221"/>
                    <a:gd name="T83" fmla="*/ 95 h 147"/>
                    <a:gd name="T84" fmla="*/ 2 w 221"/>
                    <a:gd name="T85" fmla="*/ 87 h 147"/>
                    <a:gd name="T86" fmla="*/ 6 w 221"/>
                    <a:gd name="T87" fmla="*/ 81 h 147"/>
                    <a:gd name="T88" fmla="*/ 10 w 221"/>
                    <a:gd name="T89" fmla="*/ 75 h 147"/>
                    <a:gd name="T90" fmla="*/ 16 w 221"/>
                    <a:gd name="T91" fmla="*/ 69 h 147"/>
                    <a:gd name="T92" fmla="*/ 21 w 221"/>
                    <a:gd name="T93" fmla="*/ 65 h 147"/>
                    <a:gd name="T94" fmla="*/ 29 w 221"/>
                    <a:gd name="T95" fmla="*/ 61 h 147"/>
                    <a:gd name="T96" fmla="*/ 36 w 221"/>
                    <a:gd name="T97" fmla="*/ 60 h 147"/>
                    <a:gd name="T98" fmla="*/ 36 w 221"/>
                    <a:gd name="T99" fmla="*/ 60 h 147"/>
                    <a:gd name="T100" fmla="*/ 38 w 221"/>
                    <a:gd name="T101" fmla="*/ 48 h 147"/>
                    <a:gd name="T102" fmla="*/ 43 w 221"/>
                    <a:gd name="T103" fmla="*/ 36 h 147"/>
                    <a:gd name="T104" fmla="*/ 50 w 221"/>
                    <a:gd name="T105" fmla="*/ 26 h 147"/>
                    <a:gd name="T106" fmla="*/ 58 w 221"/>
                    <a:gd name="T107" fmla="*/ 17 h 147"/>
                    <a:gd name="T108" fmla="*/ 68 w 221"/>
                    <a:gd name="T109" fmla="*/ 9 h 147"/>
                    <a:gd name="T110" fmla="*/ 79 w 221"/>
                    <a:gd name="T111" fmla="*/ 5 h 147"/>
                    <a:gd name="T112" fmla="*/ 90 w 221"/>
                    <a:gd name="T113" fmla="*/ 1 h 147"/>
                    <a:gd name="T114" fmla="*/ 103 w 221"/>
                    <a:gd name="T115" fmla="*/ 0 h 147"/>
                    <a:gd name="T116" fmla="*/ 103 w 221"/>
                    <a:gd name="T1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47">
                      <a:moveTo>
                        <a:pt x="103" y="0"/>
                      </a:moveTo>
                      <a:lnTo>
                        <a:pt x="103" y="0"/>
                      </a:lnTo>
                      <a:lnTo>
                        <a:pt x="114" y="0"/>
                      </a:lnTo>
                      <a:lnTo>
                        <a:pt x="123" y="3"/>
                      </a:lnTo>
                      <a:lnTo>
                        <a:pt x="133" y="7"/>
                      </a:lnTo>
                      <a:lnTo>
                        <a:pt x="141" y="12"/>
                      </a:lnTo>
                      <a:lnTo>
                        <a:pt x="149" y="17"/>
                      </a:lnTo>
                      <a:lnTo>
                        <a:pt x="156" y="25"/>
                      </a:lnTo>
                      <a:lnTo>
                        <a:pt x="162" y="33"/>
                      </a:lnTo>
                      <a:lnTo>
                        <a:pt x="166" y="42"/>
                      </a:lnTo>
                      <a:lnTo>
                        <a:pt x="166" y="42"/>
                      </a:lnTo>
                      <a:lnTo>
                        <a:pt x="169" y="42"/>
                      </a:lnTo>
                      <a:lnTo>
                        <a:pt x="169" y="42"/>
                      </a:lnTo>
                      <a:lnTo>
                        <a:pt x="179" y="43"/>
                      </a:lnTo>
                      <a:lnTo>
                        <a:pt x="189" y="46"/>
                      </a:lnTo>
                      <a:lnTo>
                        <a:pt x="198" y="51"/>
                      </a:lnTo>
                      <a:lnTo>
                        <a:pt x="206" y="57"/>
                      </a:lnTo>
                      <a:lnTo>
                        <a:pt x="212" y="65"/>
                      </a:lnTo>
                      <a:lnTo>
                        <a:pt x="217" y="74"/>
                      </a:lnTo>
                      <a:lnTo>
                        <a:pt x="219" y="84"/>
                      </a:lnTo>
                      <a:lnTo>
                        <a:pt x="221" y="94"/>
                      </a:lnTo>
                      <a:lnTo>
                        <a:pt x="221" y="94"/>
                      </a:lnTo>
                      <a:lnTo>
                        <a:pt x="219" y="104"/>
                      </a:lnTo>
                      <a:lnTo>
                        <a:pt x="217" y="115"/>
                      </a:lnTo>
                      <a:lnTo>
                        <a:pt x="212" y="124"/>
                      </a:lnTo>
                      <a:lnTo>
                        <a:pt x="206" y="131"/>
                      </a:lnTo>
                      <a:lnTo>
                        <a:pt x="198" y="138"/>
                      </a:lnTo>
                      <a:lnTo>
                        <a:pt x="189" y="143"/>
                      </a:lnTo>
                      <a:lnTo>
                        <a:pt x="179" y="146"/>
                      </a:lnTo>
                      <a:lnTo>
                        <a:pt x="169" y="147"/>
                      </a:lnTo>
                      <a:lnTo>
                        <a:pt x="44" y="147"/>
                      </a:lnTo>
                      <a:lnTo>
                        <a:pt x="44" y="147"/>
                      </a:lnTo>
                      <a:lnTo>
                        <a:pt x="35" y="146"/>
                      </a:lnTo>
                      <a:lnTo>
                        <a:pt x="26" y="144"/>
                      </a:lnTo>
                      <a:lnTo>
                        <a:pt x="19" y="139"/>
                      </a:lnTo>
                      <a:lnTo>
                        <a:pt x="12" y="134"/>
                      </a:lnTo>
                      <a:lnTo>
                        <a:pt x="7" y="128"/>
                      </a:lnTo>
                      <a:lnTo>
                        <a:pt x="3" y="120"/>
                      </a:lnTo>
                      <a:lnTo>
                        <a:pt x="1" y="112"/>
                      </a:lnTo>
                      <a:lnTo>
                        <a:pt x="0" y="103"/>
                      </a:lnTo>
                      <a:lnTo>
                        <a:pt x="0" y="103"/>
                      </a:lnTo>
                      <a:lnTo>
                        <a:pt x="0" y="95"/>
                      </a:lnTo>
                      <a:lnTo>
                        <a:pt x="2" y="87"/>
                      </a:lnTo>
                      <a:lnTo>
                        <a:pt x="6" y="81"/>
                      </a:lnTo>
                      <a:lnTo>
                        <a:pt x="10" y="75"/>
                      </a:lnTo>
                      <a:lnTo>
                        <a:pt x="16" y="69"/>
                      </a:lnTo>
                      <a:lnTo>
                        <a:pt x="21" y="65"/>
                      </a:lnTo>
                      <a:lnTo>
                        <a:pt x="29" y="61"/>
                      </a:lnTo>
                      <a:lnTo>
                        <a:pt x="36" y="60"/>
                      </a:lnTo>
                      <a:lnTo>
                        <a:pt x="36" y="60"/>
                      </a:lnTo>
                      <a:lnTo>
                        <a:pt x="38" y="48"/>
                      </a:lnTo>
                      <a:lnTo>
                        <a:pt x="43" y="36"/>
                      </a:lnTo>
                      <a:lnTo>
                        <a:pt x="50" y="26"/>
                      </a:lnTo>
                      <a:lnTo>
                        <a:pt x="58" y="17"/>
                      </a:lnTo>
                      <a:lnTo>
                        <a:pt x="68" y="9"/>
                      </a:lnTo>
                      <a:lnTo>
                        <a:pt x="79" y="5"/>
                      </a:lnTo>
                      <a:lnTo>
                        <a:pt x="90" y="1"/>
                      </a:lnTo>
                      <a:lnTo>
                        <a:pt x="103" y="0"/>
                      </a:lnTo>
                      <a:lnTo>
                        <a:pt x="103" y="0"/>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57" name="Freeform 406"/>
                <p:cNvSpPr/>
                <p:nvPr/>
              </p:nvSpPr>
              <p:spPr bwMode="auto">
                <a:xfrm>
                  <a:off x="2082967" y="2025792"/>
                  <a:ext cx="201847" cy="24373"/>
                </a:xfrm>
                <a:custGeom>
                  <a:avLst/>
                  <a:gdLst>
                    <a:gd name="T0" fmla="*/ 0 w 226"/>
                    <a:gd name="T1" fmla="*/ 11 h 38"/>
                    <a:gd name="T2" fmla="*/ 0 w 226"/>
                    <a:gd name="T3" fmla="*/ 11 h 38"/>
                    <a:gd name="T4" fmla="*/ 15 w 226"/>
                    <a:gd name="T5" fmla="*/ 0 h 38"/>
                    <a:gd name="T6" fmla="*/ 213 w 226"/>
                    <a:gd name="T7" fmla="*/ 0 h 38"/>
                    <a:gd name="T8" fmla="*/ 226 w 226"/>
                    <a:gd name="T9" fmla="*/ 11 h 38"/>
                    <a:gd name="T10" fmla="*/ 226 w 226"/>
                    <a:gd name="T11" fmla="*/ 38 h 38"/>
                    <a:gd name="T12" fmla="*/ 0 w 226"/>
                    <a:gd name="T13" fmla="*/ 38 h 38"/>
                    <a:gd name="T14" fmla="*/ 0 w 226"/>
                    <a:gd name="T15" fmla="*/ 11 h 38"/>
                    <a:gd name="T16" fmla="*/ 0 w 226"/>
                    <a:gd name="T17" fmla="*/ 11 h 38"/>
                    <a:gd name="T18" fmla="*/ 0 w 226"/>
                    <a:gd name="T19"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8">
                      <a:moveTo>
                        <a:pt x="0" y="11"/>
                      </a:moveTo>
                      <a:lnTo>
                        <a:pt x="0" y="11"/>
                      </a:lnTo>
                      <a:lnTo>
                        <a:pt x="15" y="0"/>
                      </a:lnTo>
                      <a:lnTo>
                        <a:pt x="213" y="0"/>
                      </a:lnTo>
                      <a:lnTo>
                        <a:pt x="226" y="11"/>
                      </a:lnTo>
                      <a:lnTo>
                        <a:pt x="226" y="38"/>
                      </a:lnTo>
                      <a:lnTo>
                        <a:pt x="0" y="38"/>
                      </a:lnTo>
                      <a:lnTo>
                        <a:pt x="0" y="11"/>
                      </a:lnTo>
                      <a:lnTo>
                        <a:pt x="0" y="11"/>
                      </a:lnTo>
                      <a:lnTo>
                        <a:pt x="0" y="11"/>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58" name="Rectangle 407"/>
                <p:cNvSpPr>
                  <a:spLocks noChangeArrowheads="1"/>
                </p:cNvSpPr>
                <p:nvPr/>
              </p:nvSpPr>
              <p:spPr bwMode="auto">
                <a:xfrm>
                  <a:off x="2105827" y="1663573"/>
                  <a:ext cx="224110" cy="14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3765" fontAlgn="base"/>
                  <a:r>
                    <a:rPr lang="en-US" altLang="zh-CN" sz="1200" dirty="0">
                      <a:latin typeface="+mn-ea"/>
                      <a:ea typeface="+mn-ea"/>
                      <a:cs typeface="宋体" panose="02010600030101010101" pitchFamily="2" charset="-122"/>
                    </a:rPr>
                    <a:t>VM</a:t>
                  </a:r>
                  <a:endParaRPr lang="zh-CN" altLang="en-US" sz="1200" dirty="0">
                    <a:latin typeface="+mn-ea"/>
                    <a:ea typeface="+mn-ea"/>
                    <a:cs typeface="宋体" panose="02010600030101010101" pitchFamily="2" charset="-122"/>
                  </a:endParaRPr>
                </a:p>
              </p:txBody>
            </p:sp>
            <p:sp>
              <p:nvSpPr>
                <p:cNvPr id="59" name="Rectangle 407"/>
                <p:cNvSpPr>
                  <a:spLocks noChangeArrowheads="1"/>
                </p:cNvSpPr>
                <p:nvPr/>
              </p:nvSpPr>
              <p:spPr bwMode="auto">
                <a:xfrm>
                  <a:off x="1734494" y="1657529"/>
                  <a:ext cx="264985" cy="14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3765" fontAlgn="base"/>
                  <a:r>
                    <a:rPr lang="en-US" altLang="zh-CN" sz="1200" dirty="0">
                      <a:latin typeface="+mn-ea"/>
                      <a:ea typeface="+mn-ea"/>
                      <a:cs typeface="宋体" panose="02010600030101010101" pitchFamily="2" charset="-122"/>
                    </a:rPr>
                    <a:t>VPC</a:t>
                  </a:r>
                  <a:endParaRPr lang="zh-CN" altLang="en-US" sz="1200" dirty="0">
                    <a:latin typeface="+mn-ea"/>
                    <a:ea typeface="+mn-ea"/>
                    <a:cs typeface="宋体" panose="02010600030101010101" pitchFamily="2" charset="-122"/>
                  </a:endParaRPr>
                </a:p>
              </p:txBody>
            </p:sp>
            <p:grpSp>
              <p:nvGrpSpPr>
                <p:cNvPr id="60" name="组合 59"/>
                <p:cNvGrpSpPr/>
                <p:nvPr/>
              </p:nvGrpSpPr>
              <p:grpSpPr>
                <a:xfrm>
                  <a:off x="2464145" y="1658805"/>
                  <a:ext cx="380473" cy="379021"/>
                  <a:chOff x="1067247" y="2695412"/>
                  <a:chExt cx="676275" cy="938124"/>
                </a:xfrm>
              </p:grpSpPr>
              <p:sp>
                <p:nvSpPr>
                  <p:cNvPr id="86" name="Freeform 404"/>
                  <p:cNvSpPr>
                    <a:spLocks noEditPoints="1"/>
                  </p:cNvSpPr>
                  <p:nvPr/>
                </p:nvSpPr>
                <p:spPr bwMode="auto">
                  <a:xfrm>
                    <a:off x="1067247" y="3009648"/>
                    <a:ext cx="676275" cy="541338"/>
                  </a:xfrm>
                  <a:custGeom>
                    <a:avLst/>
                    <a:gdLst>
                      <a:gd name="T0" fmla="*/ 424 w 426"/>
                      <a:gd name="T1" fmla="*/ 23 h 341"/>
                      <a:gd name="T2" fmla="*/ 422 w 426"/>
                      <a:gd name="T3" fmla="*/ 19 h 341"/>
                      <a:gd name="T4" fmla="*/ 419 w 426"/>
                      <a:gd name="T5" fmla="*/ 14 h 341"/>
                      <a:gd name="T6" fmla="*/ 416 w 426"/>
                      <a:gd name="T7" fmla="*/ 11 h 341"/>
                      <a:gd name="T8" fmla="*/ 412 w 426"/>
                      <a:gd name="T9" fmla="*/ 7 h 341"/>
                      <a:gd name="T10" fmla="*/ 409 w 426"/>
                      <a:gd name="T11" fmla="*/ 5 h 341"/>
                      <a:gd name="T12" fmla="*/ 404 w 426"/>
                      <a:gd name="T13" fmla="*/ 3 h 341"/>
                      <a:gd name="T14" fmla="*/ 400 w 426"/>
                      <a:gd name="T15" fmla="*/ 2 h 341"/>
                      <a:gd name="T16" fmla="*/ 394 w 426"/>
                      <a:gd name="T17" fmla="*/ 0 h 341"/>
                      <a:gd name="T18" fmla="*/ 32 w 426"/>
                      <a:gd name="T19" fmla="*/ 0 h 341"/>
                      <a:gd name="T20" fmla="*/ 28 w 426"/>
                      <a:gd name="T21" fmla="*/ 2 h 341"/>
                      <a:gd name="T22" fmla="*/ 23 w 426"/>
                      <a:gd name="T23" fmla="*/ 3 h 341"/>
                      <a:gd name="T24" fmla="*/ 18 w 426"/>
                      <a:gd name="T25" fmla="*/ 5 h 341"/>
                      <a:gd name="T26" fmla="*/ 14 w 426"/>
                      <a:gd name="T27" fmla="*/ 7 h 341"/>
                      <a:gd name="T28" fmla="*/ 11 w 426"/>
                      <a:gd name="T29" fmla="*/ 11 h 341"/>
                      <a:gd name="T30" fmla="*/ 7 w 426"/>
                      <a:gd name="T31" fmla="*/ 14 h 341"/>
                      <a:gd name="T32" fmla="*/ 5 w 426"/>
                      <a:gd name="T33" fmla="*/ 19 h 341"/>
                      <a:gd name="T34" fmla="*/ 3 w 426"/>
                      <a:gd name="T35" fmla="*/ 23 h 341"/>
                      <a:gd name="T36" fmla="*/ 1 w 426"/>
                      <a:gd name="T37" fmla="*/ 28 h 341"/>
                      <a:gd name="T38" fmla="*/ 0 w 426"/>
                      <a:gd name="T39" fmla="*/ 32 h 341"/>
                      <a:gd name="T40" fmla="*/ 0 w 426"/>
                      <a:gd name="T41" fmla="*/ 296 h 341"/>
                      <a:gd name="T42" fmla="*/ 1 w 426"/>
                      <a:gd name="T43" fmla="*/ 300 h 341"/>
                      <a:gd name="T44" fmla="*/ 3 w 426"/>
                      <a:gd name="T45" fmla="*/ 305 h 341"/>
                      <a:gd name="T46" fmla="*/ 5 w 426"/>
                      <a:gd name="T47" fmla="*/ 309 h 341"/>
                      <a:gd name="T48" fmla="*/ 7 w 426"/>
                      <a:gd name="T49" fmla="*/ 314 h 341"/>
                      <a:gd name="T50" fmla="*/ 11 w 426"/>
                      <a:gd name="T51" fmla="*/ 317 h 341"/>
                      <a:gd name="T52" fmla="*/ 14 w 426"/>
                      <a:gd name="T53" fmla="*/ 321 h 341"/>
                      <a:gd name="T54" fmla="*/ 18 w 426"/>
                      <a:gd name="T55" fmla="*/ 323 h 341"/>
                      <a:gd name="T56" fmla="*/ 23 w 426"/>
                      <a:gd name="T57" fmla="*/ 325 h 341"/>
                      <a:gd name="T58" fmla="*/ 28 w 426"/>
                      <a:gd name="T59" fmla="*/ 326 h 341"/>
                      <a:gd name="T60" fmla="*/ 32 w 426"/>
                      <a:gd name="T61" fmla="*/ 327 h 341"/>
                      <a:gd name="T62" fmla="*/ 145 w 426"/>
                      <a:gd name="T63" fmla="*/ 341 h 341"/>
                      <a:gd name="T64" fmla="*/ 393 w 426"/>
                      <a:gd name="T65" fmla="*/ 327 h 341"/>
                      <a:gd name="T66" fmla="*/ 398 w 426"/>
                      <a:gd name="T67" fmla="*/ 327 h 341"/>
                      <a:gd name="T68" fmla="*/ 402 w 426"/>
                      <a:gd name="T69" fmla="*/ 326 h 341"/>
                      <a:gd name="T70" fmla="*/ 407 w 426"/>
                      <a:gd name="T71" fmla="*/ 324 h 341"/>
                      <a:gd name="T72" fmla="*/ 411 w 426"/>
                      <a:gd name="T73" fmla="*/ 322 h 341"/>
                      <a:gd name="T74" fmla="*/ 415 w 426"/>
                      <a:gd name="T75" fmla="*/ 318 h 341"/>
                      <a:gd name="T76" fmla="*/ 418 w 426"/>
                      <a:gd name="T77" fmla="*/ 315 h 341"/>
                      <a:gd name="T78" fmla="*/ 421 w 426"/>
                      <a:gd name="T79" fmla="*/ 312 h 341"/>
                      <a:gd name="T80" fmla="*/ 424 w 426"/>
                      <a:gd name="T81" fmla="*/ 307 h 341"/>
                      <a:gd name="T82" fmla="*/ 425 w 426"/>
                      <a:gd name="T83" fmla="*/ 303 h 341"/>
                      <a:gd name="T84" fmla="*/ 426 w 426"/>
                      <a:gd name="T85" fmla="*/ 297 h 341"/>
                      <a:gd name="T86" fmla="*/ 426 w 426"/>
                      <a:gd name="T87" fmla="*/ 31 h 341"/>
                      <a:gd name="T88" fmla="*/ 425 w 426"/>
                      <a:gd name="T89" fmla="*/ 26 h 341"/>
                      <a:gd name="T90" fmla="*/ 39 w 426"/>
                      <a:gd name="T91" fmla="*/ 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341">
                        <a:moveTo>
                          <a:pt x="425" y="26"/>
                        </a:moveTo>
                        <a:lnTo>
                          <a:pt x="425" y="24"/>
                        </a:lnTo>
                        <a:lnTo>
                          <a:pt x="424" y="23"/>
                        </a:lnTo>
                        <a:lnTo>
                          <a:pt x="424" y="21"/>
                        </a:lnTo>
                        <a:lnTo>
                          <a:pt x="422" y="20"/>
                        </a:lnTo>
                        <a:lnTo>
                          <a:pt x="422" y="19"/>
                        </a:lnTo>
                        <a:lnTo>
                          <a:pt x="421" y="17"/>
                        </a:lnTo>
                        <a:lnTo>
                          <a:pt x="420" y="15"/>
                        </a:lnTo>
                        <a:lnTo>
                          <a:pt x="419" y="14"/>
                        </a:lnTo>
                        <a:lnTo>
                          <a:pt x="418" y="13"/>
                        </a:lnTo>
                        <a:lnTo>
                          <a:pt x="417" y="12"/>
                        </a:lnTo>
                        <a:lnTo>
                          <a:pt x="416" y="11"/>
                        </a:lnTo>
                        <a:lnTo>
                          <a:pt x="415" y="9"/>
                        </a:lnTo>
                        <a:lnTo>
                          <a:pt x="413" y="8"/>
                        </a:lnTo>
                        <a:lnTo>
                          <a:pt x="412" y="7"/>
                        </a:lnTo>
                        <a:lnTo>
                          <a:pt x="411" y="6"/>
                        </a:lnTo>
                        <a:lnTo>
                          <a:pt x="410" y="6"/>
                        </a:lnTo>
                        <a:lnTo>
                          <a:pt x="409" y="5"/>
                        </a:lnTo>
                        <a:lnTo>
                          <a:pt x="407" y="4"/>
                        </a:lnTo>
                        <a:lnTo>
                          <a:pt x="405" y="4"/>
                        </a:lnTo>
                        <a:lnTo>
                          <a:pt x="404" y="3"/>
                        </a:lnTo>
                        <a:lnTo>
                          <a:pt x="402" y="3"/>
                        </a:lnTo>
                        <a:lnTo>
                          <a:pt x="401" y="2"/>
                        </a:lnTo>
                        <a:lnTo>
                          <a:pt x="400" y="2"/>
                        </a:lnTo>
                        <a:lnTo>
                          <a:pt x="398" y="2"/>
                        </a:lnTo>
                        <a:lnTo>
                          <a:pt x="396" y="0"/>
                        </a:lnTo>
                        <a:lnTo>
                          <a:pt x="394" y="0"/>
                        </a:lnTo>
                        <a:lnTo>
                          <a:pt x="393" y="0"/>
                        </a:lnTo>
                        <a:lnTo>
                          <a:pt x="34" y="0"/>
                        </a:lnTo>
                        <a:lnTo>
                          <a:pt x="32" y="0"/>
                        </a:lnTo>
                        <a:lnTo>
                          <a:pt x="31" y="0"/>
                        </a:lnTo>
                        <a:lnTo>
                          <a:pt x="29" y="2"/>
                        </a:lnTo>
                        <a:lnTo>
                          <a:pt x="28" y="2"/>
                        </a:lnTo>
                        <a:lnTo>
                          <a:pt x="25" y="2"/>
                        </a:lnTo>
                        <a:lnTo>
                          <a:pt x="24" y="3"/>
                        </a:lnTo>
                        <a:lnTo>
                          <a:pt x="23" y="3"/>
                        </a:lnTo>
                        <a:lnTo>
                          <a:pt x="21" y="4"/>
                        </a:lnTo>
                        <a:lnTo>
                          <a:pt x="20" y="4"/>
                        </a:lnTo>
                        <a:lnTo>
                          <a:pt x="18" y="5"/>
                        </a:lnTo>
                        <a:lnTo>
                          <a:pt x="16" y="6"/>
                        </a:lnTo>
                        <a:lnTo>
                          <a:pt x="15" y="6"/>
                        </a:lnTo>
                        <a:lnTo>
                          <a:pt x="14" y="7"/>
                        </a:lnTo>
                        <a:lnTo>
                          <a:pt x="13" y="8"/>
                        </a:lnTo>
                        <a:lnTo>
                          <a:pt x="12" y="9"/>
                        </a:lnTo>
                        <a:lnTo>
                          <a:pt x="11" y="11"/>
                        </a:lnTo>
                        <a:lnTo>
                          <a:pt x="9" y="12"/>
                        </a:lnTo>
                        <a:lnTo>
                          <a:pt x="8" y="13"/>
                        </a:lnTo>
                        <a:lnTo>
                          <a:pt x="7" y="14"/>
                        </a:lnTo>
                        <a:lnTo>
                          <a:pt x="6" y="15"/>
                        </a:lnTo>
                        <a:lnTo>
                          <a:pt x="5" y="17"/>
                        </a:lnTo>
                        <a:lnTo>
                          <a:pt x="5" y="19"/>
                        </a:lnTo>
                        <a:lnTo>
                          <a:pt x="4" y="20"/>
                        </a:lnTo>
                        <a:lnTo>
                          <a:pt x="3" y="21"/>
                        </a:lnTo>
                        <a:lnTo>
                          <a:pt x="3" y="23"/>
                        </a:lnTo>
                        <a:lnTo>
                          <a:pt x="3" y="24"/>
                        </a:lnTo>
                        <a:lnTo>
                          <a:pt x="1" y="26"/>
                        </a:lnTo>
                        <a:lnTo>
                          <a:pt x="1" y="28"/>
                        </a:lnTo>
                        <a:lnTo>
                          <a:pt x="1" y="29"/>
                        </a:lnTo>
                        <a:lnTo>
                          <a:pt x="0" y="31"/>
                        </a:lnTo>
                        <a:lnTo>
                          <a:pt x="0" y="32"/>
                        </a:lnTo>
                        <a:lnTo>
                          <a:pt x="0" y="34"/>
                        </a:lnTo>
                        <a:lnTo>
                          <a:pt x="0" y="293"/>
                        </a:lnTo>
                        <a:lnTo>
                          <a:pt x="0" y="296"/>
                        </a:lnTo>
                        <a:lnTo>
                          <a:pt x="0" y="297"/>
                        </a:lnTo>
                        <a:lnTo>
                          <a:pt x="1" y="299"/>
                        </a:lnTo>
                        <a:lnTo>
                          <a:pt x="1" y="300"/>
                        </a:lnTo>
                        <a:lnTo>
                          <a:pt x="1" y="303"/>
                        </a:lnTo>
                        <a:lnTo>
                          <a:pt x="3" y="304"/>
                        </a:lnTo>
                        <a:lnTo>
                          <a:pt x="3" y="305"/>
                        </a:lnTo>
                        <a:lnTo>
                          <a:pt x="3" y="307"/>
                        </a:lnTo>
                        <a:lnTo>
                          <a:pt x="4" y="308"/>
                        </a:lnTo>
                        <a:lnTo>
                          <a:pt x="5" y="309"/>
                        </a:lnTo>
                        <a:lnTo>
                          <a:pt x="5" y="312"/>
                        </a:lnTo>
                        <a:lnTo>
                          <a:pt x="6" y="313"/>
                        </a:lnTo>
                        <a:lnTo>
                          <a:pt x="7" y="314"/>
                        </a:lnTo>
                        <a:lnTo>
                          <a:pt x="8" y="315"/>
                        </a:lnTo>
                        <a:lnTo>
                          <a:pt x="9" y="316"/>
                        </a:lnTo>
                        <a:lnTo>
                          <a:pt x="11" y="317"/>
                        </a:lnTo>
                        <a:lnTo>
                          <a:pt x="12" y="318"/>
                        </a:lnTo>
                        <a:lnTo>
                          <a:pt x="13" y="320"/>
                        </a:lnTo>
                        <a:lnTo>
                          <a:pt x="14" y="321"/>
                        </a:lnTo>
                        <a:lnTo>
                          <a:pt x="15" y="322"/>
                        </a:lnTo>
                        <a:lnTo>
                          <a:pt x="16" y="323"/>
                        </a:lnTo>
                        <a:lnTo>
                          <a:pt x="18" y="323"/>
                        </a:lnTo>
                        <a:lnTo>
                          <a:pt x="20" y="324"/>
                        </a:lnTo>
                        <a:lnTo>
                          <a:pt x="21" y="325"/>
                        </a:lnTo>
                        <a:lnTo>
                          <a:pt x="23" y="325"/>
                        </a:lnTo>
                        <a:lnTo>
                          <a:pt x="24" y="326"/>
                        </a:lnTo>
                        <a:lnTo>
                          <a:pt x="25" y="326"/>
                        </a:lnTo>
                        <a:lnTo>
                          <a:pt x="28" y="326"/>
                        </a:lnTo>
                        <a:lnTo>
                          <a:pt x="29" y="327"/>
                        </a:lnTo>
                        <a:lnTo>
                          <a:pt x="31" y="327"/>
                        </a:lnTo>
                        <a:lnTo>
                          <a:pt x="32" y="327"/>
                        </a:lnTo>
                        <a:lnTo>
                          <a:pt x="34" y="327"/>
                        </a:lnTo>
                        <a:lnTo>
                          <a:pt x="145" y="327"/>
                        </a:lnTo>
                        <a:lnTo>
                          <a:pt x="145" y="341"/>
                        </a:lnTo>
                        <a:lnTo>
                          <a:pt x="281" y="341"/>
                        </a:lnTo>
                        <a:lnTo>
                          <a:pt x="281" y="327"/>
                        </a:lnTo>
                        <a:lnTo>
                          <a:pt x="393" y="327"/>
                        </a:lnTo>
                        <a:lnTo>
                          <a:pt x="394" y="327"/>
                        </a:lnTo>
                        <a:lnTo>
                          <a:pt x="396" y="327"/>
                        </a:lnTo>
                        <a:lnTo>
                          <a:pt x="398" y="327"/>
                        </a:lnTo>
                        <a:lnTo>
                          <a:pt x="400" y="326"/>
                        </a:lnTo>
                        <a:lnTo>
                          <a:pt x="401" y="326"/>
                        </a:lnTo>
                        <a:lnTo>
                          <a:pt x="402" y="326"/>
                        </a:lnTo>
                        <a:lnTo>
                          <a:pt x="404" y="325"/>
                        </a:lnTo>
                        <a:lnTo>
                          <a:pt x="405" y="325"/>
                        </a:lnTo>
                        <a:lnTo>
                          <a:pt x="407" y="324"/>
                        </a:lnTo>
                        <a:lnTo>
                          <a:pt x="409" y="323"/>
                        </a:lnTo>
                        <a:lnTo>
                          <a:pt x="410" y="323"/>
                        </a:lnTo>
                        <a:lnTo>
                          <a:pt x="411" y="322"/>
                        </a:lnTo>
                        <a:lnTo>
                          <a:pt x="412" y="321"/>
                        </a:lnTo>
                        <a:lnTo>
                          <a:pt x="413" y="320"/>
                        </a:lnTo>
                        <a:lnTo>
                          <a:pt x="415" y="318"/>
                        </a:lnTo>
                        <a:lnTo>
                          <a:pt x="416" y="317"/>
                        </a:lnTo>
                        <a:lnTo>
                          <a:pt x="417" y="316"/>
                        </a:lnTo>
                        <a:lnTo>
                          <a:pt x="418" y="315"/>
                        </a:lnTo>
                        <a:lnTo>
                          <a:pt x="419" y="314"/>
                        </a:lnTo>
                        <a:lnTo>
                          <a:pt x="420" y="313"/>
                        </a:lnTo>
                        <a:lnTo>
                          <a:pt x="421" y="312"/>
                        </a:lnTo>
                        <a:lnTo>
                          <a:pt x="422" y="309"/>
                        </a:lnTo>
                        <a:lnTo>
                          <a:pt x="422" y="308"/>
                        </a:lnTo>
                        <a:lnTo>
                          <a:pt x="424" y="307"/>
                        </a:lnTo>
                        <a:lnTo>
                          <a:pt x="424" y="305"/>
                        </a:lnTo>
                        <a:lnTo>
                          <a:pt x="425" y="304"/>
                        </a:lnTo>
                        <a:lnTo>
                          <a:pt x="425" y="303"/>
                        </a:lnTo>
                        <a:lnTo>
                          <a:pt x="426" y="300"/>
                        </a:lnTo>
                        <a:lnTo>
                          <a:pt x="426" y="299"/>
                        </a:lnTo>
                        <a:lnTo>
                          <a:pt x="426" y="297"/>
                        </a:lnTo>
                        <a:lnTo>
                          <a:pt x="426" y="296"/>
                        </a:lnTo>
                        <a:lnTo>
                          <a:pt x="426" y="32"/>
                        </a:lnTo>
                        <a:lnTo>
                          <a:pt x="426" y="31"/>
                        </a:lnTo>
                        <a:lnTo>
                          <a:pt x="426" y="29"/>
                        </a:lnTo>
                        <a:lnTo>
                          <a:pt x="426" y="28"/>
                        </a:lnTo>
                        <a:lnTo>
                          <a:pt x="425" y="26"/>
                        </a:lnTo>
                        <a:close/>
                        <a:moveTo>
                          <a:pt x="387" y="293"/>
                        </a:moveTo>
                        <a:lnTo>
                          <a:pt x="39" y="293"/>
                        </a:lnTo>
                        <a:lnTo>
                          <a:pt x="39" y="34"/>
                        </a:lnTo>
                        <a:lnTo>
                          <a:pt x="387" y="34"/>
                        </a:lnTo>
                        <a:lnTo>
                          <a:pt x="387" y="293"/>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87" name="Freeform 405"/>
                  <p:cNvSpPr/>
                  <p:nvPr/>
                </p:nvSpPr>
                <p:spPr bwMode="auto">
                  <a:xfrm>
                    <a:off x="1225997" y="3130298"/>
                    <a:ext cx="350838" cy="233363"/>
                  </a:xfrm>
                  <a:custGeom>
                    <a:avLst/>
                    <a:gdLst>
                      <a:gd name="T0" fmla="*/ 103 w 221"/>
                      <a:gd name="T1" fmla="*/ 0 h 147"/>
                      <a:gd name="T2" fmla="*/ 103 w 221"/>
                      <a:gd name="T3" fmla="*/ 0 h 147"/>
                      <a:gd name="T4" fmla="*/ 114 w 221"/>
                      <a:gd name="T5" fmla="*/ 0 h 147"/>
                      <a:gd name="T6" fmla="*/ 123 w 221"/>
                      <a:gd name="T7" fmla="*/ 3 h 147"/>
                      <a:gd name="T8" fmla="*/ 133 w 221"/>
                      <a:gd name="T9" fmla="*/ 7 h 147"/>
                      <a:gd name="T10" fmla="*/ 141 w 221"/>
                      <a:gd name="T11" fmla="*/ 12 h 147"/>
                      <a:gd name="T12" fmla="*/ 149 w 221"/>
                      <a:gd name="T13" fmla="*/ 17 h 147"/>
                      <a:gd name="T14" fmla="*/ 156 w 221"/>
                      <a:gd name="T15" fmla="*/ 25 h 147"/>
                      <a:gd name="T16" fmla="*/ 162 w 221"/>
                      <a:gd name="T17" fmla="*/ 33 h 147"/>
                      <a:gd name="T18" fmla="*/ 166 w 221"/>
                      <a:gd name="T19" fmla="*/ 42 h 147"/>
                      <a:gd name="T20" fmla="*/ 166 w 221"/>
                      <a:gd name="T21" fmla="*/ 42 h 147"/>
                      <a:gd name="T22" fmla="*/ 169 w 221"/>
                      <a:gd name="T23" fmla="*/ 42 h 147"/>
                      <a:gd name="T24" fmla="*/ 169 w 221"/>
                      <a:gd name="T25" fmla="*/ 42 h 147"/>
                      <a:gd name="T26" fmla="*/ 179 w 221"/>
                      <a:gd name="T27" fmla="*/ 43 h 147"/>
                      <a:gd name="T28" fmla="*/ 189 w 221"/>
                      <a:gd name="T29" fmla="*/ 46 h 147"/>
                      <a:gd name="T30" fmla="*/ 198 w 221"/>
                      <a:gd name="T31" fmla="*/ 51 h 147"/>
                      <a:gd name="T32" fmla="*/ 206 w 221"/>
                      <a:gd name="T33" fmla="*/ 57 h 147"/>
                      <a:gd name="T34" fmla="*/ 212 w 221"/>
                      <a:gd name="T35" fmla="*/ 65 h 147"/>
                      <a:gd name="T36" fmla="*/ 217 w 221"/>
                      <a:gd name="T37" fmla="*/ 74 h 147"/>
                      <a:gd name="T38" fmla="*/ 219 w 221"/>
                      <a:gd name="T39" fmla="*/ 84 h 147"/>
                      <a:gd name="T40" fmla="*/ 221 w 221"/>
                      <a:gd name="T41" fmla="*/ 94 h 147"/>
                      <a:gd name="T42" fmla="*/ 221 w 221"/>
                      <a:gd name="T43" fmla="*/ 94 h 147"/>
                      <a:gd name="T44" fmla="*/ 219 w 221"/>
                      <a:gd name="T45" fmla="*/ 104 h 147"/>
                      <a:gd name="T46" fmla="*/ 217 w 221"/>
                      <a:gd name="T47" fmla="*/ 115 h 147"/>
                      <a:gd name="T48" fmla="*/ 212 w 221"/>
                      <a:gd name="T49" fmla="*/ 124 h 147"/>
                      <a:gd name="T50" fmla="*/ 206 w 221"/>
                      <a:gd name="T51" fmla="*/ 131 h 147"/>
                      <a:gd name="T52" fmla="*/ 198 w 221"/>
                      <a:gd name="T53" fmla="*/ 138 h 147"/>
                      <a:gd name="T54" fmla="*/ 189 w 221"/>
                      <a:gd name="T55" fmla="*/ 143 h 147"/>
                      <a:gd name="T56" fmla="*/ 179 w 221"/>
                      <a:gd name="T57" fmla="*/ 146 h 147"/>
                      <a:gd name="T58" fmla="*/ 169 w 221"/>
                      <a:gd name="T59" fmla="*/ 147 h 147"/>
                      <a:gd name="T60" fmla="*/ 44 w 221"/>
                      <a:gd name="T61" fmla="*/ 147 h 147"/>
                      <a:gd name="T62" fmla="*/ 44 w 221"/>
                      <a:gd name="T63" fmla="*/ 147 h 147"/>
                      <a:gd name="T64" fmla="*/ 35 w 221"/>
                      <a:gd name="T65" fmla="*/ 146 h 147"/>
                      <a:gd name="T66" fmla="*/ 26 w 221"/>
                      <a:gd name="T67" fmla="*/ 144 h 147"/>
                      <a:gd name="T68" fmla="*/ 19 w 221"/>
                      <a:gd name="T69" fmla="*/ 139 h 147"/>
                      <a:gd name="T70" fmla="*/ 12 w 221"/>
                      <a:gd name="T71" fmla="*/ 134 h 147"/>
                      <a:gd name="T72" fmla="*/ 7 w 221"/>
                      <a:gd name="T73" fmla="*/ 128 h 147"/>
                      <a:gd name="T74" fmla="*/ 3 w 221"/>
                      <a:gd name="T75" fmla="*/ 120 h 147"/>
                      <a:gd name="T76" fmla="*/ 1 w 221"/>
                      <a:gd name="T77" fmla="*/ 112 h 147"/>
                      <a:gd name="T78" fmla="*/ 0 w 221"/>
                      <a:gd name="T79" fmla="*/ 103 h 147"/>
                      <a:gd name="T80" fmla="*/ 0 w 221"/>
                      <a:gd name="T81" fmla="*/ 103 h 147"/>
                      <a:gd name="T82" fmla="*/ 0 w 221"/>
                      <a:gd name="T83" fmla="*/ 95 h 147"/>
                      <a:gd name="T84" fmla="*/ 2 w 221"/>
                      <a:gd name="T85" fmla="*/ 87 h 147"/>
                      <a:gd name="T86" fmla="*/ 6 w 221"/>
                      <a:gd name="T87" fmla="*/ 81 h 147"/>
                      <a:gd name="T88" fmla="*/ 10 w 221"/>
                      <a:gd name="T89" fmla="*/ 75 h 147"/>
                      <a:gd name="T90" fmla="*/ 16 w 221"/>
                      <a:gd name="T91" fmla="*/ 69 h 147"/>
                      <a:gd name="T92" fmla="*/ 21 w 221"/>
                      <a:gd name="T93" fmla="*/ 65 h 147"/>
                      <a:gd name="T94" fmla="*/ 29 w 221"/>
                      <a:gd name="T95" fmla="*/ 61 h 147"/>
                      <a:gd name="T96" fmla="*/ 36 w 221"/>
                      <a:gd name="T97" fmla="*/ 60 h 147"/>
                      <a:gd name="T98" fmla="*/ 36 w 221"/>
                      <a:gd name="T99" fmla="*/ 60 h 147"/>
                      <a:gd name="T100" fmla="*/ 38 w 221"/>
                      <a:gd name="T101" fmla="*/ 48 h 147"/>
                      <a:gd name="T102" fmla="*/ 43 w 221"/>
                      <a:gd name="T103" fmla="*/ 36 h 147"/>
                      <a:gd name="T104" fmla="*/ 50 w 221"/>
                      <a:gd name="T105" fmla="*/ 26 h 147"/>
                      <a:gd name="T106" fmla="*/ 58 w 221"/>
                      <a:gd name="T107" fmla="*/ 17 h 147"/>
                      <a:gd name="T108" fmla="*/ 68 w 221"/>
                      <a:gd name="T109" fmla="*/ 9 h 147"/>
                      <a:gd name="T110" fmla="*/ 79 w 221"/>
                      <a:gd name="T111" fmla="*/ 5 h 147"/>
                      <a:gd name="T112" fmla="*/ 90 w 221"/>
                      <a:gd name="T113" fmla="*/ 1 h 147"/>
                      <a:gd name="T114" fmla="*/ 103 w 221"/>
                      <a:gd name="T115" fmla="*/ 0 h 147"/>
                      <a:gd name="T116" fmla="*/ 103 w 221"/>
                      <a:gd name="T1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47">
                        <a:moveTo>
                          <a:pt x="103" y="0"/>
                        </a:moveTo>
                        <a:lnTo>
                          <a:pt x="103" y="0"/>
                        </a:lnTo>
                        <a:lnTo>
                          <a:pt x="114" y="0"/>
                        </a:lnTo>
                        <a:lnTo>
                          <a:pt x="123" y="3"/>
                        </a:lnTo>
                        <a:lnTo>
                          <a:pt x="133" y="7"/>
                        </a:lnTo>
                        <a:lnTo>
                          <a:pt x="141" y="12"/>
                        </a:lnTo>
                        <a:lnTo>
                          <a:pt x="149" y="17"/>
                        </a:lnTo>
                        <a:lnTo>
                          <a:pt x="156" y="25"/>
                        </a:lnTo>
                        <a:lnTo>
                          <a:pt x="162" y="33"/>
                        </a:lnTo>
                        <a:lnTo>
                          <a:pt x="166" y="42"/>
                        </a:lnTo>
                        <a:lnTo>
                          <a:pt x="166" y="42"/>
                        </a:lnTo>
                        <a:lnTo>
                          <a:pt x="169" y="42"/>
                        </a:lnTo>
                        <a:lnTo>
                          <a:pt x="169" y="42"/>
                        </a:lnTo>
                        <a:lnTo>
                          <a:pt x="179" y="43"/>
                        </a:lnTo>
                        <a:lnTo>
                          <a:pt x="189" y="46"/>
                        </a:lnTo>
                        <a:lnTo>
                          <a:pt x="198" y="51"/>
                        </a:lnTo>
                        <a:lnTo>
                          <a:pt x="206" y="57"/>
                        </a:lnTo>
                        <a:lnTo>
                          <a:pt x="212" y="65"/>
                        </a:lnTo>
                        <a:lnTo>
                          <a:pt x="217" y="74"/>
                        </a:lnTo>
                        <a:lnTo>
                          <a:pt x="219" y="84"/>
                        </a:lnTo>
                        <a:lnTo>
                          <a:pt x="221" y="94"/>
                        </a:lnTo>
                        <a:lnTo>
                          <a:pt x="221" y="94"/>
                        </a:lnTo>
                        <a:lnTo>
                          <a:pt x="219" y="104"/>
                        </a:lnTo>
                        <a:lnTo>
                          <a:pt x="217" y="115"/>
                        </a:lnTo>
                        <a:lnTo>
                          <a:pt x="212" y="124"/>
                        </a:lnTo>
                        <a:lnTo>
                          <a:pt x="206" y="131"/>
                        </a:lnTo>
                        <a:lnTo>
                          <a:pt x="198" y="138"/>
                        </a:lnTo>
                        <a:lnTo>
                          <a:pt x="189" y="143"/>
                        </a:lnTo>
                        <a:lnTo>
                          <a:pt x="179" y="146"/>
                        </a:lnTo>
                        <a:lnTo>
                          <a:pt x="169" y="147"/>
                        </a:lnTo>
                        <a:lnTo>
                          <a:pt x="44" y="147"/>
                        </a:lnTo>
                        <a:lnTo>
                          <a:pt x="44" y="147"/>
                        </a:lnTo>
                        <a:lnTo>
                          <a:pt x="35" y="146"/>
                        </a:lnTo>
                        <a:lnTo>
                          <a:pt x="26" y="144"/>
                        </a:lnTo>
                        <a:lnTo>
                          <a:pt x="19" y="139"/>
                        </a:lnTo>
                        <a:lnTo>
                          <a:pt x="12" y="134"/>
                        </a:lnTo>
                        <a:lnTo>
                          <a:pt x="7" y="128"/>
                        </a:lnTo>
                        <a:lnTo>
                          <a:pt x="3" y="120"/>
                        </a:lnTo>
                        <a:lnTo>
                          <a:pt x="1" y="112"/>
                        </a:lnTo>
                        <a:lnTo>
                          <a:pt x="0" y="103"/>
                        </a:lnTo>
                        <a:lnTo>
                          <a:pt x="0" y="103"/>
                        </a:lnTo>
                        <a:lnTo>
                          <a:pt x="0" y="95"/>
                        </a:lnTo>
                        <a:lnTo>
                          <a:pt x="2" y="87"/>
                        </a:lnTo>
                        <a:lnTo>
                          <a:pt x="6" y="81"/>
                        </a:lnTo>
                        <a:lnTo>
                          <a:pt x="10" y="75"/>
                        </a:lnTo>
                        <a:lnTo>
                          <a:pt x="16" y="69"/>
                        </a:lnTo>
                        <a:lnTo>
                          <a:pt x="21" y="65"/>
                        </a:lnTo>
                        <a:lnTo>
                          <a:pt x="29" y="61"/>
                        </a:lnTo>
                        <a:lnTo>
                          <a:pt x="36" y="60"/>
                        </a:lnTo>
                        <a:lnTo>
                          <a:pt x="36" y="60"/>
                        </a:lnTo>
                        <a:lnTo>
                          <a:pt x="38" y="48"/>
                        </a:lnTo>
                        <a:lnTo>
                          <a:pt x="43" y="36"/>
                        </a:lnTo>
                        <a:lnTo>
                          <a:pt x="50" y="26"/>
                        </a:lnTo>
                        <a:lnTo>
                          <a:pt x="58" y="17"/>
                        </a:lnTo>
                        <a:lnTo>
                          <a:pt x="68" y="9"/>
                        </a:lnTo>
                        <a:lnTo>
                          <a:pt x="79" y="5"/>
                        </a:lnTo>
                        <a:lnTo>
                          <a:pt x="90" y="1"/>
                        </a:lnTo>
                        <a:lnTo>
                          <a:pt x="103" y="0"/>
                        </a:lnTo>
                        <a:lnTo>
                          <a:pt x="103" y="0"/>
                        </a:lnTo>
                        <a:close/>
                      </a:path>
                    </a:pathLst>
                  </a:custGeom>
                  <a:solidFill>
                    <a:srgbClr val="65AAD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89" name="Freeform 406"/>
                  <p:cNvSpPr/>
                  <p:nvPr/>
                </p:nvSpPr>
                <p:spPr bwMode="auto">
                  <a:xfrm>
                    <a:off x="1225997" y="3573211"/>
                    <a:ext cx="358775" cy="60325"/>
                  </a:xfrm>
                  <a:custGeom>
                    <a:avLst/>
                    <a:gdLst>
                      <a:gd name="T0" fmla="*/ 0 w 226"/>
                      <a:gd name="T1" fmla="*/ 11 h 38"/>
                      <a:gd name="T2" fmla="*/ 0 w 226"/>
                      <a:gd name="T3" fmla="*/ 11 h 38"/>
                      <a:gd name="T4" fmla="*/ 15 w 226"/>
                      <a:gd name="T5" fmla="*/ 0 h 38"/>
                      <a:gd name="T6" fmla="*/ 213 w 226"/>
                      <a:gd name="T7" fmla="*/ 0 h 38"/>
                      <a:gd name="T8" fmla="*/ 226 w 226"/>
                      <a:gd name="T9" fmla="*/ 11 h 38"/>
                      <a:gd name="T10" fmla="*/ 226 w 226"/>
                      <a:gd name="T11" fmla="*/ 38 h 38"/>
                      <a:gd name="T12" fmla="*/ 0 w 226"/>
                      <a:gd name="T13" fmla="*/ 38 h 38"/>
                      <a:gd name="T14" fmla="*/ 0 w 226"/>
                      <a:gd name="T15" fmla="*/ 11 h 38"/>
                      <a:gd name="T16" fmla="*/ 0 w 226"/>
                      <a:gd name="T17" fmla="*/ 11 h 38"/>
                      <a:gd name="T18" fmla="*/ 0 w 226"/>
                      <a:gd name="T19"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8">
                        <a:moveTo>
                          <a:pt x="0" y="11"/>
                        </a:moveTo>
                        <a:lnTo>
                          <a:pt x="0" y="11"/>
                        </a:lnTo>
                        <a:lnTo>
                          <a:pt x="15" y="0"/>
                        </a:lnTo>
                        <a:lnTo>
                          <a:pt x="213" y="0"/>
                        </a:lnTo>
                        <a:lnTo>
                          <a:pt x="226" y="11"/>
                        </a:lnTo>
                        <a:lnTo>
                          <a:pt x="226" y="38"/>
                        </a:lnTo>
                        <a:lnTo>
                          <a:pt x="0" y="38"/>
                        </a:lnTo>
                        <a:lnTo>
                          <a:pt x="0" y="11"/>
                        </a:lnTo>
                        <a:lnTo>
                          <a:pt x="0" y="11"/>
                        </a:lnTo>
                        <a:lnTo>
                          <a:pt x="0" y="11"/>
                        </a:lnTo>
                        <a:close/>
                      </a:path>
                    </a:pathLst>
                  </a:custGeom>
                  <a:solidFill>
                    <a:srgbClr val="0063B0"/>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3" rIns="91404" bIns="45703" numCol="1" anchor="t" anchorCtr="0" compatLnSpc="1"/>
                  <a:lstStyle/>
                  <a:p>
                    <a:endParaRPr lang="zh-CN" altLang="en-US" sz="1200">
                      <a:latin typeface="+mn-ea"/>
                      <a:ea typeface="+mn-ea"/>
                    </a:endParaRPr>
                  </a:p>
                </p:txBody>
              </p:sp>
              <p:sp>
                <p:nvSpPr>
                  <p:cNvPr id="90" name="Rectangle 407"/>
                  <p:cNvSpPr>
                    <a:spLocks noChangeArrowheads="1"/>
                  </p:cNvSpPr>
                  <p:nvPr/>
                </p:nvSpPr>
                <p:spPr bwMode="auto">
                  <a:xfrm>
                    <a:off x="1263153" y="2695412"/>
                    <a:ext cx="398345" cy="36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3765" fontAlgn="base"/>
                    <a:r>
                      <a:rPr lang="en-US" altLang="zh-CN" sz="1200" dirty="0">
                        <a:latin typeface="+mn-ea"/>
                        <a:ea typeface="+mn-ea"/>
                        <a:cs typeface="宋体" panose="02010600030101010101" pitchFamily="2" charset="-122"/>
                      </a:rPr>
                      <a:t>VM</a:t>
                    </a:r>
                    <a:endParaRPr lang="zh-CN" altLang="en-US" sz="1200" dirty="0">
                      <a:latin typeface="+mn-ea"/>
                      <a:ea typeface="+mn-ea"/>
                      <a:cs typeface="宋体" panose="02010600030101010101" pitchFamily="2" charset="-122"/>
                    </a:endParaRPr>
                  </a:p>
                </p:txBody>
              </p:sp>
            </p:grpSp>
            <p:cxnSp>
              <p:nvCxnSpPr>
                <p:cNvPr id="61" name="直接连接符 60"/>
                <p:cNvCxnSpPr/>
                <p:nvPr/>
              </p:nvCxnSpPr>
              <p:spPr bwMode="auto">
                <a:xfrm>
                  <a:off x="1952817" y="2295242"/>
                  <a:ext cx="920744" cy="0"/>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2" name="直接箭头连接符 61"/>
                <p:cNvCxnSpPr/>
                <p:nvPr/>
              </p:nvCxnSpPr>
              <p:spPr bwMode="auto">
                <a:xfrm flipH="1">
                  <a:off x="2160077" y="2072412"/>
                  <a:ext cx="3278" cy="221822"/>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bwMode="auto">
                <a:xfrm>
                  <a:off x="2652149" y="2037825"/>
                  <a:ext cx="0" cy="256409"/>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4" name="直接连接符 63"/>
                <p:cNvCxnSpPr>
                  <a:stCxn id="54" idx="2"/>
                  <a:endCxn id="32" idx="0"/>
                </p:cNvCxnSpPr>
                <p:nvPr/>
              </p:nvCxnSpPr>
              <p:spPr bwMode="auto">
                <a:xfrm flipH="1">
                  <a:off x="2357754" y="1111503"/>
                  <a:ext cx="3715" cy="517514"/>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5" name="文本框 64"/>
                <p:cNvSpPr txBox="1"/>
                <p:nvPr/>
              </p:nvSpPr>
              <p:spPr>
                <a:xfrm>
                  <a:off x="1575979" y="1099919"/>
                  <a:ext cx="854435" cy="223497"/>
                </a:xfrm>
                <a:prstGeom prst="rect">
                  <a:avLst/>
                </a:prstGeom>
                <a:noFill/>
              </p:spPr>
              <p:txBody>
                <a:bodyPr wrap="none" rtlCol="0">
                  <a:spAutoFit/>
                </a:bodyPr>
                <a:lstStyle/>
                <a:p>
                  <a:pPr algn="ctr"/>
                  <a:r>
                    <a:rPr lang="en-US" altLang="zh-CN" sz="1200" dirty="0">
                      <a:latin typeface="+mn-ea"/>
                      <a:ea typeface="+mn-ea"/>
                    </a:rPr>
                    <a:t>4. </a:t>
                  </a:r>
                  <a:r>
                    <a:rPr lang="zh-CN" altLang="en-US" sz="1200" dirty="0">
                      <a:latin typeface="+mn-ea"/>
                      <a:ea typeface="+mn-ea"/>
                    </a:rPr>
                    <a:t>资源使用</a:t>
                  </a:r>
                  <a:endParaRPr lang="zh-CN" altLang="en-US" sz="1200" dirty="0">
                    <a:latin typeface="+mn-ea"/>
                    <a:ea typeface="+mn-ea"/>
                  </a:endParaRPr>
                </a:p>
              </p:txBody>
            </p:sp>
            <p:pic>
              <p:nvPicPr>
                <p:cNvPr id="66" name="Picture 10" descr="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834" y="897859"/>
                  <a:ext cx="277147" cy="213644"/>
                </a:xfrm>
                <a:prstGeom prst="rect">
                  <a:avLst/>
                </a:prstGeom>
                <a:solidFill>
                  <a:srgbClr val="00B0F0"/>
                </a:solidFill>
              </p:spPr>
            </p:pic>
            <p:pic>
              <p:nvPicPr>
                <p:cNvPr id="67" name="Picture 10" descr="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8830" y="897859"/>
                  <a:ext cx="277147" cy="213644"/>
                </a:xfrm>
                <a:prstGeom prst="rect">
                  <a:avLst/>
                </a:prstGeom>
                <a:solidFill>
                  <a:srgbClr val="00B0F0"/>
                </a:solidFill>
              </p:spPr>
            </p:pic>
            <p:pic>
              <p:nvPicPr>
                <p:cNvPr id="68" name="Picture 10" descr="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9052" y="897859"/>
                  <a:ext cx="277147" cy="213644"/>
                </a:xfrm>
                <a:prstGeom prst="rect">
                  <a:avLst/>
                </a:prstGeom>
                <a:solidFill>
                  <a:srgbClr val="00B0F0"/>
                </a:solidFill>
              </p:spPr>
            </p:pic>
            <p:cxnSp>
              <p:nvCxnSpPr>
                <p:cNvPr id="69" name="直接箭头连接符 68"/>
                <p:cNvCxnSpPr/>
                <p:nvPr/>
              </p:nvCxnSpPr>
              <p:spPr bwMode="auto">
                <a:xfrm flipH="1">
                  <a:off x="4937625" y="1099919"/>
                  <a:ext cx="1" cy="411732"/>
                </a:xfrm>
                <a:prstGeom prst="straightConnector1">
                  <a:avLst/>
                </a:prstGeom>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0" name="矩形 69"/>
                <p:cNvSpPr/>
                <p:nvPr/>
              </p:nvSpPr>
              <p:spPr>
                <a:xfrm>
                  <a:off x="4891732" y="1088392"/>
                  <a:ext cx="583812" cy="223497"/>
                </a:xfrm>
                <a:prstGeom prst="rect">
                  <a:avLst/>
                </a:prstGeom>
              </p:spPr>
              <p:txBody>
                <a:bodyPr wrap="none">
                  <a:spAutoFit/>
                </a:bodyPr>
                <a:lstStyle/>
                <a:p>
                  <a:r>
                    <a:rPr lang="en-US" altLang="zh-CN" sz="1200" dirty="0">
                      <a:latin typeface="+mn-ea"/>
                      <a:ea typeface="+mn-ea"/>
                    </a:rPr>
                    <a:t>1. </a:t>
                  </a:r>
                  <a:r>
                    <a:rPr lang="zh-CN" altLang="en-US" sz="1200" dirty="0">
                      <a:latin typeface="+mn-ea"/>
                      <a:ea typeface="+mn-ea"/>
                    </a:rPr>
                    <a:t>登录</a:t>
                  </a:r>
                  <a:endParaRPr lang="en-US" altLang="zh-CN" sz="1200" dirty="0">
                    <a:latin typeface="+mn-ea"/>
                    <a:ea typeface="+mn-ea"/>
                  </a:endParaRPr>
                </a:p>
              </p:txBody>
            </p:sp>
            <p:sp>
              <p:nvSpPr>
                <p:cNvPr id="71" name="流程图: 磁盘 70"/>
                <p:cNvSpPr/>
                <p:nvPr/>
              </p:nvSpPr>
              <p:spPr bwMode="auto">
                <a:xfrm>
                  <a:off x="6006126" y="1702937"/>
                  <a:ext cx="694926" cy="238194"/>
                </a:xfrm>
                <a:prstGeom prst="flowChartMagneticDisk">
                  <a:avLst/>
                </a:prstGeom>
                <a:noFill/>
                <a:ln>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3" rIns="91404" bIns="45703" numCol="1" rtlCol="0" anchor="t" anchorCtr="0" compatLnSpc="1"/>
                <a:lstStyle/>
                <a:p>
                  <a:pPr defTabSz="913765" fontAlgn="base">
                    <a:buClr>
                      <a:srgbClr val="CC9900"/>
                    </a:buClr>
                    <a:buFont typeface="Wingdings" panose="05000000000000000000" pitchFamily="2" charset="2"/>
                    <a:buChar char="n"/>
                  </a:pPr>
                  <a:endParaRPr lang="zh-CN" altLang="en-US" sz="1200">
                    <a:latin typeface="+mn-ea"/>
                    <a:ea typeface="+mn-ea"/>
                  </a:endParaRPr>
                </a:p>
              </p:txBody>
            </p:sp>
            <p:sp>
              <p:nvSpPr>
                <p:cNvPr id="72" name="文本框 71"/>
                <p:cNvSpPr txBox="1"/>
                <p:nvPr/>
              </p:nvSpPr>
              <p:spPr>
                <a:xfrm>
                  <a:off x="5907466" y="1717632"/>
                  <a:ext cx="909024" cy="223497"/>
                </a:xfrm>
                <a:prstGeom prst="rect">
                  <a:avLst/>
                </a:prstGeom>
                <a:noFill/>
              </p:spPr>
              <p:txBody>
                <a:bodyPr wrap="square" rtlCol="0">
                  <a:spAutoFit/>
                </a:bodyPr>
                <a:lstStyle/>
                <a:p>
                  <a:pPr algn="ctr"/>
                  <a:r>
                    <a:rPr lang="zh-CN" altLang="en-US" sz="1200" dirty="0">
                      <a:latin typeface="+mn-ea"/>
                      <a:ea typeface="+mn-ea"/>
                    </a:rPr>
                    <a:t>租户信息</a:t>
                  </a:r>
                  <a:endParaRPr lang="zh-CN" altLang="en-US" sz="1200" dirty="0">
                    <a:latin typeface="+mn-ea"/>
                    <a:ea typeface="+mn-ea"/>
                  </a:endParaRPr>
                </a:p>
              </p:txBody>
            </p:sp>
            <p:sp>
              <p:nvSpPr>
                <p:cNvPr id="73" name="任意多边形 72"/>
                <p:cNvSpPr/>
                <p:nvPr/>
              </p:nvSpPr>
              <p:spPr bwMode="auto">
                <a:xfrm>
                  <a:off x="4273237" y="1449289"/>
                  <a:ext cx="516047" cy="275396"/>
                </a:xfrm>
                <a:custGeom>
                  <a:avLst/>
                  <a:gdLst>
                    <a:gd name="connsiteX0" fmla="*/ 688063 w 688063"/>
                    <a:gd name="connsiteY0" fmla="*/ 367194 h 367194"/>
                    <a:gd name="connsiteX1" fmla="*/ 534154 w 688063"/>
                    <a:gd name="connsiteY1" fmla="*/ 23163 h 367194"/>
                    <a:gd name="connsiteX2" fmla="*/ 253497 w 688063"/>
                    <a:gd name="connsiteY2" fmla="*/ 59376 h 367194"/>
                    <a:gd name="connsiteX3" fmla="*/ 0 w 688063"/>
                    <a:gd name="connsiteY3" fmla="*/ 285713 h 367194"/>
                  </a:gdLst>
                  <a:ahLst/>
                  <a:cxnLst>
                    <a:cxn ang="0">
                      <a:pos x="connsiteX0" y="connsiteY0"/>
                    </a:cxn>
                    <a:cxn ang="0">
                      <a:pos x="connsiteX1" y="connsiteY1"/>
                    </a:cxn>
                    <a:cxn ang="0">
                      <a:pos x="connsiteX2" y="connsiteY2"/>
                    </a:cxn>
                    <a:cxn ang="0">
                      <a:pos x="connsiteX3" y="connsiteY3"/>
                    </a:cxn>
                  </a:cxnLst>
                  <a:rect l="l" t="t" r="r" b="b"/>
                  <a:pathLst>
                    <a:path w="688063" h="367194">
                      <a:moveTo>
                        <a:pt x="688063" y="367194"/>
                      </a:moveTo>
                      <a:cubicBezTo>
                        <a:pt x="647322" y="220830"/>
                        <a:pt x="606581" y="74466"/>
                        <a:pt x="534154" y="23163"/>
                      </a:cubicBezTo>
                      <a:cubicBezTo>
                        <a:pt x="461727" y="-28140"/>
                        <a:pt x="342522" y="15618"/>
                        <a:pt x="253497" y="59376"/>
                      </a:cubicBezTo>
                      <a:cubicBezTo>
                        <a:pt x="164472" y="103134"/>
                        <a:pt x="82236" y="194423"/>
                        <a:pt x="0" y="285713"/>
                      </a:cubicBezTo>
                    </a:path>
                  </a:pathLst>
                </a:custGeom>
                <a:noFill/>
                <a:ln>
                  <a:solidFill>
                    <a:schemeClr val="tx1"/>
                  </a:solidFill>
                  <a:prstDash val="dash"/>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1200">
                    <a:latin typeface="+mn-ea"/>
                    <a:ea typeface="+mn-ea"/>
                  </a:endParaRPr>
                </a:p>
              </p:txBody>
            </p:sp>
            <p:sp>
              <p:nvSpPr>
                <p:cNvPr id="74" name="矩形 73"/>
                <p:cNvSpPr/>
                <p:nvPr/>
              </p:nvSpPr>
              <p:spPr>
                <a:xfrm>
                  <a:off x="4301860" y="1055542"/>
                  <a:ext cx="674101" cy="372495"/>
                </a:xfrm>
                <a:prstGeom prst="rect">
                  <a:avLst/>
                </a:prstGeom>
              </p:spPr>
              <p:txBody>
                <a:bodyPr wrap="square">
                  <a:spAutoFit/>
                </a:bodyPr>
                <a:lstStyle/>
                <a:p>
                  <a:r>
                    <a:rPr lang="en-US" altLang="zh-CN" sz="1200" dirty="0">
                      <a:latin typeface="+mn-ea"/>
                      <a:ea typeface="+mn-ea"/>
                    </a:rPr>
                    <a:t>1.1 </a:t>
                  </a:r>
                  <a:r>
                    <a:rPr lang="zh-CN" altLang="en-US" sz="1200" dirty="0">
                      <a:latin typeface="+mn-ea"/>
                      <a:ea typeface="+mn-ea"/>
                    </a:rPr>
                    <a:t>认证后跳转</a:t>
                  </a:r>
                  <a:endParaRPr lang="en-US" altLang="zh-CN" sz="1200" dirty="0">
                    <a:latin typeface="+mn-ea"/>
                    <a:ea typeface="+mn-ea"/>
                  </a:endParaRPr>
                </a:p>
              </p:txBody>
            </p:sp>
            <p:sp>
              <p:nvSpPr>
                <p:cNvPr id="75" name="文本框 74"/>
                <p:cNvSpPr txBox="1"/>
                <p:nvPr/>
              </p:nvSpPr>
              <p:spPr>
                <a:xfrm>
                  <a:off x="5052367" y="3076955"/>
                  <a:ext cx="703619" cy="223497"/>
                </a:xfrm>
                <a:prstGeom prst="rect">
                  <a:avLst/>
                </a:prstGeom>
                <a:noFill/>
              </p:spPr>
              <p:txBody>
                <a:bodyPr wrap="none" rtlCol="0">
                  <a:spAutoFit/>
                </a:bodyPr>
                <a:lstStyle/>
                <a:p>
                  <a:pPr algn="ctr"/>
                  <a:r>
                    <a:rPr lang="zh-CN" altLang="en-US" sz="1200" dirty="0">
                      <a:latin typeface="+mn-ea"/>
                      <a:ea typeface="+mn-ea"/>
                    </a:rPr>
                    <a:t>租户信息</a:t>
                  </a:r>
                  <a:endParaRPr lang="zh-CN" altLang="en-US" sz="1200" dirty="0">
                    <a:latin typeface="+mn-ea"/>
                    <a:ea typeface="+mn-ea"/>
                  </a:endParaRPr>
                </a:p>
              </p:txBody>
            </p:sp>
            <p:sp>
              <p:nvSpPr>
                <p:cNvPr id="76" name="文本框 75"/>
                <p:cNvSpPr txBox="1"/>
                <p:nvPr/>
              </p:nvSpPr>
              <p:spPr>
                <a:xfrm>
                  <a:off x="4801255" y="3518439"/>
                  <a:ext cx="1064810" cy="371702"/>
                </a:xfrm>
                <a:prstGeom prst="rect">
                  <a:avLst/>
                </a:prstGeom>
                <a:solidFill>
                  <a:srgbClr val="FFFF00"/>
                </a:solidFill>
                <a:ln>
                  <a:solidFill>
                    <a:srgbClr val="00B0F0"/>
                  </a:solidFill>
                </a:ln>
              </p:spPr>
              <p:txBody>
                <a:bodyPr wrap="square" rtlCol="0" anchor="ctr">
                  <a:noAutofit/>
                </a:bodyPr>
                <a:lstStyle>
                  <a:defPPr>
                    <a:defRPr lang="zh-CN"/>
                  </a:defPPr>
                  <a:lvl1pPr algn="ctr">
                    <a:defRPr sz="1400"/>
                  </a:lvl1pPr>
                </a:lstStyle>
                <a:p>
                  <a:r>
                    <a:rPr lang="zh-CN" altLang="en-US" sz="1200" dirty="0">
                      <a:latin typeface="+mn-ea"/>
                      <a:ea typeface="+mn-ea"/>
                    </a:rPr>
                    <a:t>话单处理系统</a:t>
                  </a:r>
                  <a:endParaRPr lang="zh-CN" altLang="en-US" sz="1200" dirty="0">
                    <a:latin typeface="+mn-ea"/>
                    <a:ea typeface="+mn-ea"/>
                  </a:endParaRPr>
                </a:p>
              </p:txBody>
            </p:sp>
            <p:cxnSp>
              <p:nvCxnSpPr>
                <p:cNvPr id="78" name="直接箭头连接符 77"/>
                <p:cNvCxnSpPr>
                  <a:stCxn id="46" idx="3"/>
                  <a:endCxn id="76" idx="1"/>
                </p:cNvCxnSpPr>
                <p:nvPr/>
              </p:nvCxnSpPr>
              <p:spPr bwMode="auto">
                <a:xfrm>
                  <a:off x="4335086" y="3672873"/>
                  <a:ext cx="466169" cy="31417"/>
                </a:xfrm>
                <a:prstGeom prst="straightConnector1">
                  <a:avLst/>
                </a:prstGeom>
                <a:ln w="9525" cap="flat" cmpd="sng" algn="ctr">
                  <a:solidFill>
                    <a:schemeClr val="tx1"/>
                  </a:solidFill>
                  <a:prstDash val="dash"/>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3" name="任意多边形 82"/>
                <p:cNvSpPr/>
                <p:nvPr/>
              </p:nvSpPr>
              <p:spPr bwMode="auto">
                <a:xfrm>
                  <a:off x="5491178" y="1887647"/>
                  <a:ext cx="1826144" cy="1853697"/>
                </a:xfrm>
                <a:custGeom>
                  <a:avLst/>
                  <a:gdLst>
                    <a:gd name="connsiteX0" fmla="*/ 512695 w 2434859"/>
                    <a:gd name="connsiteY0" fmla="*/ 2471596 h 2471596"/>
                    <a:gd name="connsiteX1" fmla="*/ 2232854 w 2434859"/>
                    <a:gd name="connsiteY1" fmla="*/ 2000816 h 2471596"/>
                    <a:gd name="connsiteX2" fmla="*/ 2341495 w 2434859"/>
                    <a:gd name="connsiteY2" fmla="*/ 905347 h 2471596"/>
                    <a:gd name="connsiteX3" fmla="*/ 1698699 w 2434859"/>
                    <a:gd name="connsiteY3" fmla="*/ 470781 h 2471596"/>
                    <a:gd name="connsiteX4" fmla="*/ 232038 w 2434859"/>
                    <a:gd name="connsiteY4" fmla="*/ 280658 h 2471596"/>
                    <a:gd name="connsiteX5" fmla="*/ 23808 w 2434859"/>
                    <a:gd name="connsiteY5" fmla="*/ 0 h 24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859" h="2471596">
                      <a:moveTo>
                        <a:pt x="512695" y="2471596"/>
                      </a:moveTo>
                      <a:cubicBezTo>
                        <a:pt x="1220374" y="2366726"/>
                        <a:pt x="1928054" y="2261857"/>
                        <a:pt x="2232854" y="2000816"/>
                      </a:cubicBezTo>
                      <a:cubicBezTo>
                        <a:pt x="2537654" y="1739775"/>
                        <a:pt x="2430521" y="1160353"/>
                        <a:pt x="2341495" y="905347"/>
                      </a:cubicBezTo>
                      <a:cubicBezTo>
                        <a:pt x="2252469" y="650341"/>
                        <a:pt x="2050275" y="574896"/>
                        <a:pt x="1698699" y="470781"/>
                      </a:cubicBezTo>
                      <a:cubicBezTo>
                        <a:pt x="1347123" y="366666"/>
                        <a:pt x="511186" y="359121"/>
                        <a:pt x="232038" y="280658"/>
                      </a:cubicBezTo>
                      <a:cubicBezTo>
                        <a:pt x="-47110" y="202195"/>
                        <a:pt x="-11651" y="101097"/>
                        <a:pt x="23808" y="0"/>
                      </a:cubicBezTo>
                    </a:path>
                  </a:pathLst>
                </a:custGeom>
                <a:ln w="9525" cap="flat" cmpd="sng" algn="ctr">
                  <a:solidFill>
                    <a:schemeClr val="tx1"/>
                  </a:solidFill>
                  <a:prstDash val="dash"/>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latin typeface="+mn-ea"/>
                  </a:endParaRPr>
                </a:p>
              </p:txBody>
            </p:sp>
            <p:sp>
              <p:nvSpPr>
                <p:cNvPr id="85" name="文本框 84"/>
                <p:cNvSpPr txBox="1"/>
                <p:nvPr/>
              </p:nvSpPr>
              <p:spPr>
                <a:xfrm>
                  <a:off x="5798245" y="3345795"/>
                  <a:ext cx="1515487" cy="223497"/>
                </a:xfrm>
                <a:prstGeom prst="rect">
                  <a:avLst/>
                </a:prstGeom>
                <a:noFill/>
              </p:spPr>
              <p:txBody>
                <a:bodyPr wrap="none" rtlCol="0">
                  <a:spAutoFit/>
                </a:bodyPr>
                <a:lstStyle/>
                <a:p>
                  <a:pPr algn="ctr"/>
                  <a:r>
                    <a:rPr lang="zh-CN" altLang="en-US" sz="1200" dirty="0">
                      <a:latin typeface="+mn-ea"/>
                      <a:ea typeface="+mn-ea"/>
                    </a:rPr>
                    <a:t>话单汇总后呈现给租户</a:t>
                  </a:r>
                  <a:endParaRPr lang="zh-CN" altLang="en-US" sz="1200" dirty="0">
                    <a:latin typeface="+mn-ea"/>
                    <a:ea typeface="+mn-ea"/>
                  </a:endParaRPr>
                </a:p>
              </p:txBody>
            </p:sp>
          </p:grpSp>
        </p:grpSp>
      </p:grpSp>
      <p:sp>
        <p:nvSpPr>
          <p:cNvPr id="2" name="标题 1"/>
          <p:cNvSpPr>
            <a:spLocks noGrp="1"/>
          </p:cNvSpPr>
          <p:nvPr>
            <p:ph type="title"/>
          </p:nvPr>
        </p:nvSpPr>
        <p:spPr/>
        <p:txBody>
          <a:bodyPr>
            <a:noAutofit/>
          </a:bodyPr>
          <a:lstStyle/>
          <a:p>
            <a:r>
              <a:rPr lang="zh-CN" altLang="en-US" sz="3200" dirty="0"/>
              <a:t>行业云场景：快速构建行业云</a:t>
            </a:r>
            <a:r>
              <a:rPr lang="zh-CN" altLang="en-US" sz="3200" dirty="0" smtClean="0"/>
              <a:t>，提供先进行业云</a:t>
            </a:r>
            <a:r>
              <a:rPr lang="zh-CN" altLang="en-US" sz="3200" dirty="0"/>
              <a:t>服务</a:t>
            </a:r>
            <a:endParaRPr lang="zh-CN" altLang="en-US" sz="3200" dirty="0"/>
          </a:p>
        </p:txBody>
      </p:sp>
      <p:sp>
        <p:nvSpPr>
          <p:cNvPr id="5" name="文本占位符 4"/>
          <p:cNvSpPr>
            <a:spLocks noGrp="1"/>
          </p:cNvSpPr>
          <p:nvPr>
            <p:ph type="body" sz="quarter" idx="10"/>
          </p:nvPr>
        </p:nvSpPr>
        <p:spPr/>
        <p:txBody>
          <a:bodyPr/>
          <a:lstStyle/>
          <a:p>
            <a:endParaRPr lang="zh-CN" altLang="en-US"/>
          </a:p>
        </p:txBody>
      </p:sp>
      <p:sp>
        <p:nvSpPr>
          <p:cNvPr id="84" name="副标题 2"/>
          <p:cNvSpPr txBox="1"/>
          <p:nvPr/>
        </p:nvSpPr>
        <p:spPr>
          <a:xfrm>
            <a:off x="8192668" y="1376654"/>
            <a:ext cx="3233681" cy="4890037"/>
          </a:xfrm>
          <a:prstGeom prst="rect">
            <a:avLst/>
          </a:prstGeom>
          <a:noFill/>
        </p:spPr>
        <p:txBody>
          <a:bodyPr vert="horz" lIns="0" tIns="0" rIns="0" bIns="0" rtlCol="0" anchor="t">
            <a:noAutofit/>
          </a:bodyPr>
          <a:lstStyle>
            <a:lvl1pPr marL="0" indent="0" algn="l" defTabSz="914400" rtl="0" eaLnBrk="1" latinLnBrk="0" hangingPunct="1">
              <a:lnSpc>
                <a:spcPts val="3520"/>
              </a:lnSpc>
              <a:spcBef>
                <a:spcPts val="0"/>
              </a:spcBef>
              <a:buFont typeface="Arial" panose="020B0604020202020204" pitchFamily="34" charset="0"/>
              <a:buNone/>
              <a:defRPr sz="3200" kern="1200" baseline="0">
                <a:solidFill>
                  <a:srgbClr val="1D1D1B"/>
                </a:solidFill>
                <a:latin typeface="微软雅黑" panose="020B0503020204020204" pitchFamily="34" charset="-122"/>
                <a:ea typeface="微软雅黑" panose="020B0503020204020204" pitchFamily="34" charset="-122"/>
                <a:cs typeface="+mn-cs"/>
              </a:defRPr>
            </a:lvl1pPr>
            <a:lvl2pPr marL="609600" indent="0" algn="ctr" defTabSz="914400" rtl="0" eaLnBrk="1" latinLnBrk="0" hangingPunct="1">
              <a:spcBef>
                <a:spcPct val="20000"/>
              </a:spcBef>
              <a:buFont typeface="Arial" panose="020B0604020202020204" pitchFamily="34" charset="0"/>
              <a:buNone/>
              <a:defRPr sz="2665" kern="1200">
                <a:solidFill>
                  <a:srgbClr val="595959"/>
                </a:solidFill>
                <a:latin typeface="微软雅黑" panose="020B0503020204020204" pitchFamily="34" charset="-122"/>
                <a:ea typeface="微软雅黑" panose="020B0503020204020204" pitchFamily="34" charset="-122"/>
                <a:cs typeface="+mn-cs"/>
              </a:defRPr>
            </a:lvl2pPr>
            <a:lvl3pPr marL="1219200" indent="0" algn="ctr" defTabSz="914400" rtl="0" eaLnBrk="1" latinLnBrk="0" hangingPunct="1">
              <a:spcBef>
                <a:spcPct val="20000"/>
              </a:spcBef>
              <a:buFont typeface="Arial" panose="020B0604020202020204" pitchFamily="34" charset="0"/>
              <a:buNone/>
              <a:defRPr sz="2400" kern="1200">
                <a:solidFill>
                  <a:srgbClr val="595959"/>
                </a:solidFill>
                <a:latin typeface="微软雅黑" panose="020B0503020204020204" pitchFamily="34" charset="-122"/>
                <a:ea typeface="微软雅黑" panose="020B0503020204020204" pitchFamily="34" charset="-122"/>
                <a:cs typeface="+mn-cs"/>
              </a:defRPr>
            </a:lvl3pPr>
            <a:lvl4pPr marL="18294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4pPr>
            <a:lvl5pPr marL="24390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5pPr>
            <a:lvl6pPr marL="30486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6pPr>
            <a:lvl7pPr marL="36582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7pPr>
            <a:lvl8pPr marL="42678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8pPr>
            <a:lvl9pPr marL="4878070"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9pPr>
          </a:lstStyle>
          <a:p>
            <a:pPr defTabSz="1219200">
              <a:lnSpc>
                <a:spcPct val="100000"/>
              </a:lnSpc>
              <a:spcBef>
                <a:spcPts val="1200"/>
              </a:spcBef>
            </a:pPr>
            <a:r>
              <a:rPr lang="zh-CN" altLang="en-US" sz="2000" b="1" dirty="0">
                <a:solidFill>
                  <a:srgbClr val="C00000"/>
                </a:solidFill>
                <a:latin typeface="+mn-ea"/>
                <a:ea typeface="+mn-ea"/>
                <a:cs typeface="Arial" panose="020B0604020202020204" pitchFamily="34" charset="0"/>
              </a:rPr>
              <a:t>业务场景</a:t>
            </a:r>
            <a:endParaRPr lang="en-US" altLang="zh-CN" sz="20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1</a:t>
            </a:r>
            <a:r>
              <a:rPr lang="zh-CN" altLang="en-US" sz="1200" dirty="0">
                <a:solidFill>
                  <a:srgbClr val="C00000"/>
                </a:solidFill>
                <a:latin typeface="+mn-ea"/>
                <a:ea typeface="+mn-ea"/>
              </a:rPr>
              <a:t>：</a:t>
            </a:r>
            <a:r>
              <a:rPr lang="zh-CN" altLang="en-US" sz="1200" dirty="0">
                <a:solidFill>
                  <a:schemeClr val="dk1"/>
                </a:solidFill>
                <a:latin typeface="+mn-ea"/>
                <a:ea typeface="+mn-ea"/>
              </a:rPr>
              <a:t>面向政府的内部结算场景，如政务云平台；</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2</a:t>
            </a:r>
            <a:r>
              <a:rPr lang="zh-CN" altLang="en-US" sz="1200" dirty="0">
                <a:solidFill>
                  <a:srgbClr val="C00000"/>
                </a:solidFill>
                <a:latin typeface="+mn-ea"/>
                <a:ea typeface="+mn-ea"/>
              </a:rPr>
              <a:t>：</a:t>
            </a:r>
            <a:r>
              <a:rPr lang="zh-CN" altLang="en-US" sz="1200" dirty="0">
                <a:solidFill>
                  <a:schemeClr val="dk1"/>
                </a:solidFill>
                <a:latin typeface="+mn-ea"/>
                <a:ea typeface="+mn-ea"/>
              </a:rPr>
              <a:t>面向金融保险、医疗、教育、园区；</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3</a:t>
            </a:r>
            <a:r>
              <a:rPr lang="zh-CN" altLang="en-US" sz="1200" dirty="0">
                <a:solidFill>
                  <a:srgbClr val="C00000"/>
                </a:solidFill>
                <a:latin typeface="+mn-ea"/>
                <a:ea typeface="+mn-ea"/>
              </a:rPr>
              <a:t>：</a:t>
            </a:r>
            <a:r>
              <a:rPr lang="zh-CN" altLang="en-US" sz="1200" dirty="0">
                <a:solidFill>
                  <a:schemeClr val="dk1"/>
                </a:solidFill>
                <a:latin typeface="+mn-ea"/>
                <a:ea typeface="+mn-ea"/>
              </a:rPr>
              <a:t>运营商的行业云转售场景。</a:t>
            </a:r>
            <a:endParaRPr lang="en-US" altLang="zh-CN" sz="1200" dirty="0">
              <a:solidFill>
                <a:schemeClr val="dk1"/>
              </a:solidFill>
              <a:latin typeface="+mn-ea"/>
              <a:ea typeface="+mn-ea"/>
            </a:endParaRPr>
          </a:p>
          <a:p>
            <a:pPr marL="0" lvl="1" algn="l" defTabSz="1219200">
              <a:spcBef>
                <a:spcPts val="800"/>
              </a:spcBef>
            </a:pPr>
            <a:r>
              <a:rPr lang="zh-CN" altLang="en-US" sz="2000" b="1" dirty="0">
                <a:solidFill>
                  <a:srgbClr val="C00000"/>
                </a:solidFill>
                <a:latin typeface="+mn-ea"/>
                <a:ea typeface="+mn-ea"/>
                <a:cs typeface="Arial" panose="020B0604020202020204" pitchFamily="34" charset="0"/>
              </a:rPr>
              <a:t>方案优势</a:t>
            </a:r>
            <a:endParaRPr lang="en-US" altLang="zh-CN" sz="20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政府内部结算清晰透明；</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为行业客户提供定制服务，提升行业云运营方业内竞争力和最终客户粘性；</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提升运营商竞争力。</a:t>
            </a:r>
            <a:endParaRPr lang="zh-CN" altLang="en-US" sz="1200" dirty="0">
              <a:solidFill>
                <a:schemeClr val="dk1"/>
              </a:solidFill>
              <a:latin typeface="+mn-ea"/>
              <a:ea typeface="+mn-ea"/>
            </a:endParaRPr>
          </a:p>
          <a:p>
            <a:pPr marL="0" lvl="1" algn="l" defTabSz="1219200">
              <a:spcBef>
                <a:spcPts val="800"/>
              </a:spcBef>
            </a:pPr>
            <a:r>
              <a:rPr lang="zh-CN" altLang="en-US" sz="2000" b="1" dirty="0">
                <a:solidFill>
                  <a:srgbClr val="C00000"/>
                </a:solidFill>
                <a:latin typeface="+mn-ea"/>
                <a:ea typeface="+mn-ea"/>
                <a:cs typeface="Arial" panose="020B0604020202020204" pitchFamily="34" charset="0"/>
              </a:rPr>
              <a:t>客户价值</a:t>
            </a:r>
            <a:endParaRPr lang="en-US" altLang="zh-CN" sz="20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集中建设，共建共享，统一运营运维，减少投资；</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丰富的云服务能力和生态；</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满足智慧园区场景下业务属地化部署。</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企业数字化、智能化转型，快速使能行业</a:t>
            </a:r>
            <a:r>
              <a:rPr lang="zh-CN" altLang="en-US" sz="1200" dirty="0" smtClean="0">
                <a:solidFill>
                  <a:schemeClr val="dk1"/>
                </a:solidFill>
                <a:latin typeface="+mn-ea"/>
                <a:ea typeface="+mn-ea"/>
              </a:rPr>
              <a:t>创新</a:t>
            </a:r>
            <a:r>
              <a:rPr lang="zh-CN" altLang="en-US" sz="1200" dirty="0">
                <a:solidFill>
                  <a:schemeClr val="dk1"/>
                </a:solidFill>
                <a:latin typeface="+mn-ea"/>
                <a:ea typeface="+mn-ea"/>
              </a:rPr>
              <a:t>。</a:t>
            </a:r>
            <a:endParaRPr lang="en-US" altLang="zh-CN" sz="1200" dirty="0">
              <a:solidFill>
                <a:schemeClr val="dk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HCSO+HPC</a:t>
            </a:r>
            <a:r>
              <a:rPr lang="zh-CN" altLang="en-US" sz="3200" dirty="0" smtClean="0"/>
              <a:t>场景</a:t>
            </a:r>
            <a:r>
              <a:rPr lang="en-US" altLang="zh-CN" sz="3200" dirty="0" smtClean="0"/>
              <a:t>:</a:t>
            </a:r>
            <a:r>
              <a:rPr lang="zh-CN" altLang="en-US" sz="3200" dirty="0"/>
              <a:t>提升</a:t>
            </a:r>
            <a:r>
              <a:rPr lang="en-US" altLang="zh-CN" sz="3200" dirty="0" smtClean="0"/>
              <a:t>HPC</a:t>
            </a:r>
            <a:r>
              <a:rPr lang="zh-CN" altLang="en-US" sz="3200" dirty="0"/>
              <a:t>性能，改善</a:t>
            </a:r>
            <a:r>
              <a:rPr lang="en-US" altLang="zh-CN" sz="3200" dirty="0"/>
              <a:t>TTM</a:t>
            </a:r>
            <a:endParaRPr lang="zh-CN" altLang="en-US" sz="3200" dirty="0"/>
          </a:p>
        </p:txBody>
      </p:sp>
      <p:sp>
        <p:nvSpPr>
          <p:cNvPr id="70" name="文本占位符 69"/>
          <p:cNvSpPr>
            <a:spLocks noGrp="1"/>
          </p:cNvSpPr>
          <p:nvPr>
            <p:ph type="body" sz="quarter" idx="10"/>
          </p:nvPr>
        </p:nvSpPr>
        <p:spPr/>
        <p:txBody>
          <a:bodyPr/>
          <a:lstStyle/>
          <a:p>
            <a:endParaRPr lang="zh-CN" altLang="en-US"/>
          </a:p>
        </p:txBody>
      </p:sp>
      <p:sp>
        <p:nvSpPr>
          <p:cNvPr id="3" name="副标题 2"/>
          <p:cNvSpPr txBox="1"/>
          <p:nvPr/>
        </p:nvSpPr>
        <p:spPr>
          <a:xfrm>
            <a:off x="8521017" y="1552666"/>
            <a:ext cx="2880337" cy="4068452"/>
          </a:xfrm>
          <a:prstGeom prst="rect">
            <a:avLst/>
          </a:prstGeom>
          <a:noFill/>
        </p:spPr>
        <p:txBody>
          <a:bodyPr vert="horz" lIns="0" tIns="0" rIns="0" bIns="0" rtlCol="0" anchor="t">
            <a:noAutofit/>
          </a:bodyPr>
          <a:lstStyle>
            <a:lvl1pPr marL="0" indent="0" algn="l" defTabSz="914400" rtl="0" eaLnBrk="1" latinLnBrk="0" hangingPunct="1">
              <a:lnSpc>
                <a:spcPts val="3520"/>
              </a:lnSpc>
              <a:spcBef>
                <a:spcPts val="0"/>
              </a:spcBef>
              <a:buFont typeface="Arial" panose="020B0604020202020204" pitchFamily="34" charset="0"/>
              <a:buNone/>
              <a:defRPr sz="3200" kern="1200" baseline="0">
                <a:solidFill>
                  <a:srgbClr val="1D1D1B"/>
                </a:solidFill>
                <a:latin typeface="微软雅黑" panose="020B0503020204020204" pitchFamily="34" charset="-122"/>
                <a:ea typeface="微软雅黑" panose="020B0503020204020204" pitchFamily="34" charset="-122"/>
                <a:cs typeface="+mn-cs"/>
              </a:defRPr>
            </a:lvl1pPr>
            <a:lvl2pPr marL="609600" indent="0" algn="ctr" defTabSz="914400" rtl="0" eaLnBrk="1" latinLnBrk="0" hangingPunct="1">
              <a:spcBef>
                <a:spcPct val="20000"/>
              </a:spcBef>
              <a:buFont typeface="Arial" panose="020B0604020202020204" pitchFamily="34" charset="0"/>
              <a:buNone/>
              <a:defRPr sz="2665" kern="1200">
                <a:solidFill>
                  <a:srgbClr val="595959"/>
                </a:solidFill>
                <a:latin typeface="微软雅黑" panose="020B0503020204020204" pitchFamily="34" charset="-122"/>
                <a:ea typeface="微软雅黑" panose="020B0503020204020204" pitchFamily="34" charset="-122"/>
                <a:cs typeface="+mn-cs"/>
              </a:defRPr>
            </a:lvl2pPr>
            <a:lvl3pPr marL="1219200" indent="0" algn="ctr" defTabSz="914400" rtl="0" eaLnBrk="1" latinLnBrk="0" hangingPunct="1">
              <a:spcBef>
                <a:spcPct val="20000"/>
              </a:spcBef>
              <a:buFont typeface="Arial" panose="020B0604020202020204" pitchFamily="34" charset="0"/>
              <a:buNone/>
              <a:defRPr sz="2400" kern="1200">
                <a:solidFill>
                  <a:srgbClr val="595959"/>
                </a:solidFill>
                <a:latin typeface="微软雅黑" panose="020B0503020204020204" pitchFamily="34" charset="-122"/>
                <a:ea typeface="微软雅黑" panose="020B0503020204020204" pitchFamily="34" charset="-122"/>
                <a:cs typeface="+mn-cs"/>
              </a:defRPr>
            </a:lvl3pPr>
            <a:lvl4pPr marL="18294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4pPr>
            <a:lvl5pPr marL="24390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5pPr>
            <a:lvl6pPr marL="30486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6pPr>
            <a:lvl7pPr marL="36582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7pPr>
            <a:lvl8pPr marL="42678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8pPr>
            <a:lvl9pPr marL="4878070"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9pPr>
          </a:lstStyle>
          <a:p>
            <a:pPr defTabSz="1219200">
              <a:lnSpc>
                <a:spcPct val="100000"/>
              </a:lnSpc>
              <a:spcBef>
                <a:spcPts val="1200"/>
              </a:spcBef>
            </a:pPr>
            <a:r>
              <a:rPr lang="zh-CN" altLang="en-US" sz="2000" b="1" dirty="0" smtClean="0">
                <a:solidFill>
                  <a:srgbClr val="C00000"/>
                </a:solidFill>
                <a:latin typeface="+mn-ea"/>
                <a:ea typeface="+mn-ea"/>
                <a:cs typeface="Arial" panose="020B0604020202020204" pitchFamily="34" charset="0"/>
              </a:rPr>
              <a:t>业务场景</a:t>
            </a:r>
            <a:endParaRPr lang="en-US" altLang="zh-CN" sz="2000" b="1" dirty="0" smtClean="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tx1"/>
                </a:solidFill>
                <a:latin typeface="+mn-ea"/>
                <a:ea typeface="+mn-ea"/>
              </a:rPr>
              <a:t>场景</a:t>
            </a:r>
            <a:r>
              <a:rPr lang="en-US" altLang="zh-CN" sz="1200" dirty="0">
                <a:solidFill>
                  <a:schemeClr val="tx1"/>
                </a:solidFill>
                <a:latin typeface="+mn-ea"/>
                <a:ea typeface="+mn-ea"/>
              </a:rPr>
              <a:t>1</a:t>
            </a:r>
            <a:r>
              <a:rPr lang="zh-CN" altLang="en-US" sz="1200" dirty="0">
                <a:solidFill>
                  <a:schemeClr val="tx1"/>
                </a:solidFill>
                <a:latin typeface="+mn-ea"/>
                <a:ea typeface="+mn-ea"/>
              </a:rPr>
              <a:t>：大企业高性能计算场景；</a:t>
            </a:r>
            <a:endParaRPr lang="en-US" altLang="zh-CN" sz="1200" dirty="0">
              <a:solidFill>
                <a:schemeClr val="tx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tx1"/>
                </a:solidFill>
                <a:latin typeface="+mn-ea"/>
                <a:ea typeface="+mn-ea"/>
              </a:rPr>
              <a:t>场景</a:t>
            </a:r>
            <a:r>
              <a:rPr lang="en-US" altLang="zh-CN" sz="1200" dirty="0">
                <a:solidFill>
                  <a:schemeClr val="tx1"/>
                </a:solidFill>
                <a:latin typeface="+mn-ea"/>
                <a:ea typeface="+mn-ea"/>
              </a:rPr>
              <a:t>2</a:t>
            </a:r>
            <a:r>
              <a:rPr lang="zh-CN" altLang="en-US" sz="1200" dirty="0">
                <a:solidFill>
                  <a:schemeClr val="tx1"/>
                </a:solidFill>
                <a:latin typeface="+mn-ea"/>
                <a:ea typeface="+mn-ea"/>
              </a:rPr>
              <a:t>：高校、研究所科研超算场景；</a:t>
            </a:r>
            <a:endParaRPr lang="en-US" altLang="zh-CN" sz="1200" dirty="0">
              <a:solidFill>
                <a:schemeClr val="tx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tx1"/>
                </a:solidFill>
                <a:latin typeface="+mn-ea"/>
                <a:ea typeface="+mn-ea"/>
              </a:rPr>
              <a:t>场景</a:t>
            </a:r>
            <a:r>
              <a:rPr lang="en-US" altLang="zh-CN" sz="1200" dirty="0">
                <a:solidFill>
                  <a:schemeClr val="tx1"/>
                </a:solidFill>
                <a:latin typeface="+mn-ea"/>
                <a:ea typeface="+mn-ea"/>
              </a:rPr>
              <a:t>3</a:t>
            </a:r>
            <a:r>
              <a:rPr lang="zh-CN" altLang="en-US" sz="1200" dirty="0" smtClean="0">
                <a:solidFill>
                  <a:schemeClr val="tx1"/>
                </a:solidFill>
                <a:latin typeface="+mn-ea"/>
                <a:ea typeface="+mn-ea"/>
              </a:rPr>
              <a:t>：</a:t>
            </a:r>
            <a:r>
              <a:rPr lang="zh-CN" altLang="en-US" sz="1200" dirty="0" smtClean="0">
                <a:solidFill>
                  <a:schemeClr val="dk1"/>
                </a:solidFill>
                <a:latin typeface="+mn-ea"/>
                <a:ea typeface="+mn-ea"/>
              </a:rPr>
              <a:t>智能超算场景；</a:t>
            </a:r>
            <a:endParaRPr lang="en-US" altLang="zh-CN" sz="1200" dirty="0">
              <a:solidFill>
                <a:schemeClr val="dk1"/>
              </a:solidFill>
              <a:latin typeface="+mn-ea"/>
              <a:ea typeface="+mn-ea"/>
            </a:endParaRPr>
          </a:p>
          <a:p>
            <a:pPr marL="0" lvl="1" algn="l" defTabSz="1219200">
              <a:spcBef>
                <a:spcPts val="800"/>
              </a:spcBef>
            </a:pPr>
            <a:r>
              <a:rPr lang="zh-CN" altLang="en-US" sz="2000" b="1" dirty="0" smtClean="0">
                <a:solidFill>
                  <a:srgbClr val="C00000"/>
                </a:solidFill>
                <a:latin typeface="+mn-ea"/>
                <a:ea typeface="+mn-ea"/>
                <a:cs typeface="Arial" panose="020B0604020202020204" pitchFamily="34" charset="0"/>
              </a:rPr>
              <a:t>方案</a:t>
            </a:r>
            <a:r>
              <a:rPr lang="zh-CN" altLang="en-US" sz="2000" b="1" dirty="0">
                <a:solidFill>
                  <a:srgbClr val="C00000"/>
                </a:solidFill>
                <a:latin typeface="+mn-ea"/>
                <a:ea typeface="+mn-ea"/>
                <a:cs typeface="Arial" panose="020B0604020202020204" pitchFamily="34" charset="0"/>
              </a:rPr>
              <a:t>优势</a:t>
            </a:r>
            <a:endParaRPr lang="en-US" altLang="zh-CN" sz="20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最强</a:t>
            </a:r>
            <a:r>
              <a:rPr lang="en-US" altLang="zh-CN" sz="1200" dirty="0">
                <a:solidFill>
                  <a:schemeClr val="dk1"/>
                </a:solidFill>
                <a:latin typeface="+mn-ea"/>
                <a:ea typeface="+mn-ea"/>
              </a:rPr>
              <a:t>HPC</a:t>
            </a:r>
            <a:r>
              <a:rPr lang="zh-CN" altLang="en-US" sz="1200" dirty="0">
                <a:solidFill>
                  <a:schemeClr val="dk1"/>
                </a:solidFill>
                <a:latin typeface="+mn-ea"/>
                <a:ea typeface="+mn-ea"/>
              </a:rPr>
              <a:t>计算</a:t>
            </a:r>
            <a:r>
              <a:rPr lang="zh-CN" altLang="en-US" sz="1200" dirty="0" smtClean="0">
                <a:solidFill>
                  <a:schemeClr val="dk1"/>
                </a:solidFill>
                <a:latin typeface="+mn-ea"/>
                <a:ea typeface="+mn-ea"/>
              </a:rPr>
              <a:t>性能；</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全堆栈</a:t>
            </a:r>
            <a:r>
              <a:rPr lang="en-US" altLang="zh-CN" sz="1200" dirty="0">
                <a:solidFill>
                  <a:srgbClr val="C00000"/>
                </a:solidFill>
                <a:latin typeface="+mn-ea"/>
                <a:ea typeface="+mn-ea"/>
              </a:rPr>
              <a:t>HPC</a:t>
            </a:r>
            <a:r>
              <a:rPr lang="zh-CN" altLang="en-US" sz="1200" dirty="0">
                <a:solidFill>
                  <a:srgbClr val="C00000"/>
                </a:solidFill>
                <a:latin typeface="+mn-ea"/>
                <a:ea typeface="+mn-ea"/>
              </a:rPr>
              <a:t>解决方案</a:t>
            </a:r>
            <a:r>
              <a:rPr lang="zh-CN" altLang="en-US" sz="1200" dirty="0">
                <a:solidFill>
                  <a:schemeClr val="dk1"/>
                </a:solidFill>
                <a:latin typeface="+mn-ea"/>
                <a:ea typeface="+mn-ea"/>
              </a:rPr>
              <a:t>，联合</a:t>
            </a:r>
            <a:r>
              <a:rPr lang="en-US" altLang="zh-CN" sz="1200" dirty="0">
                <a:solidFill>
                  <a:schemeClr val="dk1"/>
                </a:solidFill>
                <a:latin typeface="+mn-ea"/>
                <a:ea typeface="+mn-ea"/>
              </a:rPr>
              <a:t>Altair</a:t>
            </a:r>
            <a:r>
              <a:rPr lang="zh-CN" altLang="en-US" sz="1200" dirty="0">
                <a:solidFill>
                  <a:schemeClr val="dk1"/>
                </a:solidFill>
                <a:latin typeface="+mn-ea"/>
                <a:ea typeface="+mn-ea"/>
              </a:rPr>
              <a:t>、并行科技、联科等</a:t>
            </a:r>
            <a:r>
              <a:rPr lang="en-US" altLang="zh-CN" sz="1200" dirty="0">
                <a:solidFill>
                  <a:schemeClr val="dk1"/>
                </a:solidFill>
                <a:latin typeface="+mn-ea"/>
                <a:ea typeface="+mn-ea"/>
              </a:rPr>
              <a:t>ISV</a:t>
            </a:r>
            <a:r>
              <a:rPr lang="zh-CN" altLang="en-US" sz="1200" dirty="0">
                <a:solidFill>
                  <a:schemeClr val="dk1"/>
                </a:solidFill>
                <a:latin typeface="+mn-ea"/>
                <a:ea typeface="+mn-ea"/>
              </a:rPr>
              <a:t>构建</a:t>
            </a:r>
            <a:r>
              <a:rPr lang="en-US" altLang="zh-CN" sz="1200" dirty="0">
                <a:solidFill>
                  <a:schemeClr val="dk1"/>
                </a:solidFill>
                <a:latin typeface="+mn-ea"/>
                <a:ea typeface="+mn-ea"/>
              </a:rPr>
              <a:t>HPC</a:t>
            </a:r>
            <a:r>
              <a:rPr lang="zh-CN" altLang="en-US" sz="1200" dirty="0">
                <a:solidFill>
                  <a:schemeClr val="dk1"/>
                </a:solidFill>
                <a:latin typeface="+mn-ea"/>
                <a:ea typeface="+mn-ea"/>
              </a:rPr>
              <a:t>混合</a:t>
            </a:r>
            <a:r>
              <a:rPr lang="zh-CN" altLang="en-US" sz="1200" dirty="0" smtClean="0">
                <a:solidFill>
                  <a:schemeClr val="dk1"/>
                </a:solidFill>
                <a:latin typeface="+mn-ea"/>
                <a:ea typeface="+mn-ea"/>
              </a:rPr>
              <a:t>云、</a:t>
            </a:r>
            <a:r>
              <a:rPr lang="zh-CN" altLang="en-US" sz="1200" dirty="0">
                <a:solidFill>
                  <a:schemeClr val="dk1"/>
                </a:solidFill>
                <a:latin typeface="+mn-ea"/>
                <a:ea typeface="+mn-ea"/>
              </a:rPr>
              <a:t>基于业务流的全场景解决方案；</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en-US" altLang="zh-CN" sz="1200" dirty="0">
                <a:solidFill>
                  <a:schemeClr val="dk1"/>
                </a:solidFill>
                <a:latin typeface="+mn-ea"/>
                <a:ea typeface="+mn-ea"/>
                <a:sym typeface="Akkurat Pro"/>
              </a:rPr>
              <a:t>HPC</a:t>
            </a:r>
            <a:r>
              <a:rPr lang="zh-CN" altLang="en-US" sz="1200" dirty="0">
                <a:solidFill>
                  <a:schemeClr val="dk1"/>
                </a:solidFill>
                <a:latin typeface="+mn-ea"/>
                <a:ea typeface="+mn-ea"/>
                <a:sym typeface="Akkurat Pro"/>
              </a:rPr>
              <a:t>任务批处理调度能力；</a:t>
            </a:r>
            <a:endParaRPr lang="en-US" altLang="zh-CN" sz="1200" dirty="0">
              <a:solidFill>
                <a:schemeClr val="dk1"/>
              </a:solidFill>
              <a:latin typeface="+mn-ea"/>
              <a:ea typeface="+mn-ea"/>
              <a:sym typeface="Akkurat Pro"/>
            </a:endParaRPr>
          </a:p>
          <a:p>
            <a:pPr marL="171450" lvl="2" indent="-171450" algn="l">
              <a:spcBef>
                <a:spcPts val="600"/>
              </a:spcBef>
              <a:buFont typeface="Arial" panose="020B0604020202020204" pitchFamily="34" charset="0"/>
              <a:buChar char="•"/>
              <a:defRPr/>
            </a:pPr>
            <a:r>
              <a:rPr lang="en-US" altLang="zh-CN" sz="1200" dirty="0">
                <a:solidFill>
                  <a:schemeClr val="dk1"/>
                </a:solidFill>
                <a:latin typeface="+mn-ea"/>
                <a:ea typeface="+mn-ea"/>
                <a:sym typeface="Akkurat Pro"/>
              </a:rPr>
              <a:t>HPC</a:t>
            </a:r>
            <a:r>
              <a:rPr lang="zh-CN" altLang="en-US" sz="1200" dirty="0">
                <a:solidFill>
                  <a:schemeClr val="dk1"/>
                </a:solidFill>
                <a:latin typeface="+mn-ea"/>
                <a:ea typeface="+mn-ea"/>
                <a:sym typeface="Akkurat Pro"/>
              </a:rPr>
              <a:t>业务集群一键部署</a:t>
            </a:r>
            <a:r>
              <a:rPr lang="zh-CN" altLang="en-US" sz="1200" dirty="0" smtClean="0">
                <a:solidFill>
                  <a:schemeClr val="dk1"/>
                </a:solidFill>
                <a:latin typeface="+mn-ea"/>
                <a:ea typeface="+mn-ea"/>
                <a:sym typeface="Akkurat Pro"/>
              </a:rPr>
              <a:t>能力</a:t>
            </a:r>
            <a:r>
              <a:rPr lang="zh-CN" altLang="en-US" sz="1200" dirty="0">
                <a:solidFill>
                  <a:schemeClr val="dk1"/>
                </a:solidFill>
                <a:latin typeface="+mn-ea"/>
                <a:ea typeface="+mn-ea"/>
                <a:sym typeface="Akkurat Pro"/>
              </a:rPr>
              <a:t>；</a:t>
            </a:r>
            <a:endParaRPr lang="en-US" altLang="zh-CN" sz="1200" dirty="0">
              <a:solidFill>
                <a:schemeClr val="dk1"/>
              </a:solidFill>
              <a:latin typeface="+mn-ea"/>
              <a:ea typeface="+mn-ea"/>
            </a:endParaRPr>
          </a:p>
          <a:p>
            <a:pPr marL="0" lvl="1" algn="l" defTabSz="1219200">
              <a:spcBef>
                <a:spcPts val="800"/>
              </a:spcBef>
            </a:pPr>
            <a:r>
              <a:rPr lang="zh-CN" altLang="en-US" sz="2000" b="1" dirty="0" smtClean="0">
                <a:solidFill>
                  <a:srgbClr val="C00000"/>
                </a:solidFill>
                <a:latin typeface="+mn-ea"/>
                <a:ea typeface="+mn-ea"/>
                <a:cs typeface="Arial" panose="020B0604020202020204" pitchFamily="34" charset="0"/>
              </a:rPr>
              <a:t>客户</a:t>
            </a:r>
            <a:r>
              <a:rPr lang="zh-CN" altLang="en-US" sz="2000" b="1" dirty="0">
                <a:solidFill>
                  <a:srgbClr val="C00000"/>
                </a:solidFill>
                <a:latin typeface="+mn-ea"/>
                <a:ea typeface="+mn-ea"/>
                <a:cs typeface="Arial" panose="020B0604020202020204" pitchFamily="34" charset="0"/>
              </a:rPr>
              <a:t>价值</a:t>
            </a:r>
            <a:endParaRPr lang="en-US" altLang="zh-CN" sz="20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最佳</a:t>
            </a:r>
            <a:r>
              <a:rPr lang="en-US" altLang="zh-CN" sz="1200" dirty="0">
                <a:solidFill>
                  <a:schemeClr val="dk1"/>
                </a:solidFill>
                <a:latin typeface="+mn-ea"/>
                <a:ea typeface="+mn-ea"/>
              </a:rPr>
              <a:t>HPC</a:t>
            </a:r>
            <a:r>
              <a:rPr lang="zh-CN" altLang="en-US" sz="1200" dirty="0">
                <a:solidFill>
                  <a:schemeClr val="dk1"/>
                </a:solidFill>
                <a:latin typeface="+mn-ea"/>
                <a:ea typeface="+mn-ea"/>
              </a:rPr>
              <a:t>性能，改善</a:t>
            </a:r>
            <a:r>
              <a:rPr lang="en-US" altLang="zh-CN" sz="1200" dirty="0">
                <a:solidFill>
                  <a:schemeClr val="dk1"/>
                </a:solidFill>
                <a:latin typeface="+mn-ea"/>
                <a:ea typeface="+mn-ea"/>
              </a:rPr>
              <a:t>TTM</a:t>
            </a:r>
            <a:r>
              <a:rPr lang="zh-CN" altLang="en-US" sz="1200" dirty="0">
                <a:solidFill>
                  <a:schemeClr val="dk1"/>
                </a:solidFill>
                <a:latin typeface="+mn-ea"/>
                <a:ea typeface="+mn-ea"/>
              </a:rPr>
              <a:t>；</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业务便捷开展，降低人力投入</a:t>
            </a:r>
            <a:r>
              <a:rPr lang="zh-CN" altLang="en-US" sz="1200" dirty="0" smtClean="0">
                <a:solidFill>
                  <a:schemeClr val="dk1"/>
                </a:solidFill>
                <a:latin typeface="+mn-ea"/>
                <a:ea typeface="+mn-ea"/>
              </a:rPr>
              <a:t>成本</a:t>
            </a:r>
            <a:r>
              <a:rPr lang="zh-CN" altLang="en-US" sz="1200" dirty="0">
                <a:solidFill>
                  <a:schemeClr val="dk1"/>
                </a:solidFill>
                <a:latin typeface="+mn-ea"/>
                <a:ea typeface="+mn-ea"/>
              </a:rPr>
              <a:t>；</a:t>
            </a:r>
            <a:endParaRPr lang="en-US" altLang="zh-CN" sz="1200" dirty="0">
              <a:solidFill>
                <a:schemeClr val="dk1"/>
              </a:solidFill>
              <a:latin typeface="+mn-ea"/>
              <a:ea typeface="+mn-ea"/>
            </a:endParaRPr>
          </a:p>
        </p:txBody>
      </p:sp>
      <p:grpSp>
        <p:nvGrpSpPr>
          <p:cNvPr id="122" name="组合 121"/>
          <p:cNvGrpSpPr/>
          <p:nvPr/>
        </p:nvGrpSpPr>
        <p:grpSpPr>
          <a:xfrm>
            <a:off x="1019312" y="1520788"/>
            <a:ext cx="7411718" cy="4068452"/>
            <a:chOff x="825338" y="1463088"/>
            <a:chExt cx="7411718" cy="4068452"/>
          </a:xfrm>
        </p:grpSpPr>
        <p:sp>
          <p:nvSpPr>
            <p:cNvPr id="4" name="Freeform 7"/>
            <p:cNvSpPr/>
            <p:nvPr/>
          </p:nvSpPr>
          <p:spPr bwMode="auto">
            <a:xfrm>
              <a:off x="4497897" y="1463088"/>
              <a:ext cx="3620838" cy="2213669"/>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DCE6F2"/>
            </a:solidFill>
            <a:ln w="28575">
              <a:solidFill>
                <a:srgbClr val="7F7F7F"/>
              </a:solidFill>
              <a:prstDash val="sysDash"/>
              <a:round/>
            </a:ln>
          </p:spPr>
          <p:txBody>
            <a:bodyPr vert="horz" wrap="square" lIns="51349" tIns="25675" rIns="51349" bIns="25675"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sp>
          <p:nvSpPr>
            <p:cNvPr id="5" name="Freeform 6"/>
            <p:cNvSpPr/>
            <p:nvPr/>
          </p:nvSpPr>
          <p:spPr bwMode="auto">
            <a:xfrm>
              <a:off x="825338" y="2874174"/>
              <a:ext cx="2947657" cy="2160392"/>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00B0F0"/>
            </a:solidFill>
            <a:ln w="158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62454" tIns="81225" rIns="162454" bIns="81225" numCol="1" rtlCol="0" anchor="ctr" anchorCtr="1" compatLnSpc="1"/>
            <a:lstStyle/>
            <a:p>
              <a:pPr algn="ctr" defTabSz="1624330">
                <a:lnSpc>
                  <a:spcPct val="120000"/>
                </a:lnSpc>
              </a:pPr>
              <a:endParaRPr lang="en-US" altLang="zh-CN" sz="1200" b="1" kern="0" dirty="0">
                <a:solidFill>
                  <a:srgbClr val="C00000"/>
                </a:solidFill>
                <a:latin typeface="+mn-ea"/>
                <a:sym typeface="Wingdings" panose="05000000000000000000" pitchFamily="2" charset="2"/>
              </a:endParaRPr>
            </a:p>
            <a:p>
              <a:pPr algn="ctr" defTabSz="1624330">
                <a:lnSpc>
                  <a:spcPct val="120000"/>
                </a:lnSpc>
              </a:pPr>
              <a:endParaRPr lang="zh-CN" altLang="en-US" sz="1200" b="1" kern="0" dirty="0">
                <a:solidFill>
                  <a:srgbClr val="C00000"/>
                </a:solidFill>
                <a:latin typeface="+mn-ea"/>
                <a:sym typeface="Wingdings" panose="05000000000000000000" pitchFamily="2" charset="2"/>
              </a:endParaRPr>
            </a:p>
          </p:txBody>
        </p:sp>
        <p:grpSp>
          <p:nvGrpSpPr>
            <p:cNvPr id="6" name="组合 5"/>
            <p:cNvGrpSpPr/>
            <p:nvPr/>
          </p:nvGrpSpPr>
          <p:grpSpPr>
            <a:xfrm>
              <a:off x="1384297" y="3603863"/>
              <a:ext cx="2100788" cy="449278"/>
              <a:chOff x="647464" y="2037858"/>
              <a:chExt cx="6407304" cy="687739"/>
            </a:xfrm>
          </p:grpSpPr>
          <p:sp>
            <p:nvSpPr>
              <p:cNvPr id="7" name="圆角矩形 6"/>
              <p:cNvSpPr/>
              <p:nvPr/>
            </p:nvSpPr>
            <p:spPr bwMode="auto">
              <a:xfrm>
                <a:off x="671522" y="2037858"/>
                <a:ext cx="6383246" cy="687739"/>
              </a:xfrm>
              <a:prstGeom prst="roundRect">
                <a:avLst/>
              </a:prstGeom>
              <a:solidFill>
                <a:srgbClr val="EFEFEF"/>
              </a:solidFill>
              <a:ln w="15875" cap="flat" cmpd="sng" algn="ctr">
                <a:solidFill>
                  <a:schemeClr val="tx1"/>
                </a:solidFill>
                <a:prstDash val="solid"/>
                <a:round/>
                <a:headEnd type="none" w="med" len="med"/>
                <a:tailEnd type="none" w="med" len="med"/>
              </a:ln>
              <a:effectLst/>
            </p:spPr>
            <p:txBody>
              <a:bodyPr vert="horz" wrap="square" lIns="91380" tIns="45690" rIns="91380" bIns="45690" numCol="1" rtlCol="0" anchor="t" anchorCtr="0" compatLnSpc="1"/>
              <a:lstStyle/>
              <a:p>
                <a:pPr algn="ctr" fontAlgn="base">
                  <a:spcBef>
                    <a:spcPct val="0"/>
                  </a:spcBef>
                  <a:spcAft>
                    <a:spcPct val="0"/>
                  </a:spcAft>
                  <a:buClr>
                    <a:srgbClr val="CC9900"/>
                  </a:buClr>
                </a:pPr>
                <a:endParaRPr lang="en-US" sz="900" b="1" dirty="0">
                  <a:solidFill>
                    <a:srgbClr val="000000"/>
                  </a:solidFill>
                  <a:latin typeface="+mn-ea"/>
                  <a:ea typeface="+mn-ea"/>
                </a:endParaRPr>
              </a:p>
            </p:txBody>
          </p:sp>
          <p:sp>
            <p:nvSpPr>
              <p:cNvPr id="8" name="圆角矩形 7"/>
              <p:cNvSpPr/>
              <p:nvPr/>
            </p:nvSpPr>
            <p:spPr bwMode="auto">
              <a:xfrm>
                <a:off x="2280559" y="2180684"/>
                <a:ext cx="765967"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资源</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总览</a:t>
                </a:r>
                <a:endParaRPr lang="en-US" sz="900" dirty="0">
                  <a:solidFill>
                    <a:prstClr val="white"/>
                  </a:solidFill>
                  <a:latin typeface="+mn-ea"/>
                  <a:ea typeface="+mn-ea"/>
                </a:endParaRPr>
              </a:p>
            </p:txBody>
          </p:sp>
          <p:sp>
            <p:nvSpPr>
              <p:cNvPr id="9" name="圆角矩形 8"/>
              <p:cNvSpPr/>
              <p:nvPr/>
            </p:nvSpPr>
            <p:spPr bwMode="auto">
              <a:xfrm>
                <a:off x="3097107" y="2180684"/>
                <a:ext cx="765967"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容量</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监控</a:t>
                </a:r>
                <a:endParaRPr lang="en-US" sz="900" dirty="0">
                  <a:solidFill>
                    <a:prstClr val="white"/>
                  </a:solidFill>
                  <a:latin typeface="+mn-ea"/>
                  <a:ea typeface="+mn-ea"/>
                </a:endParaRPr>
              </a:p>
            </p:txBody>
          </p:sp>
          <p:sp>
            <p:nvSpPr>
              <p:cNvPr id="10" name="圆角矩形 9"/>
              <p:cNvSpPr/>
              <p:nvPr/>
            </p:nvSpPr>
            <p:spPr bwMode="auto">
              <a:xfrm>
                <a:off x="3913654" y="2180684"/>
                <a:ext cx="765967"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集中</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告警</a:t>
                </a:r>
                <a:endParaRPr lang="en-US" sz="900" dirty="0">
                  <a:solidFill>
                    <a:prstClr val="white"/>
                  </a:solidFill>
                  <a:latin typeface="+mn-ea"/>
                  <a:ea typeface="+mn-ea"/>
                </a:endParaRPr>
              </a:p>
            </p:txBody>
          </p:sp>
          <p:sp>
            <p:nvSpPr>
              <p:cNvPr id="11" name="圆角矩形 10"/>
              <p:cNvSpPr/>
              <p:nvPr/>
            </p:nvSpPr>
            <p:spPr bwMode="auto">
              <a:xfrm>
                <a:off x="4730202" y="2179884"/>
                <a:ext cx="765967"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计量</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日志</a:t>
                </a:r>
                <a:endParaRPr lang="en-US" sz="900" dirty="0">
                  <a:solidFill>
                    <a:prstClr val="white"/>
                  </a:solidFill>
                  <a:latin typeface="+mn-ea"/>
                  <a:ea typeface="+mn-ea"/>
                </a:endParaRPr>
              </a:p>
            </p:txBody>
          </p:sp>
          <p:sp>
            <p:nvSpPr>
              <p:cNvPr id="12" name="圆角矩形 11"/>
              <p:cNvSpPr/>
              <p:nvPr/>
            </p:nvSpPr>
            <p:spPr bwMode="auto">
              <a:xfrm>
                <a:off x="647464" y="2180684"/>
                <a:ext cx="765968"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统一</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鉴权</a:t>
                </a:r>
                <a:endParaRPr lang="en-US" sz="900" dirty="0">
                  <a:solidFill>
                    <a:prstClr val="white"/>
                  </a:solidFill>
                  <a:latin typeface="+mn-ea"/>
                  <a:ea typeface="+mn-ea"/>
                </a:endParaRPr>
              </a:p>
            </p:txBody>
          </p:sp>
          <p:sp>
            <p:nvSpPr>
              <p:cNvPr id="13" name="圆角矩形 12"/>
              <p:cNvSpPr/>
              <p:nvPr/>
            </p:nvSpPr>
            <p:spPr bwMode="auto">
              <a:xfrm>
                <a:off x="1464012" y="2180684"/>
                <a:ext cx="765967" cy="435428"/>
              </a:xfrm>
              <a:prstGeom prst="roundRect">
                <a:avLst/>
              </a:prstGeom>
              <a:solidFill>
                <a:srgbClr val="00B05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zh-CN" altLang="en-US" sz="900" dirty="0">
                    <a:solidFill>
                      <a:prstClr val="white"/>
                    </a:solidFill>
                    <a:latin typeface="+mn-ea"/>
                    <a:ea typeface="+mn-ea"/>
                  </a:rPr>
                  <a:t>服务</a:t>
                </a:r>
                <a:endParaRPr lang="en-US" altLang="zh-CN" sz="900" dirty="0">
                  <a:solidFill>
                    <a:prstClr val="white"/>
                  </a:solidFill>
                  <a:latin typeface="+mn-ea"/>
                  <a:ea typeface="+mn-ea"/>
                </a:endParaRPr>
              </a:p>
              <a:p>
                <a:pPr fontAlgn="base">
                  <a:spcBef>
                    <a:spcPct val="0"/>
                  </a:spcBef>
                  <a:spcAft>
                    <a:spcPct val="0"/>
                  </a:spcAft>
                  <a:buClr>
                    <a:srgbClr val="CC9900"/>
                  </a:buClr>
                </a:pPr>
                <a:r>
                  <a:rPr lang="zh-CN" altLang="en-US" sz="900" dirty="0">
                    <a:solidFill>
                      <a:prstClr val="white"/>
                    </a:solidFill>
                    <a:latin typeface="+mn-ea"/>
                    <a:ea typeface="+mn-ea"/>
                  </a:rPr>
                  <a:t>目录</a:t>
                </a:r>
                <a:endParaRPr lang="en-US" sz="900" dirty="0">
                  <a:solidFill>
                    <a:prstClr val="white"/>
                  </a:solidFill>
                  <a:latin typeface="+mn-ea"/>
                  <a:ea typeface="+mn-ea"/>
                </a:endParaRPr>
              </a:p>
            </p:txBody>
          </p:sp>
          <p:sp>
            <p:nvSpPr>
              <p:cNvPr id="14" name="圆角矩形 13"/>
              <p:cNvSpPr/>
              <p:nvPr/>
            </p:nvSpPr>
            <p:spPr bwMode="auto">
              <a:xfrm>
                <a:off x="5546752" y="2180684"/>
                <a:ext cx="1361932" cy="393717"/>
              </a:xfrm>
              <a:prstGeom prst="roundRect">
                <a:avLst/>
              </a:prstGeom>
              <a:solidFill>
                <a:srgbClr val="FFC00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algn="ctr" fontAlgn="base">
                  <a:spcBef>
                    <a:spcPct val="0"/>
                  </a:spcBef>
                  <a:spcAft>
                    <a:spcPct val="0"/>
                  </a:spcAft>
                  <a:buClr>
                    <a:srgbClr val="CC9900"/>
                  </a:buClr>
                </a:pPr>
                <a:r>
                  <a:rPr lang="en-US" altLang="zh-CN" sz="900" dirty="0">
                    <a:solidFill>
                      <a:prstClr val="black"/>
                    </a:solidFill>
                    <a:latin typeface="+mn-ea"/>
                    <a:ea typeface="+mn-ea"/>
                  </a:rPr>
                  <a:t>PBS</a:t>
                </a:r>
                <a:r>
                  <a:rPr lang="zh-CN" altLang="en-US" sz="900" dirty="0">
                    <a:solidFill>
                      <a:prstClr val="black"/>
                    </a:solidFill>
                    <a:latin typeface="+mn-ea"/>
                    <a:ea typeface="+mn-ea"/>
                  </a:rPr>
                  <a:t>调度</a:t>
                </a:r>
                <a:endParaRPr lang="en-US" altLang="zh-CN" sz="900" dirty="0">
                  <a:solidFill>
                    <a:prstClr val="black"/>
                  </a:solidFill>
                  <a:latin typeface="+mn-ea"/>
                  <a:ea typeface="+mn-ea"/>
                </a:endParaRPr>
              </a:p>
              <a:p>
                <a:pPr algn="ctr" fontAlgn="base">
                  <a:spcBef>
                    <a:spcPct val="0"/>
                  </a:spcBef>
                  <a:spcAft>
                    <a:spcPct val="0"/>
                  </a:spcAft>
                  <a:buClr>
                    <a:srgbClr val="CC9900"/>
                  </a:buClr>
                </a:pPr>
                <a:r>
                  <a:rPr lang="zh-CN" altLang="en-US" sz="900" dirty="0">
                    <a:solidFill>
                      <a:prstClr val="black"/>
                    </a:solidFill>
                    <a:latin typeface="+mn-ea"/>
                    <a:ea typeface="+mn-ea"/>
                  </a:rPr>
                  <a:t>软件</a:t>
                </a:r>
                <a:endParaRPr lang="en-US" sz="900" dirty="0">
                  <a:solidFill>
                    <a:prstClr val="black"/>
                  </a:solidFill>
                  <a:latin typeface="+mn-ea"/>
                  <a:ea typeface="+mn-ea"/>
                </a:endParaRPr>
              </a:p>
            </p:txBody>
          </p:sp>
        </p:grpSp>
        <p:sp>
          <p:nvSpPr>
            <p:cNvPr id="15" name="文本框 14"/>
            <p:cNvSpPr txBox="1"/>
            <p:nvPr/>
          </p:nvSpPr>
          <p:spPr>
            <a:xfrm>
              <a:off x="3666505" y="3809998"/>
              <a:ext cx="1436439" cy="535531"/>
            </a:xfrm>
            <a:prstGeom prst="rect">
              <a:avLst/>
            </a:prstGeom>
            <a:noFill/>
          </p:spPr>
          <p:txBody>
            <a:bodyPr wrap="square" rtlCol="0">
              <a:spAutoFit/>
            </a:bodyPr>
            <a:lstStyle/>
            <a:p>
              <a:pPr algn="ctr" fontAlgn="base">
                <a:lnSpc>
                  <a:spcPct val="120000"/>
                </a:lnSpc>
                <a:spcBef>
                  <a:spcPct val="0"/>
                </a:spcBef>
                <a:spcAft>
                  <a:spcPct val="0"/>
                </a:spcAft>
              </a:pPr>
              <a:r>
                <a:rPr lang="zh-CN" altLang="en-US" sz="1200" dirty="0">
                  <a:solidFill>
                    <a:srgbClr val="000000"/>
                  </a:solidFill>
                  <a:latin typeface="+mn-ea"/>
                  <a:ea typeface="+mn-ea"/>
                </a:rPr>
                <a:t>跨云数据传输</a:t>
              </a:r>
              <a:endParaRPr lang="en-US" altLang="zh-CN" sz="1200" dirty="0">
                <a:solidFill>
                  <a:srgbClr val="000000"/>
                </a:solidFill>
                <a:latin typeface="+mn-ea"/>
                <a:ea typeface="+mn-ea"/>
              </a:endParaRPr>
            </a:p>
            <a:p>
              <a:pPr algn="ctr" fontAlgn="base">
                <a:lnSpc>
                  <a:spcPct val="120000"/>
                </a:lnSpc>
                <a:spcBef>
                  <a:spcPct val="0"/>
                </a:spcBef>
                <a:spcAft>
                  <a:spcPct val="0"/>
                </a:spcAft>
              </a:pPr>
              <a:r>
                <a:rPr lang="zh-CN" altLang="en-US" sz="1200" dirty="0">
                  <a:solidFill>
                    <a:srgbClr val="000000"/>
                  </a:solidFill>
                  <a:latin typeface="+mn-ea"/>
                  <a:ea typeface="+mn-ea"/>
                </a:rPr>
                <a:t>备份、归档</a:t>
              </a:r>
              <a:endParaRPr lang="en-US" sz="1200" dirty="0" err="1">
                <a:solidFill>
                  <a:srgbClr val="000000"/>
                </a:solidFill>
                <a:latin typeface="+mn-ea"/>
                <a:ea typeface="+mn-ea"/>
              </a:endParaRPr>
            </a:p>
          </p:txBody>
        </p:sp>
        <p:grpSp>
          <p:nvGrpSpPr>
            <p:cNvPr id="16" name="组合 16582"/>
            <p:cNvGrpSpPr/>
            <p:nvPr/>
          </p:nvGrpSpPr>
          <p:grpSpPr>
            <a:xfrm>
              <a:off x="4529767" y="4506014"/>
              <a:ext cx="303112" cy="284942"/>
              <a:chOff x="8407400" y="2055813"/>
              <a:chExt cx="360363" cy="458788"/>
            </a:xfrm>
            <a:solidFill>
              <a:schemeClr val="bg1"/>
            </a:solidFill>
          </p:grpSpPr>
          <p:sp>
            <p:nvSpPr>
              <p:cNvPr id="1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ln>
            </p:spPr>
            <p:txBody>
              <a:bodyPr/>
              <a:lstStyle/>
              <a:p>
                <a:pPr defTabSz="724535">
                  <a:defRPr/>
                </a:pPr>
                <a:endParaRPr lang="zh-CN" altLang="en-US" sz="1200" kern="0">
                  <a:solidFill>
                    <a:sysClr val="windowText" lastClr="000000"/>
                  </a:solidFill>
                  <a:latin typeface="+mn-ea"/>
                  <a:ea typeface="+mn-ea"/>
                </a:endParaRPr>
              </a:p>
            </p:txBody>
          </p:sp>
          <p:sp>
            <p:nvSpPr>
              <p:cNvPr id="18" name="Freeform 220"/>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ln>
            </p:spPr>
            <p:txBody>
              <a:bodyPr/>
              <a:lstStyle/>
              <a:p>
                <a:pPr defTabSz="724535">
                  <a:defRPr/>
                </a:pPr>
                <a:endParaRPr lang="zh-CN" altLang="en-US" sz="1200" kern="0">
                  <a:solidFill>
                    <a:sysClr val="windowText" lastClr="000000"/>
                  </a:solidFill>
                  <a:latin typeface="+mn-ea"/>
                  <a:ea typeface="+mn-ea"/>
                </a:endParaRPr>
              </a:p>
            </p:txBody>
          </p:sp>
          <p:sp>
            <p:nvSpPr>
              <p:cNvPr id="19" name="Freeform 221"/>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ln>
            </p:spPr>
            <p:txBody>
              <a:bodyPr/>
              <a:lstStyle/>
              <a:p>
                <a:pPr defTabSz="724535">
                  <a:defRPr/>
                </a:pPr>
                <a:endParaRPr lang="zh-CN" altLang="en-US" sz="1200" kern="0">
                  <a:solidFill>
                    <a:sysClr val="windowText" lastClr="000000"/>
                  </a:solidFill>
                  <a:latin typeface="+mn-ea"/>
                  <a:ea typeface="+mn-ea"/>
                </a:endParaRPr>
              </a:p>
            </p:txBody>
          </p:sp>
          <p:sp>
            <p:nvSpPr>
              <p:cNvPr id="20" name="Freeform 222"/>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ln>
            </p:spPr>
            <p:txBody>
              <a:bodyPr/>
              <a:lstStyle/>
              <a:p>
                <a:pPr defTabSz="724535">
                  <a:defRPr/>
                </a:pPr>
                <a:endParaRPr lang="zh-CN" altLang="en-US" sz="1200" kern="0">
                  <a:solidFill>
                    <a:sysClr val="windowText" lastClr="000000"/>
                  </a:solidFill>
                  <a:latin typeface="+mn-ea"/>
                  <a:ea typeface="+mn-ea"/>
                </a:endParaRPr>
              </a:p>
            </p:txBody>
          </p:sp>
        </p:grpSp>
        <p:sp>
          <p:nvSpPr>
            <p:cNvPr id="21" name="文本框 20"/>
            <p:cNvSpPr txBox="1"/>
            <p:nvPr/>
          </p:nvSpPr>
          <p:spPr>
            <a:xfrm>
              <a:off x="4522225" y="4463448"/>
              <a:ext cx="510076" cy="276999"/>
            </a:xfrm>
            <a:prstGeom prst="rect">
              <a:avLst/>
            </a:prstGeom>
            <a:noFill/>
          </p:spPr>
          <p:txBody>
            <a:bodyPr wrap="none" rtlCol="0">
              <a:spAutoFit/>
            </a:bodyPr>
            <a:lstStyle/>
            <a:p>
              <a:pPr fontAlgn="base">
                <a:spcBef>
                  <a:spcPct val="0"/>
                </a:spcBef>
                <a:spcAft>
                  <a:spcPct val="0"/>
                </a:spcAft>
              </a:pPr>
              <a:r>
                <a:rPr lang="en-US" altLang="zh-CN" sz="1200" b="1" dirty="0">
                  <a:solidFill>
                    <a:prstClr val="white"/>
                  </a:solidFill>
                  <a:latin typeface="+mn-ea"/>
                  <a:ea typeface="+mn-ea"/>
                </a:rPr>
                <a:t>OBS</a:t>
              </a:r>
              <a:endParaRPr lang="en-US" sz="1200" b="1" dirty="0">
                <a:solidFill>
                  <a:prstClr val="white"/>
                </a:solidFill>
                <a:latin typeface="+mn-ea"/>
                <a:ea typeface="+mn-ea"/>
              </a:endParaRPr>
            </a:p>
          </p:txBody>
        </p:sp>
        <p:grpSp>
          <p:nvGrpSpPr>
            <p:cNvPr id="22" name="组合 21"/>
            <p:cNvGrpSpPr/>
            <p:nvPr/>
          </p:nvGrpSpPr>
          <p:grpSpPr>
            <a:xfrm>
              <a:off x="1388705" y="4165757"/>
              <a:ext cx="2204145" cy="749290"/>
              <a:chOff x="1923260" y="3860836"/>
              <a:chExt cx="1977180" cy="827497"/>
            </a:xfrm>
          </p:grpSpPr>
          <p:sp>
            <p:nvSpPr>
              <p:cNvPr id="23" name="圆角矩形 22"/>
              <p:cNvSpPr/>
              <p:nvPr/>
            </p:nvSpPr>
            <p:spPr bwMode="auto">
              <a:xfrm>
                <a:off x="1935323" y="4376892"/>
                <a:ext cx="1342593" cy="307135"/>
              </a:xfrm>
              <a:prstGeom prst="roundRect">
                <a:avLst/>
              </a:prstGeom>
              <a:noFill/>
              <a:ln w="15875" cap="flat" cmpd="sng" algn="ctr">
                <a:solidFill>
                  <a:schemeClr val="bg1"/>
                </a:solidFill>
                <a:prstDash val="solid"/>
                <a:round/>
                <a:headEnd type="none" w="med" len="med"/>
                <a:tailEnd type="none" w="med" len="med"/>
              </a:ln>
              <a:effectLst/>
            </p:spPr>
            <p:txBody>
              <a:bodyPr vert="horz" wrap="square" lIns="91380" tIns="45690" rIns="91380" bIns="45690" numCol="1" rtlCol="0" anchor="t" anchorCtr="0" compatLnSpc="1"/>
              <a:lstStyle/>
              <a:p>
                <a:pPr algn="ctr" fontAlgn="base">
                  <a:spcBef>
                    <a:spcPct val="0"/>
                  </a:spcBef>
                  <a:spcAft>
                    <a:spcPct val="0"/>
                  </a:spcAft>
                  <a:buClr>
                    <a:srgbClr val="CC9900"/>
                  </a:buClr>
                </a:pPr>
                <a:endParaRPr lang="en-US" sz="1200" b="1" dirty="0">
                  <a:solidFill>
                    <a:srgbClr val="000000"/>
                  </a:solidFill>
                  <a:latin typeface="+mn-ea"/>
                  <a:ea typeface="+mn-ea"/>
                </a:endParaRPr>
              </a:p>
            </p:txBody>
          </p:sp>
          <p:sp>
            <p:nvSpPr>
              <p:cNvPr id="24" name="圆角矩形 23"/>
              <p:cNvSpPr/>
              <p:nvPr/>
            </p:nvSpPr>
            <p:spPr bwMode="auto">
              <a:xfrm>
                <a:off x="2282501" y="3860836"/>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EVS</a:t>
                </a:r>
                <a:endParaRPr lang="en-US" sz="1200" dirty="0">
                  <a:solidFill>
                    <a:prstClr val="white"/>
                  </a:solidFill>
                  <a:latin typeface="+mn-ea"/>
                  <a:ea typeface="+mn-ea"/>
                </a:endParaRPr>
              </a:p>
            </p:txBody>
          </p:sp>
          <p:sp>
            <p:nvSpPr>
              <p:cNvPr id="25" name="圆角矩形 24"/>
              <p:cNvSpPr/>
              <p:nvPr/>
            </p:nvSpPr>
            <p:spPr bwMode="auto">
              <a:xfrm>
                <a:off x="1923960" y="3860836"/>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ECS</a:t>
                </a:r>
                <a:endParaRPr lang="en-US" sz="1200" dirty="0">
                  <a:solidFill>
                    <a:prstClr val="white"/>
                  </a:solidFill>
                  <a:latin typeface="+mn-ea"/>
                  <a:ea typeface="+mn-ea"/>
                </a:endParaRPr>
              </a:p>
            </p:txBody>
          </p:sp>
          <p:sp>
            <p:nvSpPr>
              <p:cNvPr id="26" name="圆角矩形 25"/>
              <p:cNvSpPr/>
              <p:nvPr/>
            </p:nvSpPr>
            <p:spPr bwMode="auto">
              <a:xfrm>
                <a:off x="2999581" y="3860836"/>
                <a:ext cx="324119" cy="229195"/>
              </a:xfrm>
              <a:prstGeom prst="roundRect">
                <a:avLst/>
              </a:prstGeom>
              <a:solidFill>
                <a:srgbClr val="00B050"/>
              </a:solid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sz="1200" dirty="0">
                    <a:solidFill>
                      <a:prstClr val="white"/>
                    </a:solidFill>
                    <a:latin typeface="+mn-ea"/>
                    <a:ea typeface="+mn-ea"/>
                  </a:rPr>
                  <a:t>BMS</a:t>
                </a:r>
                <a:endParaRPr lang="en-US" sz="1200" dirty="0">
                  <a:solidFill>
                    <a:prstClr val="white"/>
                  </a:solidFill>
                  <a:latin typeface="+mn-ea"/>
                  <a:ea typeface="+mn-ea"/>
                </a:endParaRPr>
              </a:p>
            </p:txBody>
          </p:sp>
          <p:sp>
            <p:nvSpPr>
              <p:cNvPr id="27" name="圆角矩形 26"/>
              <p:cNvSpPr/>
              <p:nvPr/>
            </p:nvSpPr>
            <p:spPr bwMode="auto">
              <a:xfrm>
                <a:off x="2641041" y="3860836"/>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VPC</a:t>
                </a:r>
                <a:endParaRPr lang="en-US" sz="1200" dirty="0">
                  <a:solidFill>
                    <a:prstClr val="white"/>
                  </a:solidFill>
                  <a:latin typeface="+mn-ea"/>
                  <a:ea typeface="+mn-ea"/>
                </a:endParaRPr>
              </a:p>
            </p:txBody>
          </p:sp>
          <p:sp>
            <p:nvSpPr>
              <p:cNvPr id="28" name="圆角矩形 27"/>
              <p:cNvSpPr/>
              <p:nvPr/>
            </p:nvSpPr>
            <p:spPr bwMode="auto">
              <a:xfrm>
                <a:off x="2281801" y="4110730"/>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EIP</a:t>
                </a:r>
                <a:endParaRPr lang="en-US" sz="1200" dirty="0">
                  <a:solidFill>
                    <a:prstClr val="white"/>
                  </a:solidFill>
                  <a:latin typeface="+mn-ea"/>
                  <a:ea typeface="+mn-ea"/>
                </a:endParaRPr>
              </a:p>
            </p:txBody>
          </p:sp>
          <p:sp>
            <p:nvSpPr>
              <p:cNvPr id="29" name="圆角矩形 28"/>
              <p:cNvSpPr/>
              <p:nvPr/>
            </p:nvSpPr>
            <p:spPr bwMode="auto">
              <a:xfrm>
                <a:off x="1923260" y="4110730"/>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OBS</a:t>
                </a:r>
                <a:endParaRPr lang="en-US" sz="1200" dirty="0">
                  <a:solidFill>
                    <a:prstClr val="white"/>
                  </a:solidFill>
                  <a:latin typeface="+mn-ea"/>
                  <a:ea typeface="+mn-ea"/>
                </a:endParaRPr>
              </a:p>
            </p:txBody>
          </p:sp>
          <p:sp>
            <p:nvSpPr>
              <p:cNvPr id="30" name="圆角矩形 29"/>
              <p:cNvSpPr/>
              <p:nvPr/>
            </p:nvSpPr>
            <p:spPr bwMode="auto">
              <a:xfrm>
                <a:off x="2998880" y="4110730"/>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IAM</a:t>
                </a:r>
                <a:endParaRPr lang="en-US" sz="1200" dirty="0">
                  <a:solidFill>
                    <a:prstClr val="white"/>
                  </a:solidFill>
                  <a:latin typeface="+mn-ea"/>
                  <a:ea typeface="+mn-ea"/>
                </a:endParaRPr>
              </a:p>
            </p:txBody>
          </p:sp>
          <p:sp>
            <p:nvSpPr>
              <p:cNvPr id="31" name="圆角矩形 30"/>
              <p:cNvSpPr/>
              <p:nvPr/>
            </p:nvSpPr>
            <p:spPr bwMode="auto">
              <a:xfrm>
                <a:off x="2640341" y="4110730"/>
                <a:ext cx="324119" cy="229195"/>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IMS</a:t>
                </a:r>
                <a:endParaRPr lang="en-US" sz="1200" dirty="0">
                  <a:solidFill>
                    <a:prstClr val="white"/>
                  </a:solidFill>
                  <a:latin typeface="+mn-ea"/>
                  <a:ea typeface="+mn-ea"/>
                </a:endParaRPr>
              </a:p>
            </p:txBody>
          </p:sp>
          <p:sp>
            <p:nvSpPr>
              <p:cNvPr id="32" name="圆角矩形 31"/>
              <p:cNvSpPr/>
              <p:nvPr/>
            </p:nvSpPr>
            <p:spPr bwMode="auto">
              <a:xfrm>
                <a:off x="3373718" y="4110730"/>
                <a:ext cx="526722" cy="229195"/>
              </a:xfrm>
              <a:prstGeom prst="roundRect">
                <a:avLst/>
              </a:prstGeom>
              <a:solidFill>
                <a:srgbClr val="00B050"/>
              </a:solidFill>
              <a:ln w="15875" cap="flat" cmpd="sng" algn="ctr">
                <a:solidFill>
                  <a:schemeClr val="tx1"/>
                </a:solidFill>
                <a:prstDash val="solid"/>
                <a:round/>
                <a:headEnd type="none" w="med" len="med"/>
                <a:tailEnd type="none" w="med" len="med"/>
              </a:ln>
              <a:effectLst/>
            </p:spPr>
            <p:txBody>
              <a:bodyPr vert="horz" wrap="square" lIns="91380" tIns="45690" rIns="91380" bIns="45690" numCol="1" rtlCol="0" anchor="ctr" anchorCtr="1" compatLnSpc="1"/>
              <a:lstStyle/>
              <a:p>
                <a:pPr algn="ctr" fontAlgn="base">
                  <a:spcBef>
                    <a:spcPct val="0"/>
                  </a:spcBef>
                  <a:spcAft>
                    <a:spcPct val="0"/>
                  </a:spcAft>
                  <a:buClr>
                    <a:srgbClr val="CC9900"/>
                  </a:buClr>
                </a:pPr>
                <a:r>
                  <a:rPr lang="en-US" altLang="zh-CN" sz="1200" b="1" dirty="0">
                    <a:solidFill>
                      <a:prstClr val="white"/>
                    </a:solidFill>
                    <a:latin typeface="+mn-ea"/>
                    <a:ea typeface="+mn-ea"/>
                  </a:rPr>
                  <a:t>SFS</a:t>
                </a:r>
                <a:endParaRPr lang="en-US" sz="1200" b="1" dirty="0">
                  <a:solidFill>
                    <a:prstClr val="white"/>
                  </a:solidFill>
                  <a:latin typeface="+mn-ea"/>
                  <a:ea typeface="+mn-ea"/>
                </a:endParaRPr>
              </a:p>
            </p:txBody>
          </p:sp>
          <p:sp>
            <p:nvSpPr>
              <p:cNvPr id="33" name="矩形 32"/>
              <p:cNvSpPr/>
              <p:nvPr/>
            </p:nvSpPr>
            <p:spPr>
              <a:xfrm>
                <a:off x="1958335" y="4382422"/>
                <a:ext cx="1269987" cy="305911"/>
              </a:xfrm>
              <a:prstGeom prst="rect">
                <a:avLst/>
              </a:prstGeom>
            </p:spPr>
            <p:txBody>
              <a:bodyPr wrap="none">
                <a:spAutoFit/>
              </a:bodyPr>
              <a:lstStyle/>
              <a:p>
                <a:pPr algn="ctr" fontAlgn="base">
                  <a:spcBef>
                    <a:spcPct val="0"/>
                  </a:spcBef>
                  <a:spcAft>
                    <a:spcPct val="0"/>
                  </a:spcAft>
                  <a:buClr>
                    <a:srgbClr val="CC9900"/>
                  </a:buClr>
                </a:pPr>
                <a:r>
                  <a:rPr lang="zh-CN" altLang="en-US" sz="1200" b="1" dirty="0">
                    <a:solidFill>
                      <a:prstClr val="white"/>
                    </a:solidFill>
                    <a:latin typeface="+mn-ea"/>
                    <a:ea typeface="+mn-ea"/>
                  </a:rPr>
                  <a:t>计算、存储、网络</a:t>
                </a:r>
                <a:endParaRPr lang="en-US" sz="1200" b="1" dirty="0">
                  <a:solidFill>
                    <a:prstClr val="white"/>
                  </a:solidFill>
                  <a:latin typeface="+mn-ea"/>
                  <a:ea typeface="+mn-ea"/>
                </a:endParaRPr>
              </a:p>
            </p:txBody>
          </p:sp>
        </p:grpSp>
        <p:sp>
          <p:nvSpPr>
            <p:cNvPr id="34" name="椭圆 33"/>
            <p:cNvSpPr/>
            <p:nvPr/>
          </p:nvSpPr>
          <p:spPr bwMode="auto">
            <a:xfrm>
              <a:off x="3499955" y="3802180"/>
              <a:ext cx="198098" cy="211387"/>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1</a:t>
              </a:r>
              <a:endParaRPr lang="en-US" sz="1200" dirty="0">
                <a:solidFill>
                  <a:srgbClr val="FFFFFF"/>
                </a:solidFill>
                <a:latin typeface="+mn-ea"/>
                <a:ea typeface="+mn-ea"/>
              </a:endParaRPr>
            </a:p>
          </p:txBody>
        </p:sp>
        <p:sp>
          <p:nvSpPr>
            <p:cNvPr id="35" name="椭圆 34"/>
            <p:cNvSpPr/>
            <p:nvPr/>
          </p:nvSpPr>
          <p:spPr bwMode="auto">
            <a:xfrm>
              <a:off x="4872707" y="3873457"/>
              <a:ext cx="217941" cy="248178"/>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2</a:t>
              </a:r>
              <a:endParaRPr lang="en-US" sz="1200" dirty="0">
                <a:solidFill>
                  <a:srgbClr val="FFFFFF"/>
                </a:solidFill>
                <a:latin typeface="+mn-ea"/>
                <a:ea typeface="+mn-ea"/>
              </a:endParaRPr>
            </a:p>
          </p:txBody>
        </p:sp>
        <p:sp>
          <p:nvSpPr>
            <p:cNvPr id="36" name="椭圆 35"/>
            <p:cNvSpPr/>
            <p:nvPr/>
          </p:nvSpPr>
          <p:spPr bwMode="auto">
            <a:xfrm>
              <a:off x="3912758" y="2475991"/>
              <a:ext cx="198098" cy="211387"/>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3</a:t>
              </a:r>
              <a:endParaRPr lang="en-US" sz="1200" dirty="0">
                <a:solidFill>
                  <a:srgbClr val="FFFFFF"/>
                </a:solidFill>
                <a:latin typeface="+mn-ea"/>
                <a:ea typeface="+mn-ea"/>
              </a:endParaRPr>
            </a:p>
          </p:txBody>
        </p:sp>
        <p:cxnSp>
          <p:nvCxnSpPr>
            <p:cNvPr id="37" name="直接箭头连接符 36"/>
            <p:cNvCxnSpPr>
              <a:stCxn id="14" idx="2"/>
              <a:endCxn id="26" idx="3"/>
            </p:cNvCxnSpPr>
            <p:nvPr/>
          </p:nvCxnSpPr>
          <p:spPr>
            <a:xfrm flipH="1">
              <a:off x="2949905" y="3954370"/>
              <a:ext cx="264012" cy="315153"/>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196986" y="4469711"/>
              <a:ext cx="2375038" cy="1061829"/>
            </a:xfrm>
            <a:prstGeom prst="rect">
              <a:avLst/>
            </a:prstGeom>
          </p:spPr>
          <p:txBody>
            <a:bodyPr wrap="square">
              <a:spAutoFit/>
            </a:bodyPr>
            <a:lstStyle/>
            <a:p>
              <a:pPr defTabSz="913765">
                <a:spcBef>
                  <a:spcPts val="900"/>
                </a:spcBef>
                <a:buFont typeface="Arial" panose="020B0604020202020204" pitchFamily="34" charset="0"/>
                <a:buChar char="•"/>
              </a:pPr>
              <a:r>
                <a:rPr lang="zh-CN" altLang="en-US" sz="1200" dirty="0">
                  <a:solidFill>
                    <a:srgbClr val="000000"/>
                  </a:solidFill>
                  <a:latin typeface="+mn-ea"/>
                  <a:ea typeface="+mn-ea"/>
                </a:rPr>
                <a:t> 跨云管理</a:t>
              </a:r>
              <a:r>
                <a:rPr lang="en-US" altLang="zh-CN" sz="1200" dirty="0">
                  <a:solidFill>
                    <a:srgbClr val="000000"/>
                  </a:solidFill>
                  <a:latin typeface="+mn-ea"/>
                  <a:ea typeface="+mn-ea"/>
                </a:rPr>
                <a:t>HPC</a:t>
              </a:r>
              <a:r>
                <a:rPr lang="zh-CN" altLang="en-US" sz="1200" dirty="0">
                  <a:solidFill>
                    <a:srgbClr val="000000"/>
                  </a:solidFill>
                  <a:latin typeface="+mn-ea"/>
                  <a:ea typeface="+mn-ea"/>
                </a:rPr>
                <a:t>集群</a:t>
              </a:r>
              <a:endParaRPr lang="en-US" altLang="zh-CN" sz="1200" dirty="0">
                <a:solidFill>
                  <a:srgbClr val="000000"/>
                </a:solidFill>
                <a:latin typeface="+mn-ea"/>
                <a:ea typeface="+mn-ea"/>
              </a:endParaRPr>
            </a:p>
            <a:p>
              <a:pPr defTabSz="913765">
                <a:spcBef>
                  <a:spcPts val="900"/>
                </a:spcBef>
                <a:buFont typeface="Arial" panose="020B0604020202020204" pitchFamily="34" charset="0"/>
                <a:buChar char="•"/>
              </a:pPr>
              <a:r>
                <a:rPr lang="en-US" sz="1200" dirty="0">
                  <a:solidFill>
                    <a:srgbClr val="000000"/>
                  </a:solidFill>
                  <a:latin typeface="+mn-ea"/>
                  <a:ea typeface="+mn-ea"/>
                </a:rPr>
                <a:t> </a:t>
              </a:r>
              <a:r>
                <a:rPr lang="zh-CN" altLang="en-US" sz="1200" dirty="0">
                  <a:solidFill>
                    <a:srgbClr val="000000"/>
                  </a:solidFill>
                  <a:latin typeface="+mn-ea"/>
                  <a:ea typeface="+mn-ea"/>
                </a:rPr>
                <a:t>混合云专线高速传输数据</a:t>
              </a:r>
              <a:endParaRPr lang="en-US" altLang="zh-CN" sz="1200" dirty="0">
                <a:solidFill>
                  <a:srgbClr val="000000"/>
                </a:solidFill>
                <a:latin typeface="+mn-ea"/>
                <a:ea typeface="+mn-ea"/>
              </a:endParaRPr>
            </a:p>
            <a:p>
              <a:pPr defTabSz="913765">
                <a:spcBef>
                  <a:spcPts val="900"/>
                </a:spcBef>
                <a:buFont typeface="Arial" panose="020B0604020202020204" pitchFamily="34" charset="0"/>
                <a:buChar char="•"/>
              </a:pPr>
              <a:r>
                <a:rPr lang="zh-CN" altLang="en-US" sz="1200" dirty="0">
                  <a:solidFill>
                    <a:srgbClr val="000000"/>
                  </a:solidFill>
                  <a:latin typeface="+mn-ea"/>
                  <a:ea typeface="+mn-ea"/>
                </a:rPr>
                <a:t> 在本地和公有云之间动态调整作业比例</a:t>
              </a:r>
              <a:endParaRPr lang="en-US" sz="1200" dirty="0">
                <a:solidFill>
                  <a:srgbClr val="000000"/>
                </a:solidFill>
                <a:latin typeface="+mn-ea"/>
                <a:ea typeface="+mn-ea"/>
              </a:endParaRPr>
            </a:p>
          </p:txBody>
        </p:sp>
        <p:sp>
          <p:nvSpPr>
            <p:cNvPr id="39" name="文本框 38"/>
            <p:cNvSpPr txBox="1"/>
            <p:nvPr/>
          </p:nvSpPr>
          <p:spPr>
            <a:xfrm>
              <a:off x="3103155" y="2705620"/>
              <a:ext cx="900391" cy="461665"/>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mn-ea"/>
                  <a:ea typeface="+mn-ea"/>
                </a:rPr>
                <a:t>作业弹性调度</a:t>
              </a:r>
              <a:endParaRPr lang="en-US" sz="1200" dirty="0" err="1">
                <a:solidFill>
                  <a:srgbClr val="000000"/>
                </a:solidFill>
                <a:latin typeface="+mn-ea"/>
                <a:ea typeface="+mn-ea"/>
              </a:endParaRPr>
            </a:p>
          </p:txBody>
        </p:sp>
        <p:sp>
          <p:nvSpPr>
            <p:cNvPr id="40" name="椭圆 39"/>
            <p:cNvSpPr/>
            <p:nvPr/>
          </p:nvSpPr>
          <p:spPr bwMode="auto">
            <a:xfrm>
              <a:off x="5028716" y="4762249"/>
              <a:ext cx="198098" cy="211387"/>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2</a:t>
              </a:r>
              <a:endParaRPr lang="en-US" sz="1200" dirty="0">
                <a:solidFill>
                  <a:srgbClr val="FFFFFF"/>
                </a:solidFill>
                <a:latin typeface="+mn-ea"/>
                <a:ea typeface="+mn-ea"/>
              </a:endParaRPr>
            </a:p>
          </p:txBody>
        </p:sp>
        <p:sp>
          <p:nvSpPr>
            <p:cNvPr id="41" name="椭圆 40"/>
            <p:cNvSpPr/>
            <p:nvPr/>
          </p:nvSpPr>
          <p:spPr bwMode="auto">
            <a:xfrm>
              <a:off x="5028716" y="5076070"/>
              <a:ext cx="198098" cy="211387"/>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3</a:t>
              </a:r>
              <a:endParaRPr lang="en-US" sz="1200" dirty="0">
                <a:solidFill>
                  <a:srgbClr val="FFFFFF"/>
                </a:solidFill>
                <a:latin typeface="+mn-ea"/>
                <a:ea typeface="+mn-ea"/>
              </a:endParaRPr>
            </a:p>
          </p:txBody>
        </p:sp>
        <p:sp>
          <p:nvSpPr>
            <p:cNvPr id="42" name="椭圆 41"/>
            <p:cNvSpPr/>
            <p:nvPr/>
          </p:nvSpPr>
          <p:spPr bwMode="auto">
            <a:xfrm>
              <a:off x="5028716" y="4491513"/>
              <a:ext cx="198098" cy="211387"/>
            </a:xfrm>
            <a:prstGeom prst="ellipse">
              <a:avLst/>
            </a:prstGeom>
            <a:solidFill>
              <a:srgbClr val="C00000"/>
            </a:solidFill>
            <a:ln>
              <a:noFill/>
            </a:ln>
            <a:effectLst/>
          </p:spPr>
          <p:txBody>
            <a:bodyPr vert="horz" wrap="square" lIns="91380" tIns="45690" rIns="91380" bIns="45690" numCol="1" rtlCol="0" anchor="ctr" anchorCtr="0" compatLnSpc="1"/>
            <a:lstStyle/>
            <a:p>
              <a:pPr algn="ctr" fontAlgn="base">
                <a:spcBef>
                  <a:spcPct val="0"/>
                </a:spcBef>
                <a:spcAft>
                  <a:spcPct val="0"/>
                </a:spcAft>
                <a:buClr>
                  <a:srgbClr val="CC9900"/>
                </a:buClr>
              </a:pPr>
              <a:r>
                <a:rPr lang="en-US" sz="1200" dirty="0">
                  <a:solidFill>
                    <a:srgbClr val="FFFFFF"/>
                  </a:solidFill>
                  <a:latin typeface="+mn-ea"/>
                  <a:ea typeface="+mn-ea"/>
                </a:rPr>
                <a:t>1</a:t>
              </a:r>
              <a:endParaRPr lang="en-US" sz="1200" dirty="0">
                <a:solidFill>
                  <a:srgbClr val="FFFFFF"/>
                </a:solidFill>
                <a:latin typeface="+mn-ea"/>
                <a:ea typeface="+mn-ea"/>
              </a:endParaRPr>
            </a:p>
          </p:txBody>
        </p:sp>
        <p:sp>
          <p:nvSpPr>
            <p:cNvPr id="43" name="文本框 42"/>
            <p:cNvSpPr txBox="1"/>
            <p:nvPr/>
          </p:nvSpPr>
          <p:spPr>
            <a:xfrm>
              <a:off x="5449877" y="1601064"/>
              <a:ext cx="1740033" cy="276999"/>
            </a:xfrm>
            <a:prstGeom prst="rect">
              <a:avLst/>
            </a:prstGeom>
            <a:noFill/>
          </p:spPr>
          <p:txBody>
            <a:bodyPr wrap="square" rtlCol="0">
              <a:spAutoFit/>
            </a:bodyPr>
            <a:lstStyle/>
            <a:p>
              <a:pPr algn="ctr" eaLnBrk="0" fontAlgn="base" hangingPunct="0">
                <a:spcBef>
                  <a:spcPct val="0"/>
                </a:spcBef>
                <a:spcAft>
                  <a:spcPct val="0"/>
                </a:spcAft>
              </a:pPr>
              <a:r>
                <a:rPr lang="zh-CN" altLang="en-US" sz="1200" b="1" dirty="0">
                  <a:solidFill>
                    <a:prstClr val="black"/>
                  </a:solidFill>
                  <a:latin typeface="+mn-ea"/>
                  <a:ea typeface="+mn-ea"/>
                </a:rPr>
                <a:t>华为云</a:t>
              </a:r>
              <a:endParaRPr lang="en-US" altLang="zh-CN" sz="1200" b="1" dirty="0">
                <a:solidFill>
                  <a:prstClr val="black"/>
                </a:solidFill>
                <a:latin typeface="+mn-ea"/>
                <a:ea typeface="+mn-ea"/>
              </a:endParaRPr>
            </a:p>
          </p:txBody>
        </p:sp>
        <p:grpSp>
          <p:nvGrpSpPr>
            <p:cNvPr id="44" name="组合 296"/>
            <p:cNvGrpSpPr/>
            <p:nvPr/>
          </p:nvGrpSpPr>
          <p:grpSpPr>
            <a:xfrm>
              <a:off x="7022201" y="1602529"/>
              <a:ext cx="549823" cy="608184"/>
              <a:chOff x="12379325" y="6088063"/>
              <a:chExt cx="601663" cy="606425"/>
            </a:xfrm>
            <a:solidFill>
              <a:schemeClr val="tx1">
                <a:lumMod val="50000"/>
                <a:lumOff val="50000"/>
              </a:schemeClr>
            </a:solidFill>
          </p:grpSpPr>
          <p:sp>
            <p:nvSpPr>
              <p:cNvPr id="45" name="Freeform 721"/>
              <p:cNvSpPr/>
              <p:nvPr/>
            </p:nvSpPr>
            <p:spPr bwMode="auto">
              <a:xfrm>
                <a:off x="12379325" y="6088063"/>
                <a:ext cx="601663" cy="606425"/>
              </a:xfrm>
              <a:custGeom>
                <a:avLst/>
                <a:gdLst/>
                <a:ahLst/>
                <a:cxnLst>
                  <a:cxn ang="0">
                    <a:pos x="346" y="190"/>
                  </a:cxn>
                  <a:cxn ang="0">
                    <a:pos x="338" y="237"/>
                  </a:cxn>
                  <a:cxn ang="0">
                    <a:pos x="320" y="278"/>
                  </a:cxn>
                  <a:cxn ang="0">
                    <a:pos x="299" y="302"/>
                  </a:cxn>
                  <a:cxn ang="0">
                    <a:pos x="265" y="329"/>
                  </a:cxn>
                  <a:cxn ang="0">
                    <a:pos x="220" y="345"/>
                  </a:cxn>
                  <a:cxn ang="0">
                    <a:pos x="189" y="347"/>
                  </a:cxn>
                  <a:cxn ang="0">
                    <a:pos x="142" y="341"/>
                  </a:cxn>
                  <a:cxn ang="0">
                    <a:pos x="102" y="320"/>
                  </a:cxn>
                  <a:cxn ang="0">
                    <a:pos x="79" y="302"/>
                  </a:cxn>
                  <a:cxn ang="0">
                    <a:pos x="51" y="265"/>
                  </a:cxn>
                  <a:cxn ang="0">
                    <a:pos x="36" y="223"/>
                  </a:cxn>
                  <a:cxn ang="0">
                    <a:pos x="32" y="190"/>
                  </a:cxn>
                  <a:cxn ang="0">
                    <a:pos x="38" y="143"/>
                  </a:cxn>
                  <a:cxn ang="0">
                    <a:pos x="59" y="102"/>
                  </a:cxn>
                  <a:cxn ang="0">
                    <a:pos x="79" y="80"/>
                  </a:cxn>
                  <a:cxn ang="0">
                    <a:pos x="114" y="53"/>
                  </a:cxn>
                  <a:cxn ang="0">
                    <a:pos x="157" y="37"/>
                  </a:cxn>
                  <a:cxn ang="0">
                    <a:pos x="189" y="33"/>
                  </a:cxn>
                  <a:cxn ang="0">
                    <a:pos x="236" y="41"/>
                  </a:cxn>
                  <a:cxn ang="0">
                    <a:pos x="277" y="62"/>
                  </a:cxn>
                  <a:cxn ang="0">
                    <a:pos x="299" y="80"/>
                  </a:cxn>
                  <a:cxn ang="0">
                    <a:pos x="328" y="117"/>
                  </a:cxn>
                  <a:cxn ang="0">
                    <a:pos x="342" y="159"/>
                  </a:cxn>
                  <a:cxn ang="0">
                    <a:pos x="363" y="190"/>
                  </a:cxn>
                  <a:cxn ang="0">
                    <a:pos x="379" y="172"/>
                  </a:cxn>
                  <a:cxn ang="0">
                    <a:pos x="365" y="117"/>
                  </a:cxn>
                  <a:cxn ang="0">
                    <a:pos x="336" y="70"/>
                  </a:cxn>
                  <a:cxn ang="0">
                    <a:pos x="295" y="33"/>
                  </a:cxn>
                  <a:cxn ang="0">
                    <a:pos x="246" y="8"/>
                  </a:cxn>
                  <a:cxn ang="0">
                    <a:pos x="189" y="0"/>
                  </a:cxn>
                  <a:cxn ang="0">
                    <a:pos x="151" y="4"/>
                  </a:cxn>
                  <a:cxn ang="0">
                    <a:pos x="98" y="23"/>
                  </a:cxn>
                  <a:cxn ang="0">
                    <a:pos x="55" y="55"/>
                  </a:cxn>
                  <a:cxn ang="0">
                    <a:pos x="22" y="100"/>
                  </a:cxn>
                  <a:cxn ang="0">
                    <a:pos x="4" y="151"/>
                  </a:cxn>
                  <a:cxn ang="0">
                    <a:pos x="0" y="190"/>
                  </a:cxn>
                  <a:cxn ang="0">
                    <a:pos x="8" y="247"/>
                  </a:cxn>
                  <a:cxn ang="0">
                    <a:pos x="32" y="296"/>
                  </a:cxn>
                  <a:cxn ang="0">
                    <a:pos x="69" y="337"/>
                  </a:cxn>
                  <a:cxn ang="0">
                    <a:pos x="116" y="365"/>
                  </a:cxn>
                  <a:cxn ang="0">
                    <a:pos x="169" y="380"/>
                  </a:cxn>
                  <a:cxn ang="0">
                    <a:pos x="208" y="380"/>
                  </a:cxn>
                  <a:cxn ang="0">
                    <a:pos x="263" y="365"/>
                  </a:cxn>
                  <a:cxn ang="0">
                    <a:pos x="310" y="337"/>
                  </a:cxn>
                  <a:cxn ang="0">
                    <a:pos x="346" y="296"/>
                  </a:cxn>
                  <a:cxn ang="0">
                    <a:pos x="371" y="247"/>
                  </a:cxn>
                  <a:cxn ang="0">
                    <a:pos x="379" y="190"/>
                  </a:cxn>
                </a:cxnLst>
                <a:rect l="0" t="0" r="r" b="b"/>
                <a:pathLst>
                  <a:path w="379" h="382">
                    <a:moveTo>
                      <a:pt x="363" y="190"/>
                    </a:moveTo>
                    <a:lnTo>
                      <a:pt x="346" y="190"/>
                    </a:lnTo>
                    <a:lnTo>
                      <a:pt x="346" y="190"/>
                    </a:lnTo>
                    <a:lnTo>
                      <a:pt x="344" y="206"/>
                    </a:lnTo>
                    <a:lnTo>
                      <a:pt x="342" y="223"/>
                    </a:lnTo>
                    <a:lnTo>
                      <a:pt x="338" y="237"/>
                    </a:lnTo>
                    <a:lnTo>
                      <a:pt x="334" y="251"/>
                    </a:lnTo>
                    <a:lnTo>
                      <a:pt x="328" y="265"/>
                    </a:lnTo>
                    <a:lnTo>
                      <a:pt x="320" y="278"/>
                    </a:lnTo>
                    <a:lnTo>
                      <a:pt x="310" y="290"/>
                    </a:lnTo>
                    <a:lnTo>
                      <a:pt x="299" y="302"/>
                    </a:lnTo>
                    <a:lnTo>
                      <a:pt x="299" y="302"/>
                    </a:lnTo>
                    <a:lnTo>
                      <a:pt x="289" y="312"/>
                    </a:lnTo>
                    <a:lnTo>
                      <a:pt x="277" y="320"/>
                    </a:lnTo>
                    <a:lnTo>
                      <a:pt x="265" y="329"/>
                    </a:lnTo>
                    <a:lnTo>
                      <a:pt x="250" y="335"/>
                    </a:lnTo>
                    <a:lnTo>
                      <a:pt x="236" y="341"/>
                    </a:lnTo>
                    <a:lnTo>
                      <a:pt x="220" y="345"/>
                    </a:lnTo>
                    <a:lnTo>
                      <a:pt x="206" y="347"/>
                    </a:lnTo>
                    <a:lnTo>
                      <a:pt x="189" y="347"/>
                    </a:lnTo>
                    <a:lnTo>
                      <a:pt x="189" y="347"/>
                    </a:lnTo>
                    <a:lnTo>
                      <a:pt x="173" y="347"/>
                    </a:lnTo>
                    <a:lnTo>
                      <a:pt x="157" y="345"/>
                    </a:lnTo>
                    <a:lnTo>
                      <a:pt x="142" y="341"/>
                    </a:lnTo>
                    <a:lnTo>
                      <a:pt x="128" y="335"/>
                    </a:lnTo>
                    <a:lnTo>
                      <a:pt x="114" y="329"/>
                    </a:lnTo>
                    <a:lnTo>
                      <a:pt x="102" y="320"/>
                    </a:lnTo>
                    <a:lnTo>
                      <a:pt x="89" y="312"/>
                    </a:lnTo>
                    <a:lnTo>
                      <a:pt x="79" y="302"/>
                    </a:lnTo>
                    <a:lnTo>
                      <a:pt x="79" y="302"/>
                    </a:lnTo>
                    <a:lnTo>
                      <a:pt x="69" y="290"/>
                    </a:lnTo>
                    <a:lnTo>
                      <a:pt x="59" y="278"/>
                    </a:lnTo>
                    <a:lnTo>
                      <a:pt x="51" y="265"/>
                    </a:lnTo>
                    <a:lnTo>
                      <a:pt x="45" y="251"/>
                    </a:lnTo>
                    <a:lnTo>
                      <a:pt x="38" y="237"/>
                    </a:lnTo>
                    <a:lnTo>
                      <a:pt x="36" y="223"/>
                    </a:lnTo>
                    <a:lnTo>
                      <a:pt x="32" y="206"/>
                    </a:lnTo>
                    <a:lnTo>
                      <a:pt x="32" y="190"/>
                    </a:lnTo>
                    <a:lnTo>
                      <a:pt x="32" y="190"/>
                    </a:lnTo>
                    <a:lnTo>
                      <a:pt x="32" y="174"/>
                    </a:lnTo>
                    <a:lnTo>
                      <a:pt x="36" y="159"/>
                    </a:lnTo>
                    <a:lnTo>
                      <a:pt x="38" y="143"/>
                    </a:lnTo>
                    <a:lnTo>
                      <a:pt x="45" y="129"/>
                    </a:lnTo>
                    <a:lnTo>
                      <a:pt x="51" y="117"/>
                    </a:lnTo>
                    <a:lnTo>
                      <a:pt x="59" y="102"/>
                    </a:lnTo>
                    <a:lnTo>
                      <a:pt x="69" y="90"/>
                    </a:lnTo>
                    <a:lnTo>
                      <a:pt x="79" y="80"/>
                    </a:lnTo>
                    <a:lnTo>
                      <a:pt x="79" y="80"/>
                    </a:lnTo>
                    <a:lnTo>
                      <a:pt x="89" y="70"/>
                    </a:lnTo>
                    <a:lnTo>
                      <a:pt x="102" y="62"/>
                    </a:lnTo>
                    <a:lnTo>
                      <a:pt x="114" y="53"/>
                    </a:lnTo>
                    <a:lnTo>
                      <a:pt x="128" y="45"/>
                    </a:lnTo>
                    <a:lnTo>
                      <a:pt x="142" y="41"/>
                    </a:lnTo>
                    <a:lnTo>
                      <a:pt x="157" y="37"/>
                    </a:lnTo>
                    <a:lnTo>
                      <a:pt x="173" y="35"/>
                    </a:lnTo>
                    <a:lnTo>
                      <a:pt x="189" y="33"/>
                    </a:lnTo>
                    <a:lnTo>
                      <a:pt x="189" y="33"/>
                    </a:lnTo>
                    <a:lnTo>
                      <a:pt x="206" y="35"/>
                    </a:lnTo>
                    <a:lnTo>
                      <a:pt x="220" y="37"/>
                    </a:lnTo>
                    <a:lnTo>
                      <a:pt x="236" y="41"/>
                    </a:lnTo>
                    <a:lnTo>
                      <a:pt x="250" y="45"/>
                    </a:lnTo>
                    <a:lnTo>
                      <a:pt x="265" y="53"/>
                    </a:lnTo>
                    <a:lnTo>
                      <a:pt x="277" y="62"/>
                    </a:lnTo>
                    <a:lnTo>
                      <a:pt x="289" y="70"/>
                    </a:lnTo>
                    <a:lnTo>
                      <a:pt x="299" y="80"/>
                    </a:lnTo>
                    <a:lnTo>
                      <a:pt x="299" y="80"/>
                    </a:lnTo>
                    <a:lnTo>
                      <a:pt x="310" y="90"/>
                    </a:lnTo>
                    <a:lnTo>
                      <a:pt x="320" y="102"/>
                    </a:lnTo>
                    <a:lnTo>
                      <a:pt x="328" y="117"/>
                    </a:lnTo>
                    <a:lnTo>
                      <a:pt x="334" y="129"/>
                    </a:lnTo>
                    <a:lnTo>
                      <a:pt x="338" y="143"/>
                    </a:lnTo>
                    <a:lnTo>
                      <a:pt x="342" y="159"/>
                    </a:lnTo>
                    <a:lnTo>
                      <a:pt x="344" y="174"/>
                    </a:lnTo>
                    <a:lnTo>
                      <a:pt x="346" y="190"/>
                    </a:lnTo>
                    <a:lnTo>
                      <a:pt x="363" y="190"/>
                    </a:lnTo>
                    <a:lnTo>
                      <a:pt x="379" y="190"/>
                    </a:lnTo>
                    <a:lnTo>
                      <a:pt x="379" y="190"/>
                    </a:lnTo>
                    <a:lnTo>
                      <a:pt x="379" y="172"/>
                    </a:lnTo>
                    <a:lnTo>
                      <a:pt x="375" y="151"/>
                    </a:lnTo>
                    <a:lnTo>
                      <a:pt x="371" y="135"/>
                    </a:lnTo>
                    <a:lnTo>
                      <a:pt x="365" y="117"/>
                    </a:lnTo>
                    <a:lnTo>
                      <a:pt x="356" y="100"/>
                    </a:lnTo>
                    <a:lnTo>
                      <a:pt x="346" y="84"/>
                    </a:lnTo>
                    <a:lnTo>
                      <a:pt x="336" y="70"/>
                    </a:lnTo>
                    <a:lnTo>
                      <a:pt x="324" y="55"/>
                    </a:lnTo>
                    <a:lnTo>
                      <a:pt x="310" y="43"/>
                    </a:lnTo>
                    <a:lnTo>
                      <a:pt x="295" y="33"/>
                    </a:lnTo>
                    <a:lnTo>
                      <a:pt x="279" y="23"/>
                    </a:lnTo>
                    <a:lnTo>
                      <a:pt x="263" y="15"/>
                    </a:lnTo>
                    <a:lnTo>
                      <a:pt x="246" y="8"/>
                    </a:lnTo>
                    <a:lnTo>
                      <a:pt x="228" y="4"/>
                    </a:lnTo>
                    <a:lnTo>
                      <a:pt x="208" y="2"/>
                    </a:lnTo>
                    <a:lnTo>
                      <a:pt x="189" y="0"/>
                    </a:lnTo>
                    <a:lnTo>
                      <a:pt x="189" y="0"/>
                    </a:lnTo>
                    <a:lnTo>
                      <a:pt x="169" y="2"/>
                    </a:lnTo>
                    <a:lnTo>
                      <a:pt x="151" y="4"/>
                    </a:lnTo>
                    <a:lnTo>
                      <a:pt x="132" y="8"/>
                    </a:lnTo>
                    <a:lnTo>
                      <a:pt x="116" y="15"/>
                    </a:lnTo>
                    <a:lnTo>
                      <a:pt x="98" y="23"/>
                    </a:lnTo>
                    <a:lnTo>
                      <a:pt x="83" y="33"/>
                    </a:lnTo>
                    <a:lnTo>
                      <a:pt x="69" y="43"/>
                    </a:lnTo>
                    <a:lnTo>
                      <a:pt x="55" y="55"/>
                    </a:lnTo>
                    <a:lnTo>
                      <a:pt x="42" y="70"/>
                    </a:lnTo>
                    <a:lnTo>
                      <a:pt x="32" y="84"/>
                    </a:lnTo>
                    <a:lnTo>
                      <a:pt x="22" y="100"/>
                    </a:lnTo>
                    <a:lnTo>
                      <a:pt x="14" y="117"/>
                    </a:lnTo>
                    <a:lnTo>
                      <a:pt x="8" y="135"/>
                    </a:lnTo>
                    <a:lnTo>
                      <a:pt x="4" y="151"/>
                    </a:lnTo>
                    <a:lnTo>
                      <a:pt x="0" y="172"/>
                    </a:lnTo>
                    <a:lnTo>
                      <a:pt x="0" y="190"/>
                    </a:lnTo>
                    <a:lnTo>
                      <a:pt x="0" y="190"/>
                    </a:lnTo>
                    <a:lnTo>
                      <a:pt x="0" y="210"/>
                    </a:lnTo>
                    <a:lnTo>
                      <a:pt x="4" y="229"/>
                    </a:lnTo>
                    <a:lnTo>
                      <a:pt x="8" y="247"/>
                    </a:lnTo>
                    <a:lnTo>
                      <a:pt x="14" y="265"/>
                    </a:lnTo>
                    <a:lnTo>
                      <a:pt x="22" y="282"/>
                    </a:lnTo>
                    <a:lnTo>
                      <a:pt x="32" y="296"/>
                    </a:lnTo>
                    <a:lnTo>
                      <a:pt x="42" y="312"/>
                    </a:lnTo>
                    <a:lnTo>
                      <a:pt x="55" y="325"/>
                    </a:lnTo>
                    <a:lnTo>
                      <a:pt x="69" y="337"/>
                    </a:lnTo>
                    <a:lnTo>
                      <a:pt x="83" y="349"/>
                    </a:lnTo>
                    <a:lnTo>
                      <a:pt x="98" y="357"/>
                    </a:lnTo>
                    <a:lnTo>
                      <a:pt x="116" y="365"/>
                    </a:lnTo>
                    <a:lnTo>
                      <a:pt x="132" y="371"/>
                    </a:lnTo>
                    <a:lnTo>
                      <a:pt x="151" y="378"/>
                    </a:lnTo>
                    <a:lnTo>
                      <a:pt x="169" y="380"/>
                    </a:lnTo>
                    <a:lnTo>
                      <a:pt x="189" y="382"/>
                    </a:lnTo>
                    <a:lnTo>
                      <a:pt x="189" y="382"/>
                    </a:lnTo>
                    <a:lnTo>
                      <a:pt x="208" y="380"/>
                    </a:lnTo>
                    <a:lnTo>
                      <a:pt x="228" y="378"/>
                    </a:lnTo>
                    <a:lnTo>
                      <a:pt x="246" y="371"/>
                    </a:lnTo>
                    <a:lnTo>
                      <a:pt x="263" y="365"/>
                    </a:lnTo>
                    <a:lnTo>
                      <a:pt x="279" y="357"/>
                    </a:lnTo>
                    <a:lnTo>
                      <a:pt x="295" y="349"/>
                    </a:lnTo>
                    <a:lnTo>
                      <a:pt x="310" y="337"/>
                    </a:lnTo>
                    <a:lnTo>
                      <a:pt x="324" y="325"/>
                    </a:lnTo>
                    <a:lnTo>
                      <a:pt x="336" y="312"/>
                    </a:lnTo>
                    <a:lnTo>
                      <a:pt x="346" y="296"/>
                    </a:lnTo>
                    <a:lnTo>
                      <a:pt x="356" y="282"/>
                    </a:lnTo>
                    <a:lnTo>
                      <a:pt x="365" y="265"/>
                    </a:lnTo>
                    <a:lnTo>
                      <a:pt x="371" y="247"/>
                    </a:lnTo>
                    <a:lnTo>
                      <a:pt x="375" y="229"/>
                    </a:lnTo>
                    <a:lnTo>
                      <a:pt x="379" y="210"/>
                    </a:lnTo>
                    <a:lnTo>
                      <a:pt x="379" y="190"/>
                    </a:lnTo>
                    <a:lnTo>
                      <a:pt x="363" y="190"/>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46" name="Freeform 722"/>
              <p:cNvSpPr>
                <a:spLocks noEditPoints="1"/>
              </p:cNvSpPr>
              <p:nvPr/>
            </p:nvSpPr>
            <p:spPr bwMode="auto">
              <a:xfrm>
                <a:off x="12634913" y="6240463"/>
                <a:ext cx="284163" cy="336550"/>
              </a:xfrm>
              <a:custGeom>
                <a:avLst/>
                <a:gdLst/>
                <a:ahLst/>
                <a:cxnLst>
                  <a:cxn ang="0">
                    <a:pos x="163" y="39"/>
                  </a:cxn>
                  <a:cxn ang="0">
                    <a:pos x="144" y="21"/>
                  </a:cxn>
                  <a:cxn ang="0">
                    <a:pos x="122" y="8"/>
                  </a:cxn>
                  <a:cxn ang="0">
                    <a:pos x="83" y="10"/>
                  </a:cxn>
                  <a:cxn ang="0">
                    <a:pos x="73" y="10"/>
                  </a:cxn>
                  <a:cxn ang="0">
                    <a:pos x="53" y="0"/>
                  </a:cxn>
                  <a:cxn ang="0">
                    <a:pos x="41" y="2"/>
                  </a:cxn>
                  <a:cxn ang="0">
                    <a:pos x="36" y="16"/>
                  </a:cxn>
                  <a:cxn ang="0">
                    <a:pos x="32" y="37"/>
                  </a:cxn>
                  <a:cxn ang="0">
                    <a:pos x="16" y="39"/>
                  </a:cxn>
                  <a:cxn ang="0">
                    <a:pos x="20" y="49"/>
                  </a:cxn>
                  <a:cxn ang="0">
                    <a:pos x="28" y="55"/>
                  </a:cxn>
                  <a:cxn ang="0">
                    <a:pos x="16" y="59"/>
                  </a:cxn>
                  <a:cxn ang="0">
                    <a:pos x="10" y="63"/>
                  </a:cxn>
                  <a:cxn ang="0">
                    <a:pos x="18" y="67"/>
                  </a:cxn>
                  <a:cxn ang="0">
                    <a:pos x="14" y="76"/>
                  </a:cxn>
                  <a:cxn ang="0">
                    <a:pos x="2" y="96"/>
                  </a:cxn>
                  <a:cxn ang="0">
                    <a:pos x="2" y="125"/>
                  </a:cxn>
                  <a:cxn ang="0">
                    <a:pos x="14" y="133"/>
                  </a:cxn>
                  <a:cxn ang="0">
                    <a:pos x="34" y="139"/>
                  </a:cxn>
                  <a:cxn ang="0">
                    <a:pos x="38" y="147"/>
                  </a:cxn>
                  <a:cxn ang="0">
                    <a:pos x="38" y="190"/>
                  </a:cxn>
                  <a:cxn ang="0">
                    <a:pos x="43" y="206"/>
                  </a:cxn>
                  <a:cxn ang="0">
                    <a:pos x="57" y="210"/>
                  </a:cxn>
                  <a:cxn ang="0">
                    <a:pos x="63" y="206"/>
                  </a:cxn>
                  <a:cxn ang="0">
                    <a:pos x="71" y="182"/>
                  </a:cxn>
                  <a:cxn ang="0">
                    <a:pos x="83" y="186"/>
                  </a:cxn>
                  <a:cxn ang="0">
                    <a:pos x="91" y="184"/>
                  </a:cxn>
                  <a:cxn ang="0">
                    <a:pos x="94" y="169"/>
                  </a:cxn>
                  <a:cxn ang="0">
                    <a:pos x="83" y="165"/>
                  </a:cxn>
                  <a:cxn ang="0">
                    <a:pos x="81" y="159"/>
                  </a:cxn>
                  <a:cxn ang="0">
                    <a:pos x="94" y="143"/>
                  </a:cxn>
                  <a:cxn ang="0">
                    <a:pos x="98" y="125"/>
                  </a:cxn>
                  <a:cxn ang="0">
                    <a:pos x="110" y="100"/>
                  </a:cxn>
                  <a:cxn ang="0">
                    <a:pos x="122" y="100"/>
                  </a:cxn>
                  <a:cxn ang="0">
                    <a:pos x="134" y="127"/>
                  </a:cxn>
                  <a:cxn ang="0">
                    <a:pos x="140" y="118"/>
                  </a:cxn>
                  <a:cxn ang="0">
                    <a:pos x="147" y="106"/>
                  </a:cxn>
                  <a:cxn ang="0">
                    <a:pos x="157" y="116"/>
                  </a:cxn>
                  <a:cxn ang="0">
                    <a:pos x="167" y="151"/>
                  </a:cxn>
                  <a:cxn ang="0">
                    <a:pos x="177" y="118"/>
                  </a:cxn>
                  <a:cxn ang="0">
                    <a:pos x="175" y="72"/>
                  </a:cxn>
                  <a:cxn ang="0">
                    <a:pos x="163" y="39"/>
                  </a:cxn>
                  <a:cxn ang="0">
                    <a:pos x="75" y="82"/>
                  </a:cxn>
                  <a:cxn ang="0">
                    <a:pos x="61" y="84"/>
                  </a:cxn>
                  <a:cxn ang="0">
                    <a:pos x="51" y="78"/>
                  </a:cxn>
                  <a:cxn ang="0">
                    <a:pos x="45" y="74"/>
                  </a:cxn>
                  <a:cxn ang="0">
                    <a:pos x="41" y="63"/>
                  </a:cxn>
                  <a:cxn ang="0">
                    <a:pos x="47" y="57"/>
                  </a:cxn>
                  <a:cxn ang="0">
                    <a:pos x="51" y="59"/>
                  </a:cxn>
                  <a:cxn ang="0">
                    <a:pos x="53" y="67"/>
                  </a:cxn>
                  <a:cxn ang="0">
                    <a:pos x="57" y="67"/>
                  </a:cxn>
                  <a:cxn ang="0">
                    <a:pos x="65" y="61"/>
                  </a:cxn>
                  <a:cxn ang="0">
                    <a:pos x="75" y="72"/>
                  </a:cxn>
                </a:cxnLst>
                <a:rect l="0" t="0" r="r" b="b"/>
                <a:pathLst>
                  <a:path w="179" h="212">
                    <a:moveTo>
                      <a:pt x="6" y="82"/>
                    </a:moveTo>
                    <a:lnTo>
                      <a:pt x="6" y="82"/>
                    </a:lnTo>
                    <a:close/>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close/>
                    <a:moveTo>
                      <a:pt x="77" y="80"/>
                    </a:moveTo>
                    <a:lnTo>
                      <a:pt x="77" y="80"/>
                    </a:lnTo>
                    <a:lnTo>
                      <a:pt x="75" y="82"/>
                    </a:lnTo>
                    <a:lnTo>
                      <a:pt x="73" y="84"/>
                    </a:lnTo>
                    <a:lnTo>
                      <a:pt x="67" y="86"/>
                    </a:lnTo>
                    <a:lnTo>
                      <a:pt x="61" y="84"/>
                    </a:lnTo>
                    <a:lnTo>
                      <a:pt x="55" y="82"/>
                    </a:lnTo>
                    <a:lnTo>
                      <a:pt x="55" y="82"/>
                    </a:lnTo>
                    <a:lnTo>
                      <a:pt x="51" y="78"/>
                    </a:lnTo>
                    <a:lnTo>
                      <a:pt x="51" y="78"/>
                    </a:lnTo>
                    <a:lnTo>
                      <a:pt x="45" y="74"/>
                    </a:lnTo>
                    <a:lnTo>
                      <a:pt x="45" y="74"/>
                    </a:lnTo>
                    <a:lnTo>
                      <a:pt x="41" y="69"/>
                    </a:lnTo>
                    <a:lnTo>
                      <a:pt x="41" y="65"/>
                    </a:lnTo>
                    <a:lnTo>
                      <a:pt x="41" y="63"/>
                    </a:lnTo>
                    <a:lnTo>
                      <a:pt x="41" y="63"/>
                    </a:lnTo>
                    <a:lnTo>
                      <a:pt x="43" y="59"/>
                    </a:lnTo>
                    <a:lnTo>
                      <a:pt x="47" y="57"/>
                    </a:lnTo>
                    <a:lnTo>
                      <a:pt x="49" y="57"/>
                    </a:lnTo>
                    <a:lnTo>
                      <a:pt x="49" y="57"/>
                    </a:lnTo>
                    <a:lnTo>
                      <a:pt x="51" y="59"/>
                    </a:lnTo>
                    <a:lnTo>
                      <a:pt x="51" y="61"/>
                    </a:lnTo>
                    <a:lnTo>
                      <a:pt x="51" y="65"/>
                    </a:lnTo>
                    <a:lnTo>
                      <a:pt x="53" y="67"/>
                    </a:lnTo>
                    <a:lnTo>
                      <a:pt x="53" y="67"/>
                    </a:lnTo>
                    <a:lnTo>
                      <a:pt x="55" y="69"/>
                    </a:lnTo>
                    <a:lnTo>
                      <a:pt x="57" y="67"/>
                    </a:lnTo>
                    <a:lnTo>
                      <a:pt x="61" y="61"/>
                    </a:lnTo>
                    <a:lnTo>
                      <a:pt x="61" y="61"/>
                    </a:lnTo>
                    <a:lnTo>
                      <a:pt x="65" y="61"/>
                    </a:lnTo>
                    <a:lnTo>
                      <a:pt x="67" y="61"/>
                    </a:lnTo>
                    <a:lnTo>
                      <a:pt x="73" y="65"/>
                    </a:lnTo>
                    <a:lnTo>
                      <a:pt x="75" y="72"/>
                    </a:lnTo>
                    <a:lnTo>
                      <a:pt x="77" y="80"/>
                    </a:lnTo>
                    <a:lnTo>
                      <a:pt x="77" y="80"/>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47" name="Line 723"/>
              <p:cNvSpPr>
                <a:spLocks noChangeShapeType="1"/>
              </p:cNvSpPr>
              <p:nvPr/>
            </p:nvSpPr>
            <p:spPr bwMode="auto">
              <a:xfrm>
                <a:off x="12644438" y="6370638"/>
                <a:ext cx="1588" cy="1588"/>
              </a:xfrm>
              <a:prstGeom prst="line">
                <a:avLst/>
              </a:pr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48" name="Freeform 724"/>
              <p:cNvSpPr/>
              <p:nvPr/>
            </p:nvSpPr>
            <p:spPr bwMode="auto">
              <a:xfrm>
                <a:off x="12634913" y="6240463"/>
                <a:ext cx="284163" cy="336550"/>
              </a:xfrm>
              <a:custGeom>
                <a:avLst/>
                <a:gdLst/>
                <a:ahLst/>
                <a:cxnLst>
                  <a:cxn ang="0">
                    <a:pos x="163" y="39"/>
                  </a:cxn>
                  <a:cxn ang="0">
                    <a:pos x="144" y="21"/>
                  </a:cxn>
                  <a:cxn ang="0">
                    <a:pos x="122" y="8"/>
                  </a:cxn>
                  <a:cxn ang="0">
                    <a:pos x="110" y="4"/>
                  </a:cxn>
                  <a:cxn ang="0">
                    <a:pos x="83" y="10"/>
                  </a:cxn>
                  <a:cxn ang="0">
                    <a:pos x="79" y="12"/>
                  </a:cxn>
                  <a:cxn ang="0">
                    <a:pos x="65" y="6"/>
                  </a:cxn>
                  <a:cxn ang="0">
                    <a:pos x="53" y="0"/>
                  </a:cxn>
                  <a:cxn ang="0">
                    <a:pos x="47" y="0"/>
                  </a:cxn>
                  <a:cxn ang="0">
                    <a:pos x="38" y="6"/>
                  </a:cxn>
                  <a:cxn ang="0">
                    <a:pos x="36" y="16"/>
                  </a:cxn>
                  <a:cxn ang="0">
                    <a:pos x="36" y="35"/>
                  </a:cxn>
                  <a:cxn ang="0">
                    <a:pos x="32" y="37"/>
                  </a:cxn>
                  <a:cxn ang="0">
                    <a:pos x="16" y="39"/>
                  </a:cxn>
                  <a:cxn ang="0">
                    <a:pos x="16" y="43"/>
                  </a:cxn>
                  <a:cxn ang="0">
                    <a:pos x="20" y="49"/>
                  </a:cxn>
                  <a:cxn ang="0">
                    <a:pos x="28" y="55"/>
                  </a:cxn>
                  <a:cxn ang="0">
                    <a:pos x="24" y="57"/>
                  </a:cxn>
                  <a:cxn ang="0">
                    <a:pos x="12" y="61"/>
                  </a:cxn>
                  <a:cxn ang="0">
                    <a:pos x="10" y="63"/>
                  </a:cxn>
                  <a:cxn ang="0">
                    <a:pos x="18" y="67"/>
                  </a:cxn>
                  <a:cxn ang="0">
                    <a:pos x="18" y="69"/>
                  </a:cxn>
                  <a:cxn ang="0">
                    <a:pos x="14" y="76"/>
                  </a:cxn>
                  <a:cxn ang="0">
                    <a:pos x="6" y="82"/>
                  </a:cxn>
                  <a:cxn ang="0">
                    <a:pos x="0" y="110"/>
                  </a:cxn>
                  <a:cxn ang="0">
                    <a:pos x="2" y="125"/>
                  </a:cxn>
                  <a:cxn ang="0">
                    <a:pos x="14" y="133"/>
                  </a:cxn>
                  <a:cxn ang="0">
                    <a:pos x="22" y="135"/>
                  </a:cxn>
                  <a:cxn ang="0">
                    <a:pos x="34" y="139"/>
                  </a:cxn>
                  <a:cxn ang="0">
                    <a:pos x="38" y="147"/>
                  </a:cxn>
                  <a:cxn ang="0">
                    <a:pos x="38" y="159"/>
                  </a:cxn>
                  <a:cxn ang="0">
                    <a:pos x="38" y="190"/>
                  </a:cxn>
                  <a:cxn ang="0">
                    <a:pos x="38" y="198"/>
                  </a:cxn>
                  <a:cxn ang="0">
                    <a:pos x="49" y="210"/>
                  </a:cxn>
                  <a:cxn ang="0">
                    <a:pos x="57" y="210"/>
                  </a:cxn>
                  <a:cxn ang="0">
                    <a:pos x="59" y="208"/>
                  </a:cxn>
                  <a:cxn ang="0">
                    <a:pos x="67" y="198"/>
                  </a:cxn>
                  <a:cxn ang="0">
                    <a:pos x="71" y="182"/>
                  </a:cxn>
                  <a:cxn ang="0">
                    <a:pos x="77" y="180"/>
                  </a:cxn>
                  <a:cxn ang="0">
                    <a:pos x="87" y="188"/>
                  </a:cxn>
                  <a:cxn ang="0">
                    <a:pos x="91" y="184"/>
                  </a:cxn>
                  <a:cxn ang="0">
                    <a:pos x="94" y="175"/>
                  </a:cxn>
                  <a:cxn ang="0">
                    <a:pos x="91" y="167"/>
                  </a:cxn>
                  <a:cxn ang="0">
                    <a:pos x="83" y="165"/>
                  </a:cxn>
                  <a:cxn ang="0">
                    <a:pos x="81" y="159"/>
                  </a:cxn>
                  <a:cxn ang="0">
                    <a:pos x="83" y="153"/>
                  </a:cxn>
                  <a:cxn ang="0">
                    <a:pos x="94" y="143"/>
                  </a:cxn>
                  <a:cxn ang="0">
                    <a:pos x="96" y="137"/>
                  </a:cxn>
                  <a:cxn ang="0">
                    <a:pos x="102" y="110"/>
                  </a:cxn>
                  <a:cxn ang="0">
                    <a:pos x="110" y="100"/>
                  </a:cxn>
                  <a:cxn ang="0">
                    <a:pos x="122" y="100"/>
                  </a:cxn>
                  <a:cxn ang="0">
                    <a:pos x="126" y="108"/>
                  </a:cxn>
                  <a:cxn ang="0">
                    <a:pos x="134" y="127"/>
                  </a:cxn>
                  <a:cxn ang="0">
                    <a:pos x="138" y="127"/>
                  </a:cxn>
                  <a:cxn ang="0">
                    <a:pos x="140" y="118"/>
                  </a:cxn>
                  <a:cxn ang="0">
                    <a:pos x="147" y="106"/>
                  </a:cxn>
                  <a:cxn ang="0">
                    <a:pos x="153" y="110"/>
                  </a:cxn>
                  <a:cxn ang="0">
                    <a:pos x="163" y="135"/>
                  </a:cxn>
                  <a:cxn ang="0">
                    <a:pos x="167" y="151"/>
                  </a:cxn>
                  <a:cxn ang="0">
                    <a:pos x="175" y="133"/>
                  </a:cxn>
                  <a:cxn ang="0">
                    <a:pos x="179" y="104"/>
                  </a:cxn>
                  <a:cxn ang="0">
                    <a:pos x="175" y="72"/>
                  </a:cxn>
                  <a:cxn ang="0">
                    <a:pos x="163" y="39"/>
                  </a:cxn>
                </a:cxnLst>
                <a:rect l="0" t="0" r="r" b="b"/>
                <a:pathLst>
                  <a:path w="179" h="212">
                    <a:moveTo>
                      <a:pt x="163" y="39"/>
                    </a:moveTo>
                    <a:lnTo>
                      <a:pt x="163" y="39"/>
                    </a:lnTo>
                    <a:lnTo>
                      <a:pt x="155" y="29"/>
                    </a:lnTo>
                    <a:lnTo>
                      <a:pt x="144" y="21"/>
                    </a:lnTo>
                    <a:lnTo>
                      <a:pt x="134" y="14"/>
                    </a:lnTo>
                    <a:lnTo>
                      <a:pt x="122" y="8"/>
                    </a:lnTo>
                    <a:lnTo>
                      <a:pt x="122" y="8"/>
                    </a:lnTo>
                    <a:lnTo>
                      <a:pt x="110" y="4"/>
                    </a:lnTo>
                    <a:lnTo>
                      <a:pt x="104" y="4"/>
                    </a:lnTo>
                    <a:lnTo>
                      <a:pt x="83" y="10"/>
                    </a:lnTo>
                    <a:lnTo>
                      <a:pt x="83" y="10"/>
                    </a:lnTo>
                    <a:lnTo>
                      <a:pt x="79" y="12"/>
                    </a:lnTo>
                    <a:lnTo>
                      <a:pt x="73" y="10"/>
                    </a:lnTo>
                    <a:lnTo>
                      <a:pt x="65" y="6"/>
                    </a:lnTo>
                    <a:lnTo>
                      <a:pt x="57" y="0"/>
                    </a:lnTo>
                    <a:lnTo>
                      <a:pt x="53" y="0"/>
                    </a:lnTo>
                    <a:lnTo>
                      <a:pt x="47" y="0"/>
                    </a:lnTo>
                    <a:lnTo>
                      <a:pt x="47" y="0"/>
                    </a:lnTo>
                    <a:lnTo>
                      <a:pt x="41" y="2"/>
                    </a:lnTo>
                    <a:lnTo>
                      <a:pt x="38" y="6"/>
                    </a:lnTo>
                    <a:lnTo>
                      <a:pt x="36" y="10"/>
                    </a:lnTo>
                    <a:lnTo>
                      <a:pt x="36" y="16"/>
                    </a:lnTo>
                    <a:lnTo>
                      <a:pt x="36" y="29"/>
                    </a:lnTo>
                    <a:lnTo>
                      <a:pt x="36" y="35"/>
                    </a:lnTo>
                    <a:lnTo>
                      <a:pt x="32" y="37"/>
                    </a:lnTo>
                    <a:lnTo>
                      <a:pt x="32" y="37"/>
                    </a:lnTo>
                    <a:lnTo>
                      <a:pt x="18" y="39"/>
                    </a:lnTo>
                    <a:lnTo>
                      <a:pt x="16" y="39"/>
                    </a:lnTo>
                    <a:lnTo>
                      <a:pt x="14" y="41"/>
                    </a:lnTo>
                    <a:lnTo>
                      <a:pt x="16" y="43"/>
                    </a:lnTo>
                    <a:lnTo>
                      <a:pt x="20" y="49"/>
                    </a:lnTo>
                    <a:lnTo>
                      <a:pt x="20" y="49"/>
                    </a:lnTo>
                    <a:lnTo>
                      <a:pt x="26" y="53"/>
                    </a:lnTo>
                    <a:lnTo>
                      <a:pt x="28" y="55"/>
                    </a:lnTo>
                    <a:lnTo>
                      <a:pt x="26" y="57"/>
                    </a:lnTo>
                    <a:lnTo>
                      <a:pt x="24" y="57"/>
                    </a:lnTo>
                    <a:lnTo>
                      <a:pt x="16" y="59"/>
                    </a:lnTo>
                    <a:lnTo>
                      <a:pt x="12" y="61"/>
                    </a:lnTo>
                    <a:lnTo>
                      <a:pt x="10" y="63"/>
                    </a:lnTo>
                    <a:lnTo>
                      <a:pt x="10" y="63"/>
                    </a:lnTo>
                    <a:lnTo>
                      <a:pt x="14" y="67"/>
                    </a:lnTo>
                    <a:lnTo>
                      <a:pt x="18" y="67"/>
                    </a:lnTo>
                    <a:lnTo>
                      <a:pt x="18" y="67"/>
                    </a:lnTo>
                    <a:lnTo>
                      <a:pt x="18" y="69"/>
                    </a:lnTo>
                    <a:lnTo>
                      <a:pt x="18" y="72"/>
                    </a:lnTo>
                    <a:lnTo>
                      <a:pt x="14" y="76"/>
                    </a:lnTo>
                    <a:lnTo>
                      <a:pt x="6" y="82"/>
                    </a:lnTo>
                    <a:lnTo>
                      <a:pt x="6" y="82"/>
                    </a:lnTo>
                    <a:lnTo>
                      <a:pt x="2" y="96"/>
                    </a:lnTo>
                    <a:lnTo>
                      <a:pt x="0" y="110"/>
                    </a:lnTo>
                    <a:lnTo>
                      <a:pt x="0" y="118"/>
                    </a:lnTo>
                    <a:lnTo>
                      <a:pt x="2" y="125"/>
                    </a:lnTo>
                    <a:lnTo>
                      <a:pt x="6" y="129"/>
                    </a:lnTo>
                    <a:lnTo>
                      <a:pt x="14" y="133"/>
                    </a:lnTo>
                    <a:lnTo>
                      <a:pt x="14" y="133"/>
                    </a:lnTo>
                    <a:lnTo>
                      <a:pt x="22" y="135"/>
                    </a:lnTo>
                    <a:lnTo>
                      <a:pt x="28" y="137"/>
                    </a:lnTo>
                    <a:lnTo>
                      <a:pt x="34" y="139"/>
                    </a:lnTo>
                    <a:lnTo>
                      <a:pt x="36" y="143"/>
                    </a:lnTo>
                    <a:lnTo>
                      <a:pt x="38" y="147"/>
                    </a:lnTo>
                    <a:lnTo>
                      <a:pt x="38" y="147"/>
                    </a:lnTo>
                    <a:lnTo>
                      <a:pt x="38" y="159"/>
                    </a:lnTo>
                    <a:lnTo>
                      <a:pt x="38" y="169"/>
                    </a:lnTo>
                    <a:lnTo>
                      <a:pt x="38" y="190"/>
                    </a:lnTo>
                    <a:lnTo>
                      <a:pt x="38" y="190"/>
                    </a:lnTo>
                    <a:lnTo>
                      <a:pt x="38" y="198"/>
                    </a:lnTo>
                    <a:lnTo>
                      <a:pt x="43" y="206"/>
                    </a:lnTo>
                    <a:lnTo>
                      <a:pt x="49" y="210"/>
                    </a:lnTo>
                    <a:lnTo>
                      <a:pt x="53" y="212"/>
                    </a:lnTo>
                    <a:lnTo>
                      <a:pt x="57" y="210"/>
                    </a:lnTo>
                    <a:lnTo>
                      <a:pt x="57" y="210"/>
                    </a:lnTo>
                    <a:lnTo>
                      <a:pt x="59" y="208"/>
                    </a:lnTo>
                    <a:lnTo>
                      <a:pt x="63" y="206"/>
                    </a:lnTo>
                    <a:lnTo>
                      <a:pt x="67" y="198"/>
                    </a:lnTo>
                    <a:lnTo>
                      <a:pt x="71" y="182"/>
                    </a:lnTo>
                    <a:lnTo>
                      <a:pt x="71" y="182"/>
                    </a:lnTo>
                    <a:lnTo>
                      <a:pt x="75" y="180"/>
                    </a:lnTo>
                    <a:lnTo>
                      <a:pt x="77" y="180"/>
                    </a:lnTo>
                    <a:lnTo>
                      <a:pt x="83" y="186"/>
                    </a:lnTo>
                    <a:lnTo>
                      <a:pt x="87" y="188"/>
                    </a:lnTo>
                    <a:lnTo>
                      <a:pt x="89" y="188"/>
                    </a:lnTo>
                    <a:lnTo>
                      <a:pt x="91" y="184"/>
                    </a:lnTo>
                    <a:lnTo>
                      <a:pt x="94" y="175"/>
                    </a:lnTo>
                    <a:lnTo>
                      <a:pt x="94" y="175"/>
                    </a:lnTo>
                    <a:lnTo>
                      <a:pt x="94" y="169"/>
                    </a:lnTo>
                    <a:lnTo>
                      <a:pt x="91" y="167"/>
                    </a:lnTo>
                    <a:lnTo>
                      <a:pt x="87" y="165"/>
                    </a:lnTo>
                    <a:lnTo>
                      <a:pt x="83" y="165"/>
                    </a:lnTo>
                    <a:lnTo>
                      <a:pt x="83" y="163"/>
                    </a:lnTo>
                    <a:lnTo>
                      <a:pt x="81" y="159"/>
                    </a:lnTo>
                    <a:lnTo>
                      <a:pt x="81" y="159"/>
                    </a:lnTo>
                    <a:lnTo>
                      <a:pt x="83" y="153"/>
                    </a:lnTo>
                    <a:lnTo>
                      <a:pt x="89" y="147"/>
                    </a:lnTo>
                    <a:lnTo>
                      <a:pt x="94" y="143"/>
                    </a:lnTo>
                    <a:lnTo>
                      <a:pt x="96" y="137"/>
                    </a:lnTo>
                    <a:lnTo>
                      <a:pt x="96" y="137"/>
                    </a:lnTo>
                    <a:lnTo>
                      <a:pt x="98" y="125"/>
                    </a:lnTo>
                    <a:lnTo>
                      <a:pt x="102" y="110"/>
                    </a:lnTo>
                    <a:lnTo>
                      <a:pt x="106" y="104"/>
                    </a:lnTo>
                    <a:lnTo>
                      <a:pt x="110" y="100"/>
                    </a:lnTo>
                    <a:lnTo>
                      <a:pt x="116" y="98"/>
                    </a:lnTo>
                    <a:lnTo>
                      <a:pt x="122" y="100"/>
                    </a:lnTo>
                    <a:lnTo>
                      <a:pt x="122" y="100"/>
                    </a:lnTo>
                    <a:lnTo>
                      <a:pt x="126" y="108"/>
                    </a:lnTo>
                    <a:lnTo>
                      <a:pt x="130" y="120"/>
                    </a:lnTo>
                    <a:lnTo>
                      <a:pt x="134" y="127"/>
                    </a:lnTo>
                    <a:lnTo>
                      <a:pt x="136" y="129"/>
                    </a:lnTo>
                    <a:lnTo>
                      <a:pt x="138" y="127"/>
                    </a:lnTo>
                    <a:lnTo>
                      <a:pt x="140" y="118"/>
                    </a:lnTo>
                    <a:lnTo>
                      <a:pt x="140" y="118"/>
                    </a:lnTo>
                    <a:lnTo>
                      <a:pt x="144" y="108"/>
                    </a:lnTo>
                    <a:lnTo>
                      <a:pt x="147" y="106"/>
                    </a:lnTo>
                    <a:lnTo>
                      <a:pt x="149" y="106"/>
                    </a:lnTo>
                    <a:lnTo>
                      <a:pt x="153" y="110"/>
                    </a:lnTo>
                    <a:lnTo>
                      <a:pt x="157" y="116"/>
                    </a:lnTo>
                    <a:lnTo>
                      <a:pt x="163" y="135"/>
                    </a:lnTo>
                    <a:lnTo>
                      <a:pt x="167" y="151"/>
                    </a:lnTo>
                    <a:lnTo>
                      <a:pt x="167" y="151"/>
                    </a:lnTo>
                    <a:lnTo>
                      <a:pt x="171" y="143"/>
                    </a:lnTo>
                    <a:lnTo>
                      <a:pt x="175" y="133"/>
                    </a:lnTo>
                    <a:lnTo>
                      <a:pt x="177" y="118"/>
                    </a:lnTo>
                    <a:lnTo>
                      <a:pt x="179" y="104"/>
                    </a:lnTo>
                    <a:lnTo>
                      <a:pt x="179" y="88"/>
                    </a:lnTo>
                    <a:lnTo>
                      <a:pt x="175" y="72"/>
                    </a:lnTo>
                    <a:lnTo>
                      <a:pt x="171" y="55"/>
                    </a:lnTo>
                    <a:lnTo>
                      <a:pt x="163" y="39"/>
                    </a:lnTo>
                    <a:lnTo>
                      <a:pt x="163" y="39"/>
                    </a:lnTo>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49" name="Freeform 725"/>
              <p:cNvSpPr/>
              <p:nvPr/>
            </p:nvSpPr>
            <p:spPr bwMode="auto">
              <a:xfrm>
                <a:off x="12700000" y="6330950"/>
                <a:ext cx="57150" cy="46038"/>
              </a:xfrm>
              <a:custGeom>
                <a:avLst/>
                <a:gdLst/>
                <a:ahLst/>
                <a:cxnLst>
                  <a:cxn ang="0">
                    <a:pos x="36" y="23"/>
                  </a:cxn>
                  <a:cxn ang="0">
                    <a:pos x="36" y="23"/>
                  </a:cxn>
                  <a:cxn ang="0">
                    <a:pos x="34" y="25"/>
                  </a:cxn>
                  <a:cxn ang="0">
                    <a:pos x="32" y="27"/>
                  </a:cxn>
                  <a:cxn ang="0">
                    <a:pos x="26" y="29"/>
                  </a:cxn>
                  <a:cxn ang="0">
                    <a:pos x="20" y="27"/>
                  </a:cxn>
                  <a:cxn ang="0">
                    <a:pos x="14" y="25"/>
                  </a:cxn>
                  <a:cxn ang="0">
                    <a:pos x="14" y="25"/>
                  </a:cxn>
                  <a:cxn ang="0">
                    <a:pos x="10" y="21"/>
                  </a:cxn>
                  <a:cxn ang="0">
                    <a:pos x="10" y="21"/>
                  </a:cxn>
                  <a:cxn ang="0">
                    <a:pos x="4" y="17"/>
                  </a:cxn>
                  <a:cxn ang="0">
                    <a:pos x="4" y="17"/>
                  </a:cxn>
                  <a:cxn ang="0">
                    <a:pos x="0" y="12"/>
                  </a:cxn>
                  <a:cxn ang="0">
                    <a:pos x="0" y="8"/>
                  </a:cxn>
                  <a:cxn ang="0">
                    <a:pos x="0" y="6"/>
                  </a:cxn>
                  <a:cxn ang="0">
                    <a:pos x="0" y="6"/>
                  </a:cxn>
                  <a:cxn ang="0">
                    <a:pos x="2" y="2"/>
                  </a:cxn>
                  <a:cxn ang="0">
                    <a:pos x="6" y="0"/>
                  </a:cxn>
                  <a:cxn ang="0">
                    <a:pos x="8" y="0"/>
                  </a:cxn>
                  <a:cxn ang="0">
                    <a:pos x="8" y="0"/>
                  </a:cxn>
                  <a:cxn ang="0">
                    <a:pos x="10" y="2"/>
                  </a:cxn>
                  <a:cxn ang="0">
                    <a:pos x="10" y="4"/>
                  </a:cxn>
                  <a:cxn ang="0">
                    <a:pos x="10" y="8"/>
                  </a:cxn>
                  <a:cxn ang="0">
                    <a:pos x="12" y="10"/>
                  </a:cxn>
                  <a:cxn ang="0">
                    <a:pos x="12" y="10"/>
                  </a:cxn>
                  <a:cxn ang="0">
                    <a:pos x="14" y="12"/>
                  </a:cxn>
                  <a:cxn ang="0">
                    <a:pos x="16" y="10"/>
                  </a:cxn>
                  <a:cxn ang="0">
                    <a:pos x="20" y="4"/>
                  </a:cxn>
                  <a:cxn ang="0">
                    <a:pos x="20" y="4"/>
                  </a:cxn>
                  <a:cxn ang="0">
                    <a:pos x="24" y="4"/>
                  </a:cxn>
                  <a:cxn ang="0">
                    <a:pos x="26" y="4"/>
                  </a:cxn>
                  <a:cxn ang="0">
                    <a:pos x="32" y="8"/>
                  </a:cxn>
                  <a:cxn ang="0">
                    <a:pos x="34" y="15"/>
                  </a:cxn>
                  <a:cxn ang="0">
                    <a:pos x="36" y="23"/>
                  </a:cxn>
                  <a:cxn ang="0">
                    <a:pos x="36" y="23"/>
                  </a:cxn>
                </a:cxnLst>
                <a:rect l="0" t="0" r="r" b="b"/>
                <a:pathLst>
                  <a:path w="36" h="29">
                    <a:moveTo>
                      <a:pt x="36" y="23"/>
                    </a:moveTo>
                    <a:lnTo>
                      <a:pt x="36" y="23"/>
                    </a:lnTo>
                    <a:lnTo>
                      <a:pt x="34" y="25"/>
                    </a:lnTo>
                    <a:lnTo>
                      <a:pt x="32" y="27"/>
                    </a:lnTo>
                    <a:lnTo>
                      <a:pt x="26" y="29"/>
                    </a:lnTo>
                    <a:lnTo>
                      <a:pt x="20" y="27"/>
                    </a:lnTo>
                    <a:lnTo>
                      <a:pt x="14" y="25"/>
                    </a:lnTo>
                    <a:lnTo>
                      <a:pt x="14" y="25"/>
                    </a:lnTo>
                    <a:lnTo>
                      <a:pt x="10" y="21"/>
                    </a:lnTo>
                    <a:lnTo>
                      <a:pt x="10" y="21"/>
                    </a:lnTo>
                    <a:lnTo>
                      <a:pt x="4" y="17"/>
                    </a:lnTo>
                    <a:lnTo>
                      <a:pt x="4" y="17"/>
                    </a:lnTo>
                    <a:lnTo>
                      <a:pt x="0" y="12"/>
                    </a:lnTo>
                    <a:lnTo>
                      <a:pt x="0" y="8"/>
                    </a:lnTo>
                    <a:lnTo>
                      <a:pt x="0" y="6"/>
                    </a:lnTo>
                    <a:lnTo>
                      <a:pt x="0" y="6"/>
                    </a:lnTo>
                    <a:lnTo>
                      <a:pt x="2" y="2"/>
                    </a:lnTo>
                    <a:lnTo>
                      <a:pt x="6" y="0"/>
                    </a:lnTo>
                    <a:lnTo>
                      <a:pt x="8" y="0"/>
                    </a:lnTo>
                    <a:lnTo>
                      <a:pt x="8" y="0"/>
                    </a:lnTo>
                    <a:lnTo>
                      <a:pt x="10" y="2"/>
                    </a:lnTo>
                    <a:lnTo>
                      <a:pt x="10" y="4"/>
                    </a:lnTo>
                    <a:lnTo>
                      <a:pt x="10" y="8"/>
                    </a:lnTo>
                    <a:lnTo>
                      <a:pt x="12" y="10"/>
                    </a:lnTo>
                    <a:lnTo>
                      <a:pt x="12" y="10"/>
                    </a:lnTo>
                    <a:lnTo>
                      <a:pt x="14" y="12"/>
                    </a:lnTo>
                    <a:lnTo>
                      <a:pt x="16" y="10"/>
                    </a:lnTo>
                    <a:lnTo>
                      <a:pt x="20" y="4"/>
                    </a:lnTo>
                    <a:lnTo>
                      <a:pt x="20" y="4"/>
                    </a:lnTo>
                    <a:lnTo>
                      <a:pt x="24" y="4"/>
                    </a:lnTo>
                    <a:lnTo>
                      <a:pt x="26" y="4"/>
                    </a:lnTo>
                    <a:lnTo>
                      <a:pt x="32" y="8"/>
                    </a:lnTo>
                    <a:lnTo>
                      <a:pt x="34" y="15"/>
                    </a:lnTo>
                    <a:lnTo>
                      <a:pt x="36" y="23"/>
                    </a:lnTo>
                    <a:lnTo>
                      <a:pt x="36" y="23"/>
                    </a:lnTo>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50" name="Freeform 726"/>
              <p:cNvSpPr/>
              <p:nvPr/>
            </p:nvSpPr>
            <p:spPr bwMode="auto">
              <a:xfrm>
                <a:off x="12442825" y="6215063"/>
                <a:ext cx="185738" cy="187325"/>
              </a:xfrm>
              <a:custGeom>
                <a:avLst/>
                <a:gdLst/>
                <a:ahLst/>
                <a:cxnLst>
                  <a:cxn ang="0">
                    <a:pos x="15" y="102"/>
                  </a:cxn>
                  <a:cxn ang="0">
                    <a:pos x="7" y="98"/>
                  </a:cxn>
                  <a:cxn ang="0">
                    <a:pos x="2" y="90"/>
                  </a:cxn>
                  <a:cxn ang="0">
                    <a:pos x="0" y="81"/>
                  </a:cxn>
                  <a:cxn ang="0">
                    <a:pos x="5" y="63"/>
                  </a:cxn>
                  <a:cxn ang="0">
                    <a:pos x="11" y="55"/>
                  </a:cxn>
                  <a:cxn ang="0">
                    <a:pos x="51" y="20"/>
                  </a:cxn>
                  <a:cxn ang="0">
                    <a:pos x="58" y="18"/>
                  </a:cxn>
                  <a:cxn ang="0">
                    <a:pos x="62" y="22"/>
                  </a:cxn>
                  <a:cxn ang="0">
                    <a:pos x="68" y="22"/>
                  </a:cxn>
                  <a:cxn ang="0">
                    <a:pos x="82" y="8"/>
                  </a:cxn>
                  <a:cxn ang="0">
                    <a:pos x="92" y="2"/>
                  </a:cxn>
                  <a:cxn ang="0">
                    <a:pos x="102" y="0"/>
                  </a:cxn>
                  <a:cxn ang="0">
                    <a:pos x="115" y="4"/>
                  </a:cxn>
                  <a:cxn ang="0">
                    <a:pos x="117" y="12"/>
                  </a:cxn>
                  <a:cxn ang="0">
                    <a:pos x="111" y="24"/>
                  </a:cxn>
                  <a:cxn ang="0">
                    <a:pos x="102" y="30"/>
                  </a:cxn>
                  <a:cxn ang="0">
                    <a:pos x="86" y="45"/>
                  </a:cxn>
                  <a:cxn ang="0">
                    <a:pos x="80" y="43"/>
                  </a:cxn>
                  <a:cxn ang="0">
                    <a:pos x="80" y="39"/>
                  </a:cxn>
                  <a:cxn ang="0">
                    <a:pos x="82" y="32"/>
                  </a:cxn>
                  <a:cxn ang="0">
                    <a:pos x="84" y="22"/>
                  </a:cxn>
                  <a:cxn ang="0">
                    <a:pos x="84" y="20"/>
                  </a:cxn>
                  <a:cxn ang="0">
                    <a:pos x="76" y="20"/>
                  </a:cxn>
                  <a:cxn ang="0">
                    <a:pos x="72" y="28"/>
                  </a:cxn>
                  <a:cxn ang="0">
                    <a:pos x="72" y="32"/>
                  </a:cxn>
                  <a:cxn ang="0">
                    <a:pos x="72" y="41"/>
                  </a:cxn>
                  <a:cxn ang="0">
                    <a:pos x="66" y="47"/>
                  </a:cxn>
                  <a:cxn ang="0">
                    <a:pos x="64" y="51"/>
                  </a:cxn>
                  <a:cxn ang="0">
                    <a:pos x="68" y="61"/>
                  </a:cxn>
                  <a:cxn ang="0">
                    <a:pos x="66" y="67"/>
                  </a:cxn>
                  <a:cxn ang="0">
                    <a:pos x="60" y="73"/>
                  </a:cxn>
                  <a:cxn ang="0">
                    <a:pos x="39" y="83"/>
                  </a:cxn>
                  <a:cxn ang="0">
                    <a:pos x="35" y="85"/>
                  </a:cxn>
                  <a:cxn ang="0">
                    <a:pos x="25" y="98"/>
                  </a:cxn>
                  <a:cxn ang="0">
                    <a:pos x="23" y="100"/>
                  </a:cxn>
                  <a:cxn ang="0">
                    <a:pos x="25" y="106"/>
                  </a:cxn>
                  <a:cxn ang="0">
                    <a:pos x="31" y="114"/>
                  </a:cxn>
                  <a:cxn ang="0">
                    <a:pos x="31" y="118"/>
                  </a:cxn>
                  <a:cxn ang="0">
                    <a:pos x="23" y="112"/>
                  </a:cxn>
                  <a:cxn ang="0">
                    <a:pos x="15" y="102"/>
                  </a:cxn>
                  <a:cxn ang="0">
                    <a:pos x="15" y="102"/>
                  </a:cxn>
                </a:cxnLst>
                <a:rect l="0" t="0" r="r" b="b"/>
                <a:pathLst>
                  <a:path w="117" h="118">
                    <a:moveTo>
                      <a:pt x="15" y="102"/>
                    </a:moveTo>
                    <a:lnTo>
                      <a:pt x="15" y="102"/>
                    </a:lnTo>
                    <a:lnTo>
                      <a:pt x="11" y="100"/>
                    </a:lnTo>
                    <a:lnTo>
                      <a:pt x="7" y="98"/>
                    </a:lnTo>
                    <a:lnTo>
                      <a:pt x="5" y="98"/>
                    </a:lnTo>
                    <a:lnTo>
                      <a:pt x="2" y="90"/>
                    </a:lnTo>
                    <a:lnTo>
                      <a:pt x="2" y="90"/>
                    </a:lnTo>
                    <a:lnTo>
                      <a:pt x="0" y="81"/>
                    </a:lnTo>
                    <a:lnTo>
                      <a:pt x="2" y="71"/>
                    </a:lnTo>
                    <a:lnTo>
                      <a:pt x="5" y="63"/>
                    </a:lnTo>
                    <a:lnTo>
                      <a:pt x="11" y="55"/>
                    </a:lnTo>
                    <a:lnTo>
                      <a:pt x="11" y="55"/>
                    </a:lnTo>
                    <a:lnTo>
                      <a:pt x="35" y="32"/>
                    </a:lnTo>
                    <a:lnTo>
                      <a:pt x="51" y="20"/>
                    </a:lnTo>
                    <a:lnTo>
                      <a:pt x="55" y="16"/>
                    </a:lnTo>
                    <a:lnTo>
                      <a:pt x="58" y="18"/>
                    </a:lnTo>
                    <a:lnTo>
                      <a:pt x="58" y="18"/>
                    </a:lnTo>
                    <a:lnTo>
                      <a:pt x="62" y="22"/>
                    </a:lnTo>
                    <a:lnTo>
                      <a:pt x="64" y="22"/>
                    </a:lnTo>
                    <a:lnTo>
                      <a:pt x="68" y="22"/>
                    </a:lnTo>
                    <a:lnTo>
                      <a:pt x="74" y="18"/>
                    </a:lnTo>
                    <a:lnTo>
                      <a:pt x="82" y="8"/>
                    </a:lnTo>
                    <a:lnTo>
                      <a:pt x="88" y="4"/>
                    </a:lnTo>
                    <a:lnTo>
                      <a:pt x="92" y="2"/>
                    </a:lnTo>
                    <a:lnTo>
                      <a:pt x="92" y="2"/>
                    </a:lnTo>
                    <a:lnTo>
                      <a:pt x="102" y="0"/>
                    </a:lnTo>
                    <a:lnTo>
                      <a:pt x="111" y="2"/>
                    </a:lnTo>
                    <a:lnTo>
                      <a:pt x="115" y="4"/>
                    </a:lnTo>
                    <a:lnTo>
                      <a:pt x="117" y="8"/>
                    </a:lnTo>
                    <a:lnTo>
                      <a:pt x="117" y="12"/>
                    </a:lnTo>
                    <a:lnTo>
                      <a:pt x="115" y="18"/>
                    </a:lnTo>
                    <a:lnTo>
                      <a:pt x="111" y="24"/>
                    </a:lnTo>
                    <a:lnTo>
                      <a:pt x="102" y="30"/>
                    </a:lnTo>
                    <a:lnTo>
                      <a:pt x="102" y="30"/>
                    </a:lnTo>
                    <a:lnTo>
                      <a:pt x="92" y="41"/>
                    </a:lnTo>
                    <a:lnTo>
                      <a:pt x="86" y="45"/>
                    </a:lnTo>
                    <a:lnTo>
                      <a:pt x="84" y="45"/>
                    </a:lnTo>
                    <a:lnTo>
                      <a:pt x="80" y="43"/>
                    </a:lnTo>
                    <a:lnTo>
                      <a:pt x="80" y="43"/>
                    </a:lnTo>
                    <a:lnTo>
                      <a:pt x="80" y="39"/>
                    </a:lnTo>
                    <a:lnTo>
                      <a:pt x="80" y="37"/>
                    </a:lnTo>
                    <a:lnTo>
                      <a:pt x="82" y="32"/>
                    </a:lnTo>
                    <a:lnTo>
                      <a:pt x="84" y="28"/>
                    </a:lnTo>
                    <a:lnTo>
                      <a:pt x="84" y="22"/>
                    </a:lnTo>
                    <a:lnTo>
                      <a:pt x="84" y="22"/>
                    </a:lnTo>
                    <a:lnTo>
                      <a:pt x="84" y="20"/>
                    </a:lnTo>
                    <a:lnTo>
                      <a:pt x="82" y="20"/>
                    </a:lnTo>
                    <a:lnTo>
                      <a:pt x="76" y="20"/>
                    </a:lnTo>
                    <a:lnTo>
                      <a:pt x="72" y="26"/>
                    </a:lnTo>
                    <a:lnTo>
                      <a:pt x="72" y="28"/>
                    </a:lnTo>
                    <a:lnTo>
                      <a:pt x="72" y="32"/>
                    </a:lnTo>
                    <a:lnTo>
                      <a:pt x="72" y="32"/>
                    </a:lnTo>
                    <a:lnTo>
                      <a:pt x="74" y="39"/>
                    </a:lnTo>
                    <a:lnTo>
                      <a:pt x="72" y="41"/>
                    </a:lnTo>
                    <a:lnTo>
                      <a:pt x="70" y="43"/>
                    </a:lnTo>
                    <a:lnTo>
                      <a:pt x="66" y="47"/>
                    </a:lnTo>
                    <a:lnTo>
                      <a:pt x="66" y="47"/>
                    </a:lnTo>
                    <a:lnTo>
                      <a:pt x="64" y="51"/>
                    </a:lnTo>
                    <a:lnTo>
                      <a:pt x="66" y="57"/>
                    </a:lnTo>
                    <a:lnTo>
                      <a:pt x="68" y="61"/>
                    </a:lnTo>
                    <a:lnTo>
                      <a:pt x="68" y="65"/>
                    </a:lnTo>
                    <a:lnTo>
                      <a:pt x="66" y="67"/>
                    </a:lnTo>
                    <a:lnTo>
                      <a:pt x="66" y="67"/>
                    </a:lnTo>
                    <a:lnTo>
                      <a:pt x="60" y="73"/>
                    </a:lnTo>
                    <a:lnTo>
                      <a:pt x="53" y="77"/>
                    </a:lnTo>
                    <a:lnTo>
                      <a:pt x="39" y="83"/>
                    </a:lnTo>
                    <a:lnTo>
                      <a:pt x="39" y="83"/>
                    </a:lnTo>
                    <a:lnTo>
                      <a:pt x="35" y="85"/>
                    </a:lnTo>
                    <a:lnTo>
                      <a:pt x="31" y="90"/>
                    </a:lnTo>
                    <a:lnTo>
                      <a:pt x="25" y="98"/>
                    </a:lnTo>
                    <a:lnTo>
                      <a:pt x="25" y="98"/>
                    </a:lnTo>
                    <a:lnTo>
                      <a:pt x="23" y="100"/>
                    </a:lnTo>
                    <a:lnTo>
                      <a:pt x="23" y="104"/>
                    </a:lnTo>
                    <a:lnTo>
                      <a:pt x="25" y="106"/>
                    </a:lnTo>
                    <a:lnTo>
                      <a:pt x="29" y="110"/>
                    </a:lnTo>
                    <a:lnTo>
                      <a:pt x="31" y="114"/>
                    </a:lnTo>
                    <a:lnTo>
                      <a:pt x="31" y="114"/>
                    </a:lnTo>
                    <a:lnTo>
                      <a:pt x="31" y="118"/>
                    </a:lnTo>
                    <a:lnTo>
                      <a:pt x="29" y="118"/>
                    </a:lnTo>
                    <a:lnTo>
                      <a:pt x="23" y="112"/>
                    </a:lnTo>
                    <a:lnTo>
                      <a:pt x="15" y="102"/>
                    </a:lnTo>
                    <a:lnTo>
                      <a:pt x="15" y="102"/>
                    </a:lnTo>
                    <a:lnTo>
                      <a:pt x="15" y="102"/>
                    </a:lnTo>
                    <a:lnTo>
                      <a:pt x="15" y="102"/>
                    </a:lnTo>
                    <a:lnTo>
                      <a:pt x="15" y="102"/>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51" name="Freeform 727"/>
              <p:cNvSpPr/>
              <p:nvPr/>
            </p:nvSpPr>
            <p:spPr bwMode="auto">
              <a:xfrm>
                <a:off x="12439650" y="6396038"/>
                <a:ext cx="130175" cy="187325"/>
              </a:xfrm>
              <a:custGeom>
                <a:avLst/>
                <a:gdLst/>
                <a:ahLst/>
                <a:cxnLst>
                  <a:cxn ang="0">
                    <a:pos x="9" y="0"/>
                  </a:cxn>
                  <a:cxn ang="0">
                    <a:pos x="9" y="0"/>
                  </a:cxn>
                  <a:cxn ang="0">
                    <a:pos x="2" y="0"/>
                  </a:cxn>
                  <a:cxn ang="0">
                    <a:pos x="0" y="2"/>
                  </a:cxn>
                  <a:cxn ang="0">
                    <a:pos x="2" y="6"/>
                  </a:cxn>
                  <a:cxn ang="0">
                    <a:pos x="4" y="12"/>
                  </a:cxn>
                  <a:cxn ang="0">
                    <a:pos x="17" y="24"/>
                  </a:cxn>
                  <a:cxn ang="0">
                    <a:pos x="17" y="24"/>
                  </a:cxn>
                  <a:cxn ang="0">
                    <a:pos x="19" y="39"/>
                  </a:cxn>
                  <a:cxn ang="0">
                    <a:pos x="23" y="47"/>
                  </a:cxn>
                  <a:cxn ang="0">
                    <a:pos x="37" y="63"/>
                  </a:cxn>
                  <a:cxn ang="0">
                    <a:pos x="37" y="63"/>
                  </a:cxn>
                  <a:cxn ang="0">
                    <a:pos x="41" y="69"/>
                  </a:cxn>
                  <a:cxn ang="0">
                    <a:pos x="43" y="75"/>
                  </a:cxn>
                  <a:cxn ang="0">
                    <a:pos x="47" y="88"/>
                  </a:cxn>
                  <a:cxn ang="0">
                    <a:pos x="51" y="100"/>
                  </a:cxn>
                  <a:cxn ang="0">
                    <a:pos x="53" y="106"/>
                  </a:cxn>
                  <a:cxn ang="0">
                    <a:pos x="60" y="112"/>
                  </a:cxn>
                  <a:cxn ang="0">
                    <a:pos x="60" y="112"/>
                  </a:cxn>
                  <a:cxn ang="0">
                    <a:pos x="68" y="118"/>
                  </a:cxn>
                  <a:cxn ang="0">
                    <a:pos x="70" y="118"/>
                  </a:cxn>
                  <a:cxn ang="0">
                    <a:pos x="72" y="116"/>
                  </a:cxn>
                  <a:cxn ang="0">
                    <a:pos x="74" y="110"/>
                  </a:cxn>
                  <a:cxn ang="0">
                    <a:pos x="72" y="102"/>
                  </a:cxn>
                  <a:cxn ang="0">
                    <a:pos x="72" y="102"/>
                  </a:cxn>
                  <a:cxn ang="0">
                    <a:pos x="72" y="92"/>
                  </a:cxn>
                  <a:cxn ang="0">
                    <a:pos x="74" y="84"/>
                  </a:cxn>
                  <a:cxn ang="0">
                    <a:pos x="80" y="65"/>
                  </a:cxn>
                  <a:cxn ang="0">
                    <a:pos x="80" y="65"/>
                  </a:cxn>
                  <a:cxn ang="0">
                    <a:pos x="82" y="59"/>
                  </a:cxn>
                  <a:cxn ang="0">
                    <a:pos x="80" y="53"/>
                  </a:cxn>
                  <a:cxn ang="0">
                    <a:pos x="76" y="49"/>
                  </a:cxn>
                  <a:cxn ang="0">
                    <a:pos x="72" y="45"/>
                  </a:cxn>
                  <a:cxn ang="0">
                    <a:pos x="60" y="37"/>
                  </a:cxn>
                  <a:cxn ang="0">
                    <a:pos x="51" y="27"/>
                  </a:cxn>
                  <a:cxn ang="0">
                    <a:pos x="51" y="27"/>
                  </a:cxn>
                  <a:cxn ang="0">
                    <a:pos x="47" y="22"/>
                  </a:cxn>
                  <a:cxn ang="0">
                    <a:pos x="43" y="20"/>
                  </a:cxn>
                  <a:cxn ang="0">
                    <a:pos x="31" y="20"/>
                  </a:cxn>
                  <a:cxn ang="0">
                    <a:pos x="23" y="20"/>
                  </a:cxn>
                  <a:cxn ang="0">
                    <a:pos x="19" y="18"/>
                  </a:cxn>
                  <a:cxn ang="0">
                    <a:pos x="17" y="14"/>
                  </a:cxn>
                  <a:cxn ang="0">
                    <a:pos x="17" y="14"/>
                  </a:cxn>
                  <a:cxn ang="0">
                    <a:pos x="15" y="8"/>
                  </a:cxn>
                  <a:cxn ang="0">
                    <a:pos x="13" y="2"/>
                  </a:cxn>
                  <a:cxn ang="0">
                    <a:pos x="9" y="0"/>
                  </a:cxn>
                  <a:cxn ang="0">
                    <a:pos x="9" y="0"/>
                  </a:cxn>
                </a:cxnLst>
                <a:rect l="0" t="0" r="r" b="b"/>
                <a:pathLst>
                  <a:path w="82" h="118">
                    <a:moveTo>
                      <a:pt x="9" y="0"/>
                    </a:moveTo>
                    <a:lnTo>
                      <a:pt x="9" y="0"/>
                    </a:lnTo>
                    <a:lnTo>
                      <a:pt x="2" y="0"/>
                    </a:lnTo>
                    <a:lnTo>
                      <a:pt x="0" y="2"/>
                    </a:lnTo>
                    <a:lnTo>
                      <a:pt x="2" y="6"/>
                    </a:lnTo>
                    <a:lnTo>
                      <a:pt x="4" y="12"/>
                    </a:lnTo>
                    <a:lnTo>
                      <a:pt x="17" y="24"/>
                    </a:lnTo>
                    <a:lnTo>
                      <a:pt x="17" y="24"/>
                    </a:lnTo>
                    <a:lnTo>
                      <a:pt x="19" y="39"/>
                    </a:lnTo>
                    <a:lnTo>
                      <a:pt x="23" y="47"/>
                    </a:lnTo>
                    <a:lnTo>
                      <a:pt x="37" y="63"/>
                    </a:lnTo>
                    <a:lnTo>
                      <a:pt x="37" y="63"/>
                    </a:lnTo>
                    <a:lnTo>
                      <a:pt x="41" y="69"/>
                    </a:lnTo>
                    <a:lnTo>
                      <a:pt x="43" y="75"/>
                    </a:lnTo>
                    <a:lnTo>
                      <a:pt x="47" y="88"/>
                    </a:lnTo>
                    <a:lnTo>
                      <a:pt x="51" y="100"/>
                    </a:lnTo>
                    <a:lnTo>
                      <a:pt x="53" y="106"/>
                    </a:lnTo>
                    <a:lnTo>
                      <a:pt x="60" y="112"/>
                    </a:lnTo>
                    <a:lnTo>
                      <a:pt x="60" y="112"/>
                    </a:lnTo>
                    <a:lnTo>
                      <a:pt x="68" y="118"/>
                    </a:lnTo>
                    <a:lnTo>
                      <a:pt x="70" y="118"/>
                    </a:lnTo>
                    <a:lnTo>
                      <a:pt x="72" y="116"/>
                    </a:lnTo>
                    <a:lnTo>
                      <a:pt x="74" y="110"/>
                    </a:lnTo>
                    <a:lnTo>
                      <a:pt x="72" y="102"/>
                    </a:lnTo>
                    <a:lnTo>
                      <a:pt x="72" y="102"/>
                    </a:lnTo>
                    <a:lnTo>
                      <a:pt x="72" y="92"/>
                    </a:lnTo>
                    <a:lnTo>
                      <a:pt x="74" y="84"/>
                    </a:lnTo>
                    <a:lnTo>
                      <a:pt x="80" y="65"/>
                    </a:lnTo>
                    <a:lnTo>
                      <a:pt x="80" y="65"/>
                    </a:lnTo>
                    <a:lnTo>
                      <a:pt x="82" y="59"/>
                    </a:lnTo>
                    <a:lnTo>
                      <a:pt x="80" y="53"/>
                    </a:lnTo>
                    <a:lnTo>
                      <a:pt x="76" y="49"/>
                    </a:lnTo>
                    <a:lnTo>
                      <a:pt x="72" y="45"/>
                    </a:lnTo>
                    <a:lnTo>
                      <a:pt x="60" y="37"/>
                    </a:lnTo>
                    <a:lnTo>
                      <a:pt x="51" y="27"/>
                    </a:lnTo>
                    <a:lnTo>
                      <a:pt x="51" y="27"/>
                    </a:lnTo>
                    <a:lnTo>
                      <a:pt x="47" y="22"/>
                    </a:lnTo>
                    <a:lnTo>
                      <a:pt x="43" y="20"/>
                    </a:lnTo>
                    <a:lnTo>
                      <a:pt x="31" y="20"/>
                    </a:lnTo>
                    <a:lnTo>
                      <a:pt x="23" y="20"/>
                    </a:lnTo>
                    <a:lnTo>
                      <a:pt x="19" y="18"/>
                    </a:lnTo>
                    <a:lnTo>
                      <a:pt x="17" y="14"/>
                    </a:lnTo>
                    <a:lnTo>
                      <a:pt x="17" y="14"/>
                    </a:lnTo>
                    <a:lnTo>
                      <a:pt x="15" y="8"/>
                    </a:lnTo>
                    <a:lnTo>
                      <a:pt x="13" y="2"/>
                    </a:lnTo>
                    <a:lnTo>
                      <a:pt x="9" y="0"/>
                    </a:lnTo>
                    <a:lnTo>
                      <a:pt x="9" y="0"/>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52" name="Freeform 728"/>
              <p:cNvSpPr/>
              <p:nvPr/>
            </p:nvSpPr>
            <p:spPr bwMode="auto">
              <a:xfrm>
                <a:off x="12614275" y="6149975"/>
                <a:ext cx="139700" cy="49213"/>
              </a:xfrm>
              <a:custGeom>
                <a:avLst/>
                <a:gdLst/>
                <a:ahLst/>
                <a:cxnLst>
                  <a:cxn ang="0">
                    <a:pos x="29" y="31"/>
                  </a:cxn>
                  <a:cxn ang="0">
                    <a:pos x="29" y="31"/>
                  </a:cxn>
                  <a:cxn ang="0">
                    <a:pos x="35" y="29"/>
                  </a:cxn>
                  <a:cxn ang="0">
                    <a:pos x="41" y="25"/>
                  </a:cxn>
                  <a:cxn ang="0">
                    <a:pos x="47" y="23"/>
                  </a:cxn>
                  <a:cxn ang="0">
                    <a:pos x="54" y="20"/>
                  </a:cxn>
                  <a:cxn ang="0">
                    <a:pos x="54" y="20"/>
                  </a:cxn>
                  <a:cxn ang="0">
                    <a:pos x="76" y="25"/>
                  </a:cxn>
                  <a:cxn ang="0">
                    <a:pos x="82" y="25"/>
                  </a:cxn>
                  <a:cxn ang="0">
                    <a:pos x="88" y="23"/>
                  </a:cxn>
                  <a:cxn ang="0">
                    <a:pos x="88" y="18"/>
                  </a:cxn>
                  <a:cxn ang="0">
                    <a:pos x="86" y="14"/>
                  </a:cxn>
                  <a:cxn ang="0">
                    <a:pos x="86" y="14"/>
                  </a:cxn>
                  <a:cxn ang="0">
                    <a:pos x="78" y="8"/>
                  </a:cxn>
                  <a:cxn ang="0">
                    <a:pos x="70" y="4"/>
                  </a:cxn>
                  <a:cxn ang="0">
                    <a:pos x="60" y="2"/>
                  </a:cxn>
                  <a:cxn ang="0">
                    <a:pos x="49" y="0"/>
                  </a:cxn>
                  <a:cxn ang="0">
                    <a:pos x="39" y="0"/>
                  </a:cxn>
                  <a:cxn ang="0">
                    <a:pos x="29" y="0"/>
                  </a:cxn>
                  <a:cxn ang="0">
                    <a:pos x="19" y="4"/>
                  </a:cxn>
                  <a:cxn ang="0">
                    <a:pos x="13" y="8"/>
                  </a:cxn>
                  <a:cxn ang="0">
                    <a:pos x="13" y="8"/>
                  </a:cxn>
                  <a:cxn ang="0">
                    <a:pos x="5" y="12"/>
                  </a:cxn>
                  <a:cxn ang="0">
                    <a:pos x="0" y="18"/>
                  </a:cxn>
                  <a:cxn ang="0">
                    <a:pos x="0" y="23"/>
                  </a:cxn>
                  <a:cxn ang="0">
                    <a:pos x="3" y="27"/>
                  </a:cxn>
                  <a:cxn ang="0">
                    <a:pos x="9" y="29"/>
                  </a:cxn>
                  <a:cxn ang="0">
                    <a:pos x="15" y="31"/>
                  </a:cxn>
                  <a:cxn ang="0">
                    <a:pos x="21" y="31"/>
                  </a:cxn>
                  <a:cxn ang="0">
                    <a:pos x="29" y="31"/>
                  </a:cxn>
                  <a:cxn ang="0">
                    <a:pos x="29" y="31"/>
                  </a:cxn>
                  <a:cxn ang="0">
                    <a:pos x="31" y="31"/>
                  </a:cxn>
                  <a:cxn ang="0">
                    <a:pos x="29" y="31"/>
                  </a:cxn>
                  <a:cxn ang="0">
                    <a:pos x="29" y="31"/>
                  </a:cxn>
                </a:cxnLst>
                <a:rect l="0" t="0" r="r" b="b"/>
                <a:pathLst>
                  <a:path w="88" h="31">
                    <a:moveTo>
                      <a:pt x="29" y="31"/>
                    </a:moveTo>
                    <a:lnTo>
                      <a:pt x="29" y="31"/>
                    </a:lnTo>
                    <a:lnTo>
                      <a:pt x="35" y="29"/>
                    </a:lnTo>
                    <a:lnTo>
                      <a:pt x="41" y="25"/>
                    </a:lnTo>
                    <a:lnTo>
                      <a:pt x="47" y="23"/>
                    </a:lnTo>
                    <a:lnTo>
                      <a:pt x="54" y="20"/>
                    </a:lnTo>
                    <a:lnTo>
                      <a:pt x="54" y="20"/>
                    </a:lnTo>
                    <a:lnTo>
                      <a:pt x="76" y="25"/>
                    </a:lnTo>
                    <a:lnTo>
                      <a:pt x="82" y="25"/>
                    </a:lnTo>
                    <a:lnTo>
                      <a:pt x="88" y="23"/>
                    </a:lnTo>
                    <a:lnTo>
                      <a:pt x="88" y="18"/>
                    </a:lnTo>
                    <a:lnTo>
                      <a:pt x="86" y="14"/>
                    </a:lnTo>
                    <a:lnTo>
                      <a:pt x="86" y="14"/>
                    </a:lnTo>
                    <a:lnTo>
                      <a:pt x="78" y="8"/>
                    </a:lnTo>
                    <a:lnTo>
                      <a:pt x="70" y="4"/>
                    </a:lnTo>
                    <a:lnTo>
                      <a:pt x="60" y="2"/>
                    </a:lnTo>
                    <a:lnTo>
                      <a:pt x="49" y="0"/>
                    </a:lnTo>
                    <a:lnTo>
                      <a:pt x="39" y="0"/>
                    </a:lnTo>
                    <a:lnTo>
                      <a:pt x="29" y="0"/>
                    </a:lnTo>
                    <a:lnTo>
                      <a:pt x="19" y="4"/>
                    </a:lnTo>
                    <a:lnTo>
                      <a:pt x="13" y="8"/>
                    </a:lnTo>
                    <a:lnTo>
                      <a:pt x="13" y="8"/>
                    </a:lnTo>
                    <a:lnTo>
                      <a:pt x="5" y="12"/>
                    </a:lnTo>
                    <a:lnTo>
                      <a:pt x="0" y="18"/>
                    </a:lnTo>
                    <a:lnTo>
                      <a:pt x="0" y="23"/>
                    </a:lnTo>
                    <a:lnTo>
                      <a:pt x="3" y="27"/>
                    </a:lnTo>
                    <a:lnTo>
                      <a:pt x="9" y="29"/>
                    </a:lnTo>
                    <a:lnTo>
                      <a:pt x="15" y="31"/>
                    </a:lnTo>
                    <a:lnTo>
                      <a:pt x="21" y="31"/>
                    </a:lnTo>
                    <a:lnTo>
                      <a:pt x="29" y="31"/>
                    </a:lnTo>
                    <a:lnTo>
                      <a:pt x="29" y="31"/>
                    </a:lnTo>
                    <a:lnTo>
                      <a:pt x="31" y="31"/>
                    </a:lnTo>
                    <a:lnTo>
                      <a:pt x="29" y="31"/>
                    </a:lnTo>
                    <a:lnTo>
                      <a:pt x="29" y="31"/>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53" name="Freeform 729"/>
              <p:cNvSpPr/>
              <p:nvPr/>
            </p:nvSpPr>
            <p:spPr bwMode="auto">
              <a:xfrm>
                <a:off x="12611100" y="6580188"/>
                <a:ext cx="123825" cy="49213"/>
              </a:xfrm>
              <a:custGeom>
                <a:avLst/>
                <a:gdLst/>
                <a:ahLst/>
                <a:cxnLst>
                  <a:cxn ang="0">
                    <a:pos x="27" y="8"/>
                  </a:cxn>
                  <a:cxn ang="0">
                    <a:pos x="27" y="8"/>
                  </a:cxn>
                  <a:cxn ang="0">
                    <a:pos x="31" y="6"/>
                  </a:cxn>
                  <a:cxn ang="0">
                    <a:pos x="35" y="4"/>
                  </a:cxn>
                  <a:cxn ang="0">
                    <a:pos x="39" y="0"/>
                  </a:cxn>
                  <a:cxn ang="0">
                    <a:pos x="43" y="0"/>
                  </a:cxn>
                  <a:cxn ang="0">
                    <a:pos x="45" y="2"/>
                  </a:cxn>
                  <a:cxn ang="0">
                    <a:pos x="45" y="2"/>
                  </a:cxn>
                  <a:cxn ang="0">
                    <a:pos x="64" y="12"/>
                  </a:cxn>
                  <a:cxn ang="0">
                    <a:pos x="74" y="19"/>
                  </a:cxn>
                  <a:cxn ang="0">
                    <a:pos x="78" y="23"/>
                  </a:cxn>
                  <a:cxn ang="0">
                    <a:pos x="78" y="27"/>
                  </a:cxn>
                  <a:cxn ang="0">
                    <a:pos x="78" y="27"/>
                  </a:cxn>
                  <a:cxn ang="0">
                    <a:pos x="64" y="29"/>
                  </a:cxn>
                  <a:cxn ang="0">
                    <a:pos x="47" y="31"/>
                  </a:cxn>
                  <a:cxn ang="0">
                    <a:pos x="25" y="29"/>
                  </a:cxn>
                  <a:cxn ang="0">
                    <a:pos x="25" y="29"/>
                  </a:cxn>
                  <a:cxn ang="0">
                    <a:pos x="15" y="27"/>
                  </a:cxn>
                  <a:cxn ang="0">
                    <a:pos x="7" y="25"/>
                  </a:cxn>
                  <a:cxn ang="0">
                    <a:pos x="2" y="21"/>
                  </a:cxn>
                  <a:cxn ang="0">
                    <a:pos x="0" y="15"/>
                  </a:cxn>
                  <a:cxn ang="0">
                    <a:pos x="2" y="12"/>
                  </a:cxn>
                  <a:cxn ang="0">
                    <a:pos x="7" y="8"/>
                  </a:cxn>
                  <a:cxn ang="0">
                    <a:pos x="15" y="8"/>
                  </a:cxn>
                  <a:cxn ang="0">
                    <a:pos x="27" y="8"/>
                  </a:cxn>
                  <a:cxn ang="0">
                    <a:pos x="27" y="8"/>
                  </a:cxn>
                  <a:cxn ang="0">
                    <a:pos x="19" y="6"/>
                  </a:cxn>
                  <a:cxn ang="0">
                    <a:pos x="27" y="8"/>
                  </a:cxn>
                  <a:cxn ang="0">
                    <a:pos x="27" y="8"/>
                  </a:cxn>
                </a:cxnLst>
                <a:rect l="0" t="0" r="r" b="b"/>
                <a:pathLst>
                  <a:path w="78" h="31">
                    <a:moveTo>
                      <a:pt x="27" y="8"/>
                    </a:moveTo>
                    <a:lnTo>
                      <a:pt x="27" y="8"/>
                    </a:lnTo>
                    <a:lnTo>
                      <a:pt x="31" y="6"/>
                    </a:lnTo>
                    <a:lnTo>
                      <a:pt x="35" y="4"/>
                    </a:lnTo>
                    <a:lnTo>
                      <a:pt x="39" y="0"/>
                    </a:lnTo>
                    <a:lnTo>
                      <a:pt x="43" y="0"/>
                    </a:lnTo>
                    <a:lnTo>
                      <a:pt x="45" y="2"/>
                    </a:lnTo>
                    <a:lnTo>
                      <a:pt x="45" y="2"/>
                    </a:lnTo>
                    <a:lnTo>
                      <a:pt x="64" y="12"/>
                    </a:lnTo>
                    <a:lnTo>
                      <a:pt x="74" y="19"/>
                    </a:lnTo>
                    <a:lnTo>
                      <a:pt x="78" y="23"/>
                    </a:lnTo>
                    <a:lnTo>
                      <a:pt x="78" y="27"/>
                    </a:lnTo>
                    <a:lnTo>
                      <a:pt x="78" y="27"/>
                    </a:lnTo>
                    <a:lnTo>
                      <a:pt x="64" y="29"/>
                    </a:lnTo>
                    <a:lnTo>
                      <a:pt x="47" y="31"/>
                    </a:lnTo>
                    <a:lnTo>
                      <a:pt x="25" y="29"/>
                    </a:lnTo>
                    <a:lnTo>
                      <a:pt x="25" y="29"/>
                    </a:lnTo>
                    <a:lnTo>
                      <a:pt x="15" y="27"/>
                    </a:lnTo>
                    <a:lnTo>
                      <a:pt x="7" y="25"/>
                    </a:lnTo>
                    <a:lnTo>
                      <a:pt x="2" y="21"/>
                    </a:lnTo>
                    <a:lnTo>
                      <a:pt x="0" y="15"/>
                    </a:lnTo>
                    <a:lnTo>
                      <a:pt x="2" y="12"/>
                    </a:lnTo>
                    <a:lnTo>
                      <a:pt x="7" y="8"/>
                    </a:lnTo>
                    <a:lnTo>
                      <a:pt x="15" y="8"/>
                    </a:lnTo>
                    <a:lnTo>
                      <a:pt x="27" y="8"/>
                    </a:lnTo>
                    <a:lnTo>
                      <a:pt x="27" y="8"/>
                    </a:lnTo>
                    <a:lnTo>
                      <a:pt x="19" y="6"/>
                    </a:lnTo>
                    <a:lnTo>
                      <a:pt x="27" y="8"/>
                    </a:lnTo>
                    <a:lnTo>
                      <a:pt x="27" y="8"/>
                    </a:lnTo>
                    <a:close/>
                  </a:path>
                </a:pathLst>
              </a:custGeom>
              <a:grpFill/>
              <a:ln w="9525">
                <a:noFill/>
                <a:round/>
              </a:ln>
            </p:spPr>
            <p:txBody>
              <a:bodyPr vert="horz" wrap="square" lIns="68501" tIns="34251" rIns="68501" bIns="34251"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grpSp>
        <p:sp>
          <p:nvSpPr>
            <p:cNvPr id="54" name="文本框 53"/>
            <p:cNvSpPr txBox="1"/>
            <p:nvPr/>
          </p:nvSpPr>
          <p:spPr>
            <a:xfrm>
              <a:off x="4749811" y="2641066"/>
              <a:ext cx="858013" cy="461665"/>
            </a:xfrm>
            <a:prstGeom prst="rect">
              <a:avLst/>
            </a:prstGeom>
            <a:noFill/>
          </p:spPr>
          <p:txBody>
            <a:bodyPr wrap="square" rtlCol="0">
              <a:spAutoFit/>
            </a:bodyPr>
            <a:lstStyle/>
            <a:p>
              <a:pPr algn="ctr" eaLnBrk="0" fontAlgn="base" hangingPunct="0">
                <a:spcBef>
                  <a:spcPct val="0"/>
                </a:spcBef>
                <a:spcAft>
                  <a:spcPct val="0"/>
                </a:spcAft>
              </a:pPr>
              <a:r>
                <a:rPr lang="zh-CN" altLang="en-US" sz="1200" dirty="0" smtClean="0">
                  <a:solidFill>
                    <a:srgbClr val="000000"/>
                  </a:solidFill>
                  <a:latin typeface="+mn-ea"/>
                  <a:ea typeface="+mn-ea"/>
                </a:rPr>
                <a:t>计算</a:t>
              </a:r>
              <a:endParaRPr lang="en-US" altLang="zh-CN" sz="1200" dirty="0">
                <a:solidFill>
                  <a:srgbClr val="000000"/>
                </a:solidFill>
                <a:latin typeface="+mn-ea"/>
                <a:ea typeface="+mn-ea"/>
              </a:endParaRPr>
            </a:p>
            <a:p>
              <a:pPr algn="ctr" eaLnBrk="0" fontAlgn="base" hangingPunct="0">
                <a:spcBef>
                  <a:spcPct val="0"/>
                </a:spcBef>
                <a:spcAft>
                  <a:spcPct val="0"/>
                </a:spcAft>
              </a:pPr>
              <a:r>
                <a:rPr lang="zh-CN" altLang="en-US" sz="1200" dirty="0" smtClean="0">
                  <a:solidFill>
                    <a:srgbClr val="000000"/>
                  </a:solidFill>
                  <a:latin typeface="+mn-ea"/>
                  <a:ea typeface="+mn-ea"/>
                </a:rPr>
                <a:t>服务</a:t>
              </a:r>
              <a:endParaRPr lang="en-US" altLang="zh-CN" sz="1200" dirty="0">
                <a:solidFill>
                  <a:srgbClr val="000000"/>
                </a:solidFill>
                <a:latin typeface="+mn-ea"/>
                <a:ea typeface="+mn-ea"/>
              </a:endParaRPr>
            </a:p>
          </p:txBody>
        </p:sp>
        <p:grpSp>
          <p:nvGrpSpPr>
            <p:cNvPr id="55" name="组合 54"/>
            <p:cNvGrpSpPr/>
            <p:nvPr/>
          </p:nvGrpSpPr>
          <p:grpSpPr>
            <a:xfrm>
              <a:off x="5040443" y="2311153"/>
              <a:ext cx="3196613" cy="830415"/>
              <a:chOff x="6645767" y="1398068"/>
              <a:chExt cx="5263986" cy="1778791"/>
            </a:xfrm>
          </p:grpSpPr>
          <p:grpSp>
            <p:nvGrpSpPr>
              <p:cNvPr id="57" name="Gruppieren 260"/>
              <p:cNvGrpSpPr/>
              <p:nvPr/>
            </p:nvGrpSpPr>
            <p:grpSpPr>
              <a:xfrm>
                <a:off x="6645767" y="1507965"/>
                <a:ext cx="449376" cy="596892"/>
                <a:chOff x="532115" y="2017788"/>
                <a:chExt cx="285628" cy="403100"/>
              </a:xfrm>
            </p:grpSpPr>
            <p:sp>
              <p:nvSpPr>
                <p:cNvPr id="99" name="Freeform 84"/>
                <p:cNvSpPr/>
                <p:nvPr/>
              </p:nvSpPr>
              <p:spPr bwMode="auto">
                <a:xfrm>
                  <a:off x="539134" y="2017788"/>
                  <a:ext cx="159270" cy="98721"/>
                </a:xfrm>
                <a:custGeom>
                  <a:avLst/>
                  <a:gdLst>
                    <a:gd name="T0" fmla="*/ 1065 w 1452"/>
                    <a:gd name="T1" fmla="*/ 0 h 902"/>
                    <a:gd name="T2" fmla="*/ 1452 w 1452"/>
                    <a:gd name="T3" fmla="*/ 290 h 902"/>
                    <a:gd name="T4" fmla="*/ 1065 w 1452"/>
                    <a:gd name="T5" fmla="*/ 581 h 902"/>
                    <a:gd name="T6" fmla="*/ 1065 w 1452"/>
                    <a:gd name="T7" fmla="*/ 387 h 902"/>
                    <a:gd name="T8" fmla="*/ 483 w 1452"/>
                    <a:gd name="T9" fmla="*/ 387 h 902"/>
                    <a:gd name="T10" fmla="*/ 441 w 1452"/>
                    <a:gd name="T11" fmla="*/ 390 h 902"/>
                    <a:gd name="T12" fmla="*/ 400 w 1452"/>
                    <a:gd name="T13" fmla="*/ 399 h 902"/>
                    <a:gd name="T14" fmla="*/ 362 w 1452"/>
                    <a:gd name="T15" fmla="*/ 415 h 902"/>
                    <a:gd name="T16" fmla="*/ 326 w 1452"/>
                    <a:gd name="T17" fmla="*/ 434 h 902"/>
                    <a:gd name="T18" fmla="*/ 294 w 1452"/>
                    <a:gd name="T19" fmla="*/ 458 h 902"/>
                    <a:gd name="T20" fmla="*/ 266 w 1452"/>
                    <a:gd name="T21" fmla="*/ 488 h 902"/>
                    <a:gd name="T22" fmla="*/ 241 w 1452"/>
                    <a:gd name="T23" fmla="*/ 520 h 902"/>
                    <a:gd name="T24" fmla="*/ 221 w 1452"/>
                    <a:gd name="T25" fmla="*/ 555 h 902"/>
                    <a:gd name="T26" fmla="*/ 207 w 1452"/>
                    <a:gd name="T27" fmla="*/ 594 h 902"/>
                    <a:gd name="T28" fmla="*/ 198 w 1452"/>
                    <a:gd name="T29" fmla="*/ 635 h 902"/>
                    <a:gd name="T30" fmla="*/ 195 w 1452"/>
                    <a:gd name="T31" fmla="*/ 678 h 902"/>
                    <a:gd name="T32" fmla="*/ 197 w 1452"/>
                    <a:gd name="T33" fmla="*/ 715 h 902"/>
                    <a:gd name="T34" fmla="*/ 204 w 1452"/>
                    <a:gd name="T35" fmla="*/ 750 h 902"/>
                    <a:gd name="T36" fmla="*/ 214 w 1452"/>
                    <a:gd name="T37" fmla="*/ 784 h 902"/>
                    <a:gd name="T38" fmla="*/ 56 w 1452"/>
                    <a:gd name="T39" fmla="*/ 902 h 902"/>
                    <a:gd name="T40" fmla="*/ 36 w 1452"/>
                    <a:gd name="T41" fmla="*/ 861 h 902"/>
                    <a:gd name="T42" fmla="*/ 21 w 1452"/>
                    <a:gd name="T43" fmla="*/ 817 h 902"/>
                    <a:gd name="T44" fmla="*/ 10 w 1452"/>
                    <a:gd name="T45" fmla="*/ 772 h 902"/>
                    <a:gd name="T46" fmla="*/ 3 w 1452"/>
                    <a:gd name="T47" fmla="*/ 726 h 902"/>
                    <a:gd name="T48" fmla="*/ 0 w 1452"/>
                    <a:gd name="T49" fmla="*/ 678 h 902"/>
                    <a:gd name="T50" fmla="*/ 3 w 1452"/>
                    <a:gd name="T51" fmla="*/ 625 h 902"/>
                    <a:gd name="T52" fmla="*/ 11 w 1452"/>
                    <a:gd name="T53" fmla="*/ 574 h 902"/>
                    <a:gd name="T54" fmla="*/ 25 w 1452"/>
                    <a:gd name="T55" fmla="*/ 525 h 902"/>
                    <a:gd name="T56" fmla="*/ 43 w 1452"/>
                    <a:gd name="T57" fmla="*/ 478 h 902"/>
                    <a:gd name="T58" fmla="*/ 67 w 1452"/>
                    <a:gd name="T59" fmla="*/ 434 h 902"/>
                    <a:gd name="T60" fmla="*/ 93 w 1452"/>
                    <a:gd name="T61" fmla="*/ 392 h 902"/>
                    <a:gd name="T62" fmla="*/ 125 w 1452"/>
                    <a:gd name="T63" fmla="*/ 354 h 902"/>
                    <a:gd name="T64" fmla="*/ 160 w 1452"/>
                    <a:gd name="T65" fmla="*/ 318 h 902"/>
                    <a:gd name="T66" fmla="*/ 199 w 1452"/>
                    <a:gd name="T67" fmla="*/ 287 h 902"/>
                    <a:gd name="T68" fmla="*/ 240 w 1452"/>
                    <a:gd name="T69" fmla="*/ 259 h 902"/>
                    <a:gd name="T70" fmla="*/ 284 w 1452"/>
                    <a:gd name="T71" fmla="*/ 237 h 902"/>
                    <a:gd name="T72" fmla="*/ 331 w 1452"/>
                    <a:gd name="T73" fmla="*/ 219 h 902"/>
                    <a:gd name="T74" fmla="*/ 380 w 1452"/>
                    <a:gd name="T75" fmla="*/ 205 h 902"/>
                    <a:gd name="T76" fmla="*/ 431 w 1452"/>
                    <a:gd name="T77" fmla="*/ 197 h 902"/>
                    <a:gd name="T78" fmla="*/ 483 w 1452"/>
                    <a:gd name="T79" fmla="*/ 194 h 902"/>
                    <a:gd name="T80" fmla="*/ 1065 w 1452"/>
                    <a:gd name="T81" fmla="*/ 194 h 902"/>
                    <a:gd name="T82" fmla="*/ 1065 w 1452"/>
                    <a:gd name="T83"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2" h="902">
                      <a:moveTo>
                        <a:pt x="1065" y="0"/>
                      </a:moveTo>
                      <a:lnTo>
                        <a:pt x="1452" y="290"/>
                      </a:lnTo>
                      <a:lnTo>
                        <a:pt x="1065" y="581"/>
                      </a:lnTo>
                      <a:lnTo>
                        <a:pt x="1065" y="387"/>
                      </a:lnTo>
                      <a:lnTo>
                        <a:pt x="483" y="387"/>
                      </a:lnTo>
                      <a:lnTo>
                        <a:pt x="441" y="390"/>
                      </a:lnTo>
                      <a:lnTo>
                        <a:pt x="400" y="399"/>
                      </a:lnTo>
                      <a:lnTo>
                        <a:pt x="362" y="415"/>
                      </a:lnTo>
                      <a:lnTo>
                        <a:pt x="326" y="434"/>
                      </a:lnTo>
                      <a:lnTo>
                        <a:pt x="294" y="458"/>
                      </a:lnTo>
                      <a:lnTo>
                        <a:pt x="266" y="488"/>
                      </a:lnTo>
                      <a:lnTo>
                        <a:pt x="241" y="520"/>
                      </a:lnTo>
                      <a:lnTo>
                        <a:pt x="221" y="555"/>
                      </a:lnTo>
                      <a:lnTo>
                        <a:pt x="207" y="594"/>
                      </a:lnTo>
                      <a:lnTo>
                        <a:pt x="198" y="635"/>
                      </a:lnTo>
                      <a:lnTo>
                        <a:pt x="195" y="678"/>
                      </a:lnTo>
                      <a:lnTo>
                        <a:pt x="197" y="715"/>
                      </a:lnTo>
                      <a:lnTo>
                        <a:pt x="204" y="750"/>
                      </a:lnTo>
                      <a:lnTo>
                        <a:pt x="214" y="784"/>
                      </a:lnTo>
                      <a:lnTo>
                        <a:pt x="56" y="902"/>
                      </a:lnTo>
                      <a:lnTo>
                        <a:pt x="36" y="861"/>
                      </a:lnTo>
                      <a:lnTo>
                        <a:pt x="21" y="817"/>
                      </a:lnTo>
                      <a:lnTo>
                        <a:pt x="10" y="772"/>
                      </a:lnTo>
                      <a:lnTo>
                        <a:pt x="3" y="726"/>
                      </a:lnTo>
                      <a:lnTo>
                        <a:pt x="0" y="678"/>
                      </a:lnTo>
                      <a:lnTo>
                        <a:pt x="3" y="625"/>
                      </a:lnTo>
                      <a:lnTo>
                        <a:pt x="11" y="574"/>
                      </a:lnTo>
                      <a:lnTo>
                        <a:pt x="25" y="525"/>
                      </a:lnTo>
                      <a:lnTo>
                        <a:pt x="43" y="478"/>
                      </a:lnTo>
                      <a:lnTo>
                        <a:pt x="67" y="434"/>
                      </a:lnTo>
                      <a:lnTo>
                        <a:pt x="93" y="392"/>
                      </a:lnTo>
                      <a:lnTo>
                        <a:pt x="125" y="354"/>
                      </a:lnTo>
                      <a:lnTo>
                        <a:pt x="160" y="318"/>
                      </a:lnTo>
                      <a:lnTo>
                        <a:pt x="199" y="287"/>
                      </a:lnTo>
                      <a:lnTo>
                        <a:pt x="240" y="259"/>
                      </a:lnTo>
                      <a:lnTo>
                        <a:pt x="284" y="237"/>
                      </a:lnTo>
                      <a:lnTo>
                        <a:pt x="331" y="219"/>
                      </a:lnTo>
                      <a:lnTo>
                        <a:pt x="380" y="205"/>
                      </a:lnTo>
                      <a:lnTo>
                        <a:pt x="431" y="197"/>
                      </a:lnTo>
                      <a:lnTo>
                        <a:pt x="483" y="194"/>
                      </a:lnTo>
                      <a:lnTo>
                        <a:pt x="1065" y="194"/>
                      </a:lnTo>
                      <a:lnTo>
                        <a:pt x="1065" y="0"/>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100" name="Ellipse 49"/>
                <p:cNvSpPr/>
                <p:nvPr/>
              </p:nvSpPr>
              <p:spPr>
                <a:xfrm>
                  <a:off x="532115" y="2078832"/>
                  <a:ext cx="285628" cy="216024"/>
                </a:xfrm>
                <a:custGeom>
                  <a:avLst/>
                  <a:gdLst/>
                  <a:ahLst/>
                  <a:cxnLst/>
                  <a:rect l="l" t="t" r="r" b="b"/>
                  <a:pathLst>
                    <a:path w="2034569" h="1362922">
                      <a:moveTo>
                        <a:pt x="1188107" y="0"/>
                      </a:moveTo>
                      <a:cubicBezTo>
                        <a:pt x="1479112" y="0"/>
                        <a:pt x="1719238" y="204286"/>
                        <a:pt x="1751576" y="468643"/>
                      </a:cubicBezTo>
                      <a:cubicBezTo>
                        <a:pt x="1912780" y="500640"/>
                        <a:pt x="2034569" y="650428"/>
                        <a:pt x="2034569" y="830306"/>
                      </a:cubicBezTo>
                      <a:cubicBezTo>
                        <a:pt x="2034569" y="1033905"/>
                        <a:pt x="1878541" y="1198954"/>
                        <a:pt x="1686071" y="1198954"/>
                      </a:cubicBezTo>
                      <a:lnTo>
                        <a:pt x="1622691" y="1192195"/>
                      </a:lnTo>
                      <a:cubicBezTo>
                        <a:pt x="1556741" y="1262267"/>
                        <a:pt x="1463485" y="1305605"/>
                        <a:pt x="1360210" y="1305605"/>
                      </a:cubicBezTo>
                      <a:cubicBezTo>
                        <a:pt x="1306428" y="1305605"/>
                        <a:pt x="1255363" y="1293852"/>
                        <a:pt x="1209927" y="1271701"/>
                      </a:cubicBezTo>
                      <a:cubicBezTo>
                        <a:pt x="1112906" y="1329309"/>
                        <a:pt x="995968" y="1362922"/>
                        <a:pt x="870104" y="1362922"/>
                      </a:cubicBezTo>
                      <a:cubicBezTo>
                        <a:pt x="694775" y="1362922"/>
                        <a:pt x="536768" y="1297697"/>
                        <a:pt x="426780" y="1192223"/>
                      </a:cubicBezTo>
                      <a:cubicBezTo>
                        <a:pt x="405500" y="1196421"/>
                        <a:pt x="383488" y="1198408"/>
                        <a:pt x="360997" y="1198408"/>
                      </a:cubicBezTo>
                      <a:cubicBezTo>
                        <a:pt x="161624" y="1198408"/>
                        <a:pt x="0" y="1042281"/>
                        <a:pt x="0" y="849688"/>
                      </a:cubicBezTo>
                      <a:cubicBezTo>
                        <a:pt x="0" y="684731"/>
                        <a:pt x="118568" y="546526"/>
                        <a:pt x="278061" y="511106"/>
                      </a:cubicBezTo>
                      <a:cubicBezTo>
                        <a:pt x="300934" y="350950"/>
                        <a:pt x="435927" y="228464"/>
                        <a:pt x="598849" y="228464"/>
                      </a:cubicBezTo>
                      <a:cubicBezTo>
                        <a:pt x="637098" y="228464"/>
                        <a:pt x="673808" y="235215"/>
                        <a:pt x="707440" y="248893"/>
                      </a:cubicBezTo>
                      <a:cubicBezTo>
                        <a:pt x="807643" y="98978"/>
                        <a:pt x="985549" y="0"/>
                        <a:pt x="1188107" y="0"/>
                      </a:cubicBez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err="1">
                    <a:solidFill>
                      <a:srgbClr val="000000"/>
                    </a:solidFill>
                    <a:latin typeface="+mn-ea"/>
                  </a:endParaRPr>
                </a:p>
              </p:txBody>
            </p:sp>
            <p:sp>
              <p:nvSpPr>
                <p:cNvPr id="101" name="Freeform 443"/>
                <p:cNvSpPr>
                  <a:spLocks noEditPoints="1"/>
                </p:cNvSpPr>
                <p:nvPr/>
              </p:nvSpPr>
              <p:spPr bwMode="auto">
                <a:xfrm>
                  <a:off x="611560" y="2132856"/>
                  <a:ext cx="144016" cy="288032"/>
                </a:xfrm>
                <a:custGeom>
                  <a:avLst/>
                  <a:gdLst>
                    <a:gd name="T0" fmla="*/ 977 w 1495"/>
                    <a:gd name="T1" fmla="*/ 2769 h 3389"/>
                    <a:gd name="T2" fmla="*/ 199 w 1495"/>
                    <a:gd name="T3" fmla="*/ 2256 h 3389"/>
                    <a:gd name="T4" fmla="*/ 977 w 1495"/>
                    <a:gd name="T5" fmla="*/ 2256 h 3389"/>
                    <a:gd name="T6" fmla="*/ 199 w 1495"/>
                    <a:gd name="T7" fmla="*/ 2073 h 3389"/>
                    <a:gd name="T8" fmla="*/ 199 w 1495"/>
                    <a:gd name="T9" fmla="*/ 1907 h 3389"/>
                    <a:gd name="T10" fmla="*/ 977 w 1495"/>
                    <a:gd name="T11" fmla="*/ 1725 h 3389"/>
                    <a:gd name="T12" fmla="*/ 199 w 1495"/>
                    <a:gd name="T13" fmla="*/ 1210 h 3389"/>
                    <a:gd name="T14" fmla="*/ 977 w 1495"/>
                    <a:gd name="T15" fmla="*/ 1210 h 3389"/>
                    <a:gd name="T16" fmla="*/ 1239 w 1495"/>
                    <a:gd name="T17" fmla="*/ 870 h 3389"/>
                    <a:gd name="T18" fmla="*/ 1196 w 1495"/>
                    <a:gd name="T19" fmla="*/ 903 h 3389"/>
                    <a:gd name="T20" fmla="*/ 1187 w 1495"/>
                    <a:gd name="T21" fmla="*/ 958 h 3389"/>
                    <a:gd name="T22" fmla="*/ 1221 w 1495"/>
                    <a:gd name="T23" fmla="*/ 1003 h 3389"/>
                    <a:gd name="T24" fmla="*/ 1277 w 1495"/>
                    <a:gd name="T25" fmla="*/ 1010 h 3389"/>
                    <a:gd name="T26" fmla="*/ 1320 w 1495"/>
                    <a:gd name="T27" fmla="*/ 976 h 3389"/>
                    <a:gd name="T28" fmla="*/ 1328 w 1495"/>
                    <a:gd name="T29" fmla="*/ 920 h 3389"/>
                    <a:gd name="T30" fmla="*/ 1295 w 1495"/>
                    <a:gd name="T31" fmla="*/ 877 h 3389"/>
                    <a:gd name="T32" fmla="*/ 199 w 1495"/>
                    <a:gd name="T33" fmla="*/ 861 h 3389"/>
                    <a:gd name="T34" fmla="*/ 977 w 1495"/>
                    <a:gd name="T35" fmla="*/ 861 h 3389"/>
                    <a:gd name="T36" fmla="*/ 1239 w 1495"/>
                    <a:gd name="T37" fmla="*/ 518 h 3389"/>
                    <a:gd name="T38" fmla="*/ 1196 w 1495"/>
                    <a:gd name="T39" fmla="*/ 551 h 3389"/>
                    <a:gd name="T40" fmla="*/ 1187 w 1495"/>
                    <a:gd name="T41" fmla="*/ 607 h 3389"/>
                    <a:gd name="T42" fmla="*/ 1221 w 1495"/>
                    <a:gd name="T43" fmla="*/ 650 h 3389"/>
                    <a:gd name="T44" fmla="*/ 1277 w 1495"/>
                    <a:gd name="T45" fmla="*/ 657 h 3389"/>
                    <a:gd name="T46" fmla="*/ 1320 w 1495"/>
                    <a:gd name="T47" fmla="*/ 624 h 3389"/>
                    <a:gd name="T48" fmla="*/ 1328 w 1495"/>
                    <a:gd name="T49" fmla="*/ 569 h 3389"/>
                    <a:gd name="T50" fmla="*/ 1295 w 1495"/>
                    <a:gd name="T51" fmla="*/ 525 h 3389"/>
                    <a:gd name="T52" fmla="*/ 199 w 1495"/>
                    <a:gd name="T53" fmla="*/ 513 h 3389"/>
                    <a:gd name="T54" fmla="*/ 977 w 1495"/>
                    <a:gd name="T55" fmla="*/ 513 h 3389"/>
                    <a:gd name="T56" fmla="*/ 199 w 1495"/>
                    <a:gd name="T57" fmla="*/ 330 h 3389"/>
                    <a:gd name="T58" fmla="*/ 199 w 1495"/>
                    <a:gd name="T59" fmla="*/ 164 h 3389"/>
                    <a:gd name="T60" fmla="*/ 1221 w 1495"/>
                    <a:gd name="T61" fmla="*/ 174 h 3389"/>
                    <a:gd name="T62" fmla="*/ 1187 w 1495"/>
                    <a:gd name="T63" fmla="*/ 217 h 3389"/>
                    <a:gd name="T64" fmla="*/ 1196 w 1495"/>
                    <a:gd name="T65" fmla="*/ 273 h 3389"/>
                    <a:gd name="T66" fmla="*/ 1239 w 1495"/>
                    <a:gd name="T67" fmla="*/ 306 h 3389"/>
                    <a:gd name="T68" fmla="*/ 1295 w 1495"/>
                    <a:gd name="T69" fmla="*/ 298 h 3389"/>
                    <a:gd name="T70" fmla="*/ 1328 w 1495"/>
                    <a:gd name="T71" fmla="*/ 255 h 3389"/>
                    <a:gd name="T72" fmla="*/ 1320 w 1495"/>
                    <a:gd name="T73" fmla="*/ 199 h 3389"/>
                    <a:gd name="T74" fmla="*/ 1277 w 1495"/>
                    <a:gd name="T75" fmla="*/ 166 h 3389"/>
                    <a:gd name="T76" fmla="*/ 1392 w 1495"/>
                    <a:gd name="T77" fmla="*/ 0 h 3389"/>
                    <a:gd name="T78" fmla="*/ 1456 w 1495"/>
                    <a:gd name="T79" fmla="*/ 22 h 3389"/>
                    <a:gd name="T80" fmla="*/ 1492 w 1495"/>
                    <a:gd name="T81" fmla="*/ 76 h 3389"/>
                    <a:gd name="T82" fmla="*/ 0 w 1495"/>
                    <a:gd name="T83" fmla="*/ 3389 h 3389"/>
                    <a:gd name="T84" fmla="*/ 10 w 1495"/>
                    <a:gd name="T85" fmla="*/ 55 h 3389"/>
                    <a:gd name="T86" fmla="*/ 58 w 1495"/>
                    <a:gd name="T87" fmla="*/ 10 h 3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5" h="3389">
                      <a:moveTo>
                        <a:pt x="199" y="2604"/>
                      </a:moveTo>
                      <a:lnTo>
                        <a:pt x="199" y="2769"/>
                      </a:lnTo>
                      <a:lnTo>
                        <a:pt x="977" y="2769"/>
                      </a:lnTo>
                      <a:lnTo>
                        <a:pt x="977" y="2604"/>
                      </a:lnTo>
                      <a:lnTo>
                        <a:pt x="199" y="2604"/>
                      </a:lnTo>
                      <a:close/>
                      <a:moveTo>
                        <a:pt x="199" y="2256"/>
                      </a:moveTo>
                      <a:lnTo>
                        <a:pt x="199" y="2421"/>
                      </a:lnTo>
                      <a:lnTo>
                        <a:pt x="977" y="2421"/>
                      </a:lnTo>
                      <a:lnTo>
                        <a:pt x="977" y="2256"/>
                      </a:lnTo>
                      <a:lnTo>
                        <a:pt x="199" y="2256"/>
                      </a:lnTo>
                      <a:close/>
                      <a:moveTo>
                        <a:pt x="199" y="1907"/>
                      </a:moveTo>
                      <a:lnTo>
                        <a:pt x="199" y="2073"/>
                      </a:lnTo>
                      <a:lnTo>
                        <a:pt x="977" y="2073"/>
                      </a:lnTo>
                      <a:lnTo>
                        <a:pt x="977" y="1907"/>
                      </a:lnTo>
                      <a:lnTo>
                        <a:pt x="199" y="1907"/>
                      </a:lnTo>
                      <a:close/>
                      <a:moveTo>
                        <a:pt x="199" y="1559"/>
                      </a:moveTo>
                      <a:lnTo>
                        <a:pt x="199" y="1725"/>
                      </a:lnTo>
                      <a:lnTo>
                        <a:pt x="977" y="1725"/>
                      </a:lnTo>
                      <a:lnTo>
                        <a:pt x="977" y="1559"/>
                      </a:lnTo>
                      <a:lnTo>
                        <a:pt x="199" y="1559"/>
                      </a:lnTo>
                      <a:close/>
                      <a:moveTo>
                        <a:pt x="199" y="1210"/>
                      </a:moveTo>
                      <a:lnTo>
                        <a:pt x="199" y="1376"/>
                      </a:lnTo>
                      <a:lnTo>
                        <a:pt x="977" y="1376"/>
                      </a:lnTo>
                      <a:lnTo>
                        <a:pt x="977" y="1210"/>
                      </a:lnTo>
                      <a:lnTo>
                        <a:pt x="199" y="1210"/>
                      </a:lnTo>
                      <a:close/>
                      <a:moveTo>
                        <a:pt x="1258" y="867"/>
                      </a:moveTo>
                      <a:lnTo>
                        <a:pt x="1239" y="870"/>
                      </a:lnTo>
                      <a:lnTo>
                        <a:pt x="1221" y="877"/>
                      </a:lnTo>
                      <a:lnTo>
                        <a:pt x="1207" y="888"/>
                      </a:lnTo>
                      <a:lnTo>
                        <a:pt x="1196" y="903"/>
                      </a:lnTo>
                      <a:lnTo>
                        <a:pt x="1187" y="920"/>
                      </a:lnTo>
                      <a:lnTo>
                        <a:pt x="1185" y="940"/>
                      </a:lnTo>
                      <a:lnTo>
                        <a:pt x="1187" y="958"/>
                      </a:lnTo>
                      <a:lnTo>
                        <a:pt x="1196" y="976"/>
                      </a:lnTo>
                      <a:lnTo>
                        <a:pt x="1207" y="991"/>
                      </a:lnTo>
                      <a:lnTo>
                        <a:pt x="1221" y="1003"/>
                      </a:lnTo>
                      <a:lnTo>
                        <a:pt x="1239" y="1010"/>
                      </a:lnTo>
                      <a:lnTo>
                        <a:pt x="1258" y="1012"/>
                      </a:lnTo>
                      <a:lnTo>
                        <a:pt x="1277" y="1010"/>
                      </a:lnTo>
                      <a:lnTo>
                        <a:pt x="1295" y="1003"/>
                      </a:lnTo>
                      <a:lnTo>
                        <a:pt x="1309" y="991"/>
                      </a:lnTo>
                      <a:lnTo>
                        <a:pt x="1320" y="976"/>
                      </a:lnTo>
                      <a:lnTo>
                        <a:pt x="1328" y="958"/>
                      </a:lnTo>
                      <a:lnTo>
                        <a:pt x="1331" y="940"/>
                      </a:lnTo>
                      <a:lnTo>
                        <a:pt x="1328" y="920"/>
                      </a:lnTo>
                      <a:lnTo>
                        <a:pt x="1320" y="903"/>
                      </a:lnTo>
                      <a:lnTo>
                        <a:pt x="1309" y="888"/>
                      </a:lnTo>
                      <a:lnTo>
                        <a:pt x="1295" y="877"/>
                      </a:lnTo>
                      <a:lnTo>
                        <a:pt x="1277" y="870"/>
                      </a:lnTo>
                      <a:lnTo>
                        <a:pt x="1258" y="867"/>
                      </a:lnTo>
                      <a:close/>
                      <a:moveTo>
                        <a:pt x="199" y="861"/>
                      </a:moveTo>
                      <a:lnTo>
                        <a:pt x="199" y="1028"/>
                      </a:lnTo>
                      <a:lnTo>
                        <a:pt x="977" y="1028"/>
                      </a:lnTo>
                      <a:lnTo>
                        <a:pt x="977" y="861"/>
                      </a:lnTo>
                      <a:lnTo>
                        <a:pt x="199" y="861"/>
                      </a:lnTo>
                      <a:close/>
                      <a:moveTo>
                        <a:pt x="1258" y="515"/>
                      </a:moveTo>
                      <a:lnTo>
                        <a:pt x="1239" y="518"/>
                      </a:lnTo>
                      <a:lnTo>
                        <a:pt x="1221" y="525"/>
                      </a:lnTo>
                      <a:lnTo>
                        <a:pt x="1207" y="537"/>
                      </a:lnTo>
                      <a:lnTo>
                        <a:pt x="1196" y="551"/>
                      </a:lnTo>
                      <a:lnTo>
                        <a:pt x="1187" y="569"/>
                      </a:lnTo>
                      <a:lnTo>
                        <a:pt x="1185" y="588"/>
                      </a:lnTo>
                      <a:lnTo>
                        <a:pt x="1187" y="607"/>
                      </a:lnTo>
                      <a:lnTo>
                        <a:pt x="1196" y="624"/>
                      </a:lnTo>
                      <a:lnTo>
                        <a:pt x="1207" y="639"/>
                      </a:lnTo>
                      <a:lnTo>
                        <a:pt x="1221" y="650"/>
                      </a:lnTo>
                      <a:lnTo>
                        <a:pt x="1239" y="657"/>
                      </a:lnTo>
                      <a:lnTo>
                        <a:pt x="1258" y="660"/>
                      </a:lnTo>
                      <a:lnTo>
                        <a:pt x="1277" y="657"/>
                      </a:lnTo>
                      <a:lnTo>
                        <a:pt x="1295" y="650"/>
                      </a:lnTo>
                      <a:lnTo>
                        <a:pt x="1309" y="639"/>
                      </a:lnTo>
                      <a:lnTo>
                        <a:pt x="1320" y="624"/>
                      </a:lnTo>
                      <a:lnTo>
                        <a:pt x="1328" y="607"/>
                      </a:lnTo>
                      <a:lnTo>
                        <a:pt x="1331" y="588"/>
                      </a:lnTo>
                      <a:lnTo>
                        <a:pt x="1328" y="569"/>
                      </a:lnTo>
                      <a:lnTo>
                        <a:pt x="1320" y="551"/>
                      </a:lnTo>
                      <a:lnTo>
                        <a:pt x="1309" y="537"/>
                      </a:lnTo>
                      <a:lnTo>
                        <a:pt x="1295" y="525"/>
                      </a:lnTo>
                      <a:lnTo>
                        <a:pt x="1277" y="518"/>
                      </a:lnTo>
                      <a:lnTo>
                        <a:pt x="1258" y="515"/>
                      </a:lnTo>
                      <a:close/>
                      <a:moveTo>
                        <a:pt x="199" y="513"/>
                      </a:moveTo>
                      <a:lnTo>
                        <a:pt x="199" y="679"/>
                      </a:lnTo>
                      <a:lnTo>
                        <a:pt x="977" y="679"/>
                      </a:lnTo>
                      <a:lnTo>
                        <a:pt x="977" y="513"/>
                      </a:lnTo>
                      <a:lnTo>
                        <a:pt x="199" y="513"/>
                      </a:lnTo>
                      <a:close/>
                      <a:moveTo>
                        <a:pt x="199" y="164"/>
                      </a:moveTo>
                      <a:lnTo>
                        <a:pt x="199" y="330"/>
                      </a:lnTo>
                      <a:lnTo>
                        <a:pt x="977" y="330"/>
                      </a:lnTo>
                      <a:lnTo>
                        <a:pt x="977" y="164"/>
                      </a:lnTo>
                      <a:lnTo>
                        <a:pt x="199" y="164"/>
                      </a:lnTo>
                      <a:close/>
                      <a:moveTo>
                        <a:pt x="1258" y="163"/>
                      </a:moveTo>
                      <a:lnTo>
                        <a:pt x="1239" y="166"/>
                      </a:lnTo>
                      <a:lnTo>
                        <a:pt x="1221" y="174"/>
                      </a:lnTo>
                      <a:lnTo>
                        <a:pt x="1207" y="185"/>
                      </a:lnTo>
                      <a:lnTo>
                        <a:pt x="1196" y="199"/>
                      </a:lnTo>
                      <a:lnTo>
                        <a:pt x="1187" y="217"/>
                      </a:lnTo>
                      <a:lnTo>
                        <a:pt x="1185" y="236"/>
                      </a:lnTo>
                      <a:lnTo>
                        <a:pt x="1187" y="255"/>
                      </a:lnTo>
                      <a:lnTo>
                        <a:pt x="1196" y="273"/>
                      </a:lnTo>
                      <a:lnTo>
                        <a:pt x="1207" y="287"/>
                      </a:lnTo>
                      <a:lnTo>
                        <a:pt x="1221" y="298"/>
                      </a:lnTo>
                      <a:lnTo>
                        <a:pt x="1239" y="306"/>
                      </a:lnTo>
                      <a:lnTo>
                        <a:pt x="1258" y="309"/>
                      </a:lnTo>
                      <a:lnTo>
                        <a:pt x="1277" y="306"/>
                      </a:lnTo>
                      <a:lnTo>
                        <a:pt x="1295" y="298"/>
                      </a:lnTo>
                      <a:lnTo>
                        <a:pt x="1309" y="287"/>
                      </a:lnTo>
                      <a:lnTo>
                        <a:pt x="1320" y="273"/>
                      </a:lnTo>
                      <a:lnTo>
                        <a:pt x="1328" y="255"/>
                      </a:lnTo>
                      <a:lnTo>
                        <a:pt x="1331" y="236"/>
                      </a:lnTo>
                      <a:lnTo>
                        <a:pt x="1328" y="217"/>
                      </a:lnTo>
                      <a:lnTo>
                        <a:pt x="1320" y="199"/>
                      </a:lnTo>
                      <a:lnTo>
                        <a:pt x="1309" y="185"/>
                      </a:lnTo>
                      <a:lnTo>
                        <a:pt x="1295" y="174"/>
                      </a:lnTo>
                      <a:lnTo>
                        <a:pt x="1277" y="166"/>
                      </a:lnTo>
                      <a:lnTo>
                        <a:pt x="1258" y="163"/>
                      </a:lnTo>
                      <a:close/>
                      <a:moveTo>
                        <a:pt x="103" y="0"/>
                      </a:moveTo>
                      <a:lnTo>
                        <a:pt x="1392" y="0"/>
                      </a:lnTo>
                      <a:lnTo>
                        <a:pt x="1415" y="2"/>
                      </a:lnTo>
                      <a:lnTo>
                        <a:pt x="1437" y="10"/>
                      </a:lnTo>
                      <a:lnTo>
                        <a:pt x="1456" y="22"/>
                      </a:lnTo>
                      <a:lnTo>
                        <a:pt x="1472" y="36"/>
                      </a:lnTo>
                      <a:lnTo>
                        <a:pt x="1483" y="55"/>
                      </a:lnTo>
                      <a:lnTo>
                        <a:pt x="1492" y="76"/>
                      </a:lnTo>
                      <a:lnTo>
                        <a:pt x="1495" y="98"/>
                      </a:lnTo>
                      <a:lnTo>
                        <a:pt x="1495" y="3389"/>
                      </a:lnTo>
                      <a:lnTo>
                        <a:pt x="0" y="3389"/>
                      </a:lnTo>
                      <a:lnTo>
                        <a:pt x="0" y="98"/>
                      </a:lnTo>
                      <a:lnTo>
                        <a:pt x="3" y="76"/>
                      </a:lnTo>
                      <a:lnTo>
                        <a:pt x="10" y="55"/>
                      </a:lnTo>
                      <a:lnTo>
                        <a:pt x="23" y="36"/>
                      </a:lnTo>
                      <a:lnTo>
                        <a:pt x="38" y="22"/>
                      </a:lnTo>
                      <a:lnTo>
                        <a:pt x="58" y="10"/>
                      </a:lnTo>
                      <a:lnTo>
                        <a:pt x="79" y="2"/>
                      </a:lnTo>
                      <a:lnTo>
                        <a:pt x="103" y="0"/>
                      </a:lnTo>
                      <a:close/>
                    </a:path>
                  </a:pathLst>
                </a:custGeom>
                <a:solidFill>
                  <a:schemeClr val="bg1">
                    <a:lumMod val="85000"/>
                  </a:schemeClr>
                </a:solidFill>
                <a:ln w="28575" algn="ctr">
                  <a:noFill/>
                  <a:miter lim="800000"/>
                </a:ln>
                <a:effectLst/>
              </p:spPr>
              <p:txBody>
                <a:bodyPr wrap="square" lIns="64209" tIns="64209" rIns="64209" bIns="64209"/>
                <a:lstStyle/>
                <a:p>
                  <a:pPr eaLnBrk="0" fontAlgn="base" hangingPunct="0">
                    <a:spcBef>
                      <a:spcPct val="0"/>
                    </a:spcBef>
                    <a:spcAft>
                      <a:spcPct val="0"/>
                    </a:spcAft>
                  </a:pPr>
                  <a:endParaRPr lang="de-DE" sz="1200" dirty="0">
                    <a:solidFill>
                      <a:srgbClr val="000000"/>
                    </a:solidFill>
                    <a:latin typeface="+mn-ea"/>
                    <a:ea typeface="+mn-ea"/>
                  </a:endParaRPr>
                </a:p>
              </p:txBody>
            </p:sp>
            <p:sp>
              <p:nvSpPr>
                <p:cNvPr id="102" name="Freeform 85"/>
                <p:cNvSpPr/>
                <p:nvPr/>
              </p:nvSpPr>
              <p:spPr bwMode="auto">
                <a:xfrm>
                  <a:off x="627325" y="2272268"/>
                  <a:ext cx="159270" cy="99160"/>
                </a:xfrm>
                <a:custGeom>
                  <a:avLst/>
                  <a:gdLst>
                    <a:gd name="T0" fmla="*/ 1396 w 1451"/>
                    <a:gd name="T1" fmla="*/ 0 h 902"/>
                    <a:gd name="T2" fmla="*/ 1415 w 1451"/>
                    <a:gd name="T3" fmla="*/ 41 h 902"/>
                    <a:gd name="T4" fmla="*/ 1430 w 1451"/>
                    <a:gd name="T5" fmla="*/ 85 h 902"/>
                    <a:gd name="T6" fmla="*/ 1441 w 1451"/>
                    <a:gd name="T7" fmla="*/ 130 h 902"/>
                    <a:gd name="T8" fmla="*/ 1448 w 1451"/>
                    <a:gd name="T9" fmla="*/ 177 h 902"/>
                    <a:gd name="T10" fmla="*/ 1451 w 1451"/>
                    <a:gd name="T11" fmla="*/ 225 h 902"/>
                    <a:gd name="T12" fmla="*/ 1448 w 1451"/>
                    <a:gd name="T13" fmla="*/ 278 h 902"/>
                    <a:gd name="T14" fmla="*/ 1439 w 1451"/>
                    <a:gd name="T15" fmla="*/ 328 h 902"/>
                    <a:gd name="T16" fmla="*/ 1426 w 1451"/>
                    <a:gd name="T17" fmla="*/ 378 h 902"/>
                    <a:gd name="T18" fmla="*/ 1408 w 1451"/>
                    <a:gd name="T19" fmla="*/ 425 h 902"/>
                    <a:gd name="T20" fmla="*/ 1385 w 1451"/>
                    <a:gd name="T21" fmla="*/ 469 h 902"/>
                    <a:gd name="T22" fmla="*/ 1357 w 1451"/>
                    <a:gd name="T23" fmla="*/ 511 h 902"/>
                    <a:gd name="T24" fmla="*/ 1327 w 1451"/>
                    <a:gd name="T25" fmla="*/ 549 h 902"/>
                    <a:gd name="T26" fmla="*/ 1291 w 1451"/>
                    <a:gd name="T27" fmla="*/ 584 h 902"/>
                    <a:gd name="T28" fmla="*/ 1253 w 1451"/>
                    <a:gd name="T29" fmla="*/ 615 h 902"/>
                    <a:gd name="T30" fmla="*/ 1211 w 1451"/>
                    <a:gd name="T31" fmla="*/ 643 h 902"/>
                    <a:gd name="T32" fmla="*/ 1167 w 1451"/>
                    <a:gd name="T33" fmla="*/ 666 h 902"/>
                    <a:gd name="T34" fmla="*/ 1120 w 1451"/>
                    <a:gd name="T35" fmla="*/ 684 h 902"/>
                    <a:gd name="T36" fmla="*/ 1071 w 1451"/>
                    <a:gd name="T37" fmla="*/ 697 h 902"/>
                    <a:gd name="T38" fmla="*/ 1020 w 1451"/>
                    <a:gd name="T39" fmla="*/ 706 h 902"/>
                    <a:gd name="T40" fmla="*/ 967 w 1451"/>
                    <a:gd name="T41" fmla="*/ 708 h 902"/>
                    <a:gd name="T42" fmla="*/ 386 w 1451"/>
                    <a:gd name="T43" fmla="*/ 708 h 902"/>
                    <a:gd name="T44" fmla="*/ 386 w 1451"/>
                    <a:gd name="T45" fmla="*/ 902 h 902"/>
                    <a:gd name="T46" fmla="*/ 0 w 1451"/>
                    <a:gd name="T47" fmla="*/ 612 h 902"/>
                    <a:gd name="T48" fmla="*/ 386 w 1451"/>
                    <a:gd name="T49" fmla="*/ 321 h 902"/>
                    <a:gd name="T50" fmla="*/ 386 w 1451"/>
                    <a:gd name="T51" fmla="*/ 515 h 902"/>
                    <a:gd name="T52" fmla="*/ 967 w 1451"/>
                    <a:gd name="T53" fmla="*/ 515 h 902"/>
                    <a:gd name="T54" fmla="*/ 1010 w 1451"/>
                    <a:gd name="T55" fmla="*/ 512 h 902"/>
                    <a:gd name="T56" fmla="*/ 1051 w 1451"/>
                    <a:gd name="T57" fmla="*/ 503 h 902"/>
                    <a:gd name="T58" fmla="*/ 1090 w 1451"/>
                    <a:gd name="T59" fmla="*/ 488 h 902"/>
                    <a:gd name="T60" fmla="*/ 1125 w 1451"/>
                    <a:gd name="T61" fmla="*/ 468 h 902"/>
                    <a:gd name="T62" fmla="*/ 1158 w 1451"/>
                    <a:gd name="T63" fmla="*/ 444 h 902"/>
                    <a:gd name="T64" fmla="*/ 1186 w 1451"/>
                    <a:gd name="T65" fmla="*/ 415 h 902"/>
                    <a:gd name="T66" fmla="*/ 1210 w 1451"/>
                    <a:gd name="T67" fmla="*/ 383 h 902"/>
                    <a:gd name="T68" fmla="*/ 1231 w 1451"/>
                    <a:gd name="T69" fmla="*/ 348 h 902"/>
                    <a:gd name="T70" fmla="*/ 1245 w 1451"/>
                    <a:gd name="T71" fmla="*/ 309 h 902"/>
                    <a:gd name="T72" fmla="*/ 1254 w 1451"/>
                    <a:gd name="T73" fmla="*/ 267 h 902"/>
                    <a:gd name="T74" fmla="*/ 1257 w 1451"/>
                    <a:gd name="T75" fmla="*/ 225 h 902"/>
                    <a:gd name="T76" fmla="*/ 1255 w 1451"/>
                    <a:gd name="T77" fmla="*/ 188 h 902"/>
                    <a:gd name="T78" fmla="*/ 1248 w 1451"/>
                    <a:gd name="T79" fmla="*/ 153 h 902"/>
                    <a:gd name="T80" fmla="*/ 1238 w 1451"/>
                    <a:gd name="T81" fmla="*/ 118 h 902"/>
                    <a:gd name="T82" fmla="*/ 1396 w 1451"/>
                    <a:gd name="T83"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1" h="902">
                      <a:moveTo>
                        <a:pt x="1396" y="0"/>
                      </a:moveTo>
                      <a:lnTo>
                        <a:pt x="1415" y="41"/>
                      </a:lnTo>
                      <a:lnTo>
                        <a:pt x="1430" y="85"/>
                      </a:lnTo>
                      <a:lnTo>
                        <a:pt x="1441" y="130"/>
                      </a:lnTo>
                      <a:lnTo>
                        <a:pt x="1448" y="177"/>
                      </a:lnTo>
                      <a:lnTo>
                        <a:pt x="1451" y="225"/>
                      </a:lnTo>
                      <a:lnTo>
                        <a:pt x="1448" y="278"/>
                      </a:lnTo>
                      <a:lnTo>
                        <a:pt x="1439" y="328"/>
                      </a:lnTo>
                      <a:lnTo>
                        <a:pt x="1426" y="378"/>
                      </a:lnTo>
                      <a:lnTo>
                        <a:pt x="1408" y="425"/>
                      </a:lnTo>
                      <a:lnTo>
                        <a:pt x="1385" y="469"/>
                      </a:lnTo>
                      <a:lnTo>
                        <a:pt x="1357" y="511"/>
                      </a:lnTo>
                      <a:lnTo>
                        <a:pt x="1327" y="549"/>
                      </a:lnTo>
                      <a:lnTo>
                        <a:pt x="1291" y="584"/>
                      </a:lnTo>
                      <a:lnTo>
                        <a:pt x="1253" y="615"/>
                      </a:lnTo>
                      <a:lnTo>
                        <a:pt x="1211" y="643"/>
                      </a:lnTo>
                      <a:lnTo>
                        <a:pt x="1167" y="666"/>
                      </a:lnTo>
                      <a:lnTo>
                        <a:pt x="1120" y="684"/>
                      </a:lnTo>
                      <a:lnTo>
                        <a:pt x="1071" y="697"/>
                      </a:lnTo>
                      <a:lnTo>
                        <a:pt x="1020" y="706"/>
                      </a:lnTo>
                      <a:lnTo>
                        <a:pt x="967" y="708"/>
                      </a:lnTo>
                      <a:lnTo>
                        <a:pt x="386" y="708"/>
                      </a:lnTo>
                      <a:lnTo>
                        <a:pt x="386" y="902"/>
                      </a:lnTo>
                      <a:lnTo>
                        <a:pt x="0" y="612"/>
                      </a:lnTo>
                      <a:lnTo>
                        <a:pt x="386" y="321"/>
                      </a:lnTo>
                      <a:lnTo>
                        <a:pt x="386" y="515"/>
                      </a:lnTo>
                      <a:lnTo>
                        <a:pt x="967" y="515"/>
                      </a:lnTo>
                      <a:lnTo>
                        <a:pt x="1010" y="512"/>
                      </a:lnTo>
                      <a:lnTo>
                        <a:pt x="1051" y="503"/>
                      </a:lnTo>
                      <a:lnTo>
                        <a:pt x="1090" y="488"/>
                      </a:lnTo>
                      <a:lnTo>
                        <a:pt x="1125" y="468"/>
                      </a:lnTo>
                      <a:lnTo>
                        <a:pt x="1158" y="444"/>
                      </a:lnTo>
                      <a:lnTo>
                        <a:pt x="1186" y="415"/>
                      </a:lnTo>
                      <a:lnTo>
                        <a:pt x="1210" y="383"/>
                      </a:lnTo>
                      <a:lnTo>
                        <a:pt x="1231" y="348"/>
                      </a:lnTo>
                      <a:lnTo>
                        <a:pt x="1245" y="309"/>
                      </a:lnTo>
                      <a:lnTo>
                        <a:pt x="1254" y="267"/>
                      </a:lnTo>
                      <a:lnTo>
                        <a:pt x="1257" y="225"/>
                      </a:lnTo>
                      <a:lnTo>
                        <a:pt x="1255" y="188"/>
                      </a:lnTo>
                      <a:lnTo>
                        <a:pt x="1248" y="153"/>
                      </a:lnTo>
                      <a:lnTo>
                        <a:pt x="1238" y="118"/>
                      </a:lnTo>
                      <a:lnTo>
                        <a:pt x="1396" y="0"/>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grpSp>
          <p:grpSp>
            <p:nvGrpSpPr>
              <p:cNvPr id="58" name="Group 61"/>
              <p:cNvGrpSpPr/>
              <p:nvPr/>
            </p:nvGrpSpPr>
            <p:grpSpPr bwMode="auto">
              <a:xfrm>
                <a:off x="7926688" y="1572681"/>
                <a:ext cx="387633" cy="397055"/>
                <a:chOff x="2787" y="2061"/>
                <a:chExt cx="184" cy="196"/>
              </a:xfrm>
              <a:solidFill>
                <a:schemeClr val="bg1">
                  <a:lumMod val="85000"/>
                </a:schemeClr>
              </a:solidFill>
            </p:grpSpPr>
            <p:sp>
              <p:nvSpPr>
                <p:cNvPr id="83" name="Rectangle 63"/>
                <p:cNvSpPr>
                  <a:spLocks noChangeArrowheads="1"/>
                </p:cNvSpPr>
                <p:nvPr/>
              </p:nvSpPr>
              <p:spPr bwMode="auto">
                <a:xfrm>
                  <a:off x="2787" y="2202"/>
                  <a:ext cx="34" cy="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4" name="Rectangle 64"/>
                <p:cNvSpPr>
                  <a:spLocks noChangeArrowheads="1"/>
                </p:cNvSpPr>
                <p:nvPr/>
              </p:nvSpPr>
              <p:spPr bwMode="auto">
                <a:xfrm>
                  <a:off x="2787" y="2173"/>
                  <a:ext cx="34"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5" name="Rectangle 65"/>
                <p:cNvSpPr>
                  <a:spLocks noChangeArrowheads="1"/>
                </p:cNvSpPr>
                <p:nvPr/>
              </p:nvSpPr>
              <p:spPr bwMode="auto">
                <a:xfrm>
                  <a:off x="2938" y="2202"/>
                  <a:ext cx="33" cy="5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6" name="Rectangle 66"/>
                <p:cNvSpPr>
                  <a:spLocks noChangeArrowheads="1"/>
                </p:cNvSpPr>
                <p:nvPr/>
              </p:nvSpPr>
              <p:spPr bwMode="auto">
                <a:xfrm>
                  <a:off x="2787" y="2145"/>
                  <a:ext cx="34"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7" name="Rectangle 67"/>
                <p:cNvSpPr>
                  <a:spLocks noChangeArrowheads="1"/>
                </p:cNvSpPr>
                <p:nvPr/>
              </p:nvSpPr>
              <p:spPr bwMode="auto">
                <a:xfrm>
                  <a:off x="2787" y="2117"/>
                  <a:ext cx="34" cy="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8" name="Rectangle 68"/>
                <p:cNvSpPr>
                  <a:spLocks noChangeArrowheads="1"/>
                </p:cNvSpPr>
                <p:nvPr/>
              </p:nvSpPr>
              <p:spPr bwMode="auto">
                <a:xfrm>
                  <a:off x="2938" y="2173"/>
                  <a:ext cx="33"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89" name="Rectangle 69"/>
                <p:cNvSpPr>
                  <a:spLocks noChangeArrowheads="1"/>
                </p:cNvSpPr>
                <p:nvPr/>
              </p:nvSpPr>
              <p:spPr bwMode="auto">
                <a:xfrm>
                  <a:off x="2938" y="2145"/>
                  <a:ext cx="33"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0" name="Rectangle 70"/>
                <p:cNvSpPr>
                  <a:spLocks noChangeArrowheads="1"/>
                </p:cNvSpPr>
                <p:nvPr/>
              </p:nvSpPr>
              <p:spPr bwMode="auto">
                <a:xfrm>
                  <a:off x="2938" y="2117"/>
                  <a:ext cx="33" cy="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1" name="Rectangle 71"/>
                <p:cNvSpPr>
                  <a:spLocks noChangeArrowheads="1"/>
                </p:cNvSpPr>
                <p:nvPr/>
              </p:nvSpPr>
              <p:spPr bwMode="auto">
                <a:xfrm>
                  <a:off x="2838" y="2147"/>
                  <a:ext cx="34" cy="11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2" name="Rectangle 72"/>
                <p:cNvSpPr>
                  <a:spLocks noChangeArrowheads="1"/>
                </p:cNvSpPr>
                <p:nvPr/>
              </p:nvSpPr>
              <p:spPr bwMode="auto">
                <a:xfrm>
                  <a:off x="2838" y="2117"/>
                  <a:ext cx="34"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3" name="Rectangle 73"/>
                <p:cNvSpPr>
                  <a:spLocks noChangeArrowheads="1"/>
                </p:cNvSpPr>
                <p:nvPr/>
              </p:nvSpPr>
              <p:spPr bwMode="auto">
                <a:xfrm>
                  <a:off x="2838" y="2089"/>
                  <a:ext cx="34"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4" name="Rectangle 74"/>
                <p:cNvSpPr>
                  <a:spLocks noChangeArrowheads="1"/>
                </p:cNvSpPr>
                <p:nvPr/>
              </p:nvSpPr>
              <p:spPr bwMode="auto">
                <a:xfrm>
                  <a:off x="2838" y="2061"/>
                  <a:ext cx="34"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5" name="Rectangle 75"/>
                <p:cNvSpPr>
                  <a:spLocks noChangeArrowheads="1"/>
                </p:cNvSpPr>
                <p:nvPr/>
              </p:nvSpPr>
              <p:spPr bwMode="auto">
                <a:xfrm>
                  <a:off x="2887" y="2190"/>
                  <a:ext cx="33" cy="6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6" name="Rectangle 76"/>
                <p:cNvSpPr>
                  <a:spLocks noChangeArrowheads="1"/>
                </p:cNvSpPr>
                <p:nvPr/>
              </p:nvSpPr>
              <p:spPr bwMode="auto">
                <a:xfrm>
                  <a:off x="2887" y="2161"/>
                  <a:ext cx="33" cy="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7" name="Rectangle 77"/>
                <p:cNvSpPr>
                  <a:spLocks noChangeArrowheads="1"/>
                </p:cNvSpPr>
                <p:nvPr/>
              </p:nvSpPr>
              <p:spPr bwMode="auto">
                <a:xfrm>
                  <a:off x="2887" y="2133"/>
                  <a:ext cx="33" cy="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sp>
              <p:nvSpPr>
                <p:cNvPr id="98" name="Rectangle 78"/>
                <p:cNvSpPr>
                  <a:spLocks noChangeArrowheads="1"/>
                </p:cNvSpPr>
                <p:nvPr/>
              </p:nvSpPr>
              <p:spPr bwMode="auto">
                <a:xfrm>
                  <a:off x="2887" y="2104"/>
                  <a:ext cx="33" cy="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a:solidFill>
                      <a:srgbClr val="FFFFFF"/>
                    </a:solidFill>
                    <a:latin typeface="+mn-ea"/>
                  </a:endParaRPr>
                </a:p>
              </p:txBody>
            </p:sp>
          </p:grpSp>
          <p:grpSp>
            <p:nvGrpSpPr>
              <p:cNvPr id="59" name="Gruppieren 80"/>
              <p:cNvGrpSpPr/>
              <p:nvPr/>
            </p:nvGrpSpPr>
            <p:grpSpPr>
              <a:xfrm>
                <a:off x="7128588" y="1398068"/>
                <a:ext cx="606617" cy="690000"/>
                <a:chOff x="7352359" y="2834505"/>
                <a:chExt cx="430151" cy="367710"/>
              </a:xfrm>
            </p:grpSpPr>
            <p:sp>
              <p:nvSpPr>
                <p:cNvPr id="76" name="Ellipse 49"/>
                <p:cNvSpPr>
                  <a:spLocks noChangeAspect="1"/>
                </p:cNvSpPr>
                <p:nvPr/>
              </p:nvSpPr>
              <p:spPr>
                <a:xfrm>
                  <a:off x="7460030" y="2925231"/>
                  <a:ext cx="322480" cy="216024"/>
                </a:xfrm>
                <a:custGeom>
                  <a:avLst/>
                  <a:gdLst/>
                  <a:ahLst/>
                  <a:cxnLst/>
                  <a:rect l="l" t="t" r="r" b="b"/>
                  <a:pathLst>
                    <a:path w="2034569" h="1362922">
                      <a:moveTo>
                        <a:pt x="1188107" y="0"/>
                      </a:moveTo>
                      <a:cubicBezTo>
                        <a:pt x="1479112" y="0"/>
                        <a:pt x="1719238" y="204286"/>
                        <a:pt x="1751576" y="468643"/>
                      </a:cubicBezTo>
                      <a:cubicBezTo>
                        <a:pt x="1912780" y="500640"/>
                        <a:pt x="2034569" y="650428"/>
                        <a:pt x="2034569" y="830306"/>
                      </a:cubicBezTo>
                      <a:cubicBezTo>
                        <a:pt x="2034569" y="1033905"/>
                        <a:pt x="1878541" y="1198954"/>
                        <a:pt x="1686071" y="1198954"/>
                      </a:cubicBezTo>
                      <a:lnTo>
                        <a:pt x="1622691" y="1192195"/>
                      </a:lnTo>
                      <a:cubicBezTo>
                        <a:pt x="1556741" y="1262267"/>
                        <a:pt x="1463485" y="1305605"/>
                        <a:pt x="1360210" y="1305605"/>
                      </a:cubicBezTo>
                      <a:cubicBezTo>
                        <a:pt x="1306428" y="1305605"/>
                        <a:pt x="1255363" y="1293852"/>
                        <a:pt x="1209927" y="1271701"/>
                      </a:cubicBezTo>
                      <a:cubicBezTo>
                        <a:pt x="1112906" y="1329309"/>
                        <a:pt x="995968" y="1362922"/>
                        <a:pt x="870104" y="1362922"/>
                      </a:cubicBezTo>
                      <a:cubicBezTo>
                        <a:pt x="694775" y="1362922"/>
                        <a:pt x="536768" y="1297697"/>
                        <a:pt x="426780" y="1192223"/>
                      </a:cubicBezTo>
                      <a:cubicBezTo>
                        <a:pt x="405500" y="1196421"/>
                        <a:pt x="383488" y="1198408"/>
                        <a:pt x="360997" y="1198408"/>
                      </a:cubicBezTo>
                      <a:cubicBezTo>
                        <a:pt x="161624" y="1198408"/>
                        <a:pt x="0" y="1042281"/>
                        <a:pt x="0" y="849688"/>
                      </a:cubicBezTo>
                      <a:cubicBezTo>
                        <a:pt x="0" y="684731"/>
                        <a:pt x="118568" y="546526"/>
                        <a:pt x="278061" y="511106"/>
                      </a:cubicBezTo>
                      <a:cubicBezTo>
                        <a:pt x="300934" y="350950"/>
                        <a:pt x="435927" y="228464"/>
                        <a:pt x="598849" y="228464"/>
                      </a:cubicBezTo>
                      <a:cubicBezTo>
                        <a:pt x="637098" y="228464"/>
                        <a:pt x="673808" y="235215"/>
                        <a:pt x="707440" y="248893"/>
                      </a:cubicBezTo>
                      <a:cubicBezTo>
                        <a:pt x="807643" y="98978"/>
                        <a:pt x="985549" y="0"/>
                        <a:pt x="1188107" y="0"/>
                      </a:cubicBez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err="1">
                    <a:solidFill>
                      <a:srgbClr val="FFFFFF"/>
                    </a:solidFill>
                    <a:latin typeface="+mn-ea"/>
                  </a:endParaRPr>
                </a:p>
              </p:txBody>
            </p:sp>
            <p:sp>
              <p:nvSpPr>
                <p:cNvPr id="77" name="Halbbogen 82"/>
                <p:cNvSpPr/>
                <p:nvPr/>
              </p:nvSpPr>
              <p:spPr>
                <a:xfrm rot="12418576">
                  <a:off x="7472947" y="2834505"/>
                  <a:ext cx="288032" cy="216024"/>
                </a:xfrm>
                <a:prstGeom prst="blockArc">
                  <a:avLst>
                    <a:gd name="adj1" fmla="val 10800000"/>
                    <a:gd name="adj2" fmla="val 20295092"/>
                    <a:gd name="adj3" fmla="val 414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err="1">
                    <a:solidFill>
                      <a:srgbClr val="000000"/>
                    </a:solidFill>
                    <a:latin typeface="+mn-ea"/>
                  </a:endParaRPr>
                </a:p>
              </p:txBody>
            </p:sp>
            <p:sp>
              <p:nvSpPr>
                <p:cNvPr id="78" name="Halbbogen 83"/>
                <p:cNvSpPr/>
                <p:nvPr/>
              </p:nvSpPr>
              <p:spPr>
                <a:xfrm rot="7867605">
                  <a:off x="7318318" y="2898316"/>
                  <a:ext cx="337940" cy="269857"/>
                </a:xfrm>
                <a:prstGeom prst="blockArc">
                  <a:avLst>
                    <a:gd name="adj1" fmla="val 10520383"/>
                    <a:gd name="adj2" fmla="val 18222114"/>
                    <a:gd name="adj3" fmla="val 591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endParaRPr lang="de-DE" sz="1200" dirty="0" err="1">
                    <a:solidFill>
                      <a:srgbClr val="000000"/>
                    </a:solidFill>
                    <a:latin typeface="+mn-ea"/>
                  </a:endParaRPr>
                </a:p>
              </p:txBody>
            </p:sp>
            <p:sp>
              <p:nvSpPr>
                <p:cNvPr id="79" name="Freihandform 84"/>
                <p:cNvSpPr/>
                <p:nvPr/>
              </p:nvSpPr>
              <p:spPr>
                <a:xfrm rot="19729878">
                  <a:off x="7524328" y="2852936"/>
                  <a:ext cx="160671" cy="270431"/>
                </a:xfrm>
                <a:custGeom>
                  <a:avLst/>
                  <a:gdLst>
                    <a:gd name="connsiteX0" fmla="*/ 84569 w 84569"/>
                    <a:gd name="connsiteY0" fmla="*/ 0 h 206137"/>
                    <a:gd name="connsiteX1" fmla="*/ 15857 w 84569"/>
                    <a:gd name="connsiteY1" fmla="*/ 158567 h 206137"/>
                    <a:gd name="connsiteX2" fmla="*/ 0 w 84569"/>
                    <a:gd name="connsiteY2" fmla="*/ 206137 h 206137"/>
                    <a:gd name="connsiteX0-1" fmla="*/ 84569 w 84569"/>
                    <a:gd name="connsiteY0-2" fmla="*/ 0 h 206137"/>
                    <a:gd name="connsiteX1-3" fmla="*/ 12552 w 84569"/>
                    <a:gd name="connsiteY1-4" fmla="*/ 106179 h 206137"/>
                    <a:gd name="connsiteX2-5" fmla="*/ 0 w 84569"/>
                    <a:gd name="connsiteY2-6" fmla="*/ 206137 h 206137"/>
                    <a:gd name="connsiteX0-7" fmla="*/ 95835 w 95835"/>
                    <a:gd name="connsiteY0-8" fmla="*/ 0 h 206137"/>
                    <a:gd name="connsiteX1-9" fmla="*/ 23818 w 95835"/>
                    <a:gd name="connsiteY1-10" fmla="*/ 106179 h 206137"/>
                    <a:gd name="connsiteX2-11" fmla="*/ 11266 w 95835"/>
                    <a:gd name="connsiteY2-12" fmla="*/ 206137 h 206137"/>
                    <a:gd name="connsiteX0-13" fmla="*/ 98010 w 98010"/>
                    <a:gd name="connsiteY0-14" fmla="*/ 0 h 206137"/>
                    <a:gd name="connsiteX1-15" fmla="*/ 22689 w 98010"/>
                    <a:gd name="connsiteY1-16" fmla="*/ 94273 h 206137"/>
                    <a:gd name="connsiteX2-17" fmla="*/ 13441 w 98010"/>
                    <a:gd name="connsiteY2-18" fmla="*/ 206137 h 206137"/>
                    <a:gd name="connsiteX0-19" fmla="*/ 116513 w 116513"/>
                    <a:gd name="connsiteY0-20" fmla="*/ 0 h 239475"/>
                    <a:gd name="connsiteX1-21" fmla="*/ 11449 w 116513"/>
                    <a:gd name="connsiteY1-22" fmla="*/ 127611 h 239475"/>
                    <a:gd name="connsiteX2-23" fmla="*/ 2201 w 116513"/>
                    <a:gd name="connsiteY2-24" fmla="*/ 239475 h 239475"/>
                    <a:gd name="connsiteX0-25" fmla="*/ 111493 w 111493"/>
                    <a:gd name="connsiteY0-26" fmla="*/ 0 h 270431"/>
                    <a:gd name="connsiteX1-27" fmla="*/ 6429 w 111493"/>
                    <a:gd name="connsiteY1-28" fmla="*/ 127611 h 270431"/>
                    <a:gd name="connsiteX2-29" fmla="*/ 10400 w 111493"/>
                    <a:gd name="connsiteY2-30" fmla="*/ 270431 h 270431"/>
                  </a:gdLst>
                  <a:ahLst/>
                  <a:cxnLst>
                    <a:cxn ang="0">
                      <a:pos x="connsiteX0-1" y="connsiteY0-2"/>
                    </a:cxn>
                    <a:cxn ang="0">
                      <a:pos x="connsiteX1-3" y="connsiteY1-4"/>
                    </a:cxn>
                    <a:cxn ang="0">
                      <a:pos x="connsiteX2-5" y="connsiteY2-6"/>
                    </a:cxn>
                  </a:cxnLst>
                  <a:rect l="l" t="t" r="r" b="b"/>
                  <a:pathLst>
                    <a:path w="111493" h="270431">
                      <a:moveTo>
                        <a:pt x="111493" y="0"/>
                      </a:moveTo>
                      <a:cubicBezTo>
                        <a:pt x="84184" y="62105"/>
                        <a:pt x="23278" y="82539"/>
                        <a:pt x="6429" y="127611"/>
                      </a:cubicBezTo>
                      <a:cubicBezTo>
                        <a:pt x="-10420" y="172683"/>
                        <a:pt x="11281" y="263824"/>
                        <a:pt x="10400" y="270431"/>
                      </a:cubicBezTo>
                    </a:path>
                  </a:pathLst>
                </a:custGeom>
                <a:noFill/>
                <a:ln>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de-DE" sz="1200" dirty="0">
                    <a:solidFill>
                      <a:srgbClr val="FFFFFF"/>
                    </a:solidFill>
                    <a:latin typeface="+mn-ea"/>
                  </a:endParaRPr>
                </a:p>
              </p:txBody>
            </p:sp>
            <p:sp>
              <p:nvSpPr>
                <p:cNvPr id="80" name="Ellipse 85"/>
                <p:cNvSpPr/>
                <p:nvPr/>
              </p:nvSpPr>
              <p:spPr>
                <a:xfrm>
                  <a:off x="7596336" y="2996952"/>
                  <a:ext cx="72008" cy="72008"/>
                </a:xfrm>
                <a:prstGeom prst="ellipse">
                  <a:avLst/>
                </a:prstGeom>
                <a:solidFill>
                  <a:schemeClr val="bg1">
                    <a:lumMod val="85000"/>
                  </a:schemeClr>
                </a:solidFill>
                <a:ln w="28575" algn="ctr">
                  <a:noFill/>
                  <a:miter lim="800000"/>
                </a:ln>
                <a:effectLst/>
              </p:spPr>
              <p:txBody>
                <a:bodyPr wrap="square" lIns="64209" tIns="64209" rIns="64209" bIns="64209"/>
                <a:lstStyle/>
                <a:p>
                  <a:pPr eaLnBrk="0" fontAlgn="base" hangingPunct="0">
                    <a:spcBef>
                      <a:spcPct val="0"/>
                    </a:spcBef>
                    <a:spcAft>
                      <a:spcPct val="0"/>
                    </a:spcAft>
                  </a:pPr>
                  <a:endParaRPr lang="de-DE" sz="1200" dirty="0" err="1">
                    <a:solidFill>
                      <a:srgbClr val="000000"/>
                    </a:solidFill>
                    <a:latin typeface="+mn-ea"/>
                    <a:ea typeface="+mn-ea"/>
                  </a:endParaRPr>
                </a:p>
              </p:txBody>
            </p:sp>
            <p:sp>
              <p:nvSpPr>
                <p:cNvPr id="81" name="Ellipse 86"/>
                <p:cNvSpPr/>
                <p:nvPr/>
              </p:nvSpPr>
              <p:spPr>
                <a:xfrm>
                  <a:off x="7572526" y="3081158"/>
                  <a:ext cx="36000" cy="36000"/>
                </a:xfrm>
                <a:prstGeom prst="ellipse">
                  <a:avLst/>
                </a:prstGeom>
                <a:solidFill>
                  <a:schemeClr val="bg1">
                    <a:lumMod val="85000"/>
                  </a:schemeClr>
                </a:solidFill>
                <a:ln w="28575" algn="ctr">
                  <a:noFill/>
                  <a:miter lim="800000"/>
                </a:ln>
                <a:effectLst/>
              </p:spPr>
              <p:txBody>
                <a:bodyPr wrap="square" lIns="64209" tIns="64209" rIns="64209" bIns="64209"/>
                <a:lstStyle/>
                <a:p>
                  <a:pPr eaLnBrk="0" fontAlgn="base" hangingPunct="0">
                    <a:spcBef>
                      <a:spcPct val="0"/>
                    </a:spcBef>
                    <a:spcAft>
                      <a:spcPct val="0"/>
                    </a:spcAft>
                  </a:pPr>
                  <a:endParaRPr lang="de-DE" sz="1200" dirty="0" err="1">
                    <a:solidFill>
                      <a:srgbClr val="000000"/>
                    </a:solidFill>
                    <a:latin typeface="+mn-ea"/>
                    <a:ea typeface="+mn-ea"/>
                  </a:endParaRPr>
                </a:p>
              </p:txBody>
            </p:sp>
            <p:sp>
              <p:nvSpPr>
                <p:cNvPr id="82" name="Ellipse 87"/>
                <p:cNvSpPr/>
                <p:nvPr/>
              </p:nvSpPr>
              <p:spPr>
                <a:xfrm>
                  <a:off x="7521947" y="2989809"/>
                  <a:ext cx="36000" cy="36000"/>
                </a:xfrm>
                <a:prstGeom prst="ellipse">
                  <a:avLst/>
                </a:prstGeom>
                <a:solidFill>
                  <a:schemeClr val="bg1">
                    <a:lumMod val="85000"/>
                  </a:schemeClr>
                </a:solidFill>
                <a:ln w="28575" algn="ctr">
                  <a:noFill/>
                  <a:miter lim="800000"/>
                </a:ln>
                <a:effectLst/>
              </p:spPr>
              <p:txBody>
                <a:bodyPr wrap="square" lIns="64209" tIns="64209" rIns="64209" bIns="64209"/>
                <a:lstStyle/>
                <a:p>
                  <a:pPr eaLnBrk="0" fontAlgn="base" hangingPunct="0">
                    <a:spcBef>
                      <a:spcPct val="0"/>
                    </a:spcBef>
                    <a:spcAft>
                      <a:spcPct val="0"/>
                    </a:spcAft>
                  </a:pPr>
                  <a:endParaRPr lang="de-DE" sz="1200" dirty="0" err="1">
                    <a:solidFill>
                      <a:srgbClr val="000000"/>
                    </a:solidFill>
                    <a:latin typeface="+mn-ea"/>
                    <a:ea typeface="+mn-ea"/>
                  </a:endParaRPr>
                </a:p>
              </p:txBody>
            </p:sp>
          </p:grpSp>
          <p:sp>
            <p:nvSpPr>
              <p:cNvPr id="60" name="Freeform 14"/>
              <p:cNvSpPr>
                <a:spLocks noEditPoints="1"/>
              </p:cNvSpPr>
              <p:nvPr/>
            </p:nvSpPr>
            <p:spPr bwMode="auto">
              <a:xfrm>
                <a:off x="10084661" y="1581697"/>
                <a:ext cx="467731" cy="57573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tx1">
                  <a:lumMod val="50000"/>
                  <a:lumOff val="50000"/>
                </a:schemeClr>
              </a:solidFill>
              <a:ln w="9525">
                <a:noFill/>
                <a:round/>
              </a:ln>
            </p:spPr>
            <p:txBody>
              <a:bodyPr vert="horz" wrap="square" lIns="51376" tIns="25688" rIns="51376" bIns="25688"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61" name="Freeform 18"/>
              <p:cNvSpPr>
                <a:spLocks noEditPoints="1"/>
              </p:cNvSpPr>
              <p:nvPr/>
            </p:nvSpPr>
            <p:spPr bwMode="auto">
              <a:xfrm>
                <a:off x="8614339" y="1568314"/>
                <a:ext cx="469327" cy="554500"/>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chemeClr val="tx1">
                  <a:lumMod val="50000"/>
                  <a:lumOff val="50000"/>
                </a:schemeClr>
              </a:solidFill>
              <a:ln w="9525">
                <a:noFill/>
                <a:round/>
              </a:ln>
            </p:spPr>
            <p:txBody>
              <a:bodyPr vert="horz" wrap="square" lIns="51376" tIns="25688" rIns="51376" bIns="25688"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62" name="Freeform 19"/>
              <p:cNvSpPr>
                <a:spLocks noEditPoints="1"/>
              </p:cNvSpPr>
              <p:nvPr/>
            </p:nvSpPr>
            <p:spPr bwMode="auto">
              <a:xfrm>
                <a:off x="9450351" y="1568140"/>
                <a:ext cx="467731" cy="542702"/>
              </a:xfrm>
              <a:custGeom>
                <a:avLst/>
                <a:gdLst/>
                <a:ahLst/>
                <a:cxnLst>
                  <a:cxn ang="0">
                    <a:pos x="328" y="8"/>
                  </a:cxn>
                  <a:cxn ang="0">
                    <a:pos x="414" y="66"/>
                  </a:cxn>
                  <a:cxn ang="0">
                    <a:pos x="448" y="110"/>
                  </a:cxn>
                  <a:cxn ang="0">
                    <a:pos x="488" y="116"/>
                  </a:cxn>
                  <a:cxn ang="0">
                    <a:pos x="536" y="142"/>
                  </a:cxn>
                  <a:cxn ang="0">
                    <a:pos x="570" y="184"/>
                  </a:cxn>
                  <a:cxn ang="0">
                    <a:pos x="586" y="236"/>
                  </a:cxn>
                  <a:cxn ang="0">
                    <a:pos x="584" y="276"/>
                  </a:cxn>
                  <a:cxn ang="0">
                    <a:pos x="534" y="360"/>
                  </a:cxn>
                  <a:cxn ang="0">
                    <a:pos x="464" y="388"/>
                  </a:cxn>
                  <a:cxn ang="0">
                    <a:pos x="462" y="312"/>
                  </a:cxn>
                  <a:cxn ang="0">
                    <a:pos x="468" y="230"/>
                  </a:cxn>
                  <a:cxn ang="0">
                    <a:pos x="446" y="178"/>
                  </a:cxn>
                  <a:cxn ang="0">
                    <a:pos x="406" y="142"/>
                  </a:cxn>
                  <a:cxn ang="0">
                    <a:pos x="356" y="122"/>
                  </a:cxn>
                  <a:cxn ang="0">
                    <a:pos x="302" y="124"/>
                  </a:cxn>
                  <a:cxn ang="0">
                    <a:pos x="264" y="140"/>
                  </a:cxn>
                  <a:cxn ang="0">
                    <a:pos x="222" y="176"/>
                  </a:cxn>
                  <a:cxn ang="0">
                    <a:pos x="198" y="224"/>
                  </a:cxn>
                  <a:cxn ang="0">
                    <a:pos x="196" y="278"/>
                  </a:cxn>
                  <a:cxn ang="0">
                    <a:pos x="212" y="330"/>
                  </a:cxn>
                  <a:cxn ang="0">
                    <a:pos x="262" y="380"/>
                  </a:cxn>
                  <a:cxn ang="0">
                    <a:pos x="104" y="388"/>
                  </a:cxn>
                  <a:cxn ang="0">
                    <a:pos x="34" y="356"/>
                  </a:cxn>
                  <a:cxn ang="0">
                    <a:pos x="0" y="286"/>
                  </a:cxn>
                  <a:cxn ang="0">
                    <a:pos x="8" y="232"/>
                  </a:cxn>
                  <a:cxn ang="0">
                    <a:pos x="58" y="172"/>
                  </a:cxn>
                  <a:cxn ang="0">
                    <a:pos x="100" y="142"/>
                  </a:cxn>
                  <a:cxn ang="0">
                    <a:pos x="124" y="82"/>
                  </a:cxn>
                  <a:cxn ang="0">
                    <a:pos x="168" y="36"/>
                  </a:cxn>
                  <a:cxn ang="0">
                    <a:pos x="224" y="6"/>
                  </a:cxn>
                  <a:cxn ang="0">
                    <a:pos x="274" y="0"/>
                  </a:cxn>
                  <a:cxn ang="0">
                    <a:pos x="464" y="428"/>
                  </a:cxn>
                  <a:cxn ang="0">
                    <a:pos x="434" y="458"/>
                  </a:cxn>
                  <a:cxn ang="0">
                    <a:pos x="414" y="456"/>
                  </a:cxn>
                  <a:cxn ang="0">
                    <a:pos x="346" y="380"/>
                  </a:cxn>
                  <a:cxn ang="0">
                    <a:pos x="270" y="362"/>
                  </a:cxn>
                  <a:cxn ang="0">
                    <a:pos x="228" y="320"/>
                  </a:cxn>
                  <a:cxn ang="0">
                    <a:pos x="212" y="252"/>
                  </a:cxn>
                  <a:cxn ang="0">
                    <a:pos x="252" y="170"/>
                  </a:cxn>
                  <a:cxn ang="0">
                    <a:pos x="284" y="150"/>
                  </a:cxn>
                  <a:cxn ang="0">
                    <a:pos x="364" y="142"/>
                  </a:cxn>
                  <a:cxn ang="0">
                    <a:pos x="432" y="188"/>
                  </a:cxn>
                  <a:cxn ang="0">
                    <a:pos x="452" y="236"/>
                  </a:cxn>
                  <a:cxn ang="0">
                    <a:pos x="442" y="314"/>
                  </a:cxn>
                  <a:cxn ang="0">
                    <a:pos x="294" y="192"/>
                  </a:cxn>
                  <a:cxn ang="0">
                    <a:pos x="262" y="226"/>
                  </a:cxn>
                  <a:cxn ang="0">
                    <a:pos x="258" y="284"/>
                  </a:cxn>
                  <a:cxn ang="0">
                    <a:pos x="286" y="322"/>
                  </a:cxn>
                  <a:cxn ang="0">
                    <a:pos x="344" y="338"/>
                  </a:cxn>
                  <a:cxn ang="0">
                    <a:pos x="386" y="318"/>
                  </a:cxn>
                  <a:cxn ang="0">
                    <a:pos x="412" y="266"/>
                  </a:cxn>
                  <a:cxn ang="0">
                    <a:pos x="402" y="220"/>
                  </a:cxn>
                  <a:cxn ang="0">
                    <a:pos x="354" y="184"/>
                  </a:cxn>
                  <a:cxn ang="0">
                    <a:pos x="294" y="192"/>
                  </a:cxn>
                </a:cxnLst>
                <a:rect l="0" t="0" r="r" b="b"/>
                <a:pathLst>
                  <a:path w="586" h="460">
                    <a:moveTo>
                      <a:pt x="274" y="0"/>
                    </a:moveTo>
                    <a:lnTo>
                      <a:pt x="274" y="0"/>
                    </a:lnTo>
                    <a:lnTo>
                      <a:pt x="302" y="2"/>
                    </a:lnTo>
                    <a:lnTo>
                      <a:pt x="328" y="8"/>
                    </a:lnTo>
                    <a:lnTo>
                      <a:pt x="354" y="18"/>
                    </a:lnTo>
                    <a:lnTo>
                      <a:pt x="376" y="30"/>
                    </a:lnTo>
                    <a:lnTo>
                      <a:pt x="396" y="46"/>
                    </a:lnTo>
                    <a:lnTo>
                      <a:pt x="414" y="66"/>
                    </a:lnTo>
                    <a:lnTo>
                      <a:pt x="428" y="88"/>
                    </a:lnTo>
                    <a:lnTo>
                      <a:pt x="440" y="110"/>
                    </a:lnTo>
                    <a:lnTo>
                      <a:pt x="440" y="110"/>
                    </a:lnTo>
                    <a:lnTo>
                      <a:pt x="448" y="110"/>
                    </a:lnTo>
                    <a:lnTo>
                      <a:pt x="448" y="110"/>
                    </a:lnTo>
                    <a:lnTo>
                      <a:pt x="462" y="112"/>
                    </a:lnTo>
                    <a:lnTo>
                      <a:pt x="476" y="114"/>
                    </a:lnTo>
                    <a:lnTo>
                      <a:pt x="488" y="116"/>
                    </a:lnTo>
                    <a:lnTo>
                      <a:pt x="502" y="122"/>
                    </a:lnTo>
                    <a:lnTo>
                      <a:pt x="514" y="128"/>
                    </a:lnTo>
                    <a:lnTo>
                      <a:pt x="526"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6" y="264"/>
                    </a:lnTo>
                    <a:lnTo>
                      <a:pt x="584" y="276"/>
                    </a:lnTo>
                    <a:lnTo>
                      <a:pt x="578" y="300"/>
                    </a:lnTo>
                    <a:lnTo>
                      <a:pt x="566" y="324"/>
                    </a:lnTo>
                    <a:lnTo>
                      <a:pt x="552" y="342"/>
                    </a:lnTo>
                    <a:lnTo>
                      <a:pt x="534" y="360"/>
                    </a:lnTo>
                    <a:lnTo>
                      <a:pt x="512" y="374"/>
                    </a:lnTo>
                    <a:lnTo>
                      <a:pt x="490" y="384"/>
                    </a:lnTo>
                    <a:lnTo>
                      <a:pt x="476" y="386"/>
                    </a:lnTo>
                    <a:lnTo>
                      <a:pt x="464" y="388"/>
                    </a:lnTo>
                    <a:lnTo>
                      <a:pt x="440" y="348"/>
                    </a:lnTo>
                    <a:lnTo>
                      <a:pt x="440" y="348"/>
                    </a:lnTo>
                    <a:lnTo>
                      <a:pt x="452" y="330"/>
                    </a:lnTo>
                    <a:lnTo>
                      <a:pt x="462" y="312"/>
                    </a:lnTo>
                    <a:lnTo>
                      <a:pt x="468" y="292"/>
                    </a:lnTo>
                    <a:lnTo>
                      <a:pt x="472" y="272"/>
                    </a:lnTo>
                    <a:lnTo>
                      <a:pt x="472" y="250"/>
                    </a:lnTo>
                    <a:lnTo>
                      <a:pt x="468" y="230"/>
                    </a:lnTo>
                    <a:lnTo>
                      <a:pt x="462" y="210"/>
                    </a:lnTo>
                    <a:lnTo>
                      <a:pt x="454" y="190"/>
                    </a:lnTo>
                    <a:lnTo>
                      <a:pt x="454" y="190"/>
                    </a:lnTo>
                    <a:lnTo>
                      <a:pt x="446" y="178"/>
                    </a:lnTo>
                    <a:lnTo>
                      <a:pt x="436" y="168"/>
                    </a:lnTo>
                    <a:lnTo>
                      <a:pt x="428" y="158"/>
                    </a:lnTo>
                    <a:lnTo>
                      <a:pt x="416" y="148"/>
                    </a:lnTo>
                    <a:lnTo>
                      <a:pt x="406" y="142"/>
                    </a:lnTo>
                    <a:lnTo>
                      <a:pt x="394" y="134"/>
                    </a:lnTo>
                    <a:lnTo>
                      <a:pt x="382" y="130"/>
                    </a:lnTo>
                    <a:lnTo>
                      <a:pt x="368" y="126"/>
                    </a:lnTo>
                    <a:lnTo>
                      <a:pt x="356" y="122"/>
                    </a:lnTo>
                    <a:lnTo>
                      <a:pt x="342" y="120"/>
                    </a:lnTo>
                    <a:lnTo>
                      <a:pt x="330" y="120"/>
                    </a:lnTo>
                    <a:lnTo>
                      <a:pt x="316" y="122"/>
                    </a:lnTo>
                    <a:lnTo>
                      <a:pt x="302" y="124"/>
                    </a:lnTo>
                    <a:lnTo>
                      <a:pt x="290" y="128"/>
                    </a:lnTo>
                    <a:lnTo>
                      <a:pt x="276" y="132"/>
                    </a:lnTo>
                    <a:lnTo>
                      <a:pt x="264" y="140"/>
                    </a:lnTo>
                    <a:lnTo>
                      <a:pt x="264" y="140"/>
                    </a:lnTo>
                    <a:lnTo>
                      <a:pt x="252" y="148"/>
                    </a:lnTo>
                    <a:lnTo>
                      <a:pt x="240" y="156"/>
                    </a:lnTo>
                    <a:lnTo>
                      <a:pt x="230" y="166"/>
                    </a:lnTo>
                    <a:lnTo>
                      <a:pt x="222" y="176"/>
                    </a:lnTo>
                    <a:lnTo>
                      <a:pt x="214" y="188"/>
                    </a:lnTo>
                    <a:lnTo>
                      <a:pt x="208" y="198"/>
                    </a:lnTo>
                    <a:lnTo>
                      <a:pt x="202" y="212"/>
                    </a:lnTo>
                    <a:lnTo>
                      <a:pt x="198" y="224"/>
                    </a:lnTo>
                    <a:lnTo>
                      <a:pt x="196" y="236"/>
                    </a:lnTo>
                    <a:lnTo>
                      <a:pt x="194" y="250"/>
                    </a:lnTo>
                    <a:lnTo>
                      <a:pt x="194" y="264"/>
                    </a:lnTo>
                    <a:lnTo>
                      <a:pt x="196" y="278"/>
                    </a:lnTo>
                    <a:lnTo>
                      <a:pt x="198" y="290"/>
                    </a:lnTo>
                    <a:lnTo>
                      <a:pt x="202" y="304"/>
                    </a:lnTo>
                    <a:lnTo>
                      <a:pt x="206" y="316"/>
                    </a:lnTo>
                    <a:lnTo>
                      <a:pt x="212" y="330"/>
                    </a:lnTo>
                    <a:lnTo>
                      <a:pt x="212" y="330"/>
                    </a:lnTo>
                    <a:lnTo>
                      <a:pt x="226" y="350"/>
                    </a:lnTo>
                    <a:lnTo>
                      <a:pt x="244" y="366"/>
                    </a:lnTo>
                    <a:lnTo>
                      <a:pt x="262" y="380"/>
                    </a:lnTo>
                    <a:lnTo>
                      <a:pt x="284" y="390"/>
                    </a:lnTo>
                    <a:lnTo>
                      <a:pt x="116" y="390"/>
                    </a:lnTo>
                    <a:lnTo>
                      <a:pt x="116" y="390"/>
                    </a:lnTo>
                    <a:lnTo>
                      <a:pt x="104" y="388"/>
                    </a:lnTo>
                    <a:lnTo>
                      <a:pt x="92" y="388"/>
                    </a:lnTo>
                    <a:lnTo>
                      <a:pt x="70" y="380"/>
                    </a:lnTo>
                    <a:lnTo>
                      <a:pt x="52" y="370"/>
                    </a:lnTo>
                    <a:lnTo>
                      <a:pt x="34" y="356"/>
                    </a:lnTo>
                    <a:lnTo>
                      <a:pt x="20" y="338"/>
                    </a:lnTo>
                    <a:lnTo>
                      <a:pt x="10" y="318"/>
                    </a:lnTo>
                    <a:lnTo>
                      <a:pt x="2" y="296"/>
                    </a:lnTo>
                    <a:lnTo>
                      <a:pt x="0" y="286"/>
                    </a:lnTo>
                    <a:lnTo>
                      <a:pt x="0" y="274"/>
                    </a:lnTo>
                    <a:lnTo>
                      <a:pt x="0" y="274"/>
                    </a:lnTo>
                    <a:lnTo>
                      <a:pt x="2" y="252"/>
                    </a:lnTo>
                    <a:lnTo>
                      <a:pt x="8" y="232"/>
                    </a:lnTo>
                    <a:lnTo>
                      <a:pt x="16" y="214"/>
                    </a:lnTo>
                    <a:lnTo>
                      <a:pt x="28" y="198"/>
                    </a:lnTo>
                    <a:lnTo>
                      <a:pt x="42" y="184"/>
                    </a:lnTo>
                    <a:lnTo>
                      <a:pt x="58" y="172"/>
                    </a:lnTo>
                    <a:lnTo>
                      <a:pt x="78" y="164"/>
                    </a:lnTo>
                    <a:lnTo>
                      <a:pt x="98" y="158"/>
                    </a:lnTo>
                    <a:lnTo>
                      <a:pt x="98" y="158"/>
                    </a:lnTo>
                    <a:lnTo>
                      <a:pt x="100" y="142"/>
                    </a:lnTo>
                    <a:lnTo>
                      <a:pt x="104" y="126"/>
                    </a:lnTo>
                    <a:lnTo>
                      <a:pt x="110" y="110"/>
                    </a:lnTo>
                    <a:lnTo>
                      <a:pt x="116" y="96"/>
                    </a:lnTo>
                    <a:lnTo>
                      <a:pt x="124" y="82"/>
                    </a:lnTo>
                    <a:lnTo>
                      <a:pt x="134" y="68"/>
                    </a:lnTo>
                    <a:lnTo>
                      <a:pt x="144" y="56"/>
                    </a:lnTo>
                    <a:lnTo>
                      <a:pt x="154" y="46"/>
                    </a:lnTo>
                    <a:lnTo>
                      <a:pt x="168" y="36"/>
                    </a:lnTo>
                    <a:lnTo>
                      <a:pt x="180" y="26"/>
                    </a:lnTo>
                    <a:lnTo>
                      <a:pt x="194" y="18"/>
                    </a:lnTo>
                    <a:lnTo>
                      <a:pt x="210" y="12"/>
                    </a:lnTo>
                    <a:lnTo>
                      <a:pt x="224" y="6"/>
                    </a:lnTo>
                    <a:lnTo>
                      <a:pt x="242" y="2"/>
                    </a:lnTo>
                    <a:lnTo>
                      <a:pt x="258" y="0"/>
                    </a:lnTo>
                    <a:lnTo>
                      <a:pt x="274" y="0"/>
                    </a:lnTo>
                    <a:lnTo>
                      <a:pt x="274" y="0"/>
                    </a:lnTo>
                    <a:close/>
                    <a:moveTo>
                      <a:pt x="418" y="346"/>
                    </a:moveTo>
                    <a:lnTo>
                      <a:pt x="462" y="422"/>
                    </a:lnTo>
                    <a:lnTo>
                      <a:pt x="462" y="422"/>
                    </a:lnTo>
                    <a:lnTo>
                      <a:pt x="464" y="428"/>
                    </a:lnTo>
                    <a:lnTo>
                      <a:pt x="464" y="434"/>
                    </a:lnTo>
                    <a:lnTo>
                      <a:pt x="460" y="440"/>
                    </a:lnTo>
                    <a:lnTo>
                      <a:pt x="456" y="446"/>
                    </a:lnTo>
                    <a:lnTo>
                      <a:pt x="434" y="458"/>
                    </a:lnTo>
                    <a:lnTo>
                      <a:pt x="434" y="458"/>
                    </a:lnTo>
                    <a:lnTo>
                      <a:pt x="426" y="460"/>
                    </a:lnTo>
                    <a:lnTo>
                      <a:pt x="420" y="460"/>
                    </a:lnTo>
                    <a:lnTo>
                      <a:pt x="414" y="456"/>
                    </a:lnTo>
                    <a:lnTo>
                      <a:pt x="410" y="452"/>
                    </a:lnTo>
                    <a:lnTo>
                      <a:pt x="366" y="376"/>
                    </a:lnTo>
                    <a:lnTo>
                      <a:pt x="366" y="376"/>
                    </a:lnTo>
                    <a:lnTo>
                      <a:pt x="346" y="380"/>
                    </a:lnTo>
                    <a:lnTo>
                      <a:pt x="326" y="380"/>
                    </a:lnTo>
                    <a:lnTo>
                      <a:pt x="306" y="378"/>
                    </a:lnTo>
                    <a:lnTo>
                      <a:pt x="288" y="372"/>
                    </a:lnTo>
                    <a:lnTo>
                      <a:pt x="270" y="362"/>
                    </a:lnTo>
                    <a:lnTo>
                      <a:pt x="254" y="352"/>
                    </a:lnTo>
                    <a:lnTo>
                      <a:pt x="240" y="338"/>
                    </a:lnTo>
                    <a:lnTo>
                      <a:pt x="228" y="320"/>
                    </a:lnTo>
                    <a:lnTo>
                      <a:pt x="228" y="320"/>
                    </a:lnTo>
                    <a:lnTo>
                      <a:pt x="222" y="310"/>
                    </a:lnTo>
                    <a:lnTo>
                      <a:pt x="218" y="298"/>
                    </a:lnTo>
                    <a:lnTo>
                      <a:pt x="214" y="274"/>
                    </a:lnTo>
                    <a:lnTo>
                      <a:pt x="212" y="252"/>
                    </a:lnTo>
                    <a:lnTo>
                      <a:pt x="216" y="228"/>
                    </a:lnTo>
                    <a:lnTo>
                      <a:pt x="224" y="206"/>
                    </a:lnTo>
                    <a:lnTo>
                      <a:pt x="236" y="186"/>
                    </a:lnTo>
                    <a:lnTo>
                      <a:pt x="252" y="170"/>
                    </a:lnTo>
                    <a:lnTo>
                      <a:pt x="262" y="162"/>
                    </a:lnTo>
                    <a:lnTo>
                      <a:pt x="272" y="154"/>
                    </a:lnTo>
                    <a:lnTo>
                      <a:pt x="272" y="154"/>
                    </a:lnTo>
                    <a:lnTo>
                      <a:pt x="284" y="150"/>
                    </a:lnTo>
                    <a:lnTo>
                      <a:pt x="294" y="144"/>
                    </a:lnTo>
                    <a:lnTo>
                      <a:pt x="318" y="140"/>
                    </a:lnTo>
                    <a:lnTo>
                      <a:pt x="342" y="138"/>
                    </a:lnTo>
                    <a:lnTo>
                      <a:pt x="364" y="142"/>
                    </a:lnTo>
                    <a:lnTo>
                      <a:pt x="386" y="150"/>
                    </a:lnTo>
                    <a:lnTo>
                      <a:pt x="406" y="164"/>
                    </a:lnTo>
                    <a:lnTo>
                      <a:pt x="424" y="180"/>
                    </a:lnTo>
                    <a:lnTo>
                      <a:pt x="432" y="188"/>
                    </a:lnTo>
                    <a:lnTo>
                      <a:pt x="438" y="200"/>
                    </a:lnTo>
                    <a:lnTo>
                      <a:pt x="438" y="200"/>
                    </a:lnTo>
                    <a:lnTo>
                      <a:pt x="446" y="218"/>
                    </a:lnTo>
                    <a:lnTo>
                      <a:pt x="452" y="236"/>
                    </a:lnTo>
                    <a:lnTo>
                      <a:pt x="454" y="256"/>
                    </a:lnTo>
                    <a:lnTo>
                      <a:pt x="452" y="276"/>
                    </a:lnTo>
                    <a:lnTo>
                      <a:pt x="448" y="296"/>
                    </a:lnTo>
                    <a:lnTo>
                      <a:pt x="442" y="314"/>
                    </a:lnTo>
                    <a:lnTo>
                      <a:pt x="432" y="330"/>
                    </a:lnTo>
                    <a:lnTo>
                      <a:pt x="418" y="346"/>
                    </a:lnTo>
                    <a:lnTo>
                      <a:pt x="418" y="346"/>
                    </a:lnTo>
                    <a:close/>
                    <a:moveTo>
                      <a:pt x="294" y="192"/>
                    </a:moveTo>
                    <a:lnTo>
                      <a:pt x="294" y="192"/>
                    </a:lnTo>
                    <a:lnTo>
                      <a:pt x="280" y="200"/>
                    </a:lnTo>
                    <a:lnTo>
                      <a:pt x="270" y="212"/>
                    </a:lnTo>
                    <a:lnTo>
                      <a:pt x="262" y="226"/>
                    </a:lnTo>
                    <a:lnTo>
                      <a:pt x="256" y="240"/>
                    </a:lnTo>
                    <a:lnTo>
                      <a:pt x="254" y="254"/>
                    </a:lnTo>
                    <a:lnTo>
                      <a:pt x="254" y="270"/>
                    </a:lnTo>
                    <a:lnTo>
                      <a:pt x="258" y="284"/>
                    </a:lnTo>
                    <a:lnTo>
                      <a:pt x="264" y="300"/>
                    </a:lnTo>
                    <a:lnTo>
                      <a:pt x="264" y="300"/>
                    </a:lnTo>
                    <a:lnTo>
                      <a:pt x="274" y="312"/>
                    </a:lnTo>
                    <a:lnTo>
                      <a:pt x="286" y="322"/>
                    </a:lnTo>
                    <a:lnTo>
                      <a:pt x="298" y="330"/>
                    </a:lnTo>
                    <a:lnTo>
                      <a:pt x="312" y="336"/>
                    </a:lnTo>
                    <a:lnTo>
                      <a:pt x="328" y="338"/>
                    </a:lnTo>
                    <a:lnTo>
                      <a:pt x="344" y="338"/>
                    </a:lnTo>
                    <a:lnTo>
                      <a:pt x="358" y="334"/>
                    </a:lnTo>
                    <a:lnTo>
                      <a:pt x="372" y="328"/>
                    </a:lnTo>
                    <a:lnTo>
                      <a:pt x="372" y="328"/>
                    </a:lnTo>
                    <a:lnTo>
                      <a:pt x="386" y="318"/>
                    </a:lnTo>
                    <a:lnTo>
                      <a:pt x="396" y="308"/>
                    </a:lnTo>
                    <a:lnTo>
                      <a:pt x="404" y="294"/>
                    </a:lnTo>
                    <a:lnTo>
                      <a:pt x="410" y="280"/>
                    </a:lnTo>
                    <a:lnTo>
                      <a:pt x="412" y="266"/>
                    </a:lnTo>
                    <a:lnTo>
                      <a:pt x="412" y="250"/>
                    </a:lnTo>
                    <a:lnTo>
                      <a:pt x="408" y="234"/>
                    </a:lnTo>
                    <a:lnTo>
                      <a:pt x="402" y="220"/>
                    </a:lnTo>
                    <a:lnTo>
                      <a:pt x="402" y="220"/>
                    </a:lnTo>
                    <a:lnTo>
                      <a:pt x="392" y="208"/>
                    </a:lnTo>
                    <a:lnTo>
                      <a:pt x="380" y="196"/>
                    </a:lnTo>
                    <a:lnTo>
                      <a:pt x="368" y="188"/>
                    </a:lnTo>
                    <a:lnTo>
                      <a:pt x="354" y="184"/>
                    </a:lnTo>
                    <a:lnTo>
                      <a:pt x="338" y="180"/>
                    </a:lnTo>
                    <a:lnTo>
                      <a:pt x="324" y="182"/>
                    </a:lnTo>
                    <a:lnTo>
                      <a:pt x="308" y="184"/>
                    </a:lnTo>
                    <a:lnTo>
                      <a:pt x="294" y="192"/>
                    </a:lnTo>
                    <a:lnTo>
                      <a:pt x="294" y="192"/>
                    </a:lnTo>
                    <a:close/>
                  </a:path>
                </a:pathLst>
              </a:custGeom>
              <a:solidFill>
                <a:schemeClr val="tx1">
                  <a:lumMod val="50000"/>
                  <a:lumOff val="50000"/>
                </a:schemeClr>
              </a:solidFill>
              <a:ln w="9525">
                <a:noFill/>
                <a:round/>
              </a:ln>
            </p:spPr>
            <p:txBody>
              <a:bodyPr vert="horz" wrap="square" lIns="51376" tIns="25688" rIns="51376" bIns="25688" numCol="1" anchor="t" anchorCtr="0" compatLnSpc="1"/>
              <a:lstStyle/>
              <a:p>
                <a:pPr eaLnBrk="0" fontAlgn="base" hangingPunct="0">
                  <a:spcBef>
                    <a:spcPct val="0"/>
                  </a:spcBef>
                  <a:spcAft>
                    <a:spcPct val="0"/>
                  </a:spcAft>
                </a:pPr>
                <a:endParaRPr lang="zh-CN" altLang="en-US" sz="1200">
                  <a:solidFill>
                    <a:srgbClr val="000000"/>
                  </a:solidFill>
                  <a:latin typeface="+mn-ea"/>
                  <a:ea typeface="+mn-ea"/>
                </a:endParaRPr>
              </a:p>
            </p:txBody>
          </p:sp>
          <p:sp>
            <p:nvSpPr>
              <p:cNvPr id="63" name="文本框 62"/>
              <p:cNvSpPr txBox="1"/>
              <p:nvPr/>
            </p:nvSpPr>
            <p:spPr>
              <a:xfrm>
                <a:off x="7514099" y="2128940"/>
                <a:ext cx="1309203" cy="988910"/>
              </a:xfrm>
              <a:prstGeom prst="rect">
                <a:avLst/>
              </a:prstGeom>
              <a:noFill/>
            </p:spPr>
            <p:txBody>
              <a:bodyPr wrap="square" rtlCol="0">
                <a:spAutoFit/>
              </a:bodyPr>
              <a:lstStyle/>
              <a:p>
                <a:pPr algn="ctr" eaLnBrk="0" fontAlgn="base" hangingPunct="0">
                  <a:spcBef>
                    <a:spcPct val="0"/>
                  </a:spcBef>
                  <a:spcAft>
                    <a:spcPct val="0"/>
                  </a:spcAft>
                </a:pPr>
                <a:r>
                  <a:rPr lang="zh-CN" altLang="en-US" sz="1200" dirty="0" smtClean="0">
                    <a:solidFill>
                      <a:srgbClr val="000000"/>
                    </a:solidFill>
                    <a:latin typeface="+mn-ea"/>
                    <a:ea typeface="+mn-ea"/>
                  </a:rPr>
                  <a:t>网络</a:t>
                </a:r>
                <a:endParaRPr lang="en-US" altLang="zh-CN" sz="1200" dirty="0">
                  <a:solidFill>
                    <a:srgbClr val="000000"/>
                  </a:solidFill>
                  <a:latin typeface="+mn-ea"/>
                  <a:ea typeface="+mn-ea"/>
                </a:endParaRPr>
              </a:p>
              <a:p>
                <a:pPr algn="ctr" eaLnBrk="0" fontAlgn="base" hangingPunct="0">
                  <a:spcBef>
                    <a:spcPct val="0"/>
                  </a:spcBef>
                  <a:spcAft>
                    <a:spcPct val="0"/>
                  </a:spcAft>
                </a:pPr>
                <a:r>
                  <a:rPr lang="zh-CN" altLang="en-US" sz="1200" dirty="0" smtClean="0">
                    <a:solidFill>
                      <a:srgbClr val="000000"/>
                    </a:solidFill>
                    <a:latin typeface="+mn-ea"/>
                    <a:ea typeface="+mn-ea"/>
                  </a:rPr>
                  <a:t>服务</a:t>
                </a:r>
                <a:endParaRPr lang="en-US" altLang="zh-CN" sz="1200" dirty="0">
                  <a:solidFill>
                    <a:srgbClr val="000000"/>
                  </a:solidFill>
                  <a:latin typeface="+mn-ea"/>
                  <a:ea typeface="+mn-ea"/>
                </a:endParaRPr>
              </a:p>
            </p:txBody>
          </p:sp>
          <p:sp>
            <p:nvSpPr>
              <p:cNvPr id="64" name="文本框 63"/>
              <p:cNvSpPr txBox="1"/>
              <p:nvPr/>
            </p:nvSpPr>
            <p:spPr>
              <a:xfrm>
                <a:off x="6868688" y="2103101"/>
                <a:ext cx="1309203" cy="988910"/>
              </a:xfrm>
              <a:prstGeom prst="rect">
                <a:avLst/>
              </a:prstGeom>
              <a:noFill/>
            </p:spPr>
            <p:txBody>
              <a:bodyPr wrap="square" rtlCol="0">
                <a:spAutoFit/>
              </a:bodyPr>
              <a:lstStyle/>
              <a:p>
                <a:pPr algn="ctr" eaLnBrk="0" fontAlgn="base" hangingPunct="0">
                  <a:spcBef>
                    <a:spcPct val="0"/>
                  </a:spcBef>
                  <a:spcAft>
                    <a:spcPct val="0"/>
                  </a:spcAft>
                </a:pPr>
                <a:r>
                  <a:rPr lang="zh-CN" altLang="en-US" sz="1200" dirty="0" smtClean="0">
                    <a:solidFill>
                      <a:srgbClr val="000000"/>
                    </a:solidFill>
                    <a:latin typeface="+mn-ea"/>
                    <a:ea typeface="+mn-ea"/>
                  </a:rPr>
                  <a:t>存储</a:t>
                </a:r>
                <a:endParaRPr lang="en-US" altLang="zh-CN" sz="1200" dirty="0">
                  <a:solidFill>
                    <a:srgbClr val="000000"/>
                  </a:solidFill>
                  <a:latin typeface="+mn-ea"/>
                  <a:ea typeface="+mn-ea"/>
                </a:endParaRPr>
              </a:p>
              <a:p>
                <a:pPr algn="ctr" eaLnBrk="0" fontAlgn="base" hangingPunct="0">
                  <a:spcBef>
                    <a:spcPct val="0"/>
                  </a:spcBef>
                  <a:spcAft>
                    <a:spcPct val="0"/>
                  </a:spcAft>
                </a:pPr>
                <a:r>
                  <a:rPr lang="zh-CN" altLang="en-US" sz="1200" dirty="0" smtClean="0">
                    <a:solidFill>
                      <a:srgbClr val="000000"/>
                    </a:solidFill>
                    <a:latin typeface="+mn-ea"/>
                    <a:ea typeface="+mn-ea"/>
                  </a:rPr>
                  <a:t>服务</a:t>
                </a:r>
                <a:endParaRPr lang="en-US" altLang="zh-CN" sz="1200" dirty="0">
                  <a:solidFill>
                    <a:srgbClr val="000000"/>
                  </a:solidFill>
                  <a:latin typeface="+mn-ea"/>
                  <a:ea typeface="+mn-ea"/>
                </a:endParaRPr>
              </a:p>
            </p:txBody>
          </p:sp>
          <p:sp>
            <p:nvSpPr>
              <p:cNvPr id="65" name="文本框 64"/>
              <p:cNvSpPr txBox="1"/>
              <p:nvPr/>
            </p:nvSpPr>
            <p:spPr>
              <a:xfrm>
                <a:off x="8205293" y="2158505"/>
                <a:ext cx="1309205" cy="988910"/>
              </a:xfrm>
              <a:prstGeom prst="rect">
                <a:avLst/>
              </a:prstGeom>
              <a:noFill/>
            </p:spPr>
            <p:txBody>
              <a:bodyPr wrap="square" rtlCol="0">
                <a:spAutoFit/>
              </a:bodyPr>
              <a:lstStyle/>
              <a:p>
                <a:pPr algn="ctr" eaLnBrk="0" fontAlgn="base" hangingPunct="0">
                  <a:spcBef>
                    <a:spcPct val="0"/>
                  </a:spcBef>
                  <a:spcAft>
                    <a:spcPct val="0"/>
                  </a:spcAft>
                </a:pPr>
                <a:r>
                  <a:rPr lang="zh-CN" altLang="en-US" sz="1200" dirty="0">
                    <a:solidFill>
                      <a:srgbClr val="000000"/>
                    </a:solidFill>
                    <a:latin typeface="+mn-ea"/>
                    <a:ea typeface="+mn-ea"/>
                  </a:rPr>
                  <a:t>数据库</a:t>
                </a:r>
                <a:endParaRPr lang="en-US" altLang="zh-CN" sz="1200" dirty="0">
                  <a:solidFill>
                    <a:srgbClr val="000000"/>
                  </a:solidFill>
                  <a:latin typeface="+mn-ea"/>
                  <a:ea typeface="+mn-ea"/>
                </a:endParaRPr>
              </a:p>
              <a:p>
                <a:pPr algn="ctr" eaLnBrk="0" fontAlgn="base" hangingPunct="0">
                  <a:spcBef>
                    <a:spcPct val="0"/>
                  </a:spcBef>
                  <a:spcAft>
                    <a:spcPct val="0"/>
                  </a:spcAft>
                </a:pPr>
                <a:r>
                  <a:rPr lang="zh-CN" altLang="en-US" sz="1200" dirty="0">
                    <a:solidFill>
                      <a:srgbClr val="000000"/>
                    </a:solidFill>
                    <a:latin typeface="+mn-ea"/>
                    <a:ea typeface="+mn-ea"/>
                  </a:rPr>
                  <a:t>服务</a:t>
                </a:r>
                <a:endParaRPr lang="en-US" altLang="zh-CN" sz="1200" dirty="0">
                  <a:solidFill>
                    <a:srgbClr val="000000"/>
                  </a:solidFill>
                  <a:latin typeface="+mn-ea"/>
                  <a:ea typeface="+mn-ea"/>
                </a:endParaRPr>
              </a:p>
            </p:txBody>
          </p:sp>
          <p:sp>
            <p:nvSpPr>
              <p:cNvPr id="66" name="文本框 65"/>
              <p:cNvSpPr txBox="1"/>
              <p:nvPr/>
            </p:nvSpPr>
            <p:spPr>
              <a:xfrm>
                <a:off x="9051807" y="2166602"/>
                <a:ext cx="1309205" cy="988910"/>
              </a:xfrm>
              <a:prstGeom prst="rect">
                <a:avLst/>
              </a:prstGeom>
              <a:noFill/>
            </p:spPr>
            <p:txBody>
              <a:bodyPr wrap="square" rtlCol="0">
                <a:spAutoFit/>
              </a:bodyPr>
              <a:lstStyle/>
              <a:p>
                <a:pPr algn="ctr" eaLnBrk="0" fontAlgn="base" hangingPunct="0">
                  <a:spcBef>
                    <a:spcPct val="0"/>
                  </a:spcBef>
                  <a:spcAft>
                    <a:spcPct val="0"/>
                  </a:spcAft>
                </a:pPr>
                <a:r>
                  <a:rPr lang="zh-CN" altLang="en-US" sz="1200" dirty="0">
                    <a:solidFill>
                      <a:srgbClr val="000000"/>
                    </a:solidFill>
                    <a:latin typeface="+mn-ea"/>
                    <a:ea typeface="+mn-ea"/>
                  </a:rPr>
                  <a:t>大数据</a:t>
                </a:r>
                <a:endParaRPr lang="en-US" altLang="zh-CN" sz="1200" dirty="0">
                  <a:solidFill>
                    <a:srgbClr val="000000"/>
                  </a:solidFill>
                  <a:latin typeface="+mn-ea"/>
                  <a:ea typeface="+mn-ea"/>
                </a:endParaRPr>
              </a:p>
              <a:p>
                <a:pPr algn="ctr" eaLnBrk="0" fontAlgn="base" hangingPunct="0">
                  <a:spcBef>
                    <a:spcPct val="0"/>
                  </a:spcBef>
                  <a:spcAft>
                    <a:spcPct val="0"/>
                  </a:spcAft>
                </a:pPr>
                <a:r>
                  <a:rPr lang="zh-CN" altLang="en-US" sz="1200" dirty="0">
                    <a:solidFill>
                      <a:srgbClr val="000000"/>
                    </a:solidFill>
                    <a:latin typeface="+mn-ea"/>
                    <a:ea typeface="+mn-ea"/>
                  </a:rPr>
                  <a:t>服务</a:t>
                </a:r>
                <a:endParaRPr lang="en-US" altLang="zh-CN" sz="1200" dirty="0">
                  <a:solidFill>
                    <a:srgbClr val="000000"/>
                  </a:solidFill>
                  <a:latin typeface="+mn-ea"/>
                  <a:ea typeface="+mn-ea"/>
                </a:endParaRPr>
              </a:p>
            </p:txBody>
          </p:sp>
          <p:sp>
            <p:nvSpPr>
              <p:cNvPr id="67" name="文本框 66"/>
              <p:cNvSpPr txBox="1"/>
              <p:nvPr/>
            </p:nvSpPr>
            <p:spPr>
              <a:xfrm>
                <a:off x="10011207" y="2168911"/>
                <a:ext cx="917306" cy="98891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srgbClr val="000000"/>
                    </a:solidFill>
                    <a:latin typeface="+mn-ea"/>
                    <a:ea typeface="+mn-ea"/>
                  </a:rPr>
                  <a:t>应用</a:t>
                </a:r>
                <a:endParaRPr lang="en-US" altLang="zh-CN" sz="1200" dirty="0">
                  <a:solidFill>
                    <a:srgbClr val="000000"/>
                  </a:solidFill>
                  <a:latin typeface="+mn-ea"/>
                  <a:ea typeface="+mn-ea"/>
                </a:endParaRPr>
              </a:p>
              <a:p>
                <a:pPr eaLnBrk="0" fontAlgn="base" hangingPunct="0">
                  <a:spcBef>
                    <a:spcPct val="0"/>
                  </a:spcBef>
                  <a:spcAft>
                    <a:spcPct val="0"/>
                  </a:spcAft>
                </a:pPr>
                <a:r>
                  <a:rPr lang="zh-CN" altLang="en-US" sz="1200" dirty="0">
                    <a:solidFill>
                      <a:srgbClr val="000000"/>
                    </a:solidFill>
                    <a:latin typeface="+mn-ea"/>
                    <a:ea typeface="+mn-ea"/>
                  </a:rPr>
                  <a:t>服务</a:t>
                </a:r>
                <a:endParaRPr lang="en-US" altLang="zh-CN" sz="1200" dirty="0">
                  <a:solidFill>
                    <a:srgbClr val="000000"/>
                  </a:solidFill>
                  <a:latin typeface="+mn-ea"/>
                  <a:ea typeface="+mn-ea"/>
                </a:endParaRPr>
              </a:p>
            </p:txBody>
          </p:sp>
          <p:pic>
            <p:nvPicPr>
              <p:cNvPr id="68" name="图片 113"/>
              <p:cNvPicPr>
                <a:picLocks noChangeAspect="1"/>
              </p:cNvPicPr>
              <p:nvPr/>
            </p:nvPicPr>
            <p:blipFill>
              <a:blip r:embed="rId1" cstate="print">
                <a:clrChange>
                  <a:clrFrom>
                    <a:srgbClr val="D9D9D9"/>
                  </a:clrFrom>
                  <a:clrTo>
                    <a:srgbClr val="D9D9D9">
                      <a:alpha val="0"/>
                    </a:srgbClr>
                  </a:clrTo>
                </a:clrChange>
              </a:blip>
              <a:stretch>
                <a:fillRect/>
              </a:stretch>
            </p:blipFill>
            <p:spPr>
              <a:xfrm>
                <a:off x="10762037" y="1542138"/>
                <a:ext cx="442681" cy="654853"/>
              </a:xfrm>
              <a:prstGeom prst="rect">
                <a:avLst/>
              </a:prstGeom>
            </p:spPr>
          </p:pic>
          <p:sp>
            <p:nvSpPr>
              <p:cNvPr id="69" name="文本框 68"/>
              <p:cNvSpPr txBox="1"/>
              <p:nvPr/>
            </p:nvSpPr>
            <p:spPr>
              <a:xfrm>
                <a:off x="10576899" y="2187949"/>
                <a:ext cx="828555" cy="98891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srgbClr val="000000"/>
                    </a:solidFill>
                    <a:latin typeface="+mn-ea"/>
                    <a:ea typeface="+mn-ea"/>
                  </a:rPr>
                  <a:t>安全</a:t>
                </a:r>
                <a:endParaRPr lang="en-US" altLang="zh-CN" sz="1200" dirty="0">
                  <a:solidFill>
                    <a:srgbClr val="000000"/>
                  </a:solidFill>
                  <a:latin typeface="+mn-ea"/>
                  <a:ea typeface="+mn-ea"/>
                </a:endParaRPr>
              </a:p>
              <a:p>
                <a:pPr eaLnBrk="0" fontAlgn="base" hangingPunct="0">
                  <a:spcBef>
                    <a:spcPct val="0"/>
                  </a:spcBef>
                  <a:spcAft>
                    <a:spcPct val="0"/>
                  </a:spcAft>
                </a:pPr>
                <a:r>
                  <a:rPr lang="zh-CN" altLang="en-US" sz="1200" dirty="0">
                    <a:solidFill>
                      <a:srgbClr val="000000"/>
                    </a:solidFill>
                    <a:latin typeface="+mn-ea"/>
                    <a:ea typeface="+mn-ea"/>
                  </a:rPr>
                  <a:t>服务</a:t>
                </a:r>
                <a:endParaRPr lang="en-US" altLang="zh-CN" sz="1200" dirty="0">
                  <a:solidFill>
                    <a:srgbClr val="000000"/>
                  </a:solidFill>
                  <a:latin typeface="+mn-ea"/>
                  <a:ea typeface="+mn-ea"/>
                </a:endParaRPr>
              </a:p>
            </p:txBody>
          </p:sp>
          <p:sp>
            <p:nvSpPr>
              <p:cNvPr id="71" name="文本框 70"/>
              <p:cNvSpPr txBox="1"/>
              <p:nvPr/>
            </p:nvSpPr>
            <p:spPr>
              <a:xfrm>
                <a:off x="11081198" y="2017127"/>
                <a:ext cx="828555" cy="593346"/>
              </a:xfrm>
              <a:prstGeom prst="rect">
                <a:avLst/>
              </a:prstGeom>
              <a:noFill/>
            </p:spPr>
            <p:txBody>
              <a:bodyPr wrap="square" rtlCol="0">
                <a:spAutoFit/>
              </a:bodyPr>
              <a:lstStyle/>
              <a:p>
                <a:pPr eaLnBrk="0" fontAlgn="base" hangingPunct="0">
                  <a:spcBef>
                    <a:spcPct val="0"/>
                  </a:spcBef>
                  <a:spcAft>
                    <a:spcPct val="0"/>
                  </a:spcAft>
                </a:pPr>
                <a:r>
                  <a:rPr lang="en-US" altLang="zh-CN" sz="1200" dirty="0" smtClean="0">
                    <a:solidFill>
                      <a:srgbClr val="000000"/>
                    </a:solidFill>
                    <a:latin typeface="+mn-ea"/>
                    <a:ea typeface="+mn-ea"/>
                  </a:rPr>
                  <a:t>……</a:t>
                </a:r>
                <a:endParaRPr lang="en-US" altLang="zh-CN" sz="1200" dirty="0">
                  <a:solidFill>
                    <a:srgbClr val="000000"/>
                  </a:solidFill>
                  <a:latin typeface="+mn-ea"/>
                  <a:ea typeface="+mn-ea"/>
                </a:endParaRPr>
              </a:p>
            </p:txBody>
          </p:sp>
        </p:grpSp>
        <p:sp>
          <p:nvSpPr>
            <p:cNvPr id="103" name="圆角矩形 102"/>
            <p:cNvSpPr/>
            <p:nvPr/>
          </p:nvSpPr>
          <p:spPr bwMode="auto">
            <a:xfrm>
              <a:off x="5748522" y="1875915"/>
              <a:ext cx="1119588" cy="338566"/>
            </a:xfrm>
            <a:prstGeom prst="roundRect">
              <a:avLst/>
            </a:prstGeom>
            <a:solidFill>
              <a:srgbClr val="FFC000"/>
            </a:solidFill>
            <a:ln w="12700"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algn="ctr" fontAlgn="base">
                <a:spcBef>
                  <a:spcPct val="0"/>
                </a:spcBef>
                <a:spcAft>
                  <a:spcPct val="0"/>
                </a:spcAft>
                <a:buClr>
                  <a:srgbClr val="CC9900"/>
                </a:buClr>
              </a:pPr>
              <a:r>
                <a:rPr lang="en-US" altLang="zh-CN" sz="1200" b="1" dirty="0">
                  <a:solidFill>
                    <a:prstClr val="black"/>
                  </a:solidFill>
                  <a:latin typeface="+mn-ea"/>
                  <a:ea typeface="+mn-ea"/>
                </a:rPr>
                <a:t>CAE</a:t>
              </a:r>
              <a:r>
                <a:rPr lang="zh-CN" altLang="en-US" sz="1200" b="1" dirty="0">
                  <a:solidFill>
                    <a:prstClr val="black"/>
                  </a:solidFill>
                  <a:latin typeface="+mn-ea"/>
                  <a:ea typeface="+mn-ea"/>
                </a:rPr>
                <a:t>仿真业务</a:t>
              </a:r>
              <a:endParaRPr lang="en-US" sz="1200" b="1" dirty="0">
                <a:solidFill>
                  <a:prstClr val="black"/>
                </a:solidFill>
                <a:latin typeface="+mn-ea"/>
                <a:ea typeface="+mn-ea"/>
              </a:endParaRPr>
            </a:p>
          </p:txBody>
        </p:sp>
        <p:cxnSp>
          <p:nvCxnSpPr>
            <p:cNvPr id="104" name="直接箭头连接符 103"/>
            <p:cNvCxnSpPr/>
            <p:nvPr/>
          </p:nvCxnSpPr>
          <p:spPr>
            <a:xfrm flipV="1">
              <a:off x="3333618" y="3044817"/>
              <a:ext cx="1260285" cy="678248"/>
            </a:xfrm>
            <a:prstGeom prst="straightConnector1">
              <a:avLst/>
            </a:prstGeom>
            <a:noFill/>
            <a:ln w="28575">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5" name="文本框 104"/>
            <p:cNvSpPr txBox="1"/>
            <p:nvPr/>
          </p:nvSpPr>
          <p:spPr>
            <a:xfrm>
              <a:off x="3733283" y="3105234"/>
              <a:ext cx="561408" cy="276999"/>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mn-ea"/>
                  <a:ea typeface="+mn-ea"/>
                </a:rPr>
                <a:t>专线</a:t>
              </a:r>
              <a:endParaRPr lang="en-US" sz="1200" dirty="0" err="1">
                <a:solidFill>
                  <a:srgbClr val="000000"/>
                </a:solidFill>
                <a:latin typeface="+mn-ea"/>
                <a:ea typeface="+mn-ea"/>
              </a:endParaRPr>
            </a:p>
          </p:txBody>
        </p:sp>
        <p:sp>
          <p:nvSpPr>
            <p:cNvPr id="106" name="圆角矩形 105"/>
            <p:cNvSpPr/>
            <p:nvPr/>
          </p:nvSpPr>
          <p:spPr bwMode="auto">
            <a:xfrm>
              <a:off x="5646264" y="3122937"/>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EVS</a:t>
              </a:r>
              <a:endParaRPr lang="en-US" sz="1200" dirty="0">
                <a:solidFill>
                  <a:prstClr val="black"/>
                </a:solidFill>
                <a:latin typeface="+mn-ea"/>
                <a:ea typeface="+mn-ea"/>
              </a:endParaRPr>
            </a:p>
          </p:txBody>
        </p:sp>
        <p:sp>
          <p:nvSpPr>
            <p:cNvPr id="107" name="圆角矩形 106"/>
            <p:cNvSpPr/>
            <p:nvPr/>
          </p:nvSpPr>
          <p:spPr bwMode="auto">
            <a:xfrm>
              <a:off x="6420806" y="3122937"/>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ECS</a:t>
              </a:r>
              <a:endParaRPr lang="en-US" sz="1200" dirty="0">
                <a:solidFill>
                  <a:prstClr val="black"/>
                </a:solidFill>
                <a:latin typeface="+mn-ea"/>
                <a:ea typeface="+mn-ea"/>
              </a:endParaRPr>
            </a:p>
          </p:txBody>
        </p:sp>
        <p:sp>
          <p:nvSpPr>
            <p:cNvPr id="108" name="圆角矩形 107"/>
            <p:cNvSpPr/>
            <p:nvPr/>
          </p:nvSpPr>
          <p:spPr bwMode="auto">
            <a:xfrm>
              <a:off x="5254435" y="3117578"/>
              <a:ext cx="350434" cy="230074"/>
            </a:xfrm>
            <a:prstGeom prst="roundRect">
              <a:avLst/>
            </a:prstGeom>
            <a:solidFill>
              <a:srgbClr val="00B050"/>
            </a:solid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sz="1200" dirty="0">
                  <a:solidFill>
                    <a:srgbClr val="FFFFFF"/>
                  </a:solidFill>
                  <a:latin typeface="+mn-ea"/>
                  <a:ea typeface="+mn-ea"/>
                </a:rPr>
                <a:t>BMS</a:t>
              </a:r>
              <a:endParaRPr lang="en-US" sz="1200" dirty="0">
                <a:solidFill>
                  <a:srgbClr val="FFFFFF"/>
                </a:solidFill>
                <a:latin typeface="+mn-ea"/>
                <a:ea typeface="+mn-ea"/>
              </a:endParaRPr>
            </a:p>
          </p:txBody>
        </p:sp>
        <p:sp>
          <p:nvSpPr>
            <p:cNvPr id="109" name="圆角矩形 108"/>
            <p:cNvSpPr/>
            <p:nvPr/>
          </p:nvSpPr>
          <p:spPr bwMode="auto">
            <a:xfrm>
              <a:off x="6033914" y="3122937"/>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VPC</a:t>
              </a:r>
              <a:endParaRPr lang="en-US" sz="1200" dirty="0">
                <a:solidFill>
                  <a:prstClr val="black"/>
                </a:solidFill>
                <a:latin typeface="+mn-ea"/>
                <a:ea typeface="+mn-ea"/>
              </a:endParaRPr>
            </a:p>
          </p:txBody>
        </p:sp>
        <p:sp>
          <p:nvSpPr>
            <p:cNvPr id="110" name="圆角矩形 109"/>
            <p:cNvSpPr/>
            <p:nvPr/>
          </p:nvSpPr>
          <p:spPr bwMode="auto">
            <a:xfrm>
              <a:off x="7149722" y="3372873"/>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EIP</a:t>
              </a:r>
              <a:endParaRPr lang="en-US" sz="1200" dirty="0">
                <a:solidFill>
                  <a:prstClr val="black"/>
                </a:solidFill>
                <a:latin typeface="+mn-ea"/>
                <a:ea typeface="+mn-ea"/>
              </a:endParaRPr>
            </a:p>
          </p:txBody>
        </p:sp>
        <p:sp>
          <p:nvSpPr>
            <p:cNvPr id="111" name="圆角矩形 110"/>
            <p:cNvSpPr/>
            <p:nvPr/>
          </p:nvSpPr>
          <p:spPr bwMode="auto">
            <a:xfrm>
              <a:off x="5257857" y="3373788"/>
              <a:ext cx="350434" cy="230074"/>
            </a:xfrm>
            <a:prstGeom prst="roundRect">
              <a:avLst/>
            </a:prstGeom>
            <a:solidFill>
              <a:srgbClr val="00B050"/>
            </a:solid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white"/>
                  </a:solidFill>
                  <a:latin typeface="+mn-ea"/>
                  <a:ea typeface="+mn-ea"/>
                </a:rPr>
                <a:t>OBS</a:t>
              </a:r>
              <a:endParaRPr lang="en-US" sz="1200" dirty="0">
                <a:solidFill>
                  <a:prstClr val="white"/>
                </a:solidFill>
                <a:latin typeface="+mn-ea"/>
                <a:ea typeface="+mn-ea"/>
              </a:endParaRPr>
            </a:p>
          </p:txBody>
        </p:sp>
        <p:sp>
          <p:nvSpPr>
            <p:cNvPr id="112" name="圆角矩形 111"/>
            <p:cNvSpPr/>
            <p:nvPr/>
          </p:nvSpPr>
          <p:spPr bwMode="auto">
            <a:xfrm>
              <a:off x="6753678" y="3373788"/>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IAM</a:t>
              </a:r>
              <a:endParaRPr lang="en-US" sz="1200" dirty="0">
                <a:solidFill>
                  <a:prstClr val="black"/>
                </a:solidFill>
                <a:latin typeface="+mn-ea"/>
                <a:ea typeface="+mn-ea"/>
              </a:endParaRPr>
            </a:p>
          </p:txBody>
        </p:sp>
        <p:sp>
          <p:nvSpPr>
            <p:cNvPr id="113" name="圆角矩形 112"/>
            <p:cNvSpPr/>
            <p:nvPr/>
          </p:nvSpPr>
          <p:spPr bwMode="auto">
            <a:xfrm>
              <a:off x="6321630" y="3373788"/>
              <a:ext cx="350434" cy="230074"/>
            </a:xfrm>
            <a:prstGeom prst="roundRect">
              <a:avLst/>
            </a:prstGeom>
            <a:noFill/>
            <a:ln w="15875" cap="flat" cmpd="sng" algn="ctr">
              <a:solidFill>
                <a:schemeClr val="bg1"/>
              </a:solidFill>
              <a:prstDash val="solid"/>
              <a:round/>
              <a:headEnd type="none" w="med" len="med"/>
              <a:tailEnd type="none" w="med" len="med"/>
            </a:ln>
            <a:effectLst/>
          </p:spPr>
          <p:txBody>
            <a:bodyPr vert="horz" wrap="none" lIns="91380" tIns="45690" rIns="91380" bIns="45690" numCol="1" rtlCol="0" anchor="ctr" anchorCtr="1" compatLnSpc="1"/>
            <a:lstStyle/>
            <a:p>
              <a:pPr fontAlgn="base">
                <a:spcBef>
                  <a:spcPct val="0"/>
                </a:spcBef>
                <a:spcAft>
                  <a:spcPct val="0"/>
                </a:spcAft>
                <a:buClr>
                  <a:srgbClr val="CC9900"/>
                </a:buClr>
              </a:pPr>
              <a:r>
                <a:rPr lang="en-US" altLang="zh-CN" sz="1200" dirty="0">
                  <a:solidFill>
                    <a:prstClr val="black"/>
                  </a:solidFill>
                  <a:latin typeface="+mn-ea"/>
                  <a:ea typeface="+mn-ea"/>
                </a:rPr>
                <a:t>IMS</a:t>
              </a:r>
              <a:endParaRPr lang="en-US" sz="1200" dirty="0">
                <a:solidFill>
                  <a:prstClr val="black"/>
                </a:solidFill>
                <a:latin typeface="+mn-ea"/>
                <a:ea typeface="+mn-ea"/>
              </a:endParaRPr>
            </a:p>
          </p:txBody>
        </p:sp>
        <p:sp>
          <p:nvSpPr>
            <p:cNvPr id="114" name="圆角矩形 113"/>
            <p:cNvSpPr/>
            <p:nvPr/>
          </p:nvSpPr>
          <p:spPr bwMode="auto">
            <a:xfrm>
              <a:off x="5636622" y="3373788"/>
              <a:ext cx="535340" cy="230074"/>
            </a:xfrm>
            <a:prstGeom prst="roundRect">
              <a:avLst/>
            </a:prstGeom>
            <a:solidFill>
              <a:srgbClr val="00B050"/>
            </a:solidFill>
            <a:ln w="15875" cap="flat" cmpd="sng" algn="ctr">
              <a:solidFill>
                <a:schemeClr val="tx1"/>
              </a:solidFill>
              <a:prstDash val="solid"/>
              <a:round/>
              <a:headEnd type="none" w="med" len="med"/>
              <a:tailEnd type="none" w="med" len="med"/>
            </a:ln>
            <a:effectLst/>
          </p:spPr>
          <p:txBody>
            <a:bodyPr vert="horz" wrap="square" lIns="91380" tIns="45690" rIns="91380" bIns="45690" numCol="1" rtlCol="0" anchor="ctr" anchorCtr="1" compatLnSpc="1"/>
            <a:lstStyle/>
            <a:p>
              <a:pPr algn="ctr" fontAlgn="base">
                <a:spcBef>
                  <a:spcPct val="0"/>
                </a:spcBef>
                <a:spcAft>
                  <a:spcPct val="0"/>
                </a:spcAft>
                <a:buClr>
                  <a:srgbClr val="CC9900"/>
                </a:buClr>
              </a:pPr>
              <a:r>
                <a:rPr lang="en-US" altLang="zh-CN" sz="1200" dirty="0">
                  <a:solidFill>
                    <a:prstClr val="white"/>
                  </a:solidFill>
                  <a:latin typeface="+mn-ea"/>
                  <a:ea typeface="+mn-ea"/>
                </a:rPr>
                <a:t>SFS</a:t>
              </a:r>
              <a:endParaRPr lang="en-US" sz="1200" dirty="0">
                <a:solidFill>
                  <a:prstClr val="white"/>
                </a:solidFill>
                <a:latin typeface="+mn-ea"/>
                <a:ea typeface="+mn-ea"/>
              </a:endParaRPr>
            </a:p>
          </p:txBody>
        </p:sp>
        <p:sp>
          <p:nvSpPr>
            <p:cNvPr id="115" name="任意多边形 114"/>
            <p:cNvSpPr/>
            <p:nvPr/>
          </p:nvSpPr>
          <p:spPr>
            <a:xfrm>
              <a:off x="3229535" y="2487477"/>
              <a:ext cx="1685077" cy="1187513"/>
            </a:xfrm>
            <a:custGeom>
              <a:avLst/>
              <a:gdLst>
                <a:gd name="connsiteX0" fmla="*/ 0 w 2571184"/>
                <a:gd name="connsiteY0" fmla="*/ 1533942 h 1533942"/>
                <a:gd name="connsiteX1" fmla="*/ 1240325 w 2571184"/>
                <a:gd name="connsiteY1" fmla="*/ 221189 h 1533942"/>
                <a:gd name="connsiteX2" fmla="*/ 2571184 w 2571184"/>
                <a:gd name="connsiteY2" fmla="*/ 12960 h 1533942"/>
              </a:gdLst>
              <a:ahLst/>
              <a:cxnLst>
                <a:cxn ang="0">
                  <a:pos x="connsiteX0" y="connsiteY0"/>
                </a:cxn>
                <a:cxn ang="0">
                  <a:pos x="connsiteX1" y="connsiteY1"/>
                </a:cxn>
                <a:cxn ang="0">
                  <a:pos x="connsiteX2" y="connsiteY2"/>
                </a:cxn>
              </a:cxnLst>
              <a:rect l="l" t="t" r="r" b="b"/>
              <a:pathLst>
                <a:path w="2571184" h="1533942">
                  <a:moveTo>
                    <a:pt x="0" y="1533942"/>
                  </a:moveTo>
                  <a:cubicBezTo>
                    <a:pt x="405897" y="1004314"/>
                    <a:pt x="811794" y="474686"/>
                    <a:pt x="1240325" y="221189"/>
                  </a:cubicBezTo>
                  <a:cubicBezTo>
                    <a:pt x="1668856" y="-32308"/>
                    <a:pt x="2120020" y="-9674"/>
                    <a:pt x="2571184" y="12960"/>
                  </a:cubicBezTo>
                </a:path>
              </a:pathLst>
            </a:cu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latin typeface="+mn-ea"/>
              </a:endParaRPr>
            </a:p>
          </p:txBody>
        </p:sp>
        <p:sp>
          <p:nvSpPr>
            <p:cNvPr id="116" name="任意多边形 115"/>
            <p:cNvSpPr/>
            <p:nvPr/>
          </p:nvSpPr>
          <p:spPr>
            <a:xfrm>
              <a:off x="3563019" y="3611912"/>
              <a:ext cx="2265332" cy="904108"/>
            </a:xfrm>
            <a:custGeom>
              <a:avLst/>
              <a:gdLst>
                <a:gd name="connsiteX0" fmla="*/ 0 w 4019739"/>
                <a:gd name="connsiteY0" fmla="*/ 1158844 h 1169256"/>
                <a:gd name="connsiteX1" fmla="*/ 1358020 w 4019739"/>
                <a:gd name="connsiteY1" fmla="*/ 1077363 h 1169256"/>
                <a:gd name="connsiteX2" fmla="*/ 3204927 w 4019739"/>
                <a:gd name="connsiteY2" fmla="*/ 488888 h 1169256"/>
                <a:gd name="connsiteX3" fmla="*/ 4019739 w 4019739"/>
                <a:gd name="connsiteY3" fmla="*/ 0 h 1169256"/>
              </a:gdLst>
              <a:ahLst/>
              <a:cxnLst>
                <a:cxn ang="0">
                  <a:pos x="connsiteX0" y="connsiteY0"/>
                </a:cxn>
                <a:cxn ang="0">
                  <a:pos x="connsiteX1" y="connsiteY1"/>
                </a:cxn>
                <a:cxn ang="0">
                  <a:pos x="connsiteX2" y="connsiteY2"/>
                </a:cxn>
                <a:cxn ang="0">
                  <a:pos x="connsiteX3" y="connsiteY3"/>
                </a:cxn>
              </a:cxnLst>
              <a:rect l="l" t="t" r="r" b="b"/>
              <a:pathLst>
                <a:path w="4019739" h="1169256">
                  <a:moveTo>
                    <a:pt x="0" y="1158844"/>
                  </a:moveTo>
                  <a:cubicBezTo>
                    <a:pt x="411933" y="1173933"/>
                    <a:pt x="823866" y="1189022"/>
                    <a:pt x="1358020" y="1077363"/>
                  </a:cubicBezTo>
                  <a:cubicBezTo>
                    <a:pt x="1892174" y="965704"/>
                    <a:pt x="2761307" y="668448"/>
                    <a:pt x="3204927" y="488888"/>
                  </a:cubicBezTo>
                  <a:cubicBezTo>
                    <a:pt x="3648547" y="309327"/>
                    <a:pt x="3834143" y="154663"/>
                    <a:pt x="4019739" y="0"/>
                  </a:cubicBezTo>
                </a:path>
              </a:pathLst>
            </a:cu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latin typeface="+mn-ea"/>
              </a:endParaRPr>
            </a:p>
          </p:txBody>
        </p:sp>
        <p:cxnSp>
          <p:nvCxnSpPr>
            <p:cNvPr id="117" name="直接箭头连接符 116"/>
            <p:cNvCxnSpPr>
              <a:stCxn id="14" idx="3"/>
              <a:endCxn id="108" idx="1"/>
            </p:cNvCxnSpPr>
            <p:nvPr/>
          </p:nvCxnSpPr>
          <p:spPr>
            <a:xfrm flipV="1">
              <a:off x="3437188" y="3232615"/>
              <a:ext cx="1817247" cy="593154"/>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1287770" y="3198730"/>
              <a:ext cx="1740033" cy="276999"/>
            </a:xfrm>
            <a:prstGeom prst="rect">
              <a:avLst/>
            </a:prstGeom>
            <a:noFill/>
          </p:spPr>
          <p:txBody>
            <a:bodyPr wrap="square" rtlCol="0">
              <a:spAutoFit/>
            </a:bodyPr>
            <a:lstStyle>
              <a:defPPr>
                <a:defRPr lang="en-US"/>
              </a:defPPr>
              <a:lvl1pPr algn="ctr" eaLnBrk="0" fontAlgn="base" hangingPunct="0">
                <a:spcBef>
                  <a:spcPct val="0"/>
                </a:spcBef>
                <a:spcAft>
                  <a:spcPct val="0"/>
                </a:spcAft>
                <a:defRPr sz="1000" b="1">
                  <a:solidFill>
                    <a:prstClr val="black"/>
                  </a:solidFill>
                  <a:latin typeface="微软雅黑" panose="020B0503020204020204" pitchFamily="34" charset="-122"/>
                </a:defRPr>
              </a:lvl1pPr>
            </a:lstStyle>
            <a:p>
              <a:r>
                <a:rPr lang="en-US" altLang="zh-CN" sz="1200" dirty="0">
                  <a:latin typeface="+mn-ea"/>
                  <a:ea typeface="+mn-ea"/>
                </a:rPr>
                <a:t>HCS Online</a:t>
              </a:r>
              <a:endParaRPr lang="en-US" altLang="zh-CN" sz="1200" dirty="0">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126"/>
          <p:cNvGrpSpPr/>
          <p:nvPr/>
        </p:nvGrpSpPr>
        <p:grpSpPr>
          <a:xfrm>
            <a:off x="892601" y="1391559"/>
            <a:ext cx="5194868" cy="4795607"/>
            <a:chOff x="901132" y="1297688"/>
            <a:chExt cx="5194868" cy="4795607"/>
          </a:xfrm>
        </p:grpSpPr>
        <p:sp>
          <p:nvSpPr>
            <p:cNvPr id="126" name="圆角矩形 125"/>
            <p:cNvSpPr/>
            <p:nvPr/>
          </p:nvSpPr>
          <p:spPr bwMode="auto">
            <a:xfrm>
              <a:off x="1069561" y="1297688"/>
              <a:ext cx="5026439" cy="4795607"/>
            </a:xfrm>
            <a:prstGeom prst="roundRect">
              <a:avLst>
                <a:gd name="adj" fmla="val 182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86368" tIns="43184" rIns="86368" bIns="43184" numCol="1" rtlCol="0" anchor="t" anchorCtr="0" compatLnSpc="1"/>
            <a:lstStyle/>
            <a:p>
              <a:pPr algn="ctr" defTabSz="863600">
                <a:buClr>
                  <a:srgbClr val="CC9900"/>
                </a:buClr>
              </a:pPr>
              <a:endParaRPr lang="zh-CN" altLang="en-US" sz="1800" dirty="0">
                <a:latin typeface="+mn-ea"/>
                <a:ea typeface="+mn-ea"/>
              </a:endParaRPr>
            </a:p>
          </p:txBody>
        </p:sp>
        <p:grpSp>
          <p:nvGrpSpPr>
            <p:cNvPr id="79" name="组合 78"/>
            <p:cNvGrpSpPr/>
            <p:nvPr/>
          </p:nvGrpSpPr>
          <p:grpSpPr>
            <a:xfrm>
              <a:off x="901132" y="1401807"/>
              <a:ext cx="5183306" cy="4512548"/>
              <a:chOff x="853899" y="1099627"/>
              <a:chExt cx="5183306" cy="4512548"/>
            </a:xfrm>
          </p:grpSpPr>
          <p:sp>
            <p:nvSpPr>
              <p:cNvPr id="7" name="Freeform 6"/>
              <p:cNvSpPr>
                <a:spLocks noEditPoints="1"/>
              </p:cNvSpPr>
              <p:nvPr/>
            </p:nvSpPr>
            <p:spPr bwMode="auto">
              <a:xfrm>
                <a:off x="1308524" y="1579473"/>
                <a:ext cx="326194" cy="644133"/>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EEECE1">
                  <a:lumMod val="75000"/>
                </a:srgbClr>
              </a:solidFill>
              <a:ln w="9525">
                <a:noFill/>
                <a:round/>
              </a:ln>
            </p:spPr>
            <p:txBody>
              <a:bodyPr vert="horz" wrap="square" lIns="162413" tIns="81204" rIns="162413" bIns="81204"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656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249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6906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562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1555" algn="l" defTabSz="912495" rtl="0" eaLnBrk="1" latinLnBrk="0" hangingPunct="1">
                  <a:defRPr kern="1200">
                    <a:solidFill>
                      <a:schemeClr val="tx1"/>
                    </a:solidFill>
                    <a:latin typeface="Calibri" panose="020F0502020204030204" charset="0"/>
                    <a:ea typeface="宋体" panose="02010600030101010101" pitchFamily="2" charset="-122"/>
                    <a:cs typeface="+mn-cs"/>
                  </a:defRPr>
                </a:lvl6pPr>
                <a:lvl7pPr marL="2738120" algn="l" defTabSz="912495" rtl="0" eaLnBrk="1" latinLnBrk="0" hangingPunct="1">
                  <a:defRPr kern="1200">
                    <a:solidFill>
                      <a:schemeClr val="tx1"/>
                    </a:solidFill>
                    <a:latin typeface="Calibri" panose="020F0502020204030204" charset="0"/>
                    <a:ea typeface="宋体" panose="02010600030101010101" pitchFamily="2" charset="-122"/>
                    <a:cs typeface="+mn-cs"/>
                  </a:defRPr>
                </a:lvl7pPr>
                <a:lvl8pPr marL="3194685" algn="l" defTabSz="912495" rtl="0" eaLnBrk="1" latinLnBrk="0" hangingPunct="1">
                  <a:defRPr kern="1200">
                    <a:solidFill>
                      <a:schemeClr val="tx1"/>
                    </a:solidFill>
                    <a:latin typeface="Calibri" panose="020F0502020204030204" charset="0"/>
                    <a:ea typeface="宋体" panose="02010600030101010101" pitchFamily="2" charset="-122"/>
                    <a:cs typeface="+mn-cs"/>
                  </a:defRPr>
                </a:lvl8pPr>
                <a:lvl9pPr marL="3650615" algn="l" defTabSz="91249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defTabSz="1622425" fontAlgn="auto">
                  <a:spcBef>
                    <a:spcPts val="0"/>
                  </a:spcBef>
                  <a:spcAft>
                    <a:spcPts val="0"/>
                  </a:spcAft>
                  <a:defRPr/>
                </a:pPr>
                <a:endParaRPr lang="zh-CN" altLang="en-US" sz="1200" dirty="0">
                  <a:latin typeface="+mn-ea"/>
                  <a:ea typeface="+mn-ea"/>
                </a:endParaRPr>
              </a:p>
            </p:txBody>
          </p:sp>
          <p:grpSp>
            <p:nvGrpSpPr>
              <p:cNvPr id="8" name="组合 7"/>
              <p:cNvGrpSpPr/>
              <p:nvPr/>
            </p:nvGrpSpPr>
            <p:grpSpPr>
              <a:xfrm>
                <a:off x="3006530" y="1535068"/>
                <a:ext cx="1177261" cy="817829"/>
                <a:chOff x="4277730" y="3246305"/>
                <a:chExt cx="1284541" cy="617312"/>
              </a:xfrm>
            </p:grpSpPr>
            <p:sp>
              <p:nvSpPr>
                <p:cNvPr id="22" name="Freeform 7"/>
                <p:cNvSpPr/>
                <p:nvPr/>
              </p:nvSpPr>
              <p:spPr bwMode="auto">
                <a:xfrm>
                  <a:off x="4277730" y="3246305"/>
                  <a:ext cx="1284541" cy="617312"/>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92D050"/>
                </a:solidFill>
                <a:ln w="38100" cap="flat" cmpd="sng" algn="ctr">
                  <a:solidFill>
                    <a:srgbClr val="00B050"/>
                  </a:solidFill>
                  <a:prstDash val="solid"/>
                  <a:round/>
                  <a:headEnd type="none" w="med" len="med"/>
                  <a:tailEnd type="none" w="med" len="med"/>
                </a:ln>
                <a:effectLst/>
              </p:spPr>
              <p:txBody>
                <a:bodyPr vert="horz" wrap="none" lIns="121784" tIns="60893" rIns="121784" bIns="107881"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r" defTabSz="1218565">
                    <a:defRPr/>
                  </a:pPr>
                  <a:endParaRPr lang="zh-CN" altLang="en-US" sz="1200" b="1" kern="0" dirty="0">
                    <a:latin typeface="+mn-ea"/>
                    <a:ea typeface="+mn-ea"/>
                    <a:cs typeface="Arial" panose="020B0604020202020204" pitchFamily="34" charset="0"/>
                  </a:endParaRPr>
                </a:p>
              </p:txBody>
            </p:sp>
            <p:sp>
              <p:nvSpPr>
                <p:cNvPr id="23" name="圆角矩形 22"/>
                <p:cNvSpPr/>
                <p:nvPr/>
              </p:nvSpPr>
              <p:spPr bwMode="auto">
                <a:xfrm>
                  <a:off x="4457712" y="3547989"/>
                  <a:ext cx="1014740" cy="130653"/>
                </a:xfrm>
                <a:prstGeom prst="roundRect">
                  <a:avLst>
                    <a:gd name="adj" fmla="val 0"/>
                  </a:avLst>
                </a:prstGeom>
                <a:solidFill>
                  <a:srgbClr val="FFFFFF">
                    <a:alpha val="80000"/>
                  </a:srgbClr>
                </a:solidFill>
                <a:ln w="25400" cap="flat" cmpd="sng" algn="ctr">
                  <a:noFill/>
                  <a:prstDash val="solid"/>
                </a:ln>
                <a:effectLst/>
              </p:spPr>
              <p:txBody>
                <a:bodyPr lIns="121852" tIns="60927" rIns="121852" bIns="60927" rtlCol="0" anchor="ctr"/>
                <a:lstStyle/>
                <a:p>
                  <a:pPr algn="ctr" eaLnBrk="0" hangingPunct="0">
                    <a:defRPr/>
                  </a:pPr>
                  <a:r>
                    <a:rPr lang="en-US" altLang="zh-CN" sz="1200" kern="0" dirty="0" smtClean="0">
                      <a:latin typeface="+mn-ea"/>
                      <a:ea typeface="+mn-ea"/>
                    </a:rPr>
                    <a:t>HCSO</a:t>
                  </a:r>
                  <a:endParaRPr lang="en-US" altLang="zh-CN" sz="1200" kern="0" dirty="0">
                    <a:latin typeface="+mn-ea"/>
                    <a:ea typeface="+mn-ea"/>
                  </a:endParaRPr>
                </a:p>
              </p:txBody>
            </p:sp>
            <p:grpSp>
              <p:nvGrpSpPr>
                <p:cNvPr id="24" name="组合 260"/>
                <p:cNvGrpSpPr/>
                <p:nvPr/>
              </p:nvGrpSpPr>
              <p:grpSpPr>
                <a:xfrm>
                  <a:off x="4445864" y="3688801"/>
                  <a:ext cx="1028969" cy="101545"/>
                  <a:chOff x="2230475" y="2873412"/>
                  <a:chExt cx="1847457" cy="153858"/>
                </a:xfrm>
              </p:grpSpPr>
              <p:sp>
                <p:nvSpPr>
                  <p:cNvPr id="27" name="圆角矩形 26"/>
                  <p:cNvSpPr/>
                  <p:nvPr/>
                </p:nvSpPr>
                <p:spPr bwMode="auto">
                  <a:xfrm>
                    <a:off x="2230475" y="2873412"/>
                    <a:ext cx="1847457" cy="153858"/>
                  </a:xfrm>
                  <a:prstGeom prst="roundRect">
                    <a:avLst>
                      <a:gd name="adj" fmla="val 0"/>
                    </a:avLst>
                  </a:prstGeom>
                  <a:solidFill>
                    <a:srgbClr val="FFFFFF">
                      <a:alpha val="60000"/>
                    </a:srgbClr>
                  </a:solidFill>
                  <a:ln w="9525" cap="flat" cmpd="sng" algn="ctr">
                    <a:solidFill>
                      <a:srgbClr val="FFFFFF"/>
                    </a:solidFill>
                    <a:prstDash val="solid"/>
                    <a:round/>
                    <a:headEnd type="none" w="med" len="med"/>
                    <a:tailEnd type="none" w="med" len="med"/>
                  </a:ln>
                  <a:effectLst/>
                </p:spPr>
                <p:txBody>
                  <a:bodyPr vert="horz" wrap="square" lIns="155991" tIns="77995" rIns="155991" bIns="77995" numCol="1" rtlCol="0" anchor="t" anchorCtr="0" compatLnSpc="1">
                    <a:noAutofit/>
                  </a:bodyPr>
                  <a:lstStyle/>
                  <a:p>
                    <a:pPr algn="ctr" defTabSz="1122680">
                      <a:defRPr/>
                    </a:pPr>
                    <a:endParaRPr lang="zh-CN" altLang="en-US" sz="1200" kern="0" dirty="0">
                      <a:latin typeface="+mn-ea"/>
                      <a:ea typeface="+mn-ea"/>
                    </a:endParaRPr>
                  </a:p>
                </p:txBody>
              </p:sp>
              <p:grpSp>
                <p:nvGrpSpPr>
                  <p:cNvPr id="28" name="组合 262"/>
                  <p:cNvGrpSpPr/>
                  <p:nvPr/>
                </p:nvGrpSpPr>
                <p:grpSpPr>
                  <a:xfrm>
                    <a:off x="3728603" y="2900280"/>
                    <a:ext cx="312078" cy="106994"/>
                    <a:chOff x="3728603" y="2900280"/>
                    <a:chExt cx="312078" cy="106994"/>
                  </a:xfrm>
                </p:grpSpPr>
                <p:sp>
                  <p:nvSpPr>
                    <p:cNvPr id="31" name="Freeform 135"/>
                    <p:cNvSpPr>
                      <a:spLocks noEditPoints="1"/>
                    </p:cNvSpPr>
                    <p:nvPr/>
                  </p:nvSpPr>
                  <p:spPr bwMode="auto">
                    <a:xfrm>
                      <a:off x="3728603" y="2900280"/>
                      <a:ext cx="148151" cy="106979"/>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ysClr val="window" lastClr="FFFFFF">
                          <a:lumMod val="50000"/>
                        </a:sysClr>
                      </a:solidFill>
                    </a:ln>
                  </p:spPr>
                  <p:txBody>
                    <a:bodyPr vert="horz" wrap="square" lIns="162389" tIns="81193" rIns="162389" bIns="8119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endParaRPr lang="zh-CN" altLang="en-US" sz="1200" b="0" kern="0" dirty="0">
                        <a:latin typeface="+mn-ea"/>
                        <a:ea typeface="+mn-ea"/>
                        <a:cs typeface="Arial" panose="020B0604020202020204" pitchFamily="34" charset="0"/>
                      </a:endParaRPr>
                    </a:p>
                  </p:txBody>
                </p:sp>
                <p:sp>
                  <p:nvSpPr>
                    <p:cNvPr id="32" name="Freeform 135"/>
                    <p:cNvSpPr>
                      <a:spLocks noEditPoints="1"/>
                    </p:cNvSpPr>
                    <p:nvPr/>
                  </p:nvSpPr>
                  <p:spPr bwMode="auto">
                    <a:xfrm>
                      <a:off x="3892530" y="2900294"/>
                      <a:ext cx="148151" cy="106980"/>
                    </a:xfrm>
                    <a:custGeom>
                      <a:avLst/>
                      <a:gdLst>
                        <a:gd name="T0" fmla="*/ 110 w 321"/>
                        <a:gd name="T1" fmla="*/ 3 h 399"/>
                        <a:gd name="T2" fmla="*/ 45 w 321"/>
                        <a:gd name="T3" fmla="*/ 20 h 399"/>
                        <a:gd name="T4" fmla="*/ 8 w 321"/>
                        <a:gd name="T5" fmla="*/ 49 h 399"/>
                        <a:gd name="T6" fmla="*/ 0 w 321"/>
                        <a:gd name="T7" fmla="*/ 123 h 399"/>
                        <a:gd name="T8" fmla="*/ 18 w 321"/>
                        <a:gd name="T9" fmla="*/ 157 h 399"/>
                        <a:gd name="T10" fmla="*/ 68 w 321"/>
                        <a:gd name="T11" fmla="*/ 181 h 399"/>
                        <a:gd name="T12" fmla="*/ 143 w 321"/>
                        <a:gd name="T13" fmla="*/ 193 h 399"/>
                        <a:gd name="T14" fmla="*/ 211 w 321"/>
                        <a:gd name="T15" fmla="*/ 189 h 399"/>
                        <a:gd name="T16" fmla="*/ 276 w 321"/>
                        <a:gd name="T17" fmla="*/ 173 h 399"/>
                        <a:gd name="T18" fmla="*/ 314 w 321"/>
                        <a:gd name="T19" fmla="*/ 143 h 399"/>
                        <a:gd name="T20" fmla="*/ 321 w 321"/>
                        <a:gd name="T21" fmla="*/ 70 h 399"/>
                        <a:gd name="T22" fmla="*/ 303 w 321"/>
                        <a:gd name="T23" fmla="*/ 37 h 399"/>
                        <a:gd name="T24" fmla="*/ 253 w 321"/>
                        <a:gd name="T25" fmla="*/ 12 h 399"/>
                        <a:gd name="T26" fmla="*/ 178 w 321"/>
                        <a:gd name="T27" fmla="*/ 1 h 399"/>
                        <a:gd name="T28" fmla="*/ 63 w 321"/>
                        <a:gd name="T29" fmla="*/ 157 h 399"/>
                        <a:gd name="T30" fmla="*/ 56 w 321"/>
                        <a:gd name="T31" fmla="*/ 139 h 399"/>
                        <a:gd name="T32" fmla="*/ 73 w 321"/>
                        <a:gd name="T33" fmla="*/ 131 h 399"/>
                        <a:gd name="T34" fmla="*/ 80 w 321"/>
                        <a:gd name="T35" fmla="*/ 150 h 399"/>
                        <a:gd name="T36" fmla="*/ 160 w 321"/>
                        <a:gd name="T37" fmla="*/ 124 h 399"/>
                        <a:gd name="T38" fmla="*/ 63 w 321"/>
                        <a:gd name="T39" fmla="*/ 108 h 399"/>
                        <a:gd name="T40" fmla="*/ 3 w 321"/>
                        <a:gd name="T41" fmla="*/ 65 h 399"/>
                        <a:gd name="T42" fmla="*/ 67 w 321"/>
                        <a:gd name="T43" fmla="*/ 102 h 399"/>
                        <a:gd name="T44" fmla="*/ 160 w 321"/>
                        <a:gd name="T45" fmla="*/ 117 h 399"/>
                        <a:gd name="T46" fmla="*/ 274 w 321"/>
                        <a:gd name="T47" fmla="*/ 95 h 399"/>
                        <a:gd name="T48" fmla="*/ 314 w 321"/>
                        <a:gd name="T49" fmla="*/ 71 h 399"/>
                        <a:gd name="T50" fmla="*/ 237 w 321"/>
                        <a:gd name="T51" fmla="*/ 114 h 399"/>
                        <a:gd name="T52" fmla="*/ 160 w 321"/>
                        <a:gd name="T53" fmla="*/ 326 h 399"/>
                        <a:gd name="T54" fmla="*/ 54 w 321"/>
                        <a:gd name="T55" fmla="*/ 309 h 399"/>
                        <a:gd name="T56" fmla="*/ 14 w 321"/>
                        <a:gd name="T57" fmla="*/ 284 h 399"/>
                        <a:gd name="T58" fmla="*/ 0 w 321"/>
                        <a:gd name="T59" fmla="*/ 271 h 399"/>
                        <a:gd name="T60" fmla="*/ 4 w 321"/>
                        <a:gd name="T61" fmla="*/ 343 h 399"/>
                        <a:gd name="T62" fmla="*/ 35 w 321"/>
                        <a:gd name="T63" fmla="*/ 373 h 399"/>
                        <a:gd name="T64" fmla="*/ 96 w 321"/>
                        <a:gd name="T65" fmla="*/ 394 h 399"/>
                        <a:gd name="T66" fmla="*/ 160 w 321"/>
                        <a:gd name="T67" fmla="*/ 399 h 399"/>
                        <a:gd name="T68" fmla="*/ 240 w 321"/>
                        <a:gd name="T69" fmla="*/ 390 h 399"/>
                        <a:gd name="T70" fmla="*/ 295 w 321"/>
                        <a:gd name="T71" fmla="*/ 368 h 399"/>
                        <a:gd name="T72" fmla="*/ 320 w 321"/>
                        <a:gd name="T73" fmla="*/ 336 h 399"/>
                        <a:gd name="T74" fmla="*/ 318 w 321"/>
                        <a:gd name="T75" fmla="*/ 266 h 399"/>
                        <a:gd name="T76" fmla="*/ 302 w 321"/>
                        <a:gd name="T77" fmla="*/ 290 h 399"/>
                        <a:gd name="T78" fmla="*/ 246 w 321"/>
                        <a:gd name="T79" fmla="*/ 316 h 399"/>
                        <a:gd name="T80" fmla="*/ 68 w 321"/>
                        <a:gd name="T81" fmla="*/ 367 h 399"/>
                        <a:gd name="T82" fmla="*/ 55 w 321"/>
                        <a:gd name="T83" fmla="*/ 354 h 399"/>
                        <a:gd name="T84" fmla="*/ 68 w 321"/>
                        <a:gd name="T85" fmla="*/ 339 h 399"/>
                        <a:gd name="T86" fmla="*/ 81 w 321"/>
                        <a:gd name="T87" fmla="*/ 354 h 399"/>
                        <a:gd name="T88" fmla="*/ 68 w 321"/>
                        <a:gd name="T89" fmla="*/ 367 h 399"/>
                        <a:gd name="T90" fmla="*/ 102 w 321"/>
                        <a:gd name="T91" fmla="*/ 218 h 399"/>
                        <a:gd name="T92" fmla="*/ 20 w 321"/>
                        <a:gd name="T93" fmla="*/ 187 h 399"/>
                        <a:gd name="T94" fmla="*/ 3 w 321"/>
                        <a:gd name="T95" fmla="*/ 163 h 399"/>
                        <a:gd name="T96" fmla="*/ 2 w 321"/>
                        <a:gd name="T97" fmla="*/ 233 h 399"/>
                        <a:gd name="T98" fmla="*/ 26 w 321"/>
                        <a:gd name="T99" fmla="*/ 266 h 399"/>
                        <a:gd name="T100" fmla="*/ 81 w 321"/>
                        <a:gd name="T101" fmla="*/ 287 h 399"/>
                        <a:gd name="T102" fmla="*/ 160 w 321"/>
                        <a:gd name="T103" fmla="*/ 296 h 399"/>
                        <a:gd name="T104" fmla="*/ 225 w 321"/>
                        <a:gd name="T105" fmla="*/ 291 h 399"/>
                        <a:gd name="T106" fmla="*/ 286 w 321"/>
                        <a:gd name="T107" fmla="*/ 271 h 399"/>
                        <a:gd name="T108" fmla="*/ 317 w 321"/>
                        <a:gd name="T109" fmla="*/ 240 h 399"/>
                        <a:gd name="T110" fmla="*/ 320 w 321"/>
                        <a:gd name="T111" fmla="*/ 168 h 399"/>
                        <a:gd name="T112" fmla="*/ 308 w 321"/>
                        <a:gd name="T113" fmla="*/ 181 h 399"/>
                        <a:gd name="T114" fmla="*/ 245 w 321"/>
                        <a:gd name="T115" fmla="*/ 212 h 399"/>
                        <a:gd name="T116" fmla="*/ 68 w 321"/>
                        <a:gd name="T117" fmla="*/ 262 h 399"/>
                        <a:gd name="T118" fmla="*/ 55 w 321"/>
                        <a:gd name="T119" fmla="*/ 248 h 399"/>
                        <a:gd name="T120" fmla="*/ 68 w 321"/>
                        <a:gd name="T121" fmla="*/ 234 h 399"/>
                        <a:gd name="T122" fmla="*/ 81 w 321"/>
                        <a:gd name="T123" fmla="*/ 248 h 399"/>
                        <a:gd name="T124" fmla="*/ 68 w 321"/>
                        <a:gd name="T125" fmla="*/ 26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1" h="399">
                          <a:moveTo>
                            <a:pt x="160" y="0"/>
                          </a:moveTo>
                          <a:lnTo>
                            <a:pt x="160" y="0"/>
                          </a:lnTo>
                          <a:lnTo>
                            <a:pt x="143" y="1"/>
                          </a:lnTo>
                          <a:lnTo>
                            <a:pt x="126" y="1"/>
                          </a:lnTo>
                          <a:lnTo>
                            <a:pt x="110" y="3"/>
                          </a:lnTo>
                          <a:lnTo>
                            <a:pt x="96" y="6"/>
                          </a:lnTo>
                          <a:lnTo>
                            <a:pt x="81" y="8"/>
                          </a:lnTo>
                          <a:lnTo>
                            <a:pt x="68" y="12"/>
                          </a:lnTo>
                          <a:lnTo>
                            <a:pt x="56" y="15"/>
                          </a:lnTo>
                          <a:lnTo>
                            <a:pt x="45" y="20"/>
                          </a:lnTo>
                          <a:lnTo>
                            <a:pt x="35" y="25"/>
                          </a:lnTo>
                          <a:lnTo>
                            <a:pt x="26" y="31"/>
                          </a:lnTo>
                          <a:lnTo>
                            <a:pt x="18" y="37"/>
                          </a:lnTo>
                          <a:lnTo>
                            <a:pt x="12" y="43"/>
                          </a:lnTo>
                          <a:lnTo>
                            <a:pt x="8" y="49"/>
                          </a:lnTo>
                          <a:lnTo>
                            <a:pt x="4" y="56"/>
                          </a:lnTo>
                          <a:lnTo>
                            <a:pt x="2" y="62"/>
                          </a:lnTo>
                          <a:lnTo>
                            <a:pt x="0" y="70"/>
                          </a:lnTo>
                          <a:lnTo>
                            <a:pt x="0" y="123"/>
                          </a:lnTo>
                          <a:lnTo>
                            <a:pt x="0" y="123"/>
                          </a:lnTo>
                          <a:lnTo>
                            <a:pt x="2" y="130"/>
                          </a:lnTo>
                          <a:lnTo>
                            <a:pt x="4" y="137"/>
                          </a:lnTo>
                          <a:lnTo>
                            <a:pt x="8" y="143"/>
                          </a:lnTo>
                          <a:lnTo>
                            <a:pt x="12" y="151"/>
                          </a:lnTo>
                          <a:lnTo>
                            <a:pt x="18" y="157"/>
                          </a:lnTo>
                          <a:lnTo>
                            <a:pt x="26" y="162"/>
                          </a:lnTo>
                          <a:lnTo>
                            <a:pt x="35" y="168"/>
                          </a:lnTo>
                          <a:lnTo>
                            <a:pt x="45" y="173"/>
                          </a:lnTo>
                          <a:lnTo>
                            <a:pt x="56" y="177"/>
                          </a:lnTo>
                          <a:lnTo>
                            <a:pt x="68" y="181"/>
                          </a:lnTo>
                          <a:lnTo>
                            <a:pt x="81" y="185"/>
                          </a:lnTo>
                          <a:lnTo>
                            <a:pt x="96" y="187"/>
                          </a:lnTo>
                          <a:lnTo>
                            <a:pt x="110" y="189"/>
                          </a:lnTo>
                          <a:lnTo>
                            <a:pt x="126" y="192"/>
                          </a:lnTo>
                          <a:lnTo>
                            <a:pt x="143" y="193"/>
                          </a:lnTo>
                          <a:lnTo>
                            <a:pt x="160" y="193"/>
                          </a:lnTo>
                          <a:lnTo>
                            <a:pt x="160" y="193"/>
                          </a:lnTo>
                          <a:lnTo>
                            <a:pt x="178" y="193"/>
                          </a:lnTo>
                          <a:lnTo>
                            <a:pt x="194" y="192"/>
                          </a:lnTo>
                          <a:lnTo>
                            <a:pt x="211" y="189"/>
                          </a:lnTo>
                          <a:lnTo>
                            <a:pt x="225" y="187"/>
                          </a:lnTo>
                          <a:lnTo>
                            <a:pt x="240" y="185"/>
                          </a:lnTo>
                          <a:lnTo>
                            <a:pt x="253" y="181"/>
                          </a:lnTo>
                          <a:lnTo>
                            <a:pt x="265" y="177"/>
                          </a:lnTo>
                          <a:lnTo>
                            <a:pt x="276" y="173"/>
                          </a:lnTo>
                          <a:lnTo>
                            <a:pt x="286" y="168"/>
                          </a:lnTo>
                          <a:lnTo>
                            <a:pt x="295" y="162"/>
                          </a:lnTo>
                          <a:lnTo>
                            <a:pt x="303" y="157"/>
                          </a:lnTo>
                          <a:lnTo>
                            <a:pt x="309" y="151"/>
                          </a:lnTo>
                          <a:lnTo>
                            <a:pt x="314" y="143"/>
                          </a:lnTo>
                          <a:lnTo>
                            <a:pt x="317" y="137"/>
                          </a:lnTo>
                          <a:lnTo>
                            <a:pt x="320" y="130"/>
                          </a:lnTo>
                          <a:lnTo>
                            <a:pt x="321" y="123"/>
                          </a:lnTo>
                          <a:lnTo>
                            <a:pt x="321" y="70"/>
                          </a:lnTo>
                          <a:lnTo>
                            <a:pt x="321" y="70"/>
                          </a:lnTo>
                          <a:lnTo>
                            <a:pt x="320" y="62"/>
                          </a:lnTo>
                          <a:lnTo>
                            <a:pt x="317" y="56"/>
                          </a:lnTo>
                          <a:lnTo>
                            <a:pt x="314" y="49"/>
                          </a:lnTo>
                          <a:lnTo>
                            <a:pt x="309" y="43"/>
                          </a:lnTo>
                          <a:lnTo>
                            <a:pt x="303" y="37"/>
                          </a:lnTo>
                          <a:lnTo>
                            <a:pt x="295" y="31"/>
                          </a:lnTo>
                          <a:lnTo>
                            <a:pt x="286" y="25"/>
                          </a:lnTo>
                          <a:lnTo>
                            <a:pt x="276" y="20"/>
                          </a:lnTo>
                          <a:lnTo>
                            <a:pt x="265" y="15"/>
                          </a:lnTo>
                          <a:lnTo>
                            <a:pt x="253" y="12"/>
                          </a:lnTo>
                          <a:lnTo>
                            <a:pt x="240" y="8"/>
                          </a:lnTo>
                          <a:lnTo>
                            <a:pt x="225" y="6"/>
                          </a:lnTo>
                          <a:lnTo>
                            <a:pt x="211" y="3"/>
                          </a:lnTo>
                          <a:lnTo>
                            <a:pt x="194" y="1"/>
                          </a:lnTo>
                          <a:lnTo>
                            <a:pt x="178" y="1"/>
                          </a:lnTo>
                          <a:lnTo>
                            <a:pt x="160" y="0"/>
                          </a:lnTo>
                          <a:lnTo>
                            <a:pt x="160" y="0"/>
                          </a:lnTo>
                          <a:close/>
                          <a:moveTo>
                            <a:pt x="68" y="158"/>
                          </a:moveTo>
                          <a:lnTo>
                            <a:pt x="68" y="158"/>
                          </a:lnTo>
                          <a:lnTo>
                            <a:pt x="63" y="157"/>
                          </a:lnTo>
                          <a:lnTo>
                            <a:pt x="58" y="153"/>
                          </a:lnTo>
                          <a:lnTo>
                            <a:pt x="56" y="150"/>
                          </a:lnTo>
                          <a:lnTo>
                            <a:pt x="55" y="143"/>
                          </a:lnTo>
                          <a:lnTo>
                            <a:pt x="55" y="143"/>
                          </a:lnTo>
                          <a:lnTo>
                            <a:pt x="56" y="139"/>
                          </a:lnTo>
                          <a:lnTo>
                            <a:pt x="58" y="135"/>
                          </a:lnTo>
                          <a:lnTo>
                            <a:pt x="63" y="131"/>
                          </a:lnTo>
                          <a:lnTo>
                            <a:pt x="68" y="130"/>
                          </a:lnTo>
                          <a:lnTo>
                            <a:pt x="68" y="130"/>
                          </a:lnTo>
                          <a:lnTo>
                            <a:pt x="73" y="131"/>
                          </a:lnTo>
                          <a:lnTo>
                            <a:pt x="78" y="135"/>
                          </a:lnTo>
                          <a:lnTo>
                            <a:pt x="80" y="139"/>
                          </a:lnTo>
                          <a:lnTo>
                            <a:pt x="81" y="143"/>
                          </a:lnTo>
                          <a:lnTo>
                            <a:pt x="81" y="143"/>
                          </a:lnTo>
                          <a:lnTo>
                            <a:pt x="80" y="150"/>
                          </a:lnTo>
                          <a:lnTo>
                            <a:pt x="78" y="153"/>
                          </a:lnTo>
                          <a:lnTo>
                            <a:pt x="73" y="157"/>
                          </a:lnTo>
                          <a:lnTo>
                            <a:pt x="68" y="158"/>
                          </a:lnTo>
                          <a:lnTo>
                            <a:pt x="68" y="158"/>
                          </a:lnTo>
                          <a:close/>
                          <a:moveTo>
                            <a:pt x="160" y="124"/>
                          </a:moveTo>
                          <a:lnTo>
                            <a:pt x="160" y="124"/>
                          </a:lnTo>
                          <a:lnTo>
                            <a:pt x="133" y="124"/>
                          </a:lnTo>
                          <a:lnTo>
                            <a:pt x="108" y="121"/>
                          </a:lnTo>
                          <a:lnTo>
                            <a:pt x="84" y="114"/>
                          </a:lnTo>
                          <a:lnTo>
                            <a:pt x="63" y="108"/>
                          </a:lnTo>
                          <a:lnTo>
                            <a:pt x="44" y="99"/>
                          </a:lnTo>
                          <a:lnTo>
                            <a:pt x="27" y="89"/>
                          </a:lnTo>
                          <a:lnTo>
                            <a:pt x="14" y="78"/>
                          </a:lnTo>
                          <a:lnTo>
                            <a:pt x="8" y="71"/>
                          </a:lnTo>
                          <a:lnTo>
                            <a:pt x="3" y="65"/>
                          </a:lnTo>
                          <a:lnTo>
                            <a:pt x="3" y="65"/>
                          </a:lnTo>
                          <a:lnTo>
                            <a:pt x="16" y="76"/>
                          </a:lnTo>
                          <a:lnTo>
                            <a:pt x="31" y="87"/>
                          </a:lnTo>
                          <a:lnTo>
                            <a:pt x="47" y="95"/>
                          </a:lnTo>
                          <a:lnTo>
                            <a:pt x="67" y="102"/>
                          </a:lnTo>
                          <a:lnTo>
                            <a:pt x="87" y="108"/>
                          </a:lnTo>
                          <a:lnTo>
                            <a:pt x="110" y="113"/>
                          </a:lnTo>
                          <a:lnTo>
                            <a:pt x="135" y="116"/>
                          </a:lnTo>
                          <a:lnTo>
                            <a:pt x="160" y="117"/>
                          </a:lnTo>
                          <a:lnTo>
                            <a:pt x="160" y="117"/>
                          </a:lnTo>
                          <a:lnTo>
                            <a:pt x="187" y="116"/>
                          </a:lnTo>
                          <a:lnTo>
                            <a:pt x="211" y="113"/>
                          </a:lnTo>
                          <a:lnTo>
                            <a:pt x="234" y="108"/>
                          </a:lnTo>
                          <a:lnTo>
                            <a:pt x="254" y="102"/>
                          </a:lnTo>
                          <a:lnTo>
                            <a:pt x="274" y="95"/>
                          </a:lnTo>
                          <a:lnTo>
                            <a:pt x="291" y="87"/>
                          </a:lnTo>
                          <a:lnTo>
                            <a:pt x="305" y="76"/>
                          </a:lnTo>
                          <a:lnTo>
                            <a:pt x="318" y="65"/>
                          </a:lnTo>
                          <a:lnTo>
                            <a:pt x="318" y="65"/>
                          </a:lnTo>
                          <a:lnTo>
                            <a:pt x="314" y="71"/>
                          </a:lnTo>
                          <a:lnTo>
                            <a:pt x="308" y="78"/>
                          </a:lnTo>
                          <a:lnTo>
                            <a:pt x="294" y="89"/>
                          </a:lnTo>
                          <a:lnTo>
                            <a:pt x="277" y="99"/>
                          </a:lnTo>
                          <a:lnTo>
                            <a:pt x="258" y="108"/>
                          </a:lnTo>
                          <a:lnTo>
                            <a:pt x="237" y="114"/>
                          </a:lnTo>
                          <a:lnTo>
                            <a:pt x="213" y="121"/>
                          </a:lnTo>
                          <a:lnTo>
                            <a:pt x="188" y="124"/>
                          </a:lnTo>
                          <a:lnTo>
                            <a:pt x="160" y="124"/>
                          </a:lnTo>
                          <a:lnTo>
                            <a:pt x="160" y="124"/>
                          </a:lnTo>
                          <a:close/>
                          <a:moveTo>
                            <a:pt x="160" y="326"/>
                          </a:moveTo>
                          <a:lnTo>
                            <a:pt x="160" y="326"/>
                          </a:lnTo>
                          <a:lnTo>
                            <a:pt x="130" y="325"/>
                          </a:lnTo>
                          <a:lnTo>
                            <a:pt x="101" y="321"/>
                          </a:lnTo>
                          <a:lnTo>
                            <a:pt x="75" y="316"/>
                          </a:lnTo>
                          <a:lnTo>
                            <a:pt x="54" y="309"/>
                          </a:lnTo>
                          <a:lnTo>
                            <a:pt x="44" y="304"/>
                          </a:lnTo>
                          <a:lnTo>
                            <a:pt x="34" y="300"/>
                          </a:lnTo>
                          <a:lnTo>
                            <a:pt x="27" y="295"/>
                          </a:lnTo>
                          <a:lnTo>
                            <a:pt x="20" y="290"/>
                          </a:lnTo>
                          <a:lnTo>
                            <a:pt x="14" y="284"/>
                          </a:lnTo>
                          <a:lnTo>
                            <a:pt x="9" y="278"/>
                          </a:lnTo>
                          <a:lnTo>
                            <a:pt x="5" y="272"/>
                          </a:lnTo>
                          <a:lnTo>
                            <a:pt x="3" y="266"/>
                          </a:lnTo>
                          <a:lnTo>
                            <a:pt x="3" y="266"/>
                          </a:lnTo>
                          <a:lnTo>
                            <a:pt x="0" y="271"/>
                          </a:lnTo>
                          <a:lnTo>
                            <a:pt x="0" y="277"/>
                          </a:lnTo>
                          <a:lnTo>
                            <a:pt x="0" y="329"/>
                          </a:lnTo>
                          <a:lnTo>
                            <a:pt x="0" y="329"/>
                          </a:lnTo>
                          <a:lnTo>
                            <a:pt x="2" y="336"/>
                          </a:lnTo>
                          <a:lnTo>
                            <a:pt x="4" y="343"/>
                          </a:lnTo>
                          <a:lnTo>
                            <a:pt x="8" y="350"/>
                          </a:lnTo>
                          <a:lnTo>
                            <a:pt x="12" y="356"/>
                          </a:lnTo>
                          <a:lnTo>
                            <a:pt x="18" y="362"/>
                          </a:lnTo>
                          <a:lnTo>
                            <a:pt x="26" y="368"/>
                          </a:lnTo>
                          <a:lnTo>
                            <a:pt x="35" y="373"/>
                          </a:lnTo>
                          <a:lnTo>
                            <a:pt x="45" y="378"/>
                          </a:lnTo>
                          <a:lnTo>
                            <a:pt x="56" y="383"/>
                          </a:lnTo>
                          <a:lnTo>
                            <a:pt x="68" y="387"/>
                          </a:lnTo>
                          <a:lnTo>
                            <a:pt x="81" y="390"/>
                          </a:lnTo>
                          <a:lnTo>
                            <a:pt x="96" y="394"/>
                          </a:lnTo>
                          <a:lnTo>
                            <a:pt x="110" y="396"/>
                          </a:lnTo>
                          <a:lnTo>
                            <a:pt x="126" y="398"/>
                          </a:lnTo>
                          <a:lnTo>
                            <a:pt x="143" y="399"/>
                          </a:lnTo>
                          <a:lnTo>
                            <a:pt x="160" y="399"/>
                          </a:lnTo>
                          <a:lnTo>
                            <a:pt x="160" y="399"/>
                          </a:lnTo>
                          <a:lnTo>
                            <a:pt x="178" y="399"/>
                          </a:lnTo>
                          <a:lnTo>
                            <a:pt x="194" y="398"/>
                          </a:lnTo>
                          <a:lnTo>
                            <a:pt x="211" y="396"/>
                          </a:lnTo>
                          <a:lnTo>
                            <a:pt x="225" y="394"/>
                          </a:lnTo>
                          <a:lnTo>
                            <a:pt x="240" y="390"/>
                          </a:lnTo>
                          <a:lnTo>
                            <a:pt x="253" y="387"/>
                          </a:lnTo>
                          <a:lnTo>
                            <a:pt x="265" y="383"/>
                          </a:lnTo>
                          <a:lnTo>
                            <a:pt x="276" y="378"/>
                          </a:lnTo>
                          <a:lnTo>
                            <a:pt x="286" y="373"/>
                          </a:lnTo>
                          <a:lnTo>
                            <a:pt x="295" y="368"/>
                          </a:lnTo>
                          <a:lnTo>
                            <a:pt x="303" y="362"/>
                          </a:lnTo>
                          <a:lnTo>
                            <a:pt x="309" y="356"/>
                          </a:lnTo>
                          <a:lnTo>
                            <a:pt x="314" y="350"/>
                          </a:lnTo>
                          <a:lnTo>
                            <a:pt x="317" y="343"/>
                          </a:lnTo>
                          <a:lnTo>
                            <a:pt x="320" y="336"/>
                          </a:lnTo>
                          <a:lnTo>
                            <a:pt x="321" y="329"/>
                          </a:lnTo>
                          <a:lnTo>
                            <a:pt x="321" y="277"/>
                          </a:lnTo>
                          <a:lnTo>
                            <a:pt x="321" y="277"/>
                          </a:lnTo>
                          <a:lnTo>
                            <a:pt x="321" y="271"/>
                          </a:lnTo>
                          <a:lnTo>
                            <a:pt x="318" y="266"/>
                          </a:lnTo>
                          <a:lnTo>
                            <a:pt x="318" y="266"/>
                          </a:lnTo>
                          <a:lnTo>
                            <a:pt x="316" y="272"/>
                          </a:lnTo>
                          <a:lnTo>
                            <a:pt x="312" y="278"/>
                          </a:lnTo>
                          <a:lnTo>
                            <a:pt x="308" y="284"/>
                          </a:lnTo>
                          <a:lnTo>
                            <a:pt x="302" y="290"/>
                          </a:lnTo>
                          <a:lnTo>
                            <a:pt x="294" y="295"/>
                          </a:lnTo>
                          <a:lnTo>
                            <a:pt x="287" y="300"/>
                          </a:lnTo>
                          <a:lnTo>
                            <a:pt x="277" y="304"/>
                          </a:lnTo>
                          <a:lnTo>
                            <a:pt x="268" y="309"/>
                          </a:lnTo>
                          <a:lnTo>
                            <a:pt x="246" y="316"/>
                          </a:lnTo>
                          <a:lnTo>
                            <a:pt x="220" y="321"/>
                          </a:lnTo>
                          <a:lnTo>
                            <a:pt x="191" y="325"/>
                          </a:lnTo>
                          <a:lnTo>
                            <a:pt x="160" y="326"/>
                          </a:lnTo>
                          <a:lnTo>
                            <a:pt x="160" y="326"/>
                          </a:lnTo>
                          <a:close/>
                          <a:moveTo>
                            <a:pt x="68" y="367"/>
                          </a:moveTo>
                          <a:lnTo>
                            <a:pt x="68" y="367"/>
                          </a:lnTo>
                          <a:lnTo>
                            <a:pt x="63" y="366"/>
                          </a:lnTo>
                          <a:lnTo>
                            <a:pt x="58" y="362"/>
                          </a:lnTo>
                          <a:lnTo>
                            <a:pt x="56" y="359"/>
                          </a:lnTo>
                          <a:lnTo>
                            <a:pt x="55" y="354"/>
                          </a:lnTo>
                          <a:lnTo>
                            <a:pt x="55" y="354"/>
                          </a:lnTo>
                          <a:lnTo>
                            <a:pt x="56" y="348"/>
                          </a:lnTo>
                          <a:lnTo>
                            <a:pt x="58" y="344"/>
                          </a:lnTo>
                          <a:lnTo>
                            <a:pt x="63" y="341"/>
                          </a:lnTo>
                          <a:lnTo>
                            <a:pt x="68" y="339"/>
                          </a:lnTo>
                          <a:lnTo>
                            <a:pt x="68" y="339"/>
                          </a:lnTo>
                          <a:lnTo>
                            <a:pt x="73" y="341"/>
                          </a:lnTo>
                          <a:lnTo>
                            <a:pt x="78" y="344"/>
                          </a:lnTo>
                          <a:lnTo>
                            <a:pt x="80" y="348"/>
                          </a:lnTo>
                          <a:lnTo>
                            <a:pt x="81" y="354"/>
                          </a:lnTo>
                          <a:lnTo>
                            <a:pt x="81" y="354"/>
                          </a:lnTo>
                          <a:lnTo>
                            <a:pt x="80" y="359"/>
                          </a:lnTo>
                          <a:lnTo>
                            <a:pt x="78" y="362"/>
                          </a:lnTo>
                          <a:lnTo>
                            <a:pt x="73" y="366"/>
                          </a:lnTo>
                          <a:lnTo>
                            <a:pt x="68" y="367"/>
                          </a:lnTo>
                          <a:lnTo>
                            <a:pt x="68" y="367"/>
                          </a:lnTo>
                          <a:close/>
                          <a:moveTo>
                            <a:pt x="160" y="223"/>
                          </a:moveTo>
                          <a:lnTo>
                            <a:pt x="160" y="223"/>
                          </a:lnTo>
                          <a:lnTo>
                            <a:pt x="130" y="222"/>
                          </a:lnTo>
                          <a:lnTo>
                            <a:pt x="102" y="218"/>
                          </a:lnTo>
                          <a:lnTo>
                            <a:pt x="77" y="212"/>
                          </a:lnTo>
                          <a:lnTo>
                            <a:pt x="54" y="205"/>
                          </a:lnTo>
                          <a:lnTo>
                            <a:pt x="35" y="197"/>
                          </a:lnTo>
                          <a:lnTo>
                            <a:pt x="27" y="192"/>
                          </a:lnTo>
                          <a:lnTo>
                            <a:pt x="20" y="187"/>
                          </a:lnTo>
                          <a:lnTo>
                            <a:pt x="14" y="181"/>
                          </a:lnTo>
                          <a:lnTo>
                            <a:pt x="9" y="175"/>
                          </a:lnTo>
                          <a:lnTo>
                            <a:pt x="5" y="169"/>
                          </a:lnTo>
                          <a:lnTo>
                            <a:pt x="3" y="163"/>
                          </a:lnTo>
                          <a:lnTo>
                            <a:pt x="3" y="163"/>
                          </a:lnTo>
                          <a:lnTo>
                            <a:pt x="0" y="168"/>
                          </a:lnTo>
                          <a:lnTo>
                            <a:pt x="0" y="173"/>
                          </a:lnTo>
                          <a:lnTo>
                            <a:pt x="0" y="226"/>
                          </a:lnTo>
                          <a:lnTo>
                            <a:pt x="0" y="226"/>
                          </a:lnTo>
                          <a:lnTo>
                            <a:pt x="2" y="233"/>
                          </a:lnTo>
                          <a:lnTo>
                            <a:pt x="4" y="240"/>
                          </a:lnTo>
                          <a:lnTo>
                            <a:pt x="8" y="246"/>
                          </a:lnTo>
                          <a:lnTo>
                            <a:pt x="12" y="254"/>
                          </a:lnTo>
                          <a:lnTo>
                            <a:pt x="18" y="260"/>
                          </a:lnTo>
                          <a:lnTo>
                            <a:pt x="26" y="266"/>
                          </a:lnTo>
                          <a:lnTo>
                            <a:pt x="35" y="271"/>
                          </a:lnTo>
                          <a:lnTo>
                            <a:pt x="45" y="275"/>
                          </a:lnTo>
                          <a:lnTo>
                            <a:pt x="56" y="280"/>
                          </a:lnTo>
                          <a:lnTo>
                            <a:pt x="68" y="284"/>
                          </a:lnTo>
                          <a:lnTo>
                            <a:pt x="81" y="287"/>
                          </a:lnTo>
                          <a:lnTo>
                            <a:pt x="96" y="291"/>
                          </a:lnTo>
                          <a:lnTo>
                            <a:pt x="110" y="293"/>
                          </a:lnTo>
                          <a:lnTo>
                            <a:pt x="126" y="295"/>
                          </a:lnTo>
                          <a:lnTo>
                            <a:pt x="143" y="296"/>
                          </a:lnTo>
                          <a:lnTo>
                            <a:pt x="160" y="296"/>
                          </a:lnTo>
                          <a:lnTo>
                            <a:pt x="160" y="296"/>
                          </a:lnTo>
                          <a:lnTo>
                            <a:pt x="178" y="296"/>
                          </a:lnTo>
                          <a:lnTo>
                            <a:pt x="194" y="295"/>
                          </a:lnTo>
                          <a:lnTo>
                            <a:pt x="211" y="293"/>
                          </a:lnTo>
                          <a:lnTo>
                            <a:pt x="225" y="291"/>
                          </a:lnTo>
                          <a:lnTo>
                            <a:pt x="240" y="287"/>
                          </a:lnTo>
                          <a:lnTo>
                            <a:pt x="253" y="284"/>
                          </a:lnTo>
                          <a:lnTo>
                            <a:pt x="265" y="280"/>
                          </a:lnTo>
                          <a:lnTo>
                            <a:pt x="276" y="275"/>
                          </a:lnTo>
                          <a:lnTo>
                            <a:pt x="286" y="271"/>
                          </a:lnTo>
                          <a:lnTo>
                            <a:pt x="295" y="266"/>
                          </a:lnTo>
                          <a:lnTo>
                            <a:pt x="303" y="260"/>
                          </a:lnTo>
                          <a:lnTo>
                            <a:pt x="309" y="254"/>
                          </a:lnTo>
                          <a:lnTo>
                            <a:pt x="314" y="246"/>
                          </a:lnTo>
                          <a:lnTo>
                            <a:pt x="317" y="240"/>
                          </a:lnTo>
                          <a:lnTo>
                            <a:pt x="320" y="233"/>
                          </a:lnTo>
                          <a:lnTo>
                            <a:pt x="321" y="226"/>
                          </a:lnTo>
                          <a:lnTo>
                            <a:pt x="321" y="173"/>
                          </a:lnTo>
                          <a:lnTo>
                            <a:pt x="321" y="173"/>
                          </a:lnTo>
                          <a:lnTo>
                            <a:pt x="320" y="168"/>
                          </a:lnTo>
                          <a:lnTo>
                            <a:pt x="318" y="163"/>
                          </a:lnTo>
                          <a:lnTo>
                            <a:pt x="318" y="163"/>
                          </a:lnTo>
                          <a:lnTo>
                            <a:pt x="316" y="169"/>
                          </a:lnTo>
                          <a:lnTo>
                            <a:pt x="312" y="175"/>
                          </a:lnTo>
                          <a:lnTo>
                            <a:pt x="308" y="181"/>
                          </a:lnTo>
                          <a:lnTo>
                            <a:pt x="302" y="187"/>
                          </a:lnTo>
                          <a:lnTo>
                            <a:pt x="294" y="192"/>
                          </a:lnTo>
                          <a:lnTo>
                            <a:pt x="286" y="197"/>
                          </a:lnTo>
                          <a:lnTo>
                            <a:pt x="268" y="205"/>
                          </a:lnTo>
                          <a:lnTo>
                            <a:pt x="245" y="212"/>
                          </a:lnTo>
                          <a:lnTo>
                            <a:pt x="219" y="218"/>
                          </a:lnTo>
                          <a:lnTo>
                            <a:pt x="191" y="222"/>
                          </a:lnTo>
                          <a:lnTo>
                            <a:pt x="160" y="223"/>
                          </a:lnTo>
                          <a:lnTo>
                            <a:pt x="160" y="223"/>
                          </a:lnTo>
                          <a:close/>
                          <a:moveTo>
                            <a:pt x="68" y="262"/>
                          </a:moveTo>
                          <a:lnTo>
                            <a:pt x="68" y="262"/>
                          </a:lnTo>
                          <a:lnTo>
                            <a:pt x="63" y="261"/>
                          </a:lnTo>
                          <a:lnTo>
                            <a:pt x="58" y="257"/>
                          </a:lnTo>
                          <a:lnTo>
                            <a:pt x="56" y="254"/>
                          </a:lnTo>
                          <a:lnTo>
                            <a:pt x="55" y="248"/>
                          </a:lnTo>
                          <a:lnTo>
                            <a:pt x="55" y="248"/>
                          </a:lnTo>
                          <a:lnTo>
                            <a:pt x="56" y="243"/>
                          </a:lnTo>
                          <a:lnTo>
                            <a:pt x="58" y="239"/>
                          </a:lnTo>
                          <a:lnTo>
                            <a:pt x="63" y="235"/>
                          </a:lnTo>
                          <a:lnTo>
                            <a:pt x="68" y="234"/>
                          </a:lnTo>
                          <a:lnTo>
                            <a:pt x="68" y="234"/>
                          </a:lnTo>
                          <a:lnTo>
                            <a:pt x="73" y="235"/>
                          </a:lnTo>
                          <a:lnTo>
                            <a:pt x="78" y="239"/>
                          </a:lnTo>
                          <a:lnTo>
                            <a:pt x="80" y="243"/>
                          </a:lnTo>
                          <a:lnTo>
                            <a:pt x="81" y="248"/>
                          </a:lnTo>
                          <a:lnTo>
                            <a:pt x="81" y="248"/>
                          </a:lnTo>
                          <a:lnTo>
                            <a:pt x="80" y="254"/>
                          </a:lnTo>
                          <a:lnTo>
                            <a:pt x="78" y="257"/>
                          </a:lnTo>
                          <a:lnTo>
                            <a:pt x="73" y="261"/>
                          </a:lnTo>
                          <a:lnTo>
                            <a:pt x="68" y="262"/>
                          </a:lnTo>
                          <a:lnTo>
                            <a:pt x="68" y="262"/>
                          </a:lnTo>
                          <a:close/>
                        </a:path>
                      </a:pathLst>
                    </a:custGeom>
                    <a:solidFill>
                      <a:srgbClr val="FFFFFF">
                        <a:lumMod val="75000"/>
                      </a:srgbClr>
                    </a:solidFill>
                    <a:ln w="6350">
                      <a:solidFill>
                        <a:sysClr val="window" lastClr="FFFFFF">
                          <a:lumMod val="50000"/>
                        </a:sysClr>
                      </a:solidFill>
                    </a:ln>
                  </p:spPr>
                  <p:txBody>
                    <a:bodyPr vert="horz" wrap="square" lIns="162389" tIns="81193" rIns="162389" bIns="81193" numCol="1" anchor="t" anchorCtr="0" compatLnSpc="1"/>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1997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6965"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endParaRPr lang="zh-CN" altLang="en-US" sz="1200" b="0" kern="0" dirty="0">
                        <a:latin typeface="+mn-ea"/>
                        <a:ea typeface="+mn-ea"/>
                        <a:cs typeface="Arial" panose="020B0604020202020204" pitchFamily="34" charset="0"/>
                      </a:endParaRPr>
                    </a:p>
                  </p:txBody>
                </p:sp>
              </p:grpSp>
              <p:sp>
                <p:nvSpPr>
                  <p:cNvPr id="29" name="Freeform 71"/>
                  <p:cNvSpPr>
                    <a:spLocks noEditPoints="1"/>
                  </p:cNvSpPr>
                  <p:nvPr/>
                </p:nvSpPr>
                <p:spPr bwMode="auto">
                  <a:xfrm>
                    <a:off x="3005036" y="2897310"/>
                    <a:ext cx="363738" cy="115528"/>
                  </a:xfrm>
                  <a:custGeom>
                    <a:avLst/>
                    <a:gdLst>
                      <a:gd name="T0" fmla="*/ 414 w 793"/>
                      <a:gd name="T1" fmla="*/ 157 h 192"/>
                      <a:gd name="T2" fmla="*/ 368 w 793"/>
                      <a:gd name="T3" fmla="*/ 118 h 192"/>
                      <a:gd name="T4" fmla="*/ 391 w 793"/>
                      <a:gd name="T5" fmla="*/ 114 h 192"/>
                      <a:gd name="T6" fmla="*/ 414 w 793"/>
                      <a:gd name="T7" fmla="*/ 157 h 192"/>
                      <a:gd name="T8" fmla="*/ 367 w 793"/>
                      <a:gd name="T9" fmla="*/ 52 h 192"/>
                      <a:gd name="T10" fmla="*/ 388 w 793"/>
                      <a:gd name="T11" fmla="*/ 44 h 192"/>
                      <a:gd name="T12" fmla="*/ 414 w 793"/>
                      <a:gd name="T13" fmla="*/ 54 h 192"/>
                      <a:gd name="T14" fmla="*/ 457 w 793"/>
                      <a:gd name="T15" fmla="*/ 120 h 192"/>
                      <a:gd name="T16" fmla="*/ 478 w 793"/>
                      <a:gd name="T17" fmla="*/ 114 h 192"/>
                      <a:gd name="T18" fmla="*/ 486 w 793"/>
                      <a:gd name="T19" fmla="*/ 123 h 192"/>
                      <a:gd name="T20" fmla="*/ 457 w 793"/>
                      <a:gd name="T21" fmla="*/ 54 h 192"/>
                      <a:gd name="T22" fmla="*/ 464 w 793"/>
                      <a:gd name="T23" fmla="*/ 44 h 192"/>
                      <a:gd name="T24" fmla="*/ 486 w 793"/>
                      <a:gd name="T25" fmla="*/ 52 h 192"/>
                      <a:gd name="T26" fmla="*/ 530 w 793"/>
                      <a:gd name="T27" fmla="*/ 123 h 192"/>
                      <a:gd name="T28" fmla="*/ 551 w 793"/>
                      <a:gd name="T29" fmla="*/ 114 h 192"/>
                      <a:gd name="T30" fmla="*/ 575 w 793"/>
                      <a:gd name="T31" fmla="*/ 118 h 192"/>
                      <a:gd name="T32" fmla="*/ 530 w 793"/>
                      <a:gd name="T33" fmla="*/ 87 h 192"/>
                      <a:gd name="T34" fmla="*/ 549 w 793"/>
                      <a:gd name="T35" fmla="*/ 47 h 192"/>
                      <a:gd name="T36" fmla="*/ 573 w 793"/>
                      <a:gd name="T37" fmla="*/ 47 h 192"/>
                      <a:gd name="T38" fmla="*/ 683 w 793"/>
                      <a:gd name="T39" fmla="*/ 157 h 192"/>
                      <a:gd name="T40" fmla="*/ 637 w 793"/>
                      <a:gd name="T41" fmla="*/ 118 h 192"/>
                      <a:gd name="T42" fmla="*/ 661 w 793"/>
                      <a:gd name="T43" fmla="*/ 114 h 192"/>
                      <a:gd name="T44" fmla="*/ 683 w 793"/>
                      <a:gd name="T45" fmla="*/ 157 h 192"/>
                      <a:gd name="T46" fmla="*/ 637 w 793"/>
                      <a:gd name="T47" fmla="*/ 52 h 192"/>
                      <a:gd name="T48" fmla="*/ 659 w 793"/>
                      <a:gd name="T49" fmla="*/ 44 h 192"/>
                      <a:gd name="T50" fmla="*/ 683 w 793"/>
                      <a:gd name="T51" fmla="*/ 54 h 192"/>
                      <a:gd name="T52" fmla="*/ 13 w 793"/>
                      <a:gd name="T53" fmla="*/ 1 h 192"/>
                      <a:gd name="T54" fmla="*/ 0 w 793"/>
                      <a:gd name="T55" fmla="*/ 22 h 192"/>
                      <a:gd name="T56" fmla="*/ 7 w 793"/>
                      <a:gd name="T57" fmla="*/ 186 h 192"/>
                      <a:gd name="T58" fmla="*/ 771 w 793"/>
                      <a:gd name="T59" fmla="*/ 192 h 192"/>
                      <a:gd name="T60" fmla="*/ 792 w 793"/>
                      <a:gd name="T61" fmla="*/ 178 h 192"/>
                      <a:gd name="T62" fmla="*/ 792 w 793"/>
                      <a:gd name="T63" fmla="*/ 13 h 192"/>
                      <a:gd name="T64" fmla="*/ 771 w 793"/>
                      <a:gd name="T65" fmla="*/ 0 h 192"/>
                      <a:gd name="T66" fmla="*/ 52 w 793"/>
                      <a:gd name="T67" fmla="*/ 134 h 192"/>
                      <a:gd name="T68" fmla="*/ 64 w 793"/>
                      <a:gd name="T69" fmla="*/ 116 h 192"/>
                      <a:gd name="T70" fmla="*/ 77 w 793"/>
                      <a:gd name="T71" fmla="*/ 129 h 192"/>
                      <a:gd name="T72" fmla="*/ 64 w 793"/>
                      <a:gd name="T73" fmla="*/ 76 h 192"/>
                      <a:gd name="T74" fmla="*/ 51 w 793"/>
                      <a:gd name="T75" fmla="*/ 63 h 192"/>
                      <a:gd name="T76" fmla="*/ 70 w 793"/>
                      <a:gd name="T77" fmla="*/ 52 h 192"/>
                      <a:gd name="T78" fmla="*/ 74 w 793"/>
                      <a:gd name="T79" fmla="*/ 72 h 192"/>
                      <a:gd name="T80" fmla="*/ 138 w 793"/>
                      <a:gd name="T81" fmla="*/ 140 h 192"/>
                      <a:gd name="T82" fmla="*/ 133 w 793"/>
                      <a:gd name="T83" fmla="*/ 120 h 192"/>
                      <a:gd name="T84" fmla="*/ 155 w 793"/>
                      <a:gd name="T85" fmla="*/ 124 h 192"/>
                      <a:gd name="T86" fmla="*/ 143 w 793"/>
                      <a:gd name="T87" fmla="*/ 142 h 192"/>
                      <a:gd name="T88" fmla="*/ 131 w 793"/>
                      <a:gd name="T89" fmla="*/ 68 h 192"/>
                      <a:gd name="T90" fmla="*/ 143 w 793"/>
                      <a:gd name="T91" fmla="*/ 51 h 192"/>
                      <a:gd name="T92" fmla="*/ 156 w 793"/>
                      <a:gd name="T93" fmla="*/ 63 h 192"/>
                      <a:gd name="T94" fmla="*/ 222 w 793"/>
                      <a:gd name="T95" fmla="*/ 142 h 192"/>
                      <a:gd name="T96" fmla="*/ 209 w 793"/>
                      <a:gd name="T97" fmla="*/ 129 h 192"/>
                      <a:gd name="T98" fmla="*/ 227 w 793"/>
                      <a:gd name="T99" fmla="*/ 116 h 192"/>
                      <a:gd name="T100" fmla="*/ 230 w 793"/>
                      <a:gd name="T101" fmla="*/ 138 h 192"/>
                      <a:gd name="T102" fmla="*/ 216 w 793"/>
                      <a:gd name="T103" fmla="*/ 75 h 192"/>
                      <a:gd name="T104" fmla="*/ 213 w 793"/>
                      <a:gd name="T105" fmla="*/ 54 h 192"/>
                      <a:gd name="T106" fmla="*/ 234 w 793"/>
                      <a:gd name="T107" fmla="*/ 58 h 192"/>
                      <a:gd name="T108" fmla="*/ 222 w 793"/>
                      <a:gd name="T109" fmla="*/ 76 h 192"/>
                      <a:gd name="T110" fmla="*/ 721 w 793"/>
                      <a:gd name="T111" fmla="*/ 176 h 192"/>
                      <a:gd name="T112" fmla="*/ 739 w 793"/>
                      <a:gd name="T113" fmla="*/ 100 h 192"/>
                      <a:gd name="T114" fmla="*/ 755 w 793"/>
                      <a:gd name="T115" fmla="*/ 82 h 192"/>
                      <a:gd name="T116" fmla="*/ 771 w 793"/>
                      <a:gd name="T117"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3" h="192">
                        <a:moveTo>
                          <a:pt x="708" y="33"/>
                        </a:moveTo>
                        <a:lnTo>
                          <a:pt x="318" y="33"/>
                        </a:lnTo>
                        <a:lnTo>
                          <a:pt x="318" y="166"/>
                        </a:lnTo>
                        <a:lnTo>
                          <a:pt x="708" y="166"/>
                        </a:lnTo>
                        <a:lnTo>
                          <a:pt x="708" y="33"/>
                        </a:lnTo>
                        <a:close/>
                        <a:moveTo>
                          <a:pt x="414" y="157"/>
                        </a:moveTo>
                        <a:lnTo>
                          <a:pt x="349" y="157"/>
                        </a:lnTo>
                        <a:lnTo>
                          <a:pt x="349" y="123"/>
                        </a:lnTo>
                        <a:lnTo>
                          <a:pt x="367" y="123"/>
                        </a:lnTo>
                        <a:lnTo>
                          <a:pt x="367" y="120"/>
                        </a:lnTo>
                        <a:lnTo>
                          <a:pt x="367" y="120"/>
                        </a:lnTo>
                        <a:lnTo>
                          <a:pt x="368" y="118"/>
                        </a:lnTo>
                        <a:lnTo>
                          <a:pt x="369" y="115"/>
                        </a:lnTo>
                        <a:lnTo>
                          <a:pt x="372" y="114"/>
                        </a:lnTo>
                        <a:lnTo>
                          <a:pt x="375" y="114"/>
                        </a:lnTo>
                        <a:lnTo>
                          <a:pt x="388" y="114"/>
                        </a:lnTo>
                        <a:lnTo>
                          <a:pt x="388" y="114"/>
                        </a:lnTo>
                        <a:lnTo>
                          <a:pt x="391" y="114"/>
                        </a:lnTo>
                        <a:lnTo>
                          <a:pt x="393" y="115"/>
                        </a:lnTo>
                        <a:lnTo>
                          <a:pt x="395" y="118"/>
                        </a:lnTo>
                        <a:lnTo>
                          <a:pt x="396" y="120"/>
                        </a:lnTo>
                        <a:lnTo>
                          <a:pt x="396" y="123"/>
                        </a:lnTo>
                        <a:lnTo>
                          <a:pt x="414" y="123"/>
                        </a:lnTo>
                        <a:lnTo>
                          <a:pt x="414" y="157"/>
                        </a:lnTo>
                        <a:close/>
                        <a:moveTo>
                          <a:pt x="414" y="87"/>
                        </a:moveTo>
                        <a:lnTo>
                          <a:pt x="349" y="87"/>
                        </a:lnTo>
                        <a:lnTo>
                          <a:pt x="349" y="54"/>
                        </a:lnTo>
                        <a:lnTo>
                          <a:pt x="367" y="54"/>
                        </a:lnTo>
                        <a:lnTo>
                          <a:pt x="367" y="52"/>
                        </a:lnTo>
                        <a:lnTo>
                          <a:pt x="367" y="52"/>
                        </a:lnTo>
                        <a:lnTo>
                          <a:pt x="368" y="48"/>
                        </a:lnTo>
                        <a:lnTo>
                          <a:pt x="369" y="47"/>
                        </a:lnTo>
                        <a:lnTo>
                          <a:pt x="372" y="44"/>
                        </a:lnTo>
                        <a:lnTo>
                          <a:pt x="375" y="44"/>
                        </a:lnTo>
                        <a:lnTo>
                          <a:pt x="388" y="44"/>
                        </a:lnTo>
                        <a:lnTo>
                          <a:pt x="388" y="44"/>
                        </a:lnTo>
                        <a:lnTo>
                          <a:pt x="391" y="44"/>
                        </a:lnTo>
                        <a:lnTo>
                          <a:pt x="393" y="47"/>
                        </a:lnTo>
                        <a:lnTo>
                          <a:pt x="395" y="48"/>
                        </a:lnTo>
                        <a:lnTo>
                          <a:pt x="396" y="52"/>
                        </a:lnTo>
                        <a:lnTo>
                          <a:pt x="396" y="54"/>
                        </a:lnTo>
                        <a:lnTo>
                          <a:pt x="414" y="54"/>
                        </a:lnTo>
                        <a:lnTo>
                          <a:pt x="414" y="87"/>
                        </a:lnTo>
                        <a:close/>
                        <a:moveTo>
                          <a:pt x="503" y="157"/>
                        </a:moveTo>
                        <a:lnTo>
                          <a:pt x="439" y="157"/>
                        </a:lnTo>
                        <a:lnTo>
                          <a:pt x="439" y="123"/>
                        </a:lnTo>
                        <a:lnTo>
                          <a:pt x="457" y="123"/>
                        </a:lnTo>
                        <a:lnTo>
                          <a:pt x="457" y="120"/>
                        </a:lnTo>
                        <a:lnTo>
                          <a:pt x="457" y="120"/>
                        </a:lnTo>
                        <a:lnTo>
                          <a:pt x="458" y="118"/>
                        </a:lnTo>
                        <a:lnTo>
                          <a:pt x="459" y="115"/>
                        </a:lnTo>
                        <a:lnTo>
                          <a:pt x="462" y="114"/>
                        </a:lnTo>
                        <a:lnTo>
                          <a:pt x="464" y="114"/>
                        </a:lnTo>
                        <a:lnTo>
                          <a:pt x="478" y="114"/>
                        </a:lnTo>
                        <a:lnTo>
                          <a:pt x="478" y="114"/>
                        </a:lnTo>
                        <a:lnTo>
                          <a:pt x="481" y="114"/>
                        </a:lnTo>
                        <a:lnTo>
                          <a:pt x="483" y="115"/>
                        </a:lnTo>
                        <a:lnTo>
                          <a:pt x="484" y="118"/>
                        </a:lnTo>
                        <a:lnTo>
                          <a:pt x="486" y="120"/>
                        </a:lnTo>
                        <a:lnTo>
                          <a:pt x="486" y="123"/>
                        </a:lnTo>
                        <a:lnTo>
                          <a:pt x="503" y="123"/>
                        </a:lnTo>
                        <a:lnTo>
                          <a:pt x="503" y="157"/>
                        </a:lnTo>
                        <a:close/>
                        <a:moveTo>
                          <a:pt x="503" y="87"/>
                        </a:moveTo>
                        <a:lnTo>
                          <a:pt x="439" y="87"/>
                        </a:lnTo>
                        <a:lnTo>
                          <a:pt x="439" y="54"/>
                        </a:lnTo>
                        <a:lnTo>
                          <a:pt x="457" y="54"/>
                        </a:lnTo>
                        <a:lnTo>
                          <a:pt x="457" y="52"/>
                        </a:lnTo>
                        <a:lnTo>
                          <a:pt x="457" y="52"/>
                        </a:lnTo>
                        <a:lnTo>
                          <a:pt x="458" y="48"/>
                        </a:lnTo>
                        <a:lnTo>
                          <a:pt x="459" y="47"/>
                        </a:lnTo>
                        <a:lnTo>
                          <a:pt x="462" y="44"/>
                        </a:lnTo>
                        <a:lnTo>
                          <a:pt x="464" y="44"/>
                        </a:lnTo>
                        <a:lnTo>
                          <a:pt x="478" y="44"/>
                        </a:lnTo>
                        <a:lnTo>
                          <a:pt x="478" y="44"/>
                        </a:lnTo>
                        <a:lnTo>
                          <a:pt x="481" y="44"/>
                        </a:lnTo>
                        <a:lnTo>
                          <a:pt x="483" y="47"/>
                        </a:lnTo>
                        <a:lnTo>
                          <a:pt x="484" y="48"/>
                        </a:lnTo>
                        <a:lnTo>
                          <a:pt x="486" y="52"/>
                        </a:lnTo>
                        <a:lnTo>
                          <a:pt x="486" y="54"/>
                        </a:lnTo>
                        <a:lnTo>
                          <a:pt x="503" y="54"/>
                        </a:lnTo>
                        <a:lnTo>
                          <a:pt x="503" y="87"/>
                        </a:lnTo>
                        <a:close/>
                        <a:moveTo>
                          <a:pt x="593" y="157"/>
                        </a:moveTo>
                        <a:lnTo>
                          <a:pt x="530" y="157"/>
                        </a:lnTo>
                        <a:lnTo>
                          <a:pt x="530" y="123"/>
                        </a:lnTo>
                        <a:lnTo>
                          <a:pt x="548" y="123"/>
                        </a:lnTo>
                        <a:lnTo>
                          <a:pt x="548" y="120"/>
                        </a:lnTo>
                        <a:lnTo>
                          <a:pt x="548" y="120"/>
                        </a:lnTo>
                        <a:lnTo>
                          <a:pt x="548" y="118"/>
                        </a:lnTo>
                        <a:lnTo>
                          <a:pt x="549" y="115"/>
                        </a:lnTo>
                        <a:lnTo>
                          <a:pt x="551" y="114"/>
                        </a:lnTo>
                        <a:lnTo>
                          <a:pt x="554" y="114"/>
                        </a:lnTo>
                        <a:lnTo>
                          <a:pt x="568" y="114"/>
                        </a:lnTo>
                        <a:lnTo>
                          <a:pt x="568" y="114"/>
                        </a:lnTo>
                        <a:lnTo>
                          <a:pt x="572" y="114"/>
                        </a:lnTo>
                        <a:lnTo>
                          <a:pt x="573" y="115"/>
                        </a:lnTo>
                        <a:lnTo>
                          <a:pt x="575" y="118"/>
                        </a:lnTo>
                        <a:lnTo>
                          <a:pt x="575" y="120"/>
                        </a:lnTo>
                        <a:lnTo>
                          <a:pt x="575" y="123"/>
                        </a:lnTo>
                        <a:lnTo>
                          <a:pt x="593" y="123"/>
                        </a:lnTo>
                        <a:lnTo>
                          <a:pt x="593" y="157"/>
                        </a:lnTo>
                        <a:close/>
                        <a:moveTo>
                          <a:pt x="593" y="87"/>
                        </a:moveTo>
                        <a:lnTo>
                          <a:pt x="530" y="87"/>
                        </a:lnTo>
                        <a:lnTo>
                          <a:pt x="530" y="54"/>
                        </a:lnTo>
                        <a:lnTo>
                          <a:pt x="548" y="54"/>
                        </a:lnTo>
                        <a:lnTo>
                          <a:pt x="548" y="52"/>
                        </a:lnTo>
                        <a:lnTo>
                          <a:pt x="548" y="52"/>
                        </a:lnTo>
                        <a:lnTo>
                          <a:pt x="548" y="48"/>
                        </a:lnTo>
                        <a:lnTo>
                          <a:pt x="549" y="47"/>
                        </a:lnTo>
                        <a:lnTo>
                          <a:pt x="551" y="44"/>
                        </a:lnTo>
                        <a:lnTo>
                          <a:pt x="554" y="44"/>
                        </a:lnTo>
                        <a:lnTo>
                          <a:pt x="568" y="44"/>
                        </a:lnTo>
                        <a:lnTo>
                          <a:pt x="568" y="44"/>
                        </a:lnTo>
                        <a:lnTo>
                          <a:pt x="572" y="44"/>
                        </a:lnTo>
                        <a:lnTo>
                          <a:pt x="573" y="47"/>
                        </a:lnTo>
                        <a:lnTo>
                          <a:pt x="575" y="48"/>
                        </a:lnTo>
                        <a:lnTo>
                          <a:pt x="575" y="52"/>
                        </a:lnTo>
                        <a:lnTo>
                          <a:pt x="575" y="54"/>
                        </a:lnTo>
                        <a:lnTo>
                          <a:pt x="593" y="54"/>
                        </a:lnTo>
                        <a:lnTo>
                          <a:pt x="593" y="87"/>
                        </a:lnTo>
                        <a:close/>
                        <a:moveTo>
                          <a:pt x="683" y="157"/>
                        </a:moveTo>
                        <a:lnTo>
                          <a:pt x="620" y="157"/>
                        </a:lnTo>
                        <a:lnTo>
                          <a:pt x="620" y="123"/>
                        </a:lnTo>
                        <a:lnTo>
                          <a:pt x="637" y="123"/>
                        </a:lnTo>
                        <a:lnTo>
                          <a:pt x="637" y="120"/>
                        </a:lnTo>
                        <a:lnTo>
                          <a:pt x="637" y="120"/>
                        </a:lnTo>
                        <a:lnTo>
                          <a:pt x="637" y="118"/>
                        </a:lnTo>
                        <a:lnTo>
                          <a:pt x="640" y="115"/>
                        </a:lnTo>
                        <a:lnTo>
                          <a:pt x="641" y="114"/>
                        </a:lnTo>
                        <a:lnTo>
                          <a:pt x="645" y="114"/>
                        </a:lnTo>
                        <a:lnTo>
                          <a:pt x="659" y="114"/>
                        </a:lnTo>
                        <a:lnTo>
                          <a:pt x="659" y="114"/>
                        </a:lnTo>
                        <a:lnTo>
                          <a:pt x="661" y="114"/>
                        </a:lnTo>
                        <a:lnTo>
                          <a:pt x="664" y="115"/>
                        </a:lnTo>
                        <a:lnTo>
                          <a:pt x="665" y="118"/>
                        </a:lnTo>
                        <a:lnTo>
                          <a:pt x="665" y="120"/>
                        </a:lnTo>
                        <a:lnTo>
                          <a:pt x="665" y="123"/>
                        </a:lnTo>
                        <a:lnTo>
                          <a:pt x="683" y="123"/>
                        </a:lnTo>
                        <a:lnTo>
                          <a:pt x="683" y="157"/>
                        </a:lnTo>
                        <a:close/>
                        <a:moveTo>
                          <a:pt x="683" y="87"/>
                        </a:moveTo>
                        <a:lnTo>
                          <a:pt x="620" y="87"/>
                        </a:lnTo>
                        <a:lnTo>
                          <a:pt x="620" y="54"/>
                        </a:lnTo>
                        <a:lnTo>
                          <a:pt x="637" y="54"/>
                        </a:lnTo>
                        <a:lnTo>
                          <a:pt x="637" y="52"/>
                        </a:lnTo>
                        <a:lnTo>
                          <a:pt x="637" y="52"/>
                        </a:lnTo>
                        <a:lnTo>
                          <a:pt x="637" y="48"/>
                        </a:lnTo>
                        <a:lnTo>
                          <a:pt x="640" y="47"/>
                        </a:lnTo>
                        <a:lnTo>
                          <a:pt x="641" y="44"/>
                        </a:lnTo>
                        <a:lnTo>
                          <a:pt x="645" y="44"/>
                        </a:lnTo>
                        <a:lnTo>
                          <a:pt x="659" y="44"/>
                        </a:lnTo>
                        <a:lnTo>
                          <a:pt x="659" y="44"/>
                        </a:lnTo>
                        <a:lnTo>
                          <a:pt x="661" y="44"/>
                        </a:lnTo>
                        <a:lnTo>
                          <a:pt x="664" y="47"/>
                        </a:lnTo>
                        <a:lnTo>
                          <a:pt x="665" y="48"/>
                        </a:lnTo>
                        <a:lnTo>
                          <a:pt x="665" y="52"/>
                        </a:lnTo>
                        <a:lnTo>
                          <a:pt x="665" y="54"/>
                        </a:lnTo>
                        <a:lnTo>
                          <a:pt x="683" y="54"/>
                        </a:lnTo>
                        <a:lnTo>
                          <a:pt x="683" y="87"/>
                        </a:lnTo>
                        <a:close/>
                        <a:moveTo>
                          <a:pt x="771" y="0"/>
                        </a:moveTo>
                        <a:lnTo>
                          <a:pt x="22" y="0"/>
                        </a:lnTo>
                        <a:lnTo>
                          <a:pt x="22" y="0"/>
                        </a:lnTo>
                        <a:lnTo>
                          <a:pt x="17" y="0"/>
                        </a:lnTo>
                        <a:lnTo>
                          <a:pt x="13" y="1"/>
                        </a:lnTo>
                        <a:lnTo>
                          <a:pt x="9" y="4"/>
                        </a:lnTo>
                        <a:lnTo>
                          <a:pt x="7" y="6"/>
                        </a:lnTo>
                        <a:lnTo>
                          <a:pt x="4" y="9"/>
                        </a:lnTo>
                        <a:lnTo>
                          <a:pt x="2" y="13"/>
                        </a:lnTo>
                        <a:lnTo>
                          <a:pt x="0" y="16"/>
                        </a:lnTo>
                        <a:lnTo>
                          <a:pt x="0" y="22"/>
                        </a:lnTo>
                        <a:lnTo>
                          <a:pt x="0" y="171"/>
                        </a:lnTo>
                        <a:lnTo>
                          <a:pt x="0" y="171"/>
                        </a:lnTo>
                        <a:lnTo>
                          <a:pt x="0" y="174"/>
                        </a:lnTo>
                        <a:lnTo>
                          <a:pt x="2" y="178"/>
                        </a:lnTo>
                        <a:lnTo>
                          <a:pt x="4" y="182"/>
                        </a:lnTo>
                        <a:lnTo>
                          <a:pt x="7" y="186"/>
                        </a:lnTo>
                        <a:lnTo>
                          <a:pt x="9" y="188"/>
                        </a:lnTo>
                        <a:lnTo>
                          <a:pt x="13" y="190"/>
                        </a:lnTo>
                        <a:lnTo>
                          <a:pt x="17" y="191"/>
                        </a:lnTo>
                        <a:lnTo>
                          <a:pt x="22" y="192"/>
                        </a:lnTo>
                        <a:lnTo>
                          <a:pt x="771" y="192"/>
                        </a:lnTo>
                        <a:lnTo>
                          <a:pt x="771" y="192"/>
                        </a:lnTo>
                        <a:lnTo>
                          <a:pt x="776" y="191"/>
                        </a:lnTo>
                        <a:lnTo>
                          <a:pt x="780" y="190"/>
                        </a:lnTo>
                        <a:lnTo>
                          <a:pt x="784" y="188"/>
                        </a:lnTo>
                        <a:lnTo>
                          <a:pt x="787" y="186"/>
                        </a:lnTo>
                        <a:lnTo>
                          <a:pt x="789" y="182"/>
                        </a:lnTo>
                        <a:lnTo>
                          <a:pt x="792" y="178"/>
                        </a:lnTo>
                        <a:lnTo>
                          <a:pt x="793" y="174"/>
                        </a:lnTo>
                        <a:lnTo>
                          <a:pt x="793" y="171"/>
                        </a:lnTo>
                        <a:lnTo>
                          <a:pt x="793" y="22"/>
                        </a:lnTo>
                        <a:lnTo>
                          <a:pt x="793" y="22"/>
                        </a:lnTo>
                        <a:lnTo>
                          <a:pt x="793" y="16"/>
                        </a:lnTo>
                        <a:lnTo>
                          <a:pt x="792" y="13"/>
                        </a:lnTo>
                        <a:lnTo>
                          <a:pt x="789" y="9"/>
                        </a:lnTo>
                        <a:lnTo>
                          <a:pt x="787" y="6"/>
                        </a:lnTo>
                        <a:lnTo>
                          <a:pt x="784" y="4"/>
                        </a:lnTo>
                        <a:lnTo>
                          <a:pt x="780" y="1"/>
                        </a:lnTo>
                        <a:lnTo>
                          <a:pt x="776" y="0"/>
                        </a:lnTo>
                        <a:lnTo>
                          <a:pt x="771" y="0"/>
                        </a:lnTo>
                        <a:lnTo>
                          <a:pt x="771" y="0"/>
                        </a:lnTo>
                        <a:close/>
                        <a:moveTo>
                          <a:pt x="64" y="142"/>
                        </a:moveTo>
                        <a:lnTo>
                          <a:pt x="64" y="142"/>
                        </a:lnTo>
                        <a:lnTo>
                          <a:pt x="58" y="140"/>
                        </a:lnTo>
                        <a:lnTo>
                          <a:pt x="55" y="138"/>
                        </a:lnTo>
                        <a:lnTo>
                          <a:pt x="52" y="134"/>
                        </a:lnTo>
                        <a:lnTo>
                          <a:pt x="51" y="129"/>
                        </a:lnTo>
                        <a:lnTo>
                          <a:pt x="51" y="129"/>
                        </a:lnTo>
                        <a:lnTo>
                          <a:pt x="52" y="124"/>
                        </a:lnTo>
                        <a:lnTo>
                          <a:pt x="55" y="120"/>
                        </a:lnTo>
                        <a:lnTo>
                          <a:pt x="58" y="116"/>
                        </a:lnTo>
                        <a:lnTo>
                          <a:pt x="64" y="116"/>
                        </a:lnTo>
                        <a:lnTo>
                          <a:pt x="64" y="116"/>
                        </a:lnTo>
                        <a:lnTo>
                          <a:pt x="70" y="116"/>
                        </a:lnTo>
                        <a:lnTo>
                          <a:pt x="74" y="120"/>
                        </a:lnTo>
                        <a:lnTo>
                          <a:pt x="76" y="124"/>
                        </a:lnTo>
                        <a:lnTo>
                          <a:pt x="77" y="129"/>
                        </a:lnTo>
                        <a:lnTo>
                          <a:pt x="77" y="129"/>
                        </a:lnTo>
                        <a:lnTo>
                          <a:pt x="76" y="134"/>
                        </a:lnTo>
                        <a:lnTo>
                          <a:pt x="74" y="138"/>
                        </a:lnTo>
                        <a:lnTo>
                          <a:pt x="70" y="140"/>
                        </a:lnTo>
                        <a:lnTo>
                          <a:pt x="64" y="142"/>
                        </a:lnTo>
                        <a:lnTo>
                          <a:pt x="64" y="142"/>
                        </a:lnTo>
                        <a:close/>
                        <a:moveTo>
                          <a:pt x="64" y="76"/>
                        </a:moveTo>
                        <a:lnTo>
                          <a:pt x="64" y="76"/>
                        </a:lnTo>
                        <a:lnTo>
                          <a:pt x="58" y="75"/>
                        </a:lnTo>
                        <a:lnTo>
                          <a:pt x="55" y="72"/>
                        </a:lnTo>
                        <a:lnTo>
                          <a:pt x="52" y="68"/>
                        </a:lnTo>
                        <a:lnTo>
                          <a:pt x="51" y="63"/>
                        </a:lnTo>
                        <a:lnTo>
                          <a:pt x="51" y="63"/>
                        </a:lnTo>
                        <a:lnTo>
                          <a:pt x="52" y="58"/>
                        </a:lnTo>
                        <a:lnTo>
                          <a:pt x="55" y="54"/>
                        </a:lnTo>
                        <a:lnTo>
                          <a:pt x="58" y="52"/>
                        </a:lnTo>
                        <a:lnTo>
                          <a:pt x="64" y="51"/>
                        </a:lnTo>
                        <a:lnTo>
                          <a:pt x="64" y="51"/>
                        </a:lnTo>
                        <a:lnTo>
                          <a:pt x="70" y="52"/>
                        </a:lnTo>
                        <a:lnTo>
                          <a:pt x="74" y="54"/>
                        </a:lnTo>
                        <a:lnTo>
                          <a:pt x="76" y="58"/>
                        </a:lnTo>
                        <a:lnTo>
                          <a:pt x="77" y="63"/>
                        </a:lnTo>
                        <a:lnTo>
                          <a:pt x="77" y="63"/>
                        </a:lnTo>
                        <a:lnTo>
                          <a:pt x="76" y="68"/>
                        </a:lnTo>
                        <a:lnTo>
                          <a:pt x="74" y="72"/>
                        </a:lnTo>
                        <a:lnTo>
                          <a:pt x="70" y="75"/>
                        </a:lnTo>
                        <a:lnTo>
                          <a:pt x="64" y="76"/>
                        </a:lnTo>
                        <a:lnTo>
                          <a:pt x="64" y="76"/>
                        </a:lnTo>
                        <a:close/>
                        <a:moveTo>
                          <a:pt x="143" y="142"/>
                        </a:moveTo>
                        <a:lnTo>
                          <a:pt x="143" y="142"/>
                        </a:lnTo>
                        <a:lnTo>
                          <a:pt x="138" y="140"/>
                        </a:lnTo>
                        <a:lnTo>
                          <a:pt x="133" y="138"/>
                        </a:lnTo>
                        <a:lnTo>
                          <a:pt x="131" y="134"/>
                        </a:lnTo>
                        <a:lnTo>
                          <a:pt x="129" y="129"/>
                        </a:lnTo>
                        <a:lnTo>
                          <a:pt x="129" y="129"/>
                        </a:lnTo>
                        <a:lnTo>
                          <a:pt x="131" y="124"/>
                        </a:lnTo>
                        <a:lnTo>
                          <a:pt x="133" y="120"/>
                        </a:lnTo>
                        <a:lnTo>
                          <a:pt x="138" y="116"/>
                        </a:lnTo>
                        <a:lnTo>
                          <a:pt x="143" y="116"/>
                        </a:lnTo>
                        <a:lnTo>
                          <a:pt x="143" y="116"/>
                        </a:lnTo>
                        <a:lnTo>
                          <a:pt x="148" y="116"/>
                        </a:lnTo>
                        <a:lnTo>
                          <a:pt x="152" y="120"/>
                        </a:lnTo>
                        <a:lnTo>
                          <a:pt x="155" y="124"/>
                        </a:lnTo>
                        <a:lnTo>
                          <a:pt x="156" y="129"/>
                        </a:lnTo>
                        <a:lnTo>
                          <a:pt x="156" y="129"/>
                        </a:lnTo>
                        <a:lnTo>
                          <a:pt x="155" y="134"/>
                        </a:lnTo>
                        <a:lnTo>
                          <a:pt x="152" y="138"/>
                        </a:lnTo>
                        <a:lnTo>
                          <a:pt x="148" y="140"/>
                        </a:lnTo>
                        <a:lnTo>
                          <a:pt x="143" y="142"/>
                        </a:lnTo>
                        <a:lnTo>
                          <a:pt x="143" y="142"/>
                        </a:lnTo>
                        <a:close/>
                        <a:moveTo>
                          <a:pt x="143" y="76"/>
                        </a:moveTo>
                        <a:lnTo>
                          <a:pt x="143" y="76"/>
                        </a:lnTo>
                        <a:lnTo>
                          <a:pt x="138" y="75"/>
                        </a:lnTo>
                        <a:lnTo>
                          <a:pt x="133" y="72"/>
                        </a:lnTo>
                        <a:lnTo>
                          <a:pt x="131" y="68"/>
                        </a:lnTo>
                        <a:lnTo>
                          <a:pt x="129" y="63"/>
                        </a:lnTo>
                        <a:lnTo>
                          <a:pt x="129" y="63"/>
                        </a:lnTo>
                        <a:lnTo>
                          <a:pt x="131" y="58"/>
                        </a:lnTo>
                        <a:lnTo>
                          <a:pt x="133" y="54"/>
                        </a:lnTo>
                        <a:lnTo>
                          <a:pt x="138" y="52"/>
                        </a:lnTo>
                        <a:lnTo>
                          <a:pt x="143" y="51"/>
                        </a:lnTo>
                        <a:lnTo>
                          <a:pt x="143" y="51"/>
                        </a:lnTo>
                        <a:lnTo>
                          <a:pt x="148" y="52"/>
                        </a:lnTo>
                        <a:lnTo>
                          <a:pt x="152" y="54"/>
                        </a:lnTo>
                        <a:lnTo>
                          <a:pt x="155" y="58"/>
                        </a:lnTo>
                        <a:lnTo>
                          <a:pt x="156" y="63"/>
                        </a:lnTo>
                        <a:lnTo>
                          <a:pt x="156" y="63"/>
                        </a:lnTo>
                        <a:lnTo>
                          <a:pt x="155" y="68"/>
                        </a:lnTo>
                        <a:lnTo>
                          <a:pt x="152" y="72"/>
                        </a:lnTo>
                        <a:lnTo>
                          <a:pt x="148" y="75"/>
                        </a:lnTo>
                        <a:lnTo>
                          <a:pt x="143" y="76"/>
                        </a:lnTo>
                        <a:lnTo>
                          <a:pt x="143" y="76"/>
                        </a:lnTo>
                        <a:close/>
                        <a:moveTo>
                          <a:pt x="222" y="142"/>
                        </a:moveTo>
                        <a:lnTo>
                          <a:pt x="222" y="142"/>
                        </a:lnTo>
                        <a:lnTo>
                          <a:pt x="216" y="140"/>
                        </a:lnTo>
                        <a:lnTo>
                          <a:pt x="213" y="138"/>
                        </a:lnTo>
                        <a:lnTo>
                          <a:pt x="209" y="134"/>
                        </a:lnTo>
                        <a:lnTo>
                          <a:pt x="209" y="129"/>
                        </a:lnTo>
                        <a:lnTo>
                          <a:pt x="209" y="129"/>
                        </a:lnTo>
                        <a:lnTo>
                          <a:pt x="209" y="124"/>
                        </a:lnTo>
                        <a:lnTo>
                          <a:pt x="213" y="120"/>
                        </a:lnTo>
                        <a:lnTo>
                          <a:pt x="216" y="116"/>
                        </a:lnTo>
                        <a:lnTo>
                          <a:pt x="222" y="116"/>
                        </a:lnTo>
                        <a:lnTo>
                          <a:pt x="222" y="116"/>
                        </a:lnTo>
                        <a:lnTo>
                          <a:pt x="227" y="116"/>
                        </a:lnTo>
                        <a:lnTo>
                          <a:pt x="230" y="120"/>
                        </a:lnTo>
                        <a:lnTo>
                          <a:pt x="234" y="124"/>
                        </a:lnTo>
                        <a:lnTo>
                          <a:pt x="234" y="129"/>
                        </a:lnTo>
                        <a:lnTo>
                          <a:pt x="234" y="129"/>
                        </a:lnTo>
                        <a:lnTo>
                          <a:pt x="234" y="134"/>
                        </a:lnTo>
                        <a:lnTo>
                          <a:pt x="230" y="138"/>
                        </a:lnTo>
                        <a:lnTo>
                          <a:pt x="227" y="140"/>
                        </a:lnTo>
                        <a:lnTo>
                          <a:pt x="222" y="142"/>
                        </a:lnTo>
                        <a:lnTo>
                          <a:pt x="222" y="142"/>
                        </a:lnTo>
                        <a:close/>
                        <a:moveTo>
                          <a:pt x="222" y="76"/>
                        </a:moveTo>
                        <a:lnTo>
                          <a:pt x="222" y="76"/>
                        </a:lnTo>
                        <a:lnTo>
                          <a:pt x="216" y="75"/>
                        </a:lnTo>
                        <a:lnTo>
                          <a:pt x="213" y="72"/>
                        </a:lnTo>
                        <a:lnTo>
                          <a:pt x="209" y="68"/>
                        </a:lnTo>
                        <a:lnTo>
                          <a:pt x="209" y="63"/>
                        </a:lnTo>
                        <a:lnTo>
                          <a:pt x="209" y="63"/>
                        </a:lnTo>
                        <a:lnTo>
                          <a:pt x="209" y="58"/>
                        </a:lnTo>
                        <a:lnTo>
                          <a:pt x="213" y="54"/>
                        </a:lnTo>
                        <a:lnTo>
                          <a:pt x="216" y="52"/>
                        </a:lnTo>
                        <a:lnTo>
                          <a:pt x="222" y="51"/>
                        </a:lnTo>
                        <a:lnTo>
                          <a:pt x="222" y="51"/>
                        </a:lnTo>
                        <a:lnTo>
                          <a:pt x="227" y="52"/>
                        </a:lnTo>
                        <a:lnTo>
                          <a:pt x="230" y="54"/>
                        </a:lnTo>
                        <a:lnTo>
                          <a:pt x="234" y="58"/>
                        </a:lnTo>
                        <a:lnTo>
                          <a:pt x="234" y="63"/>
                        </a:lnTo>
                        <a:lnTo>
                          <a:pt x="234" y="63"/>
                        </a:lnTo>
                        <a:lnTo>
                          <a:pt x="234" y="68"/>
                        </a:lnTo>
                        <a:lnTo>
                          <a:pt x="230" y="72"/>
                        </a:lnTo>
                        <a:lnTo>
                          <a:pt x="227" y="75"/>
                        </a:lnTo>
                        <a:lnTo>
                          <a:pt x="222" y="76"/>
                        </a:lnTo>
                        <a:lnTo>
                          <a:pt x="222" y="76"/>
                        </a:lnTo>
                        <a:close/>
                        <a:moveTo>
                          <a:pt x="721" y="176"/>
                        </a:moveTo>
                        <a:lnTo>
                          <a:pt x="305" y="176"/>
                        </a:lnTo>
                        <a:lnTo>
                          <a:pt x="305" y="23"/>
                        </a:lnTo>
                        <a:lnTo>
                          <a:pt x="721" y="23"/>
                        </a:lnTo>
                        <a:lnTo>
                          <a:pt x="721" y="176"/>
                        </a:lnTo>
                        <a:close/>
                        <a:moveTo>
                          <a:pt x="755" y="116"/>
                        </a:moveTo>
                        <a:lnTo>
                          <a:pt x="755" y="116"/>
                        </a:lnTo>
                        <a:lnTo>
                          <a:pt x="749" y="115"/>
                        </a:lnTo>
                        <a:lnTo>
                          <a:pt x="742" y="111"/>
                        </a:lnTo>
                        <a:lnTo>
                          <a:pt x="740" y="106"/>
                        </a:lnTo>
                        <a:lnTo>
                          <a:pt x="739" y="100"/>
                        </a:lnTo>
                        <a:lnTo>
                          <a:pt x="739" y="100"/>
                        </a:lnTo>
                        <a:lnTo>
                          <a:pt x="740" y="92"/>
                        </a:lnTo>
                        <a:lnTo>
                          <a:pt x="742" y="87"/>
                        </a:lnTo>
                        <a:lnTo>
                          <a:pt x="749" y="83"/>
                        </a:lnTo>
                        <a:lnTo>
                          <a:pt x="755" y="82"/>
                        </a:lnTo>
                        <a:lnTo>
                          <a:pt x="755" y="82"/>
                        </a:lnTo>
                        <a:lnTo>
                          <a:pt x="761" y="83"/>
                        </a:lnTo>
                        <a:lnTo>
                          <a:pt x="768" y="87"/>
                        </a:lnTo>
                        <a:lnTo>
                          <a:pt x="771" y="92"/>
                        </a:lnTo>
                        <a:lnTo>
                          <a:pt x="773" y="100"/>
                        </a:lnTo>
                        <a:lnTo>
                          <a:pt x="773" y="100"/>
                        </a:lnTo>
                        <a:lnTo>
                          <a:pt x="771" y="106"/>
                        </a:lnTo>
                        <a:lnTo>
                          <a:pt x="768" y="111"/>
                        </a:lnTo>
                        <a:lnTo>
                          <a:pt x="761" y="115"/>
                        </a:lnTo>
                        <a:lnTo>
                          <a:pt x="755" y="116"/>
                        </a:lnTo>
                        <a:lnTo>
                          <a:pt x="755" y="116"/>
                        </a:lnTo>
                        <a:close/>
                      </a:path>
                    </a:pathLst>
                  </a:custGeom>
                  <a:solidFill>
                    <a:srgbClr val="0070C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eaLnBrk="0" hangingPunct="0">
                      <a:defRPr/>
                    </a:pPr>
                    <a:endParaRPr lang="zh-CN" altLang="en-US" sz="1200" kern="0" dirty="0">
                      <a:latin typeface="+mn-ea"/>
                      <a:ea typeface="+mn-ea"/>
                    </a:endParaRPr>
                  </a:p>
                </p:txBody>
              </p:sp>
              <p:sp>
                <p:nvSpPr>
                  <p:cNvPr id="30" name="Freeform 79"/>
                  <p:cNvSpPr>
                    <a:spLocks noEditPoints="1"/>
                  </p:cNvSpPr>
                  <p:nvPr/>
                </p:nvSpPr>
                <p:spPr bwMode="auto">
                  <a:xfrm>
                    <a:off x="2615156" y="2898596"/>
                    <a:ext cx="360949" cy="112104"/>
                  </a:xfrm>
                  <a:custGeom>
                    <a:avLst/>
                    <a:gdLst>
                      <a:gd name="T0" fmla="*/ 0 w 662"/>
                      <a:gd name="T1" fmla="*/ 16 h 195"/>
                      <a:gd name="T2" fmla="*/ 19 w 662"/>
                      <a:gd name="T3" fmla="*/ 195 h 195"/>
                      <a:gd name="T4" fmla="*/ 662 w 662"/>
                      <a:gd name="T5" fmla="*/ 179 h 195"/>
                      <a:gd name="T6" fmla="*/ 644 w 662"/>
                      <a:gd name="T7" fmla="*/ 0 h 195"/>
                      <a:gd name="T8" fmla="*/ 584 w 662"/>
                      <a:gd name="T9" fmla="*/ 17 h 195"/>
                      <a:gd name="T10" fmla="*/ 511 w 662"/>
                      <a:gd name="T11" fmla="*/ 63 h 195"/>
                      <a:gd name="T12" fmla="*/ 506 w 662"/>
                      <a:gd name="T13" fmla="*/ 76 h 195"/>
                      <a:gd name="T14" fmla="*/ 607 w 662"/>
                      <a:gd name="T15" fmla="*/ 116 h 195"/>
                      <a:gd name="T16" fmla="*/ 506 w 662"/>
                      <a:gd name="T17" fmla="*/ 118 h 195"/>
                      <a:gd name="T18" fmla="*/ 426 w 662"/>
                      <a:gd name="T19" fmla="*/ 16 h 195"/>
                      <a:gd name="T20" fmla="*/ 451 w 662"/>
                      <a:gd name="T21" fmla="*/ 62 h 195"/>
                      <a:gd name="T22" fmla="*/ 351 w 662"/>
                      <a:gd name="T23" fmla="*/ 78 h 195"/>
                      <a:gd name="T24" fmla="*/ 430 w 662"/>
                      <a:gd name="T25" fmla="*/ 76 h 195"/>
                      <a:gd name="T26" fmla="*/ 355 w 662"/>
                      <a:gd name="T27" fmla="*/ 121 h 195"/>
                      <a:gd name="T28" fmla="*/ 198 w 662"/>
                      <a:gd name="T29" fmla="*/ 17 h 195"/>
                      <a:gd name="T30" fmla="*/ 298 w 662"/>
                      <a:gd name="T31" fmla="*/ 59 h 195"/>
                      <a:gd name="T32" fmla="*/ 197 w 662"/>
                      <a:gd name="T33" fmla="*/ 59 h 195"/>
                      <a:gd name="T34" fmla="*/ 271 w 662"/>
                      <a:gd name="T35" fmla="*/ 73 h 195"/>
                      <a:gd name="T36" fmla="*/ 293 w 662"/>
                      <a:gd name="T37" fmla="*/ 121 h 195"/>
                      <a:gd name="T38" fmla="*/ 42 w 662"/>
                      <a:gd name="T39" fmla="*/ 20 h 195"/>
                      <a:gd name="T40" fmla="*/ 122 w 662"/>
                      <a:gd name="T41" fmla="*/ 20 h 195"/>
                      <a:gd name="T42" fmla="*/ 43 w 662"/>
                      <a:gd name="T43" fmla="*/ 62 h 195"/>
                      <a:gd name="T44" fmla="*/ 46 w 662"/>
                      <a:gd name="T45" fmla="*/ 73 h 195"/>
                      <a:gd name="T46" fmla="*/ 143 w 662"/>
                      <a:gd name="T47" fmla="*/ 118 h 195"/>
                      <a:gd name="T48" fmla="*/ 42 w 662"/>
                      <a:gd name="T49" fmla="*/ 78 h 195"/>
                      <a:gd name="T50" fmla="*/ 42 w 662"/>
                      <a:gd name="T51" fmla="*/ 136 h 195"/>
                      <a:gd name="T52" fmla="*/ 122 w 662"/>
                      <a:gd name="T53" fmla="*/ 136 h 195"/>
                      <a:gd name="T54" fmla="*/ 165 w 662"/>
                      <a:gd name="T55" fmla="*/ 172 h 195"/>
                      <a:gd name="T56" fmla="*/ 135 w 662"/>
                      <a:gd name="T57" fmla="*/ 137 h 195"/>
                      <a:gd name="T58" fmla="*/ 165 w 662"/>
                      <a:gd name="T59" fmla="*/ 114 h 195"/>
                      <a:gd name="T60" fmla="*/ 135 w 662"/>
                      <a:gd name="T61" fmla="*/ 79 h 195"/>
                      <a:gd name="T62" fmla="*/ 165 w 662"/>
                      <a:gd name="T63" fmla="*/ 56 h 195"/>
                      <a:gd name="T64" fmla="*/ 135 w 662"/>
                      <a:gd name="T65" fmla="*/ 21 h 195"/>
                      <a:gd name="T66" fmla="*/ 202 w 662"/>
                      <a:gd name="T67" fmla="*/ 178 h 195"/>
                      <a:gd name="T68" fmla="*/ 198 w 662"/>
                      <a:gd name="T69" fmla="*/ 132 h 195"/>
                      <a:gd name="T70" fmla="*/ 298 w 662"/>
                      <a:gd name="T71" fmla="*/ 174 h 195"/>
                      <a:gd name="T72" fmla="*/ 318 w 662"/>
                      <a:gd name="T73" fmla="*/ 173 h 195"/>
                      <a:gd name="T74" fmla="*/ 318 w 662"/>
                      <a:gd name="T75" fmla="*/ 136 h 195"/>
                      <a:gd name="T76" fmla="*/ 318 w 662"/>
                      <a:gd name="T77" fmla="*/ 115 h 195"/>
                      <a:gd name="T78" fmla="*/ 318 w 662"/>
                      <a:gd name="T79" fmla="*/ 78 h 195"/>
                      <a:gd name="T80" fmla="*/ 318 w 662"/>
                      <a:gd name="T81" fmla="*/ 58 h 195"/>
                      <a:gd name="T82" fmla="*/ 318 w 662"/>
                      <a:gd name="T83" fmla="*/ 21 h 195"/>
                      <a:gd name="T84" fmla="*/ 353 w 662"/>
                      <a:gd name="T85" fmla="*/ 176 h 195"/>
                      <a:gd name="T86" fmla="*/ 426 w 662"/>
                      <a:gd name="T87" fmla="*/ 131 h 195"/>
                      <a:gd name="T88" fmla="*/ 451 w 662"/>
                      <a:gd name="T89" fmla="*/ 176 h 195"/>
                      <a:gd name="T90" fmla="*/ 464 w 662"/>
                      <a:gd name="T91" fmla="*/ 173 h 195"/>
                      <a:gd name="T92" fmla="*/ 474 w 662"/>
                      <a:gd name="T93" fmla="*/ 137 h 195"/>
                      <a:gd name="T94" fmla="*/ 464 w 662"/>
                      <a:gd name="T95" fmla="*/ 115 h 195"/>
                      <a:gd name="T96" fmla="*/ 474 w 662"/>
                      <a:gd name="T97" fmla="*/ 79 h 195"/>
                      <a:gd name="T98" fmla="*/ 464 w 662"/>
                      <a:gd name="T99" fmla="*/ 58 h 195"/>
                      <a:gd name="T100" fmla="*/ 474 w 662"/>
                      <a:gd name="T101" fmla="*/ 21 h 195"/>
                      <a:gd name="T102" fmla="*/ 506 w 662"/>
                      <a:gd name="T103" fmla="*/ 174 h 195"/>
                      <a:gd name="T104" fmla="*/ 584 w 662"/>
                      <a:gd name="T105" fmla="*/ 132 h 195"/>
                      <a:gd name="T106" fmla="*/ 602 w 662"/>
                      <a:gd name="T107" fmla="*/ 178 h 195"/>
                      <a:gd name="T108" fmla="*/ 599 w 662"/>
                      <a:gd name="T109" fmla="*/ 137 h 195"/>
                      <a:gd name="T110" fmla="*/ 629 w 662"/>
                      <a:gd name="T111" fmla="*/ 172 h 195"/>
                      <a:gd name="T112" fmla="*/ 599 w 662"/>
                      <a:gd name="T113" fmla="*/ 79 h 195"/>
                      <a:gd name="T114" fmla="*/ 629 w 662"/>
                      <a:gd name="T115" fmla="*/ 114 h 195"/>
                      <a:gd name="T116" fmla="*/ 599 w 662"/>
                      <a:gd name="T117" fmla="*/ 23 h 195"/>
                      <a:gd name="T118" fmla="*/ 629 w 662"/>
                      <a:gd name="T119"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4" y="0"/>
                        </a:moveTo>
                        <a:lnTo>
                          <a:pt x="19" y="0"/>
                        </a:lnTo>
                        <a:lnTo>
                          <a:pt x="19" y="0"/>
                        </a:lnTo>
                        <a:lnTo>
                          <a:pt x="13" y="1"/>
                        </a:lnTo>
                        <a:lnTo>
                          <a:pt x="6" y="4"/>
                        </a:lnTo>
                        <a:lnTo>
                          <a:pt x="2" y="10"/>
                        </a:lnTo>
                        <a:lnTo>
                          <a:pt x="1" y="12"/>
                        </a:lnTo>
                        <a:lnTo>
                          <a:pt x="0" y="16"/>
                        </a:lnTo>
                        <a:lnTo>
                          <a:pt x="0" y="179"/>
                        </a:lnTo>
                        <a:lnTo>
                          <a:pt x="0" y="179"/>
                        </a:lnTo>
                        <a:lnTo>
                          <a:pt x="1" y="181"/>
                        </a:lnTo>
                        <a:lnTo>
                          <a:pt x="2" y="184"/>
                        </a:lnTo>
                        <a:lnTo>
                          <a:pt x="6" y="190"/>
                        </a:lnTo>
                        <a:lnTo>
                          <a:pt x="13" y="193"/>
                        </a:lnTo>
                        <a:lnTo>
                          <a:pt x="16" y="195"/>
                        </a:lnTo>
                        <a:lnTo>
                          <a:pt x="19" y="195"/>
                        </a:lnTo>
                        <a:lnTo>
                          <a:pt x="644" y="195"/>
                        </a:lnTo>
                        <a:lnTo>
                          <a:pt x="644" y="195"/>
                        </a:lnTo>
                        <a:lnTo>
                          <a:pt x="647" y="195"/>
                        </a:lnTo>
                        <a:lnTo>
                          <a:pt x="651" y="193"/>
                        </a:lnTo>
                        <a:lnTo>
                          <a:pt x="658" y="190"/>
                        </a:lnTo>
                        <a:lnTo>
                          <a:pt x="661" y="184"/>
                        </a:lnTo>
                        <a:lnTo>
                          <a:pt x="662" y="181"/>
                        </a:lnTo>
                        <a:lnTo>
                          <a:pt x="662" y="179"/>
                        </a:lnTo>
                        <a:lnTo>
                          <a:pt x="662" y="16"/>
                        </a:lnTo>
                        <a:lnTo>
                          <a:pt x="662" y="16"/>
                        </a:lnTo>
                        <a:lnTo>
                          <a:pt x="662" y="12"/>
                        </a:lnTo>
                        <a:lnTo>
                          <a:pt x="661" y="10"/>
                        </a:lnTo>
                        <a:lnTo>
                          <a:pt x="658" y="4"/>
                        </a:lnTo>
                        <a:lnTo>
                          <a:pt x="651" y="1"/>
                        </a:lnTo>
                        <a:lnTo>
                          <a:pt x="644" y="0"/>
                        </a:lnTo>
                        <a:lnTo>
                          <a:pt x="644" y="0"/>
                        </a:lnTo>
                        <a:close/>
                        <a:moveTo>
                          <a:pt x="506" y="20"/>
                        </a:moveTo>
                        <a:lnTo>
                          <a:pt x="506" y="20"/>
                        </a:lnTo>
                        <a:lnTo>
                          <a:pt x="506" y="18"/>
                        </a:lnTo>
                        <a:lnTo>
                          <a:pt x="507" y="17"/>
                        </a:lnTo>
                        <a:lnTo>
                          <a:pt x="511" y="16"/>
                        </a:lnTo>
                        <a:lnTo>
                          <a:pt x="581" y="16"/>
                        </a:lnTo>
                        <a:lnTo>
                          <a:pt x="581" y="16"/>
                        </a:lnTo>
                        <a:lnTo>
                          <a:pt x="584" y="17"/>
                        </a:lnTo>
                        <a:lnTo>
                          <a:pt x="585" y="18"/>
                        </a:lnTo>
                        <a:lnTo>
                          <a:pt x="586" y="20"/>
                        </a:lnTo>
                        <a:lnTo>
                          <a:pt x="607" y="59"/>
                        </a:lnTo>
                        <a:lnTo>
                          <a:pt x="607" y="59"/>
                        </a:lnTo>
                        <a:lnTo>
                          <a:pt x="607" y="60"/>
                        </a:lnTo>
                        <a:lnTo>
                          <a:pt x="606" y="62"/>
                        </a:lnTo>
                        <a:lnTo>
                          <a:pt x="602" y="63"/>
                        </a:lnTo>
                        <a:lnTo>
                          <a:pt x="511" y="63"/>
                        </a:lnTo>
                        <a:lnTo>
                          <a:pt x="511" y="63"/>
                        </a:lnTo>
                        <a:lnTo>
                          <a:pt x="507" y="62"/>
                        </a:lnTo>
                        <a:lnTo>
                          <a:pt x="506" y="60"/>
                        </a:lnTo>
                        <a:lnTo>
                          <a:pt x="506" y="59"/>
                        </a:lnTo>
                        <a:lnTo>
                          <a:pt x="506" y="20"/>
                        </a:lnTo>
                        <a:close/>
                        <a:moveTo>
                          <a:pt x="506" y="78"/>
                        </a:moveTo>
                        <a:lnTo>
                          <a:pt x="506" y="78"/>
                        </a:lnTo>
                        <a:lnTo>
                          <a:pt x="506" y="76"/>
                        </a:lnTo>
                        <a:lnTo>
                          <a:pt x="507" y="75"/>
                        </a:lnTo>
                        <a:lnTo>
                          <a:pt x="511" y="73"/>
                        </a:lnTo>
                        <a:lnTo>
                          <a:pt x="581" y="73"/>
                        </a:lnTo>
                        <a:lnTo>
                          <a:pt x="581" y="73"/>
                        </a:lnTo>
                        <a:lnTo>
                          <a:pt x="584" y="75"/>
                        </a:lnTo>
                        <a:lnTo>
                          <a:pt x="585" y="76"/>
                        </a:lnTo>
                        <a:lnTo>
                          <a:pt x="586" y="78"/>
                        </a:lnTo>
                        <a:lnTo>
                          <a:pt x="607" y="116"/>
                        </a:lnTo>
                        <a:lnTo>
                          <a:pt x="607" y="116"/>
                        </a:lnTo>
                        <a:lnTo>
                          <a:pt x="607" y="118"/>
                        </a:lnTo>
                        <a:lnTo>
                          <a:pt x="606" y="119"/>
                        </a:lnTo>
                        <a:lnTo>
                          <a:pt x="602" y="121"/>
                        </a:lnTo>
                        <a:lnTo>
                          <a:pt x="511" y="121"/>
                        </a:lnTo>
                        <a:lnTo>
                          <a:pt x="511" y="121"/>
                        </a:lnTo>
                        <a:lnTo>
                          <a:pt x="507" y="119"/>
                        </a:lnTo>
                        <a:lnTo>
                          <a:pt x="506" y="118"/>
                        </a:lnTo>
                        <a:lnTo>
                          <a:pt x="506" y="116"/>
                        </a:lnTo>
                        <a:lnTo>
                          <a:pt x="506" y="78"/>
                        </a:lnTo>
                        <a:close/>
                        <a:moveTo>
                          <a:pt x="351" y="20"/>
                        </a:moveTo>
                        <a:lnTo>
                          <a:pt x="351" y="20"/>
                        </a:lnTo>
                        <a:lnTo>
                          <a:pt x="352" y="18"/>
                        </a:lnTo>
                        <a:lnTo>
                          <a:pt x="353" y="17"/>
                        </a:lnTo>
                        <a:lnTo>
                          <a:pt x="355" y="16"/>
                        </a:lnTo>
                        <a:lnTo>
                          <a:pt x="426" y="16"/>
                        </a:lnTo>
                        <a:lnTo>
                          <a:pt x="426" y="16"/>
                        </a:lnTo>
                        <a:lnTo>
                          <a:pt x="429" y="17"/>
                        </a:lnTo>
                        <a:lnTo>
                          <a:pt x="430" y="18"/>
                        </a:lnTo>
                        <a:lnTo>
                          <a:pt x="431" y="20"/>
                        </a:lnTo>
                        <a:lnTo>
                          <a:pt x="452" y="59"/>
                        </a:lnTo>
                        <a:lnTo>
                          <a:pt x="452" y="59"/>
                        </a:lnTo>
                        <a:lnTo>
                          <a:pt x="452" y="60"/>
                        </a:lnTo>
                        <a:lnTo>
                          <a:pt x="451" y="62"/>
                        </a:lnTo>
                        <a:lnTo>
                          <a:pt x="447" y="63"/>
                        </a:lnTo>
                        <a:lnTo>
                          <a:pt x="355" y="63"/>
                        </a:lnTo>
                        <a:lnTo>
                          <a:pt x="355" y="63"/>
                        </a:lnTo>
                        <a:lnTo>
                          <a:pt x="353" y="62"/>
                        </a:lnTo>
                        <a:lnTo>
                          <a:pt x="352" y="60"/>
                        </a:lnTo>
                        <a:lnTo>
                          <a:pt x="351" y="59"/>
                        </a:lnTo>
                        <a:lnTo>
                          <a:pt x="351" y="20"/>
                        </a:lnTo>
                        <a:close/>
                        <a:moveTo>
                          <a:pt x="351" y="78"/>
                        </a:moveTo>
                        <a:lnTo>
                          <a:pt x="351" y="78"/>
                        </a:lnTo>
                        <a:lnTo>
                          <a:pt x="352" y="76"/>
                        </a:lnTo>
                        <a:lnTo>
                          <a:pt x="353" y="75"/>
                        </a:lnTo>
                        <a:lnTo>
                          <a:pt x="355" y="73"/>
                        </a:lnTo>
                        <a:lnTo>
                          <a:pt x="426" y="73"/>
                        </a:lnTo>
                        <a:lnTo>
                          <a:pt x="426" y="73"/>
                        </a:lnTo>
                        <a:lnTo>
                          <a:pt x="429" y="75"/>
                        </a:lnTo>
                        <a:lnTo>
                          <a:pt x="430" y="76"/>
                        </a:lnTo>
                        <a:lnTo>
                          <a:pt x="431" y="78"/>
                        </a:lnTo>
                        <a:lnTo>
                          <a:pt x="452" y="116"/>
                        </a:lnTo>
                        <a:lnTo>
                          <a:pt x="452" y="116"/>
                        </a:lnTo>
                        <a:lnTo>
                          <a:pt x="452" y="118"/>
                        </a:lnTo>
                        <a:lnTo>
                          <a:pt x="451" y="119"/>
                        </a:lnTo>
                        <a:lnTo>
                          <a:pt x="447" y="121"/>
                        </a:lnTo>
                        <a:lnTo>
                          <a:pt x="355" y="121"/>
                        </a:lnTo>
                        <a:lnTo>
                          <a:pt x="355" y="121"/>
                        </a:lnTo>
                        <a:lnTo>
                          <a:pt x="353" y="119"/>
                        </a:lnTo>
                        <a:lnTo>
                          <a:pt x="352" y="118"/>
                        </a:lnTo>
                        <a:lnTo>
                          <a:pt x="351" y="116"/>
                        </a:lnTo>
                        <a:lnTo>
                          <a:pt x="351" y="78"/>
                        </a:lnTo>
                        <a:close/>
                        <a:moveTo>
                          <a:pt x="197" y="20"/>
                        </a:moveTo>
                        <a:lnTo>
                          <a:pt x="197" y="20"/>
                        </a:lnTo>
                        <a:lnTo>
                          <a:pt x="197" y="18"/>
                        </a:lnTo>
                        <a:lnTo>
                          <a:pt x="198" y="17"/>
                        </a:lnTo>
                        <a:lnTo>
                          <a:pt x="202" y="16"/>
                        </a:lnTo>
                        <a:lnTo>
                          <a:pt x="271" y="16"/>
                        </a:lnTo>
                        <a:lnTo>
                          <a:pt x="271" y="16"/>
                        </a:lnTo>
                        <a:lnTo>
                          <a:pt x="275" y="17"/>
                        </a:lnTo>
                        <a:lnTo>
                          <a:pt x="276" y="18"/>
                        </a:lnTo>
                        <a:lnTo>
                          <a:pt x="276" y="20"/>
                        </a:lnTo>
                        <a:lnTo>
                          <a:pt x="298" y="59"/>
                        </a:lnTo>
                        <a:lnTo>
                          <a:pt x="298" y="59"/>
                        </a:lnTo>
                        <a:lnTo>
                          <a:pt x="297" y="60"/>
                        </a:lnTo>
                        <a:lnTo>
                          <a:pt x="297" y="62"/>
                        </a:lnTo>
                        <a:lnTo>
                          <a:pt x="293" y="63"/>
                        </a:lnTo>
                        <a:lnTo>
                          <a:pt x="202" y="63"/>
                        </a:lnTo>
                        <a:lnTo>
                          <a:pt x="202" y="63"/>
                        </a:lnTo>
                        <a:lnTo>
                          <a:pt x="198" y="62"/>
                        </a:lnTo>
                        <a:lnTo>
                          <a:pt x="197" y="60"/>
                        </a:lnTo>
                        <a:lnTo>
                          <a:pt x="197" y="59"/>
                        </a:lnTo>
                        <a:lnTo>
                          <a:pt x="197" y="20"/>
                        </a:lnTo>
                        <a:close/>
                        <a:moveTo>
                          <a:pt x="197" y="78"/>
                        </a:moveTo>
                        <a:lnTo>
                          <a:pt x="197" y="78"/>
                        </a:lnTo>
                        <a:lnTo>
                          <a:pt x="197" y="76"/>
                        </a:lnTo>
                        <a:lnTo>
                          <a:pt x="198" y="75"/>
                        </a:lnTo>
                        <a:lnTo>
                          <a:pt x="202" y="73"/>
                        </a:lnTo>
                        <a:lnTo>
                          <a:pt x="271" y="73"/>
                        </a:lnTo>
                        <a:lnTo>
                          <a:pt x="271" y="73"/>
                        </a:lnTo>
                        <a:lnTo>
                          <a:pt x="275" y="75"/>
                        </a:lnTo>
                        <a:lnTo>
                          <a:pt x="276" y="76"/>
                        </a:lnTo>
                        <a:lnTo>
                          <a:pt x="276" y="78"/>
                        </a:lnTo>
                        <a:lnTo>
                          <a:pt x="298" y="116"/>
                        </a:lnTo>
                        <a:lnTo>
                          <a:pt x="298" y="116"/>
                        </a:lnTo>
                        <a:lnTo>
                          <a:pt x="297" y="118"/>
                        </a:lnTo>
                        <a:lnTo>
                          <a:pt x="297" y="119"/>
                        </a:lnTo>
                        <a:lnTo>
                          <a:pt x="293" y="121"/>
                        </a:lnTo>
                        <a:lnTo>
                          <a:pt x="202" y="121"/>
                        </a:lnTo>
                        <a:lnTo>
                          <a:pt x="202" y="121"/>
                        </a:lnTo>
                        <a:lnTo>
                          <a:pt x="198" y="119"/>
                        </a:lnTo>
                        <a:lnTo>
                          <a:pt x="197" y="118"/>
                        </a:lnTo>
                        <a:lnTo>
                          <a:pt x="197" y="116"/>
                        </a:lnTo>
                        <a:lnTo>
                          <a:pt x="197" y="78"/>
                        </a:lnTo>
                        <a:close/>
                        <a:moveTo>
                          <a:pt x="42" y="20"/>
                        </a:moveTo>
                        <a:lnTo>
                          <a:pt x="42" y="20"/>
                        </a:lnTo>
                        <a:lnTo>
                          <a:pt x="42" y="18"/>
                        </a:lnTo>
                        <a:lnTo>
                          <a:pt x="43" y="17"/>
                        </a:lnTo>
                        <a:lnTo>
                          <a:pt x="46" y="16"/>
                        </a:lnTo>
                        <a:lnTo>
                          <a:pt x="117" y="16"/>
                        </a:lnTo>
                        <a:lnTo>
                          <a:pt x="117" y="16"/>
                        </a:lnTo>
                        <a:lnTo>
                          <a:pt x="120" y="17"/>
                        </a:lnTo>
                        <a:lnTo>
                          <a:pt x="121" y="18"/>
                        </a:lnTo>
                        <a:lnTo>
                          <a:pt x="122" y="20"/>
                        </a:lnTo>
                        <a:lnTo>
                          <a:pt x="143" y="59"/>
                        </a:lnTo>
                        <a:lnTo>
                          <a:pt x="143" y="59"/>
                        </a:lnTo>
                        <a:lnTo>
                          <a:pt x="143" y="60"/>
                        </a:lnTo>
                        <a:lnTo>
                          <a:pt x="142" y="62"/>
                        </a:lnTo>
                        <a:lnTo>
                          <a:pt x="138" y="63"/>
                        </a:lnTo>
                        <a:lnTo>
                          <a:pt x="46" y="63"/>
                        </a:lnTo>
                        <a:lnTo>
                          <a:pt x="46" y="63"/>
                        </a:lnTo>
                        <a:lnTo>
                          <a:pt x="43" y="62"/>
                        </a:lnTo>
                        <a:lnTo>
                          <a:pt x="42" y="60"/>
                        </a:lnTo>
                        <a:lnTo>
                          <a:pt x="42" y="59"/>
                        </a:lnTo>
                        <a:lnTo>
                          <a:pt x="42" y="20"/>
                        </a:lnTo>
                        <a:close/>
                        <a:moveTo>
                          <a:pt x="42" y="78"/>
                        </a:moveTo>
                        <a:lnTo>
                          <a:pt x="42" y="78"/>
                        </a:lnTo>
                        <a:lnTo>
                          <a:pt x="42" y="76"/>
                        </a:lnTo>
                        <a:lnTo>
                          <a:pt x="43" y="75"/>
                        </a:lnTo>
                        <a:lnTo>
                          <a:pt x="46" y="73"/>
                        </a:lnTo>
                        <a:lnTo>
                          <a:pt x="117" y="73"/>
                        </a:lnTo>
                        <a:lnTo>
                          <a:pt x="117" y="73"/>
                        </a:lnTo>
                        <a:lnTo>
                          <a:pt x="120" y="75"/>
                        </a:lnTo>
                        <a:lnTo>
                          <a:pt x="121" y="76"/>
                        </a:lnTo>
                        <a:lnTo>
                          <a:pt x="122" y="78"/>
                        </a:lnTo>
                        <a:lnTo>
                          <a:pt x="143" y="116"/>
                        </a:lnTo>
                        <a:lnTo>
                          <a:pt x="143" y="116"/>
                        </a:lnTo>
                        <a:lnTo>
                          <a:pt x="143" y="118"/>
                        </a:lnTo>
                        <a:lnTo>
                          <a:pt x="142" y="119"/>
                        </a:lnTo>
                        <a:lnTo>
                          <a:pt x="138" y="121"/>
                        </a:lnTo>
                        <a:lnTo>
                          <a:pt x="46" y="121"/>
                        </a:lnTo>
                        <a:lnTo>
                          <a:pt x="46" y="121"/>
                        </a:lnTo>
                        <a:lnTo>
                          <a:pt x="43" y="119"/>
                        </a:lnTo>
                        <a:lnTo>
                          <a:pt x="42" y="118"/>
                        </a:lnTo>
                        <a:lnTo>
                          <a:pt x="42" y="116"/>
                        </a:lnTo>
                        <a:lnTo>
                          <a:pt x="42" y="78"/>
                        </a:lnTo>
                        <a:close/>
                        <a:moveTo>
                          <a:pt x="138" y="178"/>
                        </a:moveTo>
                        <a:lnTo>
                          <a:pt x="46" y="178"/>
                        </a:lnTo>
                        <a:lnTo>
                          <a:pt x="46" y="178"/>
                        </a:lnTo>
                        <a:lnTo>
                          <a:pt x="43" y="176"/>
                        </a:lnTo>
                        <a:lnTo>
                          <a:pt x="42" y="175"/>
                        </a:lnTo>
                        <a:lnTo>
                          <a:pt x="42" y="174"/>
                        </a:lnTo>
                        <a:lnTo>
                          <a:pt x="42" y="136"/>
                        </a:lnTo>
                        <a:lnTo>
                          <a:pt x="42" y="136"/>
                        </a:lnTo>
                        <a:lnTo>
                          <a:pt x="42" y="133"/>
                        </a:lnTo>
                        <a:lnTo>
                          <a:pt x="43" y="132"/>
                        </a:lnTo>
                        <a:lnTo>
                          <a:pt x="46" y="131"/>
                        </a:lnTo>
                        <a:lnTo>
                          <a:pt x="117" y="131"/>
                        </a:lnTo>
                        <a:lnTo>
                          <a:pt x="117" y="131"/>
                        </a:lnTo>
                        <a:lnTo>
                          <a:pt x="120" y="132"/>
                        </a:lnTo>
                        <a:lnTo>
                          <a:pt x="121" y="133"/>
                        </a:lnTo>
                        <a:lnTo>
                          <a:pt x="122" y="136"/>
                        </a:lnTo>
                        <a:lnTo>
                          <a:pt x="143" y="174"/>
                        </a:lnTo>
                        <a:lnTo>
                          <a:pt x="143" y="174"/>
                        </a:lnTo>
                        <a:lnTo>
                          <a:pt x="143" y="175"/>
                        </a:lnTo>
                        <a:lnTo>
                          <a:pt x="142" y="176"/>
                        </a:lnTo>
                        <a:lnTo>
                          <a:pt x="138" y="178"/>
                        </a:lnTo>
                        <a:lnTo>
                          <a:pt x="138" y="178"/>
                        </a:lnTo>
                        <a:close/>
                        <a:moveTo>
                          <a:pt x="165" y="172"/>
                        </a:moveTo>
                        <a:lnTo>
                          <a:pt x="165" y="172"/>
                        </a:lnTo>
                        <a:lnTo>
                          <a:pt x="165" y="172"/>
                        </a:lnTo>
                        <a:lnTo>
                          <a:pt x="164" y="173"/>
                        </a:lnTo>
                        <a:lnTo>
                          <a:pt x="154" y="173"/>
                        </a:lnTo>
                        <a:lnTo>
                          <a:pt x="154" y="173"/>
                        </a:lnTo>
                        <a:lnTo>
                          <a:pt x="153" y="172"/>
                        </a:lnTo>
                        <a:lnTo>
                          <a:pt x="135" y="137"/>
                        </a:lnTo>
                        <a:lnTo>
                          <a:pt x="135" y="137"/>
                        </a:lnTo>
                        <a:lnTo>
                          <a:pt x="135" y="137"/>
                        </a:lnTo>
                        <a:lnTo>
                          <a:pt x="136" y="136"/>
                        </a:lnTo>
                        <a:lnTo>
                          <a:pt x="164" y="136"/>
                        </a:lnTo>
                        <a:lnTo>
                          <a:pt x="164" y="136"/>
                        </a:lnTo>
                        <a:lnTo>
                          <a:pt x="165" y="137"/>
                        </a:lnTo>
                        <a:lnTo>
                          <a:pt x="165" y="138"/>
                        </a:lnTo>
                        <a:lnTo>
                          <a:pt x="165" y="172"/>
                        </a:lnTo>
                        <a:close/>
                        <a:moveTo>
                          <a:pt x="165" y="114"/>
                        </a:moveTo>
                        <a:lnTo>
                          <a:pt x="165" y="114"/>
                        </a:lnTo>
                        <a:lnTo>
                          <a:pt x="165" y="114"/>
                        </a:lnTo>
                        <a:lnTo>
                          <a:pt x="164" y="115"/>
                        </a:lnTo>
                        <a:lnTo>
                          <a:pt x="154" y="115"/>
                        </a:lnTo>
                        <a:lnTo>
                          <a:pt x="154" y="115"/>
                        </a:lnTo>
                        <a:lnTo>
                          <a:pt x="153" y="114"/>
                        </a:lnTo>
                        <a:lnTo>
                          <a:pt x="135" y="79"/>
                        </a:lnTo>
                        <a:lnTo>
                          <a:pt x="135" y="79"/>
                        </a:lnTo>
                        <a:lnTo>
                          <a:pt x="135" y="79"/>
                        </a:lnTo>
                        <a:lnTo>
                          <a:pt x="136" y="78"/>
                        </a:lnTo>
                        <a:lnTo>
                          <a:pt x="164" y="78"/>
                        </a:lnTo>
                        <a:lnTo>
                          <a:pt x="164" y="78"/>
                        </a:lnTo>
                        <a:lnTo>
                          <a:pt x="165" y="79"/>
                        </a:lnTo>
                        <a:lnTo>
                          <a:pt x="165" y="80"/>
                        </a:lnTo>
                        <a:lnTo>
                          <a:pt x="165" y="114"/>
                        </a:lnTo>
                        <a:close/>
                        <a:moveTo>
                          <a:pt x="165" y="56"/>
                        </a:moveTo>
                        <a:lnTo>
                          <a:pt x="165" y="56"/>
                        </a:lnTo>
                        <a:lnTo>
                          <a:pt x="165" y="56"/>
                        </a:lnTo>
                        <a:lnTo>
                          <a:pt x="164" y="58"/>
                        </a:lnTo>
                        <a:lnTo>
                          <a:pt x="154" y="58"/>
                        </a:lnTo>
                        <a:lnTo>
                          <a:pt x="154" y="58"/>
                        </a:lnTo>
                        <a:lnTo>
                          <a:pt x="153" y="56"/>
                        </a:lnTo>
                        <a:lnTo>
                          <a:pt x="135" y="23"/>
                        </a:lnTo>
                        <a:lnTo>
                          <a:pt x="135" y="23"/>
                        </a:lnTo>
                        <a:lnTo>
                          <a:pt x="135" y="21"/>
                        </a:lnTo>
                        <a:lnTo>
                          <a:pt x="136" y="21"/>
                        </a:lnTo>
                        <a:lnTo>
                          <a:pt x="164" y="21"/>
                        </a:lnTo>
                        <a:lnTo>
                          <a:pt x="164" y="21"/>
                        </a:lnTo>
                        <a:lnTo>
                          <a:pt x="165" y="21"/>
                        </a:lnTo>
                        <a:lnTo>
                          <a:pt x="165" y="23"/>
                        </a:lnTo>
                        <a:lnTo>
                          <a:pt x="165" y="56"/>
                        </a:lnTo>
                        <a:close/>
                        <a:moveTo>
                          <a:pt x="293" y="178"/>
                        </a:moveTo>
                        <a:lnTo>
                          <a:pt x="202" y="178"/>
                        </a:lnTo>
                        <a:lnTo>
                          <a:pt x="202" y="178"/>
                        </a:lnTo>
                        <a:lnTo>
                          <a:pt x="198" y="176"/>
                        </a:lnTo>
                        <a:lnTo>
                          <a:pt x="197" y="175"/>
                        </a:lnTo>
                        <a:lnTo>
                          <a:pt x="197" y="174"/>
                        </a:lnTo>
                        <a:lnTo>
                          <a:pt x="197" y="136"/>
                        </a:lnTo>
                        <a:lnTo>
                          <a:pt x="197" y="136"/>
                        </a:lnTo>
                        <a:lnTo>
                          <a:pt x="197" y="133"/>
                        </a:lnTo>
                        <a:lnTo>
                          <a:pt x="198" y="132"/>
                        </a:lnTo>
                        <a:lnTo>
                          <a:pt x="202" y="131"/>
                        </a:lnTo>
                        <a:lnTo>
                          <a:pt x="271" y="131"/>
                        </a:lnTo>
                        <a:lnTo>
                          <a:pt x="271" y="131"/>
                        </a:lnTo>
                        <a:lnTo>
                          <a:pt x="275" y="132"/>
                        </a:lnTo>
                        <a:lnTo>
                          <a:pt x="276" y="133"/>
                        </a:lnTo>
                        <a:lnTo>
                          <a:pt x="276" y="136"/>
                        </a:lnTo>
                        <a:lnTo>
                          <a:pt x="298" y="174"/>
                        </a:lnTo>
                        <a:lnTo>
                          <a:pt x="298" y="174"/>
                        </a:lnTo>
                        <a:lnTo>
                          <a:pt x="297" y="175"/>
                        </a:lnTo>
                        <a:lnTo>
                          <a:pt x="297" y="176"/>
                        </a:lnTo>
                        <a:lnTo>
                          <a:pt x="293" y="178"/>
                        </a:lnTo>
                        <a:lnTo>
                          <a:pt x="293" y="178"/>
                        </a:lnTo>
                        <a:close/>
                        <a:moveTo>
                          <a:pt x="320" y="172"/>
                        </a:moveTo>
                        <a:lnTo>
                          <a:pt x="320" y="172"/>
                        </a:lnTo>
                        <a:lnTo>
                          <a:pt x="319" y="172"/>
                        </a:lnTo>
                        <a:lnTo>
                          <a:pt x="318" y="173"/>
                        </a:lnTo>
                        <a:lnTo>
                          <a:pt x="309" y="173"/>
                        </a:lnTo>
                        <a:lnTo>
                          <a:pt x="309" y="173"/>
                        </a:lnTo>
                        <a:lnTo>
                          <a:pt x="307" y="172"/>
                        </a:lnTo>
                        <a:lnTo>
                          <a:pt x="290" y="137"/>
                        </a:lnTo>
                        <a:lnTo>
                          <a:pt x="290" y="137"/>
                        </a:lnTo>
                        <a:lnTo>
                          <a:pt x="290" y="137"/>
                        </a:lnTo>
                        <a:lnTo>
                          <a:pt x="290" y="136"/>
                        </a:lnTo>
                        <a:lnTo>
                          <a:pt x="318" y="136"/>
                        </a:lnTo>
                        <a:lnTo>
                          <a:pt x="318" y="136"/>
                        </a:lnTo>
                        <a:lnTo>
                          <a:pt x="319" y="137"/>
                        </a:lnTo>
                        <a:lnTo>
                          <a:pt x="320" y="138"/>
                        </a:lnTo>
                        <a:lnTo>
                          <a:pt x="320" y="172"/>
                        </a:lnTo>
                        <a:close/>
                        <a:moveTo>
                          <a:pt x="320" y="114"/>
                        </a:moveTo>
                        <a:lnTo>
                          <a:pt x="320" y="114"/>
                        </a:lnTo>
                        <a:lnTo>
                          <a:pt x="319" y="114"/>
                        </a:lnTo>
                        <a:lnTo>
                          <a:pt x="318" y="115"/>
                        </a:lnTo>
                        <a:lnTo>
                          <a:pt x="309" y="115"/>
                        </a:lnTo>
                        <a:lnTo>
                          <a:pt x="309" y="115"/>
                        </a:lnTo>
                        <a:lnTo>
                          <a:pt x="307" y="114"/>
                        </a:lnTo>
                        <a:lnTo>
                          <a:pt x="290" y="79"/>
                        </a:lnTo>
                        <a:lnTo>
                          <a:pt x="290" y="79"/>
                        </a:lnTo>
                        <a:lnTo>
                          <a:pt x="290" y="79"/>
                        </a:lnTo>
                        <a:lnTo>
                          <a:pt x="290" y="78"/>
                        </a:lnTo>
                        <a:lnTo>
                          <a:pt x="318" y="78"/>
                        </a:lnTo>
                        <a:lnTo>
                          <a:pt x="318" y="78"/>
                        </a:lnTo>
                        <a:lnTo>
                          <a:pt x="319" y="79"/>
                        </a:lnTo>
                        <a:lnTo>
                          <a:pt x="320" y="80"/>
                        </a:lnTo>
                        <a:lnTo>
                          <a:pt x="320" y="114"/>
                        </a:lnTo>
                        <a:close/>
                        <a:moveTo>
                          <a:pt x="320" y="56"/>
                        </a:moveTo>
                        <a:lnTo>
                          <a:pt x="320" y="56"/>
                        </a:lnTo>
                        <a:lnTo>
                          <a:pt x="319" y="56"/>
                        </a:lnTo>
                        <a:lnTo>
                          <a:pt x="318" y="58"/>
                        </a:lnTo>
                        <a:lnTo>
                          <a:pt x="309" y="58"/>
                        </a:lnTo>
                        <a:lnTo>
                          <a:pt x="309" y="58"/>
                        </a:lnTo>
                        <a:lnTo>
                          <a:pt x="307" y="56"/>
                        </a:lnTo>
                        <a:lnTo>
                          <a:pt x="290" y="23"/>
                        </a:lnTo>
                        <a:lnTo>
                          <a:pt x="290" y="23"/>
                        </a:lnTo>
                        <a:lnTo>
                          <a:pt x="290" y="21"/>
                        </a:lnTo>
                        <a:lnTo>
                          <a:pt x="290" y="21"/>
                        </a:lnTo>
                        <a:lnTo>
                          <a:pt x="318" y="21"/>
                        </a:lnTo>
                        <a:lnTo>
                          <a:pt x="318" y="21"/>
                        </a:lnTo>
                        <a:lnTo>
                          <a:pt x="319" y="21"/>
                        </a:lnTo>
                        <a:lnTo>
                          <a:pt x="320" y="23"/>
                        </a:lnTo>
                        <a:lnTo>
                          <a:pt x="320" y="56"/>
                        </a:lnTo>
                        <a:close/>
                        <a:moveTo>
                          <a:pt x="447" y="178"/>
                        </a:moveTo>
                        <a:lnTo>
                          <a:pt x="355" y="178"/>
                        </a:lnTo>
                        <a:lnTo>
                          <a:pt x="355" y="178"/>
                        </a:lnTo>
                        <a:lnTo>
                          <a:pt x="353" y="176"/>
                        </a:lnTo>
                        <a:lnTo>
                          <a:pt x="352" y="175"/>
                        </a:lnTo>
                        <a:lnTo>
                          <a:pt x="351" y="174"/>
                        </a:lnTo>
                        <a:lnTo>
                          <a:pt x="351" y="136"/>
                        </a:lnTo>
                        <a:lnTo>
                          <a:pt x="351" y="136"/>
                        </a:lnTo>
                        <a:lnTo>
                          <a:pt x="352" y="133"/>
                        </a:lnTo>
                        <a:lnTo>
                          <a:pt x="353" y="132"/>
                        </a:lnTo>
                        <a:lnTo>
                          <a:pt x="355" y="131"/>
                        </a:lnTo>
                        <a:lnTo>
                          <a:pt x="426" y="131"/>
                        </a:lnTo>
                        <a:lnTo>
                          <a:pt x="426" y="131"/>
                        </a:lnTo>
                        <a:lnTo>
                          <a:pt x="429" y="132"/>
                        </a:lnTo>
                        <a:lnTo>
                          <a:pt x="430" y="133"/>
                        </a:lnTo>
                        <a:lnTo>
                          <a:pt x="431" y="136"/>
                        </a:lnTo>
                        <a:lnTo>
                          <a:pt x="452" y="174"/>
                        </a:lnTo>
                        <a:lnTo>
                          <a:pt x="452" y="174"/>
                        </a:lnTo>
                        <a:lnTo>
                          <a:pt x="452" y="175"/>
                        </a:lnTo>
                        <a:lnTo>
                          <a:pt x="451" y="176"/>
                        </a:lnTo>
                        <a:lnTo>
                          <a:pt x="447" y="178"/>
                        </a:lnTo>
                        <a:lnTo>
                          <a:pt x="447" y="178"/>
                        </a:lnTo>
                        <a:close/>
                        <a:moveTo>
                          <a:pt x="474" y="172"/>
                        </a:moveTo>
                        <a:lnTo>
                          <a:pt x="474" y="172"/>
                        </a:lnTo>
                        <a:lnTo>
                          <a:pt x="474" y="172"/>
                        </a:lnTo>
                        <a:lnTo>
                          <a:pt x="473" y="173"/>
                        </a:lnTo>
                        <a:lnTo>
                          <a:pt x="464" y="173"/>
                        </a:lnTo>
                        <a:lnTo>
                          <a:pt x="464" y="173"/>
                        </a:lnTo>
                        <a:lnTo>
                          <a:pt x="462" y="172"/>
                        </a:lnTo>
                        <a:lnTo>
                          <a:pt x="444" y="137"/>
                        </a:lnTo>
                        <a:lnTo>
                          <a:pt x="444" y="137"/>
                        </a:lnTo>
                        <a:lnTo>
                          <a:pt x="444" y="137"/>
                        </a:lnTo>
                        <a:lnTo>
                          <a:pt x="445" y="136"/>
                        </a:lnTo>
                        <a:lnTo>
                          <a:pt x="473" y="136"/>
                        </a:lnTo>
                        <a:lnTo>
                          <a:pt x="473" y="136"/>
                        </a:lnTo>
                        <a:lnTo>
                          <a:pt x="474" y="137"/>
                        </a:lnTo>
                        <a:lnTo>
                          <a:pt x="474" y="138"/>
                        </a:lnTo>
                        <a:lnTo>
                          <a:pt x="474" y="172"/>
                        </a:lnTo>
                        <a:close/>
                        <a:moveTo>
                          <a:pt x="474" y="114"/>
                        </a:moveTo>
                        <a:lnTo>
                          <a:pt x="474" y="114"/>
                        </a:lnTo>
                        <a:lnTo>
                          <a:pt x="474" y="114"/>
                        </a:lnTo>
                        <a:lnTo>
                          <a:pt x="473" y="115"/>
                        </a:lnTo>
                        <a:lnTo>
                          <a:pt x="464" y="115"/>
                        </a:lnTo>
                        <a:lnTo>
                          <a:pt x="464" y="115"/>
                        </a:lnTo>
                        <a:lnTo>
                          <a:pt x="462" y="114"/>
                        </a:lnTo>
                        <a:lnTo>
                          <a:pt x="444" y="79"/>
                        </a:lnTo>
                        <a:lnTo>
                          <a:pt x="444" y="79"/>
                        </a:lnTo>
                        <a:lnTo>
                          <a:pt x="444" y="79"/>
                        </a:lnTo>
                        <a:lnTo>
                          <a:pt x="445" y="78"/>
                        </a:lnTo>
                        <a:lnTo>
                          <a:pt x="473" y="78"/>
                        </a:lnTo>
                        <a:lnTo>
                          <a:pt x="473" y="78"/>
                        </a:lnTo>
                        <a:lnTo>
                          <a:pt x="474" y="79"/>
                        </a:lnTo>
                        <a:lnTo>
                          <a:pt x="474" y="80"/>
                        </a:lnTo>
                        <a:lnTo>
                          <a:pt x="474" y="114"/>
                        </a:lnTo>
                        <a:close/>
                        <a:moveTo>
                          <a:pt x="474" y="56"/>
                        </a:moveTo>
                        <a:lnTo>
                          <a:pt x="474" y="56"/>
                        </a:lnTo>
                        <a:lnTo>
                          <a:pt x="474" y="56"/>
                        </a:lnTo>
                        <a:lnTo>
                          <a:pt x="473" y="58"/>
                        </a:lnTo>
                        <a:lnTo>
                          <a:pt x="464" y="58"/>
                        </a:lnTo>
                        <a:lnTo>
                          <a:pt x="464" y="58"/>
                        </a:lnTo>
                        <a:lnTo>
                          <a:pt x="462" y="56"/>
                        </a:lnTo>
                        <a:lnTo>
                          <a:pt x="444" y="23"/>
                        </a:lnTo>
                        <a:lnTo>
                          <a:pt x="444" y="23"/>
                        </a:lnTo>
                        <a:lnTo>
                          <a:pt x="444" y="21"/>
                        </a:lnTo>
                        <a:lnTo>
                          <a:pt x="445" y="21"/>
                        </a:lnTo>
                        <a:lnTo>
                          <a:pt x="473" y="21"/>
                        </a:lnTo>
                        <a:lnTo>
                          <a:pt x="473" y="21"/>
                        </a:lnTo>
                        <a:lnTo>
                          <a:pt x="474" y="21"/>
                        </a:lnTo>
                        <a:lnTo>
                          <a:pt x="474" y="23"/>
                        </a:lnTo>
                        <a:lnTo>
                          <a:pt x="474" y="56"/>
                        </a:lnTo>
                        <a:close/>
                        <a:moveTo>
                          <a:pt x="602" y="178"/>
                        </a:moveTo>
                        <a:lnTo>
                          <a:pt x="511" y="178"/>
                        </a:lnTo>
                        <a:lnTo>
                          <a:pt x="511" y="178"/>
                        </a:lnTo>
                        <a:lnTo>
                          <a:pt x="507" y="176"/>
                        </a:lnTo>
                        <a:lnTo>
                          <a:pt x="506" y="175"/>
                        </a:lnTo>
                        <a:lnTo>
                          <a:pt x="506" y="174"/>
                        </a:lnTo>
                        <a:lnTo>
                          <a:pt x="506" y="136"/>
                        </a:lnTo>
                        <a:lnTo>
                          <a:pt x="506" y="136"/>
                        </a:lnTo>
                        <a:lnTo>
                          <a:pt x="506" y="133"/>
                        </a:lnTo>
                        <a:lnTo>
                          <a:pt x="507" y="132"/>
                        </a:lnTo>
                        <a:lnTo>
                          <a:pt x="511" y="131"/>
                        </a:lnTo>
                        <a:lnTo>
                          <a:pt x="581" y="131"/>
                        </a:lnTo>
                        <a:lnTo>
                          <a:pt x="581" y="131"/>
                        </a:lnTo>
                        <a:lnTo>
                          <a:pt x="584" y="132"/>
                        </a:lnTo>
                        <a:lnTo>
                          <a:pt x="585" y="133"/>
                        </a:lnTo>
                        <a:lnTo>
                          <a:pt x="586" y="136"/>
                        </a:lnTo>
                        <a:lnTo>
                          <a:pt x="607" y="174"/>
                        </a:lnTo>
                        <a:lnTo>
                          <a:pt x="607" y="174"/>
                        </a:lnTo>
                        <a:lnTo>
                          <a:pt x="607" y="175"/>
                        </a:lnTo>
                        <a:lnTo>
                          <a:pt x="606" y="176"/>
                        </a:lnTo>
                        <a:lnTo>
                          <a:pt x="602" y="178"/>
                        </a:lnTo>
                        <a:lnTo>
                          <a:pt x="602" y="178"/>
                        </a:lnTo>
                        <a:close/>
                        <a:moveTo>
                          <a:pt x="629" y="172"/>
                        </a:moveTo>
                        <a:lnTo>
                          <a:pt x="629" y="172"/>
                        </a:lnTo>
                        <a:lnTo>
                          <a:pt x="629" y="172"/>
                        </a:lnTo>
                        <a:lnTo>
                          <a:pt x="628" y="173"/>
                        </a:lnTo>
                        <a:lnTo>
                          <a:pt x="618" y="173"/>
                        </a:lnTo>
                        <a:lnTo>
                          <a:pt x="618" y="173"/>
                        </a:lnTo>
                        <a:lnTo>
                          <a:pt x="617" y="172"/>
                        </a:lnTo>
                        <a:lnTo>
                          <a:pt x="599" y="137"/>
                        </a:lnTo>
                        <a:lnTo>
                          <a:pt x="599" y="137"/>
                        </a:lnTo>
                        <a:lnTo>
                          <a:pt x="599" y="137"/>
                        </a:lnTo>
                        <a:lnTo>
                          <a:pt x="600" y="136"/>
                        </a:lnTo>
                        <a:lnTo>
                          <a:pt x="628" y="136"/>
                        </a:lnTo>
                        <a:lnTo>
                          <a:pt x="628" y="136"/>
                        </a:lnTo>
                        <a:lnTo>
                          <a:pt x="629" y="137"/>
                        </a:lnTo>
                        <a:lnTo>
                          <a:pt x="629" y="138"/>
                        </a:lnTo>
                        <a:lnTo>
                          <a:pt x="629" y="172"/>
                        </a:lnTo>
                        <a:close/>
                        <a:moveTo>
                          <a:pt x="629" y="114"/>
                        </a:moveTo>
                        <a:lnTo>
                          <a:pt x="629" y="114"/>
                        </a:lnTo>
                        <a:lnTo>
                          <a:pt x="629" y="114"/>
                        </a:lnTo>
                        <a:lnTo>
                          <a:pt x="628" y="115"/>
                        </a:lnTo>
                        <a:lnTo>
                          <a:pt x="618" y="115"/>
                        </a:lnTo>
                        <a:lnTo>
                          <a:pt x="618" y="115"/>
                        </a:lnTo>
                        <a:lnTo>
                          <a:pt x="617" y="114"/>
                        </a:lnTo>
                        <a:lnTo>
                          <a:pt x="599" y="79"/>
                        </a:lnTo>
                        <a:lnTo>
                          <a:pt x="599" y="79"/>
                        </a:lnTo>
                        <a:lnTo>
                          <a:pt x="599" y="79"/>
                        </a:lnTo>
                        <a:lnTo>
                          <a:pt x="600" y="78"/>
                        </a:lnTo>
                        <a:lnTo>
                          <a:pt x="628" y="78"/>
                        </a:lnTo>
                        <a:lnTo>
                          <a:pt x="628" y="78"/>
                        </a:lnTo>
                        <a:lnTo>
                          <a:pt x="629" y="79"/>
                        </a:lnTo>
                        <a:lnTo>
                          <a:pt x="629" y="80"/>
                        </a:lnTo>
                        <a:lnTo>
                          <a:pt x="629" y="114"/>
                        </a:lnTo>
                        <a:close/>
                        <a:moveTo>
                          <a:pt x="629" y="56"/>
                        </a:moveTo>
                        <a:lnTo>
                          <a:pt x="629" y="56"/>
                        </a:lnTo>
                        <a:lnTo>
                          <a:pt x="629" y="56"/>
                        </a:lnTo>
                        <a:lnTo>
                          <a:pt x="628" y="58"/>
                        </a:lnTo>
                        <a:lnTo>
                          <a:pt x="618" y="58"/>
                        </a:lnTo>
                        <a:lnTo>
                          <a:pt x="618" y="58"/>
                        </a:lnTo>
                        <a:lnTo>
                          <a:pt x="617" y="56"/>
                        </a:lnTo>
                        <a:lnTo>
                          <a:pt x="599" y="23"/>
                        </a:lnTo>
                        <a:lnTo>
                          <a:pt x="599" y="23"/>
                        </a:lnTo>
                        <a:lnTo>
                          <a:pt x="599" y="21"/>
                        </a:lnTo>
                        <a:lnTo>
                          <a:pt x="600" y="21"/>
                        </a:lnTo>
                        <a:lnTo>
                          <a:pt x="628" y="21"/>
                        </a:lnTo>
                        <a:lnTo>
                          <a:pt x="628" y="21"/>
                        </a:lnTo>
                        <a:lnTo>
                          <a:pt x="629" y="21"/>
                        </a:lnTo>
                        <a:lnTo>
                          <a:pt x="629" y="23"/>
                        </a:lnTo>
                        <a:lnTo>
                          <a:pt x="629" y="56"/>
                        </a:lnTo>
                        <a:close/>
                      </a:path>
                    </a:pathLst>
                  </a:custGeom>
                  <a:solidFill>
                    <a:srgbClr val="00B0F0"/>
                  </a:solidFill>
                  <a:ln w="25400" cap="flat" cmpd="sng" algn="ctr">
                    <a:noFill/>
                    <a:prstDash val="solid"/>
                  </a:ln>
                  <a:effectLst/>
                  <a:extLst>
                    <a:ext uri="{91240B29-F687-4F45-9708-019B960494DF}">
                      <a14:hiddenLine xmlns:a14="http://schemas.microsoft.com/office/drawing/2010/main" w="9525">
                        <a:solidFill>
                          <a:srgbClr val="000000"/>
                        </a:solidFill>
                        <a:round/>
                      </a14:hiddenLine>
                    </a:ext>
                  </a:extLst>
                </p:spPr>
                <p:txBody>
                  <a:bodyPr lIns="0" tIns="0" rIns="0" bIns="0" rtlCol="0" anchor="ctr" anchorCtr="0"/>
                  <a:lstStyle/>
                  <a:p>
                    <a:pPr algn="ctr" eaLnBrk="0" hangingPunct="0">
                      <a:defRPr/>
                    </a:pPr>
                    <a:endParaRPr lang="zh-CN" altLang="en-US" sz="1200" kern="0" dirty="0">
                      <a:latin typeface="+mn-ea"/>
                      <a:ea typeface="+mn-ea"/>
                    </a:endParaRPr>
                  </a:p>
                </p:txBody>
              </p:sp>
            </p:grpSp>
            <p:sp>
              <p:nvSpPr>
                <p:cNvPr id="25" name="矩形 24"/>
                <p:cNvSpPr/>
                <p:nvPr/>
              </p:nvSpPr>
              <p:spPr bwMode="auto">
                <a:xfrm>
                  <a:off x="4581280" y="3407465"/>
                  <a:ext cx="770540" cy="144080"/>
                </a:xfrm>
                <a:prstGeom prst="rect">
                  <a:avLst/>
                </a:prstGeom>
                <a:solidFill>
                  <a:sysClr val="window" lastClr="FFFFFF"/>
                </a:solidFill>
                <a:ln w="25400" cap="flat" cmpd="sng" algn="ctr">
                  <a:noFill/>
                  <a:prstDash val="solid"/>
                </a:ln>
                <a:effectLst/>
              </p:spPr>
              <p:txBody>
                <a:bodyPr lIns="0" tIns="0" rIns="0" bIns="0" rtlCol="0" anchor="ctr"/>
                <a:lstStyle/>
                <a:p>
                  <a:pPr algn="ctr" eaLnBrk="0" hangingPunct="0">
                    <a:defRPr/>
                  </a:pPr>
                  <a:r>
                    <a:rPr lang="zh-CN" altLang="en-US" sz="1200" kern="0" dirty="0">
                      <a:latin typeface="+mn-ea"/>
                      <a:ea typeface="+mn-ea"/>
                    </a:rPr>
                    <a:t>云服务</a:t>
                  </a:r>
                  <a:endParaRPr lang="zh-CN" altLang="en-US" sz="1200" kern="0" dirty="0">
                    <a:latin typeface="+mn-ea"/>
                    <a:ea typeface="+mn-ea"/>
                  </a:endParaRPr>
                </a:p>
              </p:txBody>
            </p:sp>
          </p:grpSp>
          <p:sp>
            <p:nvSpPr>
              <p:cNvPr id="9" name="Freeform 7"/>
              <p:cNvSpPr/>
              <p:nvPr/>
            </p:nvSpPr>
            <p:spPr bwMode="auto">
              <a:xfrm>
                <a:off x="5064279" y="1508787"/>
                <a:ext cx="972926" cy="844110"/>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00B0F0"/>
              </a:solidFill>
              <a:ln w="38100" cap="flat" cmpd="sng" algn="ctr">
                <a:solidFill>
                  <a:srgbClr val="4A8EF2"/>
                </a:solidFill>
                <a:prstDash val="solid"/>
                <a:round/>
                <a:headEnd type="none" w="med" len="med"/>
                <a:tailEnd type="none" w="med" len="med"/>
              </a:ln>
              <a:effectLst/>
            </p:spPr>
            <p:txBody>
              <a:bodyPr vert="horz" wrap="none" lIns="121784" tIns="60893" rIns="121784" bIns="107881"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218565"/>
                <a:endParaRPr lang="zh-CN" altLang="en-US" sz="1200" b="1" dirty="0">
                  <a:latin typeface="+mn-ea"/>
                  <a:ea typeface="+mn-ea"/>
                  <a:cs typeface="Arial" panose="020B0604020202020204" pitchFamily="34" charset="0"/>
                </a:endParaRPr>
              </a:p>
            </p:txBody>
          </p:sp>
          <p:sp>
            <p:nvSpPr>
              <p:cNvPr id="10" name="TextBox 247"/>
              <p:cNvSpPr txBox="1"/>
              <p:nvPr/>
            </p:nvSpPr>
            <p:spPr>
              <a:xfrm>
                <a:off x="5168752" y="1893958"/>
                <a:ext cx="796831" cy="314487"/>
              </a:xfrm>
              <a:prstGeom prst="rect">
                <a:avLst/>
              </a:prstGeom>
              <a:noFill/>
            </p:spPr>
            <p:txBody>
              <a:bodyPr wrap="square" lIns="155996" tIns="77999" rIns="155996" bIns="77999" rtlCol="0">
                <a:spAutoFit/>
              </a:bodyPr>
              <a:lstStyle/>
              <a:p>
                <a:pPr algn="ctr" eaLnBrk="0" fontAlgn="base" hangingPunct="0">
                  <a:lnSpc>
                    <a:spcPct val="85000"/>
                  </a:lnSpc>
                  <a:spcBef>
                    <a:spcPct val="0"/>
                  </a:spcBef>
                  <a:spcAft>
                    <a:spcPct val="0"/>
                  </a:spcAft>
                </a:pPr>
                <a:r>
                  <a:rPr lang="zh-CN" altLang="en-US" sz="1200" b="1" kern="0" dirty="0">
                    <a:latin typeface="+mn-ea"/>
                    <a:ea typeface="+mn-ea"/>
                  </a:rPr>
                  <a:t>公有云</a:t>
                </a:r>
                <a:endParaRPr lang="en-US" altLang="zh-CN" sz="1200" dirty="0">
                  <a:latin typeface="+mn-ea"/>
                  <a:ea typeface="+mn-ea"/>
                </a:endParaRPr>
              </a:p>
            </p:txBody>
          </p:sp>
          <p:sp>
            <p:nvSpPr>
              <p:cNvPr id="11" name="文本框 10"/>
              <p:cNvSpPr txBox="1"/>
              <p:nvPr/>
            </p:nvSpPr>
            <p:spPr>
              <a:xfrm>
                <a:off x="1046842" y="2228843"/>
                <a:ext cx="1575324" cy="276999"/>
              </a:xfrm>
              <a:prstGeom prst="rect">
                <a:avLst/>
              </a:prstGeom>
              <a:noFill/>
            </p:spPr>
            <p:txBody>
              <a:bodyPr wrap="square" rtlCol="0">
                <a:spAutoFit/>
              </a:bodyPr>
              <a:lstStyle/>
              <a:p>
                <a:pPr eaLnBrk="0" fontAlgn="base" hangingPunct="0">
                  <a:spcBef>
                    <a:spcPct val="0"/>
                  </a:spcBef>
                  <a:spcAft>
                    <a:spcPct val="0"/>
                  </a:spcAft>
                </a:pPr>
                <a:r>
                  <a:rPr lang="zh-CN" altLang="en-US" sz="1200" dirty="0">
                    <a:latin typeface="+mn-ea"/>
                    <a:ea typeface="+mn-ea"/>
                  </a:rPr>
                  <a:t>本地</a:t>
                </a:r>
                <a:r>
                  <a:rPr lang="en-US" altLang="zh-CN" sz="1200" dirty="0">
                    <a:latin typeface="+mn-ea"/>
                    <a:ea typeface="+mn-ea"/>
                  </a:rPr>
                  <a:t>IDC</a:t>
                </a:r>
                <a:r>
                  <a:rPr lang="zh-CN" altLang="en-US" sz="1200" dirty="0">
                    <a:latin typeface="+mn-ea"/>
                    <a:ea typeface="+mn-ea"/>
                  </a:rPr>
                  <a:t>、私有云</a:t>
                </a:r>
                <a:endParaRPr lang="zh-CN" altLang="en-US" sz="1200" dirty="0">
                  <a:latin typeface="+mn-ea"/>
                  <a:ea typeface="+mn-ea"/>
                </a:endParaRPr>
              </a:p>
            </p:txBody>
          </p:sp>
          <p:sp>
            <p:nvSpPr>
              <p:cNvPr id="12" name="左右箭头 11"/>
              <p:cNvSpPr/>
              <p:nvPr/>
            </p:nvSpPr>
            <p:spPr>
              <a:xfrm>
                <a:off x="1739592" y="1974115"/>
                <a:ext cx="1120715" cy="178851"/>
              </a:xfrm>
              <a:prstGeom prst="leftRightArrow">
                <a:avLst/>
              </a:prstGeom>
              <a:solidFill>
                <a:schemeClr val="accent3">
                  <a:lumMod val="20000"/>
                  <a:lumOff val="80000"/>
                </a:schemeClr>
              </a:solidFill>
              <a:ln w="25400" cap="flat" cmpd="sng" algn="ctr">
                <a:solidFill>
                  <a:srgbClr val="4F81BD">
                    <a:shade val="50000"/>
                  </a:srgbClr>
                </a:solidFill>
                <a:prstDash val="solid"/>
              </a:ln>
              <a:effectLst/>
            </p:spPr>
            <p:txBody>
              <a:bodyPr rtlCol="0" anchor="ctr"/>
              <a:lstStyle/>
              <a:p>
                <a:pPr algn="ctr" eaLnBrk="0" hangingPunct="0">
                  <a:defRPr/>
                </a:pPr>
                <a:endParaRPr lang="zh-CN" altLang="en-US" sz="1200" kern="0">
                  <a:latin typeface="+mn-ea"/>
                  <a:ea typeface="+mn-ea"/>
                </a:endParaRPr>
              </a:p>
            </p:txBody>
          </p:sp>
          <p:sp>
            <p:nvSpPr>
              <p:cNvPr id="13" name="左右箭头 12"/>
              <p:cNvSpPr/>
              <p:nvPr/>
            </p:nvSpPr>
            <p:spPr>
              <a:xfrm>
                <a:off x="4115420" y="1921158"/>
                <a:ext cx="927699" cy="178851"/>
              </a:xfrm>
              <a:prstGeom prst="leftRightArrow">
                <a:avLst/>
              </a:prstGeom>
              <a:solidFill>
                <a:schemeClr val="accent3">
                  <a:lumMod val="20000"/>
                  <a:lumOff val="80000"/>
                </a:schemeClr>
              </a:solidFill>
              <a:ln w="25400" cap="flat" cmpd="sng" algn="ctr">
                <a:solidFill>
                  <a:srgbClr val="4F81BD">
                    <a:shade val="50000"/>
                  </a:srgbClr>
                </a:solidFill>
                <a:prstDash val="solid"/>
              </a:ln>
              <a:effectLst/>
            </p:spPr>
            <p:txBody>
              <a:bodyPr rtlCol="0" anchor="ctr"/>
              <a:lstStyle/>
              <a:p>
                <a:pPr algn="ctr" eaLnBrk="0" hangingPunct="0">
                  <a:defRPr/>
                </a:pPr>
                <a:endParaRPr lang="zh-CN" altLang="en-US" sz="1200" kern="0">
                  <a:latin typeface="+mn-ea"/>
                  <a:ea typeface="+mn-ea"/>
                </a:endParaRPr>
              </a:p>
            </p:txBody>
          </p:sp>
          <p:cxnSp>
            <p:nvCxnSpPr>
              <p:cNvPr id="14" name="直接连接符 13"/>
              <p:cNvCxnSpPr/>
              <p:nvPr/>
            </p:nvCxnSpPr>
            <p:spPr>
              <a:xfrm flipV="1">
                <a:off x="1070529" y="2570867"/>
                <a:ext cx="4384944" cy="16863"/>
              </a:xfrm>
              <a:prstGeom prst="line">
                <a:avLst/>
              </a:prstGeom>
              <a:noFill/>
              <a:ln w="6350" cap="flat" cmpd="sng" algn="ctr">
                <a:solidFill>
                  <a:sysClr val="window" lastClr="FFFFFF">
                    <a:lumMod val="75000"/>
                  </a:sysClr>
                </a:solidFill>
                <a:prstDash val="dash"/>
              </a:ln>
              <a:effectLst/>
            </p:spPr>
          </p:cxnSp>
          <p:cxnSp>
            <p:nvCxnSpPr>
              <p:cNvPr id="15" name="直接连接符 14"/>
              <p:cNvCxnSpPr/>
              <p:nvPr/>
            </p:nvCxnSpPr>
            <p:spPr>
              <a:xfrm flipV="1">
                <a:off x="853899" y="2978220"/>
                <a:ext cx="4791244" cy="42343"/>
              </a:xfrm>
              <a:prstGeom prst="line">
                <a:avLst/>
              </a:prstGeom>
              <a:noFill/>
              <a:ln w="6350" cap="flat" cmpd="sng" algn="ctr">
                <a:solidFill>
                  <a:sysClr val="window" lastClr="FFFFFF">
                    <a:lumMod val="75000"/>
                  </a:sysClr>
                </a:solidFill>
                <a:prstDash val="dash"/>
              </a:ln>
              <a:effectLst/>
            </p:spPr>
          </p:cxnSp>
          <p:cxnSp>
            <p:nvCxnSpPr>
              <p:cNvPr id="16" name="直接连接符 15"/>
              <p:cNvCxnSpPr/>
              <p:nvPr/>
            </p:nvCxnSpPr>
            <p:spPr>
              <a:xfrm flipH="1">
                <a:off x="1070529" y="1579475"/>
                <a:ext cx="494" cy="1412857"/>
              </a:xfrm>
              <a:prstGeom prst="line">
                <a:avLst/>
              </a:prstGeom>
              <a:noFill/>
              <a:ln w="28575" cap="flat" cmpd="sng" algn="ctr">
                <a:solidFill>
                  <a:srgbClr val="4F81BD">
                    <a:shade val="95000"/>
                    <a:satMod val="105000"/>
                  </a:srgbClr>
                </a:solidFill>
                <a:prstDash val="dash"/>
              </a:ln>
              <a:effectLst/>
            </p:spPr>
          </p:cxnSp>
          <p:sp>
            <p:nvSpPr>
              <p:cNvPr id="17" name="文本框 16"/>
              <p:cNvSpPr txBox="1"/>
              <p:nvPr/>
            </p:nvSpPr>
            <p:spPr>
              <a:xfrm>
                <a:off x="2668958" y="1099627"/>
                <a:ext cx="2467834" cy="338554"/>
              </a:xfrm>
              <a:prstGeom prst="rect">
                <a:avLst/>
              </a:prstGeom>
              <a:noFill/>
            </p:spPr>
            <p:txBody>
              <a:bodyPr wrap="square" rtlCol="0">
                <a:spAutoFit/>
              </a:bodyPr>
              <a:lstStyle/>
              <a:p>
                <a:pPr eaLnBrk="0" fontAlgn="base" hangingPunct="0">
                  <a:spcBef>
                    <a:spcPct val="0"/>
                  </a:spcBef>
                  <a:spcAft>
                    <a:spcPct val="0"/>
                  </a:spcAft>
                </a:pPr>
                <a:r>
                  <a:rPr lang="en-US" altLang="zh-CN" sz="1600" b="1" dirty="0" smtClean="0">
                    <a:latin typeface="+mn-ea"/>
                    <a:ea typeface="+mn-ea"/>
                  </a:rPr>
                  <a:t>HCS</a:t>
                </a:r>
                <a:r>
                  <a:rPr lang="zh-CN" altLang="en-US" sz="1600" b="1" dirty="0" smtClean="0">
                    <a:latin typeface="+mn-ea"/>
                    <a:ea typeface="+mn-ea"/>
                  </a:rPr>
                  <a:t>容</a:t>
                </a:r>
                <a:r>
                  <a:rPr lang="zh-CN" altLang="en-US" sz="1600" b="1" dirty="0">
                    <a:latin typeface="+mn-ea"/>
                    <a:ea typeface="+mn-ea"/>
                  </a:rPr>
                  <a:t>灾场景</a:t>
                </a:r>
                <a:endParaRPr lang="zh-CN" altLang="en-US" sz="1600" b="1" dirty="0">
                  <a:latin typeface="+mn-ea"/>
                  <a:ea typeface="+mn-ea"/>
                </a:endParaRPr>
              </a:p>
            </p:txBody>
          </p:sp>
          <p:sp>
            <p:nvSpPr>
              <p:cNvPr id="18" name="文本框 17"/>
              <p:cNvSpPr txBox="1"/>
              <p:nvPr/>
            </p:nvSpPr>
            <p:spPr>
              <a:xfrm>
                <a:off x="1006822" y="2418985"/>
                <a:ext cx="1387260" cy="276999"/>
              </a:xfrm>
              <a:prstGeom prst="rect">
                <a:avLst/>
              </a:prstGeom>
              <a:noFill/>
            </p:spPr>
            <p:txBody>
              <a:bodyPr wrap="square" rtlCol="0">
                <a:spAutoFit/>
              </a:bodyPr>
              <a:lstStyle/>
              <a:p>
                <a:pPr eaLnBrk="0" fontAlgn="ctr" hangingPunct="0">
                  <a:spcBef>
                    <a:spcPct val="0"/>
                  </a:spcBef>
                  <a:spcAft>
                    <a:spcPct val="0"/>
                  </a:spcAft>
                </a:pPr>
                <a:r>
                  <a:rPr lang="zh-CN" altLang="en-US" sz="1200" dirty="0">
                    <a:latin typeface="+mn-ea"/>
                    <a:ea typeface="+mn-ea"/>
                  </a:rPr>
                  <a:t>本地</a:t>
                </a:r>
                <a:r>
                  <a:rPr lang="en-US" altLang="zh-CN" sz="1200" dirty="0">
                    <a:latin typeface="+mn-ea"/>
                    <a:ea typeface="+mn-ea"/>
                  </a:rPr>
                  <a:t>IDC↔</a:t>
                </a:r>
                <a:r>
                  <a:rPr lang="en-US" altLang="zh-CN" sz="1200" dirty="0" smtClean="0">
                    <a:latin typeface="+mn-ea"/>
                    <a:ea typeface="+mn-ea"/>
                  </a:rPr>
                  <a:t>HCSO</a:t>
                </a:r>
                <a:endParaRPr lang="en-US" altLang="zh-CN" sz="1200" dirty="0">
                  <a:latin typeface="+mn-ea"/>
                  <a:ea typeface="+mn-ea"/>
                </a:endParaRPr>
              </a:p>
            </p:txBody>
          </p:sp>
          <p:sp>
            <p:nvSpPr>
              <p:cNvPr id="19" name="文本框 18"/>
              <p:cNvSpPr txBox="1"/>
              <p:nvPr/>
            </p:nvSpPr>
            <p:spPr>
              <a:xfrm>
                <a:off x="2267377" y="2641241"/>
                <a:ext cx="1304262" cy="461665"/>
              </a:xfrm>
              <a:prstGeom prst="rect">
                <a:avLst/>
              </a:prstGeom>
              <a:noFill/>
            </p:spPr>
            <p:txBody>
              <a:bodyPr wrap="square" rtlCol="0">
                <a:spAutoFit/>
              </a:bodyPr>
              <a:lstStyle/>
              <a:p>
                <a:pPr algn="ctr" eaLnBrk="0" fontAlgn="ctr" hangingPunct="0">
                  <a:spcBef>
                    <a:spcPct val="0"/>
                  </a:spcBef>
                  <a:spcAft>
                    <a:spcPct val="0"/>
                  </a:spcAft>
                </a:pPr>
                <a:r>
                  <a:rPr lang="en-US" altLang="zh-CN" sz="1200" dirty="0" smtClean="0">
                    <a:latin typeface="+mn-ea"/>
                    <a:ea typeface="+mn-ea"/>
                  </a:rPr>
                  <a:t>HCSO↔HCSO</a:t>
                </a:r>
                <a:endParaRPr lang="en-US" altLang="zh-CN" sz="1200" dirty="0">
                  <a:latin typeface="+mn-ea"/>
                  <a:ea typeface="+mn-ea"/>
                </a:endParaRPr>
              </a:p>
              <a:p>
                <a:pPr algn="ctr" eaLnBrk="0" fontAlgn="ctr" hangingPunct="0">
                  <a:spcBef>
                    <a:spcPct val="0"/>
                  </a:spcBef>
                  <a:spcAft>
                    <a:spcPct val="0"/>
                  </a:spcAft>
                </a:pPr>
                <a:r>
                  <a:rPr lang="zh-CN" altLang="en-US" sz="1200" dirty="0">
                    <a:latin typeface="+mn-ea"/>
                    <a:ea typeface="+mn-ea"/>
                  </a:rPr>
                  <a:t>（跨</a:t>
                </a:r>
                <a:r>
                  <a:rPr lang="en-US" altLang="zh-CN" sz="1200" dirty="0">
                    <a:latin typeface="+mn-ea"/>
                    <a:ea typeface="+mn-ea"/>
                  </a:rPr>
                  <a:t>AZ</a:t>
                </a:r>
                <a:r>
                  <a:rPr lang="zh-CN" altLang="en-US" sz="1200" dirty="0">
                    <a:latin typeface="+mn-ea"/>
                    <a:ea typeface="+mn-ea"/>
                  </a:rPr>
                  <a:t>）</a:t>
                </a:r>
                <a:endParaRPr lang="zh-CN" altLang="en-US" sz="1200" dirty="0">
                  <a:latin typeface="+mn-ea"/>
                  <a:ea typeface="+mn-ea"/>
                </a:endParaRPr>
              </a:p>
            </p:txBody>
          </p:sp>
          <p:sp>
            <p:nvSpPr>
              <p:cNvPr id="20" name="文本框 19"/>
              <p:cNvSpPr txBox="1"/>
              <p:nvPr/>
            </p:nvSpPr>
            <p:spPr>
              <a:xfrm>
                <a:off x="3478283" y="2619096"/>
                <a:ext cx="1340859" cy="461665"/>
              </a:xfrm>
              <a:prstGeom prst="rect">
                <a:avLst/>
              </a:prstGeom>
              <a:noFill/>
            </p:spPr>
            <p:txBody>
              <a:bodyPr wrap="square" rtlCol="0">
                <a:spAutoFit/>
              </a:bodyPr>
              <a:lstStyle/>
              <a:p>
                <a:pPr algn="ctr" eaLnBrk="0" fontAlgn="ctr" hangingPunct="0">
                  <a:spcBef>
                    <a:spcPct val="0"/>
                  </a:spcBef>
                  <a:spcAft>
                    <a:spcPct val="0"/>
                  </a:spcAft>
                </a:pPr>
                <a:r>
                  <a:rPr lang="en-US" altLang="zh-CN" sz="1200" dirty="0" smtClean="0">
                    <a:latin typeface="+mn-ea"/>
                    <a:ea typeface="+mn-ea"/>
                  </a:rPr>
                  <a:t>HCSO↔HCSO</a:t>
                </a:r>
                <a:endParaRPr lang="en-US" altLang="zh-CN" sz="1200" dirty="0">
                  <a:latin typeface="+mn-ea"/>
                  <a:ea typeface="+mn-ea"/>
                </a:endParaRPr>
              </a:p>
              <a:p>
                <a:pPr algn="ctr" eaLnBrk="0" fontAlgn="ctr" hangingPunct="0">
                  <a:spcBef>
                    <a:spcPct val="0"/>
                  </a:spcBef>
                  <a:spcAft>
                    <a:spcPct val="0"/>
                  </a:spcAft>
                </a:pPr>
                <a:r>
                  <a:rPr lang="zh-CN" altLang="en-US" sz="1200" dirty="0">
                    <a:latin typeface="+mn-ea"/>
                    <a:ea typeface="+mn-ea"/>
                  </a:rPr>
                  <a:t>（跨</a:t>
                </a:r>
                <a:r>
                  <a:rPr lang="en-US" altLang="zh-CN" sz="1200" dirty="0">
                    <a:latin typeface="+mn-ea"/>
                    <a:ea typeface="+mn-ea"/>
                  </a:rPr>
                  <a:t>Region</a:t>
                </a:r>
                <a:r>
                  <a:rPr lang="zh-CN" altLang="en-US" sz="1200" dirty="0">
                    <a:latin typeface="+mn-ea"/>
                    <a:ea typeface="+mn-ea"/>
                  </a:rPr>
                  <a:t>）</a:t>
                </a:r>
                <a:endParaRPr lang="zh-CN" altLang="en-US" sz="1200" dirty="0">
                  <a:latin typeface="+mn-ea"/>
                  <a:ea typeface="+mn-ea"/>
                </a:endParaRPr>
              </a:p>
            </p:txBody>
          </p:sp>
          <p:sp>
            <p:nvSpPr>
              <p:cNvPr id="21" name="文本框 373"/>
              <p:cNvSpPr txBox="1"/>
              <p:nvPr/>
            </p:nvSpPr>
            <p:spPr>
              <a:xfrm>
                <a:off x="4805435" y="2630164"/>
                <a:ext cx="1147830"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1400" kern="1200">
                    <a:solidFill>
                      <a:schemeClr val="bg1"/>
                    </a:solidFill>
                    <a:latin typeface="Arial" panose="020B0604020202020204" pitchFamily="34" charset="0"/>
                    <a:ea typeface="华文细黑" pitchFamily="2" charset="-122"/>
                    <a:cs typeface="+mn-cs"/>
                  </a:defRPr>
                </a:lvl1pPr>
                <a:lvl2pPr marL="457200" algn="l" rtl="0" eaLnBrk="0" fontAlgn="base" hangingPunct="0">
                  <a:spcBef>
                    <a:spcPct val="0"/>
                  </a:spcBef>
                  <a:spcAft>
                    <a:spcPct val="0"/>
                  </a:spcAft>
                  <a:defRPr sz="1400" kern="1200">
                    <a:solidFill>
                      <a:schemeClr val="bg1"/>
                    </a:solidFill>
                    <a:latin typeface="Arial" panose="020B0604020202020204" pitchFamily="34" charset="0"/>
                    <a:ea typeface="华文细黑" pitchFamily="2" charset="-122"/>
                    <a:cs typeface="+mn-cs"/>
                  </a:defRPr>
                </a:lvl2pPr>
                <a:lvl3pPr marL="914400" algn="l" rtl="0" eaLnBrk="0" fontAlgn="base" hangingPunct="0">
                  <a:spcBef>
                    <a:spcPct val="0"/>
                  </a:spcBef>
                  <a:spcAft>
                    <a:spcPct val="0"/>
                  </a:spcAft>
                  <a:defRPr sz="1400" kern="1200">
                    <a:solidFill>
                      <a:schemeClr val="bg1"/>
                    </a:solidFill>
                    <a:latin typeface="Arial" panose="020B0604020202020204" pitchFamily="34" charset="0"/>
                    <a:ea typeface="华文细黑" pitchFamily="2" charset="-122"/>
                    <a:cs typeface="+mn-cs"/>
                  </a:defRPr>
                </a:lvl3pPr>
                <a:lvl4pPr marL="1371600" algn="l" rtl="0" eaLnBrk="0" fontAlgn="base" hangingPunct="0">
                  <a:spcBef>
                    <a:spcPct val="0"/>
                  </a:spcBef>
                  <a:spcAft>
                    <a:spcPct val="0"/>
                  </a:spcAft>
                  <a:defRPr sz="1400" kern="1200">
                    <a:solidFill>
                      <a:schemeClr val="bg1"/>
                    </a:solidFill>
                    <a:latin typeface="Arial" panose="020B0604020202020204" pitchFamily="34" charset="0"/>
                    <a:ea typeface="华文细黑" pitchFamily="2" charset="-122"/>
                    <a:cs typeface="+mn-cs"/>
                  </a:defRPr>
                </a:lvl4pPr>
                <a:lvl5pPr marL="1828800" algn="l" rtl="0" eaLnBrk="0" fontAlgn="base" hangingPunct="0">
                  <a:spcBef>
                    <a:spcPct val="0"/>
                  </a:spcBef>
                  <a:spcAft>
                    <a:spcPct val="0"/>
                  </a:spcAft>
                  <a:defRPr sz="1400" kern="1200">
                    <a:solidFill>
                      <a:schemeClr val="bg1"/>
                    </a:solidFill>
                    <a:latin typeface="Arial" panose="020B0604020202020204" pitchFamily="34" charset="0"/>
                    <a:ea typeface="华文细黑" pitchFamily="2" charset="-122"/>
                    <a:cs typeface="+mn-cs"/>
                  </a:defRPr>
                </a:lvl5pPr>
                <a:lvl6pPr marL="2286000" algn="l" defTabSz="914400" rtl="0" eaLnBrk="1" latinLnBrk="0" hangingPunct="1">
                  <a:defRPr sz="1400" kern="1200">
                    <a:solidFill>
                      <a:schemeClr val="bg1"/>
                    </a:solidFill>
                    <a:latin typeface="Arial" panose="020B0604020202020204" pitchFamily="34" charset="0"/>
                    <a:ea typeface="华文细黑" pitchFamily="2" charset="-122"/>
                    <a:cs typeface="+mn-cs"/>
                  </a:defRPr>
                </a:lvl6pPr>
                <a:lvl7pPr marL="2743200" algn="l" defTabSz="914400" rtl="0" eaLnBrk="1" latinLnBrk="0" hangingPunct="1">
                  <a:defRPr sz="1400" kern="1200">
                    <a:solidFill>
                      <a:schemeClr val="bg1"/>
                    </a:solidFill>
                    <a:latin typeface="Arial" panose="020B0604020202020204" pitchFamily="34" charset="0"/>
                    <a:ea typeface="华文细黑" pitchFamily="2" charset="-122"/>
                    <a:cs typeface="+mn-cs"/>
                  </a:defRPr>
                </a:lvl7pPr>
                <a:lvl8pPr marL="3200400" algn="l" defTabSz="914400" rtl="0" eaLnBrk="1" latinLnBrk="0" hangingPunct="1">
                  <a:defRPr sz="1400" kern="1200">
                    <a:solidFill>
                      <a:schemeClr val="bg1"/>
                    </a:solidFill>
                    <a:latin typeface="Arial" panose="020B0604020202020204" pitchFamily="34" charset="0"/>
                    <a:ea typeface="华文细黑" pitchFamily="2" charset="-122"/>
                    <a:cs typeface="+mn-cs"/>
                  </a:defRPr>
                </a:lvl8pPr>
                <a:lvl9pPr marL="3657600" algn="l" defTabSz="914400" rtl="0" eaLnBrk="1" latinLnBrk="0" hangingPunct="1">
                  <a:defRPr sz="1400" kern="1200">
                    <a:solidFill>
                      <a:schemeClr val="bg1"/>
                    </a:solidFill>
                    <a:latin typeface="Arial" panose="020B0604020202020204" pitchFamily="34" charset="0"/>
                    <a:ea typeface="华文细黑" pitchFamily="2" charset="-122"/>
                    <a:cs typeface="+mn-cs"/>
                  </a:defRPr>
                </a:lvl9pPr>
              </a:lstStyle>
              <a:p>
                <a:pPr fontAlgn="ctr"/>
                <a:r>
                  <a:rPr lang="en-US" altLang="zh-CN" sz="1200" dirty="0" smtClean="0">
                    <a:solidFill>
                      <a:schemeClr val="tx1"/>
                    </a:solidFill>
                    <a:latin typeface="+mn-ea"/>
                    <a:ea typeface="+mn-ea"/>
                  </a:rPr>
                  <a:t>HCSO↔</a:t>
                </a:r>
                <a:r>
                  <a:rPr lang="zh-CN" altLang="en-US" sz="1200" dirty="0">
                    <a:solidFill>
                      <a:schemeClr val="tx1"/>
                    </a:solidFill>
                    <a:latin typeface="+mn-ea"/>
                    <a:ea typeface="+mn-ea"/>
                  </a:rPr>
                  <a:t>华为公有云</a:t>
                </a:r>
                <a:endParaRPr lang="zh-CN" altLang="en-US" sz="1200" dirty="0">
                  <a:solidFill>
                    <a:schemeClr val="tx1"/>
                  </a:solidFill>
                  <a:latin typeface="+mn-ea"/>
                  <a:ea typeface="+mn-ea"/>
                </a:endParaRPr>
              </a:p>
            </p:txBody>
          </p:sp>
          <p:cxnSp>
            <p:nvCxnSpPr>
              <p:cNvPr id="5" name="直接连接符 4"/>
              <p:cNvCxnSpPr/>
              <p:nvPr/>
            </p:nvCxnSpPr>
            <p:spPr>
              <a:xfrm>
                <a:off x="2381796" y="1536837"/>
                <a:ext cx="12286" cy="4075338"/>
              </a:xfrm>
              <a:prstGeom prst="line">
                <a:avLst/>
              </a:prstGeom>
              <a:noFill/>
              <a:ln w="28575" cap="flat" cmpd="sng" algn="ctr">
                <a:solidFill>
                  <a:srgbClr val="4F81BD">
                    <a:shade val="95000"/>
                    <a:satMod val="105000"/>
                  </a:srgbClr>
                </a:solidFill>
                <a:prstDash val="sysDot"/>
              </a:ln>
              <a:effectLst/>
            </p:spPr>
          </p:cxnSp>
          <p:cxnSp>
            <p:nvCxnSpPr>
              <p:cNvPr id="6" name="直接连接符 5"/>
              <p:cNvCxnSpPr/>
              <p:nvPr/>
            </p:nvCxnSpPr>
            <p:spPr>
              <a:xfrm flipH="1">
                <a:off x="4689621" y="1613777"/>
                <a:ext cx="494" cy="1412857"/>
              </a:xfrm>
              <a:prstGeom prst="line">
                <a:avLst/>
              </a:prstGeom>
              <a:noFill/>
              <a:ln w="28575" cap="flat" cmpd="sng" algn="ctr">
                <a:solidFill>
                  <a:srgbClr val="4F81BD">
                    <a:shade val="95000"/>
                    <a:satMod val="105000"/>
                  </a:srgbClr>
                </a:solidFill>
                <a:prstDash val="dash"/>
              </a:ln>
              <a:effectLst/>
            </p:spPr>
          </p:cxnSp>
          <p:grpSp>
            <p:nvGrpSpPr>
              <p:cNvPr id="33" name="组合 32"/>
              <p:cNvGrpSpPr/>
              <p:nvPr/>
            </p:nvGrpSpPr>
            <p:grpSpPr>
              <a:xfrm>
                <a:off x="2621593" y="3020563"/>
                <a:ext cx="3366486" cy="2152306"/>
                <a:chOff x="2731806" y="2854778"/>
                <a:chExt cx="5037683" cy="3078420"/>
              </a:xfrm>
            </p:grpSpPr>
            <p:grpSp>
              <p:nvGrpSpPr>
                <p:cNvPr id="34" name="组合 15"/>
                <p:cNvGrpSpPr/>
                <p:nvPr/>
              </p:nvGrpSpPr>
              <p:grpSpPr>
                <a:xfrm>
                  <a:off x="2855255" y="3278273"/>
                  <a:ext cx="4914234" cy="2654925"/>
                  <a:chOff x="651647" y="1703772"/>
                  <a:chExt cx="6520344" cy="2824811"/>
                </a:xfrm>
              </p:grpSpPr>
              <p:sp>
                <p:nvSpPr>
                  <p:cNvPr id="36" name="同侧圆角矩形 35"/>
                  <p:cNvSpPr/>
                  <p:nvPr/>
                </p:nvSpPr>
                <p:spPr bwMode="auto">
                  <a:xfrm>
                    <a:off x="651647" y="1703772"/>
                    <a:ext cx="3019596" cy="2786974"/>
                  </a:xfrm>
                  <a:prstGeom prst="round2SameRect">
                    <a:avLst>
                      <a:gd name="adj1" fmla="val 0"/>
                      <a:gd name="adj2" fmla="val 0"/>
                    </a:avLst>
                  </a:prstGeom>
                  <a:solidFill>
                    <a:sysClr val="window" lastClr="FFFFFF"/>
                  </a:solidFill>
                  <a:ln w="12700" algn="ctr">
                    <a:noFill/>
                    <a:round/>
                  </a:ln>
                  <a:effectLst>
                    <a:outerShdw blurRad="63500" sx="101000" sy="101000" algn="ctr" rotWithShape="0">
                      <a:prstClr val="black">
                        <a:alpha val="20000"/>
                      </a:prstClr>
                    </a:outerShdw>
                  </a:effectLst>
                </p:spPr>
                <p:txBody>
                  <a:bodyPr wrap="none" lIns="54389" tIns="27193" rIns="54389" bIns="27193" anchor="ctr"/>
                  <a:lstStyle/>
                  <a:p>
                    <a:pPr defTabSz="913765" eaLnBrk="0" hangingPunct="0">
                      <a:buClr>
                        <a:srgbClr val="990000"/>
                      </a:buClr>
                      <a:buSzPct val="60000"/>
                      <a:defRPr/>
                    </a:pPr>
                    <a:endParaRPr lang="zh-CN" altLang="zh-CN" sz="1200" kern="0" dirty="0">
                      <a:solidFill>
                        <a:srgbClr val="000000"/>
                      </a:solidFill>
                      <a:latin typeface="+mn-ea"/>
                      <a:ea typeface="+mn-ea"/>
                      <a:cs typeface="Arial" panose="020B0604020202020204" pitchFamily="34" charset="0"/>
                    </a:endParaRPr>
                  </a:p>
                </p:txBody>
              </p:sp>
              <p:grpSp>
                <p:nvGrpSpPr>
                  <p:cNvPr id="37" name="组合 344"/>
                  <p:cNvGrpSpPr>
                    <a:grpSpLocks noChangeAspect="1"/>
                  </p:cNvGrpSpPr>
                  <p:nvPr/>
                </p:nvGrpSpPr>
                <p:grpSpPr>
                  <a:xfrm>
                    <a:off x="829864" y="3325061"/>
                    <a:ext cx="2629686" cy="1125428"/>
                    <a:chOff x="77992" y="929130"/>
                    <a:chExt cx="2346834" cy="2606644"/>
                  </a:xfrm>
                </p:grpSpPr>
                <p:pic>
                  <p:nvPicPr>
                    <p:cNvPr id="123" name="图片 345" descr="原件桶子 蓝紫外副本.png"/>
                    <p:cNvPicPr>
                      <a:picLocks noChangeAspect="1"/>
                    </p:cNvPicPr>
                    <p:nvPr/>
                  </p:nvPicPr>
                  <p:blipFill>
                    <a:blip r:embed="rId1" cstate="screen"/>
                    <a:stretch>
                      <a:fillRect/>
                    </a:stretch>
                  </p:blipFill>
                  <p:spPr>
                    <a:xfrm>
                      <a:off x="77992" y="929130"/>
                      <a:ext cx="2346834" cy="2377311"/>
                    </a:xfrm>
                    <a:prstGeom prst="rect">
                      <a:avLst/>
                    </a:prstGeom>
                  </p:spPr>
                </p:pic>
                <p:pic>
                  <p:nvPicPr>
                    <p:cNvPr id="124" name="图片 346" descr="原件桶子 蓝紫内副本.png"/>
                    <p:cNvPicPr/>
                    <p:nvPr/>
                  </p:nvPicPr>
                  <p:blipFill>
                    <a:blip r:embed="rId2" cstate="screen"/>
                    <a:stretch>
                      <a:fillRect/>
                    </a:stretch>
                  </p:blipFill>
                  <p:spPr>
                    <a:xfrm>
                      <a:off x="303631" y="1158463"/>
                      <a:ext cx="2059539" cy="2377311"/>
                    </a:xfrm>
                    <a:prstGeom prst="rect">
                      <a:avLst/>
                    </a:prstGeom>
                  </p:spPr>
                </p:pic>
              </p:grpSp>
              <p:grpSp>
                <p:nvGrpSpPr>
                  <p:cNvPr id="38" name="组合 594"/>
                  <p:cNvGrpSpPr/>
                  <p:nvPr/>
                </p:nvGrpSpPr>
                <p:grpSpPr>
                  <a:xfrm>
                    <a:off x="976771" y="1980472"/>
                    <a:ext cx="2381555" cy="1555749"/>
                    <a:chOff x="5416327" y="848571"/>
                    <a:chExt cx="2721978" cy="1165150"/>
                  </a:xfrm>
                </p:grpSpPr>
                <p:sp>
                  <p:nvSpPr>
                    <p:cNvPr id="88" name="AutoShape 4"/>
                    <p:cNvSpPr>
                      <a:spLocks noChangeArrowheads="1"/>
                    </p:cNvSpPr>
                    <p:nvPr/>
                  </p:nvSpPr>
                  <p:spPr bwMode="white">
                    <a:xfrm rot="5400000">
                      <a:off x="6194741" y="70157"/>
                      <a:ext cx="1165150" cy="2721978"/>
                    </a:xfrm>
                    <a:prstGeom prst="homePlate">
                      <a:avLst>
                        <a:gd name="adj" fmla="val 46586"/>
                      </a:avLst>
                    </a:prstGeom>
                    <a:solidFill>
                      <a:sysClr val="window" lastClr="FFFFFF">
                        <a:lumMod val="95000"/>
                      </a:sysClr>
                    </a:solidFill>
                    <a:ln w="19050">
                      <a:noFill/>
                      <a:miter lim="800000"/>
                    </a:ln>
                  </p:spPr>
                  <p:txBody>
                    <a:bodyPr anchor="ctr"/>
                    <a:lstStyle/>
                    <a:p>
                      <a:pPr defTabSz="913765">
                        <a:defRPr/>
                      </a:pPr>
                      <a:endParaRPr lang="fr-FR" sz="1200" kern="0" dirty="0">
                        <a:solidFill>
                          <a:srgbClr val="000000"/>
                        </a:solidFill>
                        <a:latin typeface="+mn-ea"/>
                        <a:ea typeface="+mn-ea"/>
                        <a:cs typeface="Arial" panose="020B0604020202020204" pitchFamily="34" charset="0"/>
                      </a:endParaRPr>
                    </a:p>
                  </p:txBody>
                </p:sp>
                <p:pic>
                  <p:nvPicPr>
                    <p:cNvPr id="89" name="图片 88" descr="256_brush.png"/>
                    <p:cNvPicPr>
                      <a:picLocks noChangeAspect="1"/>
                    </p:cNvPicPr>
                    <p:nvPr/>
                  </p:nvPicPr>
                  <p:blipFill>
                    <a:blip r:embed="rId3" cstate="screen"/>
                    <a:stretch>
                      <a:fillRect/>
                    </a:stretch>
                  </p:blipFill>
                  <p:spPr>
                    <a:xfrm>
                      <a:off x="6161550" y="1285637"/>
                      <a:ext cx="293503" cy="152605"/>
                    </a:xfrm>
                    <a:prstGeom prst="rect">
                      <a:avLst/>
                    </a:prstGeom>
                  </p:spPr>
                </p:pic>
                <p:pic>
                  <p:nvPicPr>
                    <p:cNvPr id="90" name="图片 89" descr="data256x256.png"/>
                    <p:cNvPicPr>
                      <a:picLocks noChangeAspect="1"/>
                    </p:cNvPicPr>
                    <p:nvPr/>
                  </p:nvPicPr>
                  <p:blipFill>
                    <a:blip r:embed="rId4" cstate="screen"/>
                    <a:stretch>
                      <a:fillRect/>
                    </a:stretch>
                  </p:blipFill>
                  <p:spPr>
                    <a:xfrm>
                      <a:off x="6184063" y="1746348"/>
                      <a:ext cx="223564" cy="152606"/>
                    </a:xfrm>
                    <a:prstGeom prst="rect">
                      <a:avLst/>
                    </a:prstGeom>
                  </p:spPr>
                </p:pic>
                <p:pic>
                  <p:nvPicPr>
                    <p:cNvPr id="91" name="图片 90" descr="itunes_256x256.png"/>
                    <p:cNvPicPr>
                      <a:picLocks noChangeAspect="1"/>
                    </p:cNvPicPr>
                    <p:nvPr/>
                  </p:nvPicPr>
                  <p:blipFill>
                    <a:blip r:embed="rId5" cstate="screen"/>
                    <a:stretch>
                      <a:fillRect/>
                    </a:stretch>
                  </p:blipFill>
                  <p:spPr>
                    <a:xfrm>
                      <a:off x="5787237" y="1561734"/>
                      <a:ext cx="293503" cy="152606"/>
                    </a:xfrm>
                    <a:prstGeom prst="rect">
                      <a:avLst/>
                    </a:prstGeom>
                  </p:spPr>
                </p:pic>
                <p:pic>
                  <p:nvPicPr>
                    <p:cNvPr id="92" name="图片 91" descr="BlankOn_Icons_016.png"/>
                    <p:cNvPicPr>
                      <a:picLocks noChangeAspect="1"/>
                    </p:cNvPicPr>
                    <p:nvPr/>
                  </p:nvPicPr>
                  <p:blipFill>
                    <a:blip r:embed="rId6" cstate="screen"/>
                    <a:stretch>
                      <a:fillRect/>
                    </a:stretch>
                  </p:blipFill>
                  <p:spPr>
                    <a:xfrm>
                      <a:off x="6215626" y="1493127"/>
                      <a:ext cx="293503" cy="152605"/>
                    </a:xfrm>
                    <a:prstGeom prst="rect">
                      <a:avLst/>
                    </a:prstGeom>
                  </p:spPr>
                </p:pic>
                <p:pic>
                  <p:nvPicPr>
                    <p:cNvPr id="93" name="图片 92" descr="card-file.png"/>
                    <p:cNvPicPr>
                      <a:picLocks noChangeAspect="1"/>
                    </p:cNvPicPr>
                    <p:nvPr/>
                  </p:nvPicPr>
                  <p:blipFill>
                    <a:blip r:embed="rId7" cstate="screen"/>
                    <a:stretch>
                      <a:fillRect/>
                    </a:stretch>
                  </p:blipFill>
                  <p:spPr>
                    <a:xfrm>
                      <a:off x="7196450" y="1235282"/>
                      <a:ext cx="582472" cy="302853"/>
                    </a:xfrm>
                    <a:prstGeom prst="rect">
                      <a:avLst/>
                    </a:prstGeom>
                  </p:spPr>
                </p:pic>
                <p:pic>
                  <p:nvPicPr>
                    <p:cNvPr id="94" name="图片 352" descr="itunes_256x256.png"/>
                    <p:cNvPicPr>
                      <a:picLocks noChangeAspect="1"/>
                    </p:cNvPicPr>
                    <p:nvPr/>
                  </p:nvPicPr>
                  <p:blipFill>
                    <a:blip r:embed="rId8" cstate="screen"/>
                    <a:stretch>
                      <a:fillRect/>
                    </a:stretch>
                  </p:blipFill>
                  <p:spPr>
                    <a:xfrm>
                      <a:off x="6553813" y="1805308"/>
                      <a:ext cx="220126" cy="114453"/>
                    </a:xfrm>
                    <a:prstGeom prst="rect">
                      <a:avLst/>
                    </a:prstGeom>
                  </p:spPr>
                </p:pic>
                <p:pic>
                  <p:nvPicPr>
                    <p:cNvPr id="95" name="图片 94" descr="card-file.png"/>
                    <p:cNvPicPr>
                      <a:picLocks noChangeAspect="1"/>
                    </p:cNvPicPr>
                    <p:nvPr/>
                  </p:nvPicPr>
                  <p:blipFill>
                    <a:blip r:embed="rId9" cstate="screen"/>
                    <a:stretch>
                      <a:fillRect/>
                    </a:stretch>
                  </p:blipFill>
                  <p:spPr>
                    <a:xfrm>
                      <a:off x="6472565" y="1604531"/>
                      <a:ext cx="440253" cy="228906"/>
                    </a:xfrm>
                    <a:prstGeom prst="rect">
                      <a:avLst/>
                    </a:prstGeom>
                  </p:spPr>
                </p:pic>
                <p:pic>
                  <p:nvPicPr>
                    <p:cNvPr id="96" name="图片 95" descr="BlankOn_Icons_016.png"/>
                    <p:cNvPicPr>
                      <a:picLocks noChangeAspect="1"/>
                    </p:cNvPicPr>
                    <p:nvPr/>
                  </p:nvPicPr>
                  <p:blipFill>
                    <a:blip r:embed="rId10" cstate="screen"/>
                    <a:stretch>
                      <a:fillRect/>
                    </a:stretch>
                  </p:blipFill>
                  <p:spPr>
                    <a:xfrm>
                      <a:off x="6580908" y="1334603"/>
                      <a:ext cx="435722" cy="226550"/>
                    </a:xfrm>
                    <a:prstGeom prst="rect">
                      <a:avLst/>
                    </a:prstGeom>
                  </p:spPr>
                </p:pic>
                <p:pic>
                  <p:nvPicPr>
                    <p:cNvPr id="97" name="图片 96" descr="256_brush.png"/>
                    <p:cNvPicPr>
                      <a:picLocks noChangeAspect="1"/>
                    </p:cNvPicPr>
                    <p:nvPr/>
                  </p:nvPicPr>
                  <p:blipFill>
                    <a:blip r:embed="rId3" cstate="screen"/>
                    <a:stretch>
                      <a:fillRect/>
                    </a:stretch>
                  </p:blipFill>
                  <p:spPr>
                    <a:xfrm>
                      <a:off x="6967296" y="1726274"/>
                      <a:ext cx="293503" cy="152605"/>
                    </a:xfrm>
                    <a:prstGeom prst="rect">
                      <a:avLst/>
                    </a:prstGeom>
                  </p:spPr>
                </p:pic>
                <p:pic>
                  <p:nvPicPr>
                    <p:cNvPr id="98" name="图片 97" descr="data256x256.png"/>
                    <p:cNvPicPr>
                      <a:picLocks noChangeAspect="1"/>
                    </p:cNvPicPr>
                    <p:nvPr/>
                  </p:nvPicPr>
                  <p:blipFill>
                    <a:blip r:embed="rId4" cstate="screen"/>
                    <a:stretch>
                      <a:fillRect/>
                    </a:stretch>
                  </p:blipFill>
                  <p:spPr>
                    <a:xfrm>
                      <a:off x="7050238" y="1569057"/>
                      <a:ext cx="223566" cy="152605"/>
                    </a:xfrm>
                    <a:prstGeom prst="rect">
                      <a:avLst/>
                    </a:prstGeom>
                  </p:spPr>
                </p:pic>
                <p:grpSp>
                  <p:nvGrpSpPr>
                    <p:cNvPr id="99" name="组合 265"/>
                    <p:cNvGrpSpPr/>
                    <p:nvPr/>
                  </p:nvGrpSpPr>
                  <p:grpSpPr>
                    <a:xfrm>
                      <a:off x="5541017" y="891122"/>
                      <a:ext cx="431999" cy="407979"/>
                      <a:chOff x="4922328" y="1175882"/>
                      <a:chExt cx="699250" cy="1012093"/>
                    </a:xfrm>
                  </p:grpSpPr>
                  <p:grpSp>
                    <p:nvGrpSpPr>
                      <p:cNvPr id="116" name="组合 521"/>
                      <p:cNvGrpSpPr/>
                      <p:nvPr/>
                    </p:nvGrpSpPr>
                    <p:grpSpPr>
                      <a:xfrm>
                        <a:off x="4922328" y="1175882"/>
                        <a:ext cx="438818" cy="985309"/>
                        <a:chOff x="-909581" y="1325563"/>
                        <a:chExt cx="846604" cy="1900926"/>
                      </a:xfrm>
                      <a:solidFill>
                        <a:sysClr val="windowText" lastClr="000000">
                          <a:lumMod val="50000"/>
                          <a:lumOff val="50000"/>
                        </a:sysClr>
                      </a:solidFill>
                    </p:grpSpPr>
                    <p:sp>
                      <p:nvSpPr>
                        <p:cNvPr id="118"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19"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20"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21"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22" name="Freeform 151"/>
                        <p:cNvSpPr>
                          <a:spLocks noEditPoints="1"/>
                        </p:cNvSpPr>
                        <p:nvPr/>
                      </p:nvSpPr>
                      <p:spPr bwMode="auto">
                        <a:xfrm>
                          <a:off x="-909581" y="1331201"/>
                          <a:ext cx="846604" cy="18952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117" name="图片 116" descr="SmartXInsight.png"/>
                      <p:cNvPicPr>
                        <a:picLocks noChangeAspect="1"/>
                      </p:cNvPicPr>
                      <p:nvPr/>
                    </p:nvPicPr>
                    <p:blipFill>
                      <a:blip r:embed="rId11" cstate="screen"/>
                      <a:stretch>
                        <a:fillRect/>
                      </a:stretch>
                    </p:blipFill>
                    <p:spPr>
                      <a:xfrm>
                        <a:off x="5229936" y="1690950"/>
                        <a:ext cx="391642" cy="497025"/>
                      </a:xfrm>
                      <a:prstGeom prst="rect">
                        <a:avLst/>
                      </a:prstGeom>
                      <a:effectLst/>
                    </p:spPr>
                  </p:pic>
                </p:grpSp>
                <p:grpSp>
                  <p:nvGrpSpPr>
                    <p:cNvPr id="100" name="组合 265"/>
                    <p:cNvGrpSpPr/>
                    <p:nvPr/>
                  </p:nvGrpSpPr>
                  <p:grpSpPr>
                    <a:xfrm>
                      <a:off x="6545964" y="876074"/>
                      <a:ext cx="432000" cy="415512"/>
                      <a:chOff x="4922307" y="1175879"/>
                      <a:chExt cx="726983" cy="1030794"/>
                    </a:xfrm>
                  </p:grpSpPr>
                  <p:grpSp>
                    <p:nvGrpSpPr>
                      <p:cNvPr id="109" name="组合 521"/>
                      <p:cNvGrpSpPr/>
                      <p:nvPr/>
                    </p:nvGrpSpPr>
                    <p:grpSpPr>
                      <a:xfrm>
                        <a:off x="4922307" y="1175879"/>
                        <a:ext cx="471484" cy="985345"/>
                        <a:chOff x="-909631" y="1325563"/>
                        <a:chExt cx="909635" cy="1900995"/>
                      </a:xfrm>
                      <a:solidFill>
                        <a:sysClr val="windowText" lastClr="000000">
                          <a:lumMod val="50000"/>
                          <a:lumOff val="50000"/>
                        </a:sysClr>
                      </a:solidFill>
                    </p:grpSpPr>
                    <p:sp>
                      <p:nvSpPr>
                        <p:cNvPr id="111"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12"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13"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14"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15" name="Freeform 151"/>
                        <p:cNvSpPr>
                          <a:spLocks noEditPoints="1"/>
                        </p:cNvSpPr>
                        <p:nvPr/>
                      </p:nvSpPr>
                      <p:spPr bwMode="auto">
                        <a:xfrm>
                          <a:off x="-909631" y="1331239"/>
                          <a:ext cx="909635" cy="1895319"/>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110" name="图片 370" descr="SmartXInsight.png"/>
                      <p:cNvPicPr>
                        <a:picLocks noChangeAspect="1"/>
                      </p:cNvPicPr>
                      <p:nvPr/>
                    </p:nvPicPr>
                    <p:blipFill>
                      <a:blip r:embed="rId12" cstate="screen"/>
                      <a:stretch>
                        <a:fillRect/>
                      </a:stretch>
                    </p:blipFill>
                    <p:spPr>
                      <a:xfrm>
                        <a:off x="5229892" y="1652542"/>
                        <a:ext cx="419398" cy="554131"/>
                      </a:xfrm>
                      <a:prstGeom prst="rect">
                        <a:avLst/>
                      </a:prstGeom>
                      <a:effectLst/>
                    </p:spPr>
                  </p:pic>
                </p:grpSp>
                <p:grpSp>
                  <p:nvGrpSpPr>
                    <p:cNvPr id="101" name="组合 265"/>
                    <p:cNvGrpSpPr/>
                    <p:nvPr/>
                  </p:nvGrpSpPr>
                  <p:grpSpPr>
                    <a:xfrm>
                      <a:off x="7554133" y="868560"/>
                      <a:ext cx="432000" cy="415507"/>
                      <a:chOff x="4922334" y="1175880"/>
                      <a:chExt cx="703098" cy="1030770"/>
                    </a:xfrm>
                  </p:grpSpPr>
                  <p:grpSp>
                    <p:nvGrpSpPr>
                      <p:cNvPr id="102" name="组合 521"/>
                      <p:cNvGrpSpPr/>
                      <p:nvPr/>
                    </p:nvGrpSpPr>
                    <p:grpSpPr>
                      <a:xfrm>
                        <a:off x="4922334" y="1175880"/>
                        <a:ext cx="471492" cy="985318"/>
                        <a:chOff x="-909569" y="1325563"/>
                        <a:chExt cx="909641" cy="1900943"/>
                      </a:xfrm>
                      <a:solidFill>
                        <a:sysClr val="windowText" lastClr="000000">
                          <a:lumMod val="50000"/>
                          <a:lumOff val="50000"/>
                        </a:sysClr>
                      </a:solidFill>
                    </p:grpSpPr>
                    <p:sp>
                      <p:nvSpPr>
                        <p:cNvPr id="104"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05"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06"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07"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108" name="Freeform 151"/>
                        <p:cNvSpPr>
                          <a:spLocks noEditPoints="1"/>
                        </p:cNvSpPr>
                        <p:nvPr/>
                      </p:nvSpPr>
                      <p:spPr bwMode="auto">
                        <a:xfrm>
                          <a:off x="-909569" y="1331211"/>
                          <a:ext cx="909641" cy="189529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103" name="图片 102" descr="SmartXInsight.png"/>
                      <p:cNvPicPr>
                        <a:picLocks noChangeAspect="1"/>
                      </p:cNvPicPr>
                      <p:nvPr/>
                    </p:nvPicPr>
                    <p:blipFill>
                      <a:blip r:embed="rId13" cstate="screen"/>
                      <a:stretch>
                        <a:fillRect/>
                      </a:stretch>
                    </p:blipFill>
                    <p:spPr>
                      <a:xfrm>
                        <a:off x="5229932" y="1652525"/>
                        <a:ext cx="395500" cy="554125"/>
                      </a:xfrm>
                      <a:prstGeom prst="rect">
                        <a:avLst/>
                      </a:prstGeom>
                      <a:effectLst/>
                    </p:spPr>
                  </p:pic>
                </p:grpSp>
              </p:grpSp>
              <p:sp>
                <p:nvSpPr>
                  <p:cNvPr id="39" name="同侧圆角矩形 38"/>
                  <p:cNvSpPr/>
                  <p:nvPr/>
                </p:nvSpPr>
                <p:spPr bwMode="auto">
                  <a:xfrm>
                    <a:off x="3798305" y="1703772"/>
                    <a:ext cx="3011135" cy="2792423"/>
                  </a:xfrm>
                  <a:prstGeom prst="round2SameRect">
                    <a:avLst>
                      <a:gd name="adj1" fmla="val 0"/>
                      <a:gd name="adj2" fmla="val 0"/>
                    </a:avLst>
                  </a:prstGeom>
                  <a:solidFill>
                    <a:sysClr val="window" lastClr="FFFFFF"/>
                  </a:solidFill>
                  <a:ln w="12700" algn="ctr">
                    <a:noFill/>
                    <a:round/>
                  </a:ln>
                  <a:effectLst>
                    <a:outerShdw blurRad="63500" sx="101000" sy="101000" algn="ctr" rotWithShape="0">
                      <a:prstClr val="black">
                        <a:alpha val="20000"/>
                      </a:prstClr>
                    </a:outerShdw>
                  </a:effectLst>
                </p:spPr>
                <p:txBody>
                  <a:bodyPr wrap="none" lIns="54389" tIns="27193" rIns="54389" bIns="27193" anchor="ctr"/>
                  <a:lstStyle/>
                  <a:p>
                    <a:pPr defTabSz="913765" eaLnBrk="0" hangingPunct="0">
                      <a:buClr>
                        <a:srgbClr val="990000"/>
                      </a:buClr>
                      <a:buSzPct val="60000"/>
                      <a:defRPr/>
                    </a:pPr>
                    <a:endParaRPr lang="zh-CN" altLang="zh-CN" sz="1200" kern="0" dirty="0">
                      <a:solidFill>
                        <a:srgbClr val="000000"/>
                      </a:solidFill>
                      <a:latin typeface="+mn-ea"/>
                      <a:ea typeface="+mn-ea"/>
                      <a:cs typeface="Arial" panose="020B0604020202020204" pitchFamily="34" charset="0"/>
                    </a:endParaRPr>
                  </a:p>
                </p:txBody>
              </p:sp>
              <p:grpSp>
                <p:nvGrpSpPr>
                  <p:cNvPr id="40" name="组合 344"/>
                  <p:cNvGrpSpPr>
                    <a:grpSpLocks noChangeAspect="1"/>
                  </p:cNvGrpSpPr>
                  <p:nvPr/>
                </p:nvGrpSpPr>
                <p:grpSpPr>
                  <a:xfrm>
                    <a:off x="3912492" y="3330510"/>
                    <a:ext cx="2629686" cy="1125428"/>
                    <a:chOff x="77992" y="929130"/>
                    <a:chExt cx="2346834" cy="2606644"/>
                  </a:xfrm>
                </p:grpSpPr>
                <p:pic>
                  <p:nvPicPr>
                    <p:cNvPr id="86" name="图片 345" descr="原件桶子 蓝紫外副本.png"/>
                    <p:cNvPicPr>
                      <a:picLocks noChangeAspect="1"/>
                    </p:cNvPicPr>
                    <p:nvPr/>
                  </p:nvPicPr>
                  <p:blipFill>
                    <a:blip r:embed="rId1" cstate="screen"/>
                    <a:stretch>
                      <a:fillRect/>
                    </a:stretch>
                  </p:blipFill>
                  <p:spPr>
                    <a:xfrm>
                      <a:off x="77992" y="929130"/>
                      <a:ext cx="2346834" cy="2377311"/>
                    </a:xfrm>
                    <a:prstGeom prst="rect">
                      <a:avLst/>
                    </a:prstGeom>
                  </p:spPr>
                </p:pic>
                <p:pic>
                  <p:nvPicPr>
                    <p:cNvPr id="87" name="图片 346" descr="原件桶子 蓝紫内副本.png"/>
                    <p:cNvPicPr/>
                    <p:nvPr/>
                  </p:nvPicPr>
                  <p:blipFill>
                    <a:blip r:embed="rId2" cstate="screen"/>
                    <a:stretch>
                      <a:fillRect/>
                    </a:stretch>
                  </p:blipFill>
                  <p:spPr>
                    <a:xfrm>
                      <a:off x="329133" y="1158462"/>
                      <a:ext cx="2059539" cy="2377312"/>
                    </a:xfrm>
                    <a:prstGeom prst="rect">
                      <a:avLst/>
                    </a:prstGeom>
                  </p:spPr>
                </p:pic>
              </p:grpSp>
              <p:grpSp>
                <p:nvGrpSpPr>
                  <p:cNvPr id="41" name="组合 594"/>
                  <p:cNvGrpSpPr/>
                  <p:nvPr/>
                </p:nvGrpSpPr>
                <p:grpSpPr>
                  <a:xfrm>
                    <a:off x="4059399" y="1985921"/>
                    <a:ext cx="2381555" cy="1555749"/>
                    <a:chOff x="5416327" y="848571"/>
                    <a:chExt cx="2721978" cy="1165150"/>
                  </a:xfrm>
                </p:grpSpPr>
                <p:sp>
                  <p:nvSpPr>
                    <p:cNvPr id="50" name="AutoShape 4"/>
                    <p:cNvSpPr>
                      <a:spLocks noChangeArrowheads="1"/>
                    </p:cNvSpPr>
                    <p:nvPr/>
                  </p:nvSpPr>
                  <p:spPr bwMode="white">
                    <a:xfrm rot="5400000">
                      <a:off x="6194741" y="70157"/>
                      <a:ext cx="1165150" cy="2721978"/>
                    </a:xfrm>
                    <a:prstGeom prst="homePlate">
                      <a:avLst>
                        <a:gd name="adj" fmla="val 46586"/>
                      </a:avLst>
                    </a:prstGeom>
                    <a:solidFill>
                      <a:sysClr val="window" lastClr="FFFFFF">
                        <a:lumMod val="95000"/>
                      </a:sysClr>
                    </a:solidFill>
                    <a:ln w="19050">
                      <a:noFill/>
                      <a:miter lim="800000"/>
                    </a:ln>
                  </p:spPr>
                  <p:txBody>
                    <a:bodyPr anchor="ctr"/>
                    <a:lstStyle/>
                    <a:p>
                      <a:pPr defTabSz="913765">
                        <a:defRPr/>
                      </a:pPr>
                      <a:endParaRPr lang="fr-FR" sz="1200" kern="0" dirty="0">
                        <a:solidFill>
                          <a:srgbClr val="000000"/>
                        </a:solidFill>
                        <a:latin typeface="+mn-ea"/>
                        <a:ea typeface="+mn-ea"/>
                        <a:cs typeface="Arial" panose="020B0604020202020204" pitchFamily="34" charset="0"/>
                      </a:endParaRPr>
                    </a:p>
                  </p:txBody>
                </p:sp>
                <p:pic>
                  <p:nvPicPr>
                    <p:cNvPr id="51" name="图片 50" descr="256_brush.png"/>
                    <p:cNvPicPr>
                      <a:picLocks noChangeAspect="1"/>
                    </p:cNvPicPr>
                    <p:nvPr/>
                  </p:nvPicPr>
                  <p:blipFill>
                    <a:blip r:embed="rId3" cstate="screen"/>
                    <a:stretch>
                      <a:fillRect/>
                    </a:stretch>
                  </p:blipFill>
                  <p:spPr>
                    <a:xfrm>
                      <a:off x="6161550" y="1285637"/>
                      <a:ext cx="293503" cy="152605"/>
                    </a:xfrm>
                    <a:prstGeom prst="rect">
                      <a:avLst/>
                    </a:prstGeom>
                  </p:spPr>
                </p:pic>
                <p:pic>
                  <p:nvPicPr>
                    <p:cNvPr id="52" name="图片 51" descr="data256x256.png"/>
                    <p:cNvPicPr>
                      <a:picLocks noChangeAspect="1"/>
                    </p:cNvPicPr>
                    <p:nvPr/>
                  </p:nvPicPr>
                  <p:blipFill>
                    <a:blip r:embed="rId4" cstate="screen"/>
                    <a:stretch>
                      <a:fillRect/>
                    </a:stretch>
                  </p:blipFill>
                  <p:spPr>
                    <a:xfrm>
                      <a:off x="6184063" y="1746348"/>
                      <a:ext cx="223564" cy="152606"/>
                    </a:xfrm>
                    <a:prstGeom prst="rect">
                      <a:avLst/>
                    </a:prstGeom>
                  </p:spPr>
                </p:pic>
                <p:pic>
                  <p:nvPicPr>
                    <p:cNvPr id="53" name="图片 52" descr="itunes_256x256.png"/>
                    <p:cNvPicPr>
                      <a:picLocks noChangeAspect="1"/>
                    </p:cNvPicPr>
                    <p:nvPr/>
                  </p:nvPicPr>
                  <p:blipFill>
                    <a:blip r:embed="rId5" cstate="screen"/>
                    <a:stretch>
                      <a:fillRect/>
                    </a:stretch>
                  </p:blipFill>
                  <p:spPr>
                    <a:xfrm>
                      <a:off x="5787237" y="1561734"/>
                      <a:ext cx="293503" cy="152606"/>
                    </a:xfrm>
                    <a:prstGeom prst="rect">
                      <a:avLst/>
                    </a:prstGeom>
                  </p:spPr>
                </p:pic>
                <p:pic>
                  <p:nvPicPr>
                    <p:cNvPr id="54" name="图片 53" descr="BlankOn_Icons_016.png"/>
                    <p:cNvPicPr>
                      <a:picLocks noChangeAspect="1"/>
                    </p:cNvPicPr>
                    <p:nvPr/>
                  </p:nvPicPr>
                  <p:blipFill>
                    <a:blip r:embed="rId6" cstate="screen"/>
                    <a:stretch>
                      <a:fillRect/>
                    </a:stretch>
                  </p:blipFill>
                  <p:spPr>
                    <a:xfrm>
                      <a:off x="6215626" y="1493127"/>
                      <a:ext cx="293503" cy="152605"/>
                    </a:xfrm>
                    <a:prstGeom prst="rect">
                      <a:avLst/>
                    </a:prstGeom>
                  </p:spPr>
                </p:pic>
                <p:pic>
                  <p:nvPicPr>
                    <p:cNvPr id="55" name="图片 54" descr="card-file.png"/>
                    <p:cNvPicPr>
                      <a:picLocks noChangeAspect="1"/>
                    </p:cNvPicPr>
                    <p:nvPr/>
                  </p:nvPicPr>
                  <p:blipFill>
                    <a:blip r:embed="rId7" cstate="screen"/>
                    <a:stretch>
                      <a:fillRect/>
                    </a:stretch>
                  </p:blipFill>
                  <p:spPr>
                    <a:xfrm>
                      <a:off x="7196450" y="1235282"/>
                      <a:ext cx="582472" cy="302853"/>
                    </a:xfrm>
                    <a:prstGeom prst="rect">
                      <a:avLst/>
                    </a:prstGeom>
                  </p:spPr>
                </p:pic>
                <p:pic>
                  <p:nvPicPr>
                    <p:cNvPr id="56" name="图片 55" descr="itunes_256x256.png"/>
                    <p:cNvPicPr>
                      <a:picLocks noChangeAspect="1"/>
                    </p:cNvPicPr>
                    <p:nvPr/>
                  </p:nvPicPr>
                  <p:blipFill>
                    <a:blip r:embed="rId8" cstate="screen"/>
                    <a:stretch>
                      <a:fillRect/>
                    </a:stretch>
                  </p:blipFill>
                  <p:spPr>
                    <a:xfrm>
                      <a:off x="6553813" y="1805308"/>
                      <a:ext cx="220126" cy="114453"/>
                    </a:xfrm>
                    <a:prstGeom prst="rect">
                      <a:avLst/>
                    </a:prstGeom>
                  </p:spPr>
                </p:pic>
                <p:pic>
                  <p:nvPicPr>
                    <p:cNvPr id="57" name="图片 56" descr="card-file.png"/>
                    <p:cNvPicPr>
                      <a:picLocks noChangeAspect="1"/>
                    </p:cNvPicPr>
                    <p:nvPr/>
                  </p:nvPicPr>
                  <p:blipFill>
                    <a:blip r:embed="rId9" cstate="screen"/>
                    <a:stretch>
                      <a:fillRect/>
                    </a:stretch>
                  </p:blipFill>
                  <p:spPr>
                    <a:xfrm>
                      <a:off x="6472565" y="1604531"/>
                      <a:ext cx="440253" cy="228906"/>
                    </a:xfrm>
                    <a:prstGeom prst="rect">
                      <a:avLst/>
                    </a:prstGeom>
                  </p:spPr>
                </p:pic>
                <p:pic>
                  <p:nvPicPr>
                    <p:cNvPr id="58" name="图片 57" descr="BlankOn_Icons_016.png"/>
                    <p:cNvPicPr>
                      <a:picLocks noChangeAspect="1"/>
                    </p:cNvPicPr>
                    <p:nvPr/>
                  </p:nvPicPr>
                  <p:blipFill>
                    <a:blip r:embed="rId10" cstate="screen"/>
                    <a:stretch>
                      <a:fillRect/>
                    </a:stretch>
                  </p:blipFill>
                  <p:spPr>
                    <a:xfrm>
                      <a:off x="6580908" y="1334603"/>
                      <a:ext cx="435722" cy="226550"/>
                    </a:xfrm>
                    <a:prstGeom prst="rect">
                      <a:avLst/>
                    </a:prstGeom>
                  </p:spPr>
                </p:pic>
                <p:pic>
                  <p:nvPicPr>
                    <p:cNvPr id="59" name="图片 58" descr="256_brush.png"/>
                    <p:cNvPicPr>
                      <a:picLocks noChangeAspect="1"/>
                    </p:cNvPicPr>
                    <p:nvPr/>
                  </p:nvPicPr>
                  <p:blipFill>
                    <a:blip r:embed="rId3" cstate="screen"/>
                    <a:stretch>
                      <a:fillRect/>
                    </a:stretch>
                  </p:blipFill>
                  <p:spPr>
                    <a:xfrm>
                      <a:off x="6967296" y="1726274"/>
                      <a:ext cx="293503" cy="152605"/>
                    </a:xfrm>
                    <a:prstGeom prst="rect">
                      <a:avLst/>
                    </a:prstGeom>
                  </p:spPr>
                </p:pic>
                <p:pic>
                  <p:nvPicPr>
                    <p:cNvPr id="60" name="图片 59" descr="data256x256.png"/>
                    <p:cNvPicPr>
                      <a:picLocks noChangeAspect="1"/>
                    </p:cNvPicPr>
                    <p:nvPr/>
                  </p:nvPicPr>
                  <p:blipFill>
                    <a:blip r:embed="rId4" cstate="screen"/>
                    <a:stretch>
                      <a:fillRect/>
                    </a:stretch>
                  </p:blipFill>
                  <p:spPr>
                    <a:xfrm>
                      <a:off x="7050238" y="1569057"/>
                      <a:ext cx="223566" cy="152605"/>
                    </a:xfrm>
                    <a:prstGeom prst="rect">
                      <a:avLst/>
                    </a:prstGeom>
                  </p:spPr>
                </p:pic>
                <p:grpSp>
                  <p:nvGrpSpPr>
                    <p:cNvPr id="61" name="组合 265"/>
                    <p:cNvGrpSpPr/>
                    <p:nvPr/>
                  </p:nvGrpSpPr>
                  <p:grpSpPr>
                    <a:xfrm>
                      <a:off x="5541017" y="891122"/>
                      <a:ext cx="431999" cy="407979"/>
                      <a:chOff x="4922328" y="1175882"/>
                      <a:chExt cx="699250" cy="1012093"/>
                    </a:xfrm>
                  </p:grpSpPr>
                  <p:grpSp>
                    <p:nvGrpSpPr>
                      <p:cNvPr id="78" name="组合 521"/>
                      <p:cNvGrpSpPr/>
                      <p:nvPr/>
                    </p:nvGrpSpPr>
                    <p:grpSpPr>
                      <a:xfrm>
                        <a:off x="4922328" y="1175882"/>
                        <a:ext cx="438818" cy="985309"/>
                        <a:chOff x="-909581" y="1325563"/>
                        <a:chExt cx="846604" cy="1900926"/>
                      </a:xfrm>
                      <a:solidFill>
                        <a:sysClr val="windowText" lastClr="000000">
                          <a:lumMod val="50000"/>
                          <a:lumOff val="50000"/>
                        </a:sysClr>
                      </a:solidFill>
                    </p:grpSpPr>
                    <p:sp>
                      <p:nvSpPr>
                        <p:cNvPr id="81"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82"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83"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84"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85" name="Freeform 151"/>
                        <p:cNvSpPr>
                          <a:spLocks noEditPoints="1"/>
                        </p:cNvSpPr>
                        <p:nvPr/>
                      </p:nvSpPr>
                      <p:spPr bwMode="auto">
                        <a:xfrm>
                          <a:off x="-909581" y="1331201"/>
                          <a:ext cx="846604" cy="18952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80" name="图片 79" descr="SmartXInsight.png"/>
                      <p:cNvPicPr>
                        <a:picLocks noChangeAspect="1"/>
                      </p:cNvPicPr>
                      <p:nvPr/>
                    </p:nvPicPr>
                    <p:blipFill>
                      <a:blip r:embed="rId11" cstate="screen"/>
                      <a:stretch>
                        <a:fillRect/>
                      </a:stretch>
                    </p:blipFill>
                    <p:spPr>
                      <a:xfrm>
                        <a:off x="5229936" y="1690950"/>
                        <a:ext cx="391642" cy="497025"/>
                      </a:xfrm>
                      <a:prstGeom prst="rect">
                        <a:avLst/>
                      </a:prstGeom>
                      <a:effectLst/>
                    </p:spPr>
                  </p:pic>
                </p:grpSp>
                <p:grpSp>
                  <p:nvGrpSpPr>
                    <p:cNvPr id="62" name="组合 265"/>
                    <p:cNvGrpSpPr/>
                    <p:nvPr/>
                  </p:nvGrpSpPr>
                  <p:grpSpPr>
                    <a:xfrm>
                      <a:off x="6545964" y="876074"/>
                      <a:ext cx="432000" cy="415512"/>
                      <a:chOff x="4922307" y="1175879"/>
                      <a:chExt cx="726983" cy="1030794"/>
                    </a:xfrm>
                  </p:grpSpPr>
                  <p:grpSp>
                    <p:nvGrpSpPr>
                      <p:cNvPr id="71" name="组合 521"/>
                      <p:cNvGrpSpPr/>
                      <p:nvPr/>
                    </p:nvGrpSpPr>
                    <p:grpSpPr>
                      <a:xfrm>
                        <a:off x="4922307" y="1175879"/>
                        <a:ext cx="471484" cy="985345"/>
                        <a:chOff x="-909631" y="1325563"/>
                        <a:chExt cx="909635" cy="1900995"/>
                      </a:xfrm>
                      <a:solidFill>
                        <a:sysClr val="windowText" lastClr="000000">
                          <a:lumMod val="50000"/>
                          <a:lumOff val="50000"/>
                        </a:sysClr>
                      </a:solidFill>
                    </p:grpSpPr>
                    <p:sp>
                      <p:nvSpPr>
                        <p:cNvPr id="73"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74"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75"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76"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77" name="Freeform 151"/>
                        <p:cNvSpPr>
                          <a:spLocks noEditPoints="1"/>
                        </p:cNvSpPr>
                        <p:nvPr/>
                      </p:nvSpPr>
                      <p:spPr bwMode="auto">
                        <a:xfrm>
                          <a:off x="-909631" y="1331239"/>
                          <a:ext cx="909635" cy="1895319"/>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72" name="图片 71" descr="SmartXInsight.png"/>
                      <p:cNvPicPr>
                        <a:picLocks noChangeAspect="1"/>
                      </p:cNvPicPr>
                      <p:nvPr/>
                    </p:nvPicPr>
                    <p:blipFill>
                      <a:blip r:embed="rId12" cstate="screen"/>
                      <a:stretch>
                        <a:fillRect/>
                      </a:stretch>
                    </p:blipFill>
                    <p:spPr>
                      <a:xfrm>
                        <a:off x="5229892" y="1652542"/>
                        <a:ext cx="419398" cy="554131"/>
                      </a:xfrm>
                      <a:prstGeom prst="rect">
                        <a:avLst/>
                      </a:prstGeom>
                      <a:effectLst/>
                    </p:spPr>
                  </p:pic>
                </p:grpSp>
                <p:grpSp>
                  <p:nvGrpSpPr>
                    <p:cNvPr id="63" name="组合 265"/>
                    <p:cNvGrpSpPr/>
                    <p:nvPr/>
                  </p:nvGrpSpPr>
                  <p:grpSpPr>
                    <a:xfrm>
                      <a:off x="7554133" y="868560"/>
                      <a:ext cx="432000" cy="415507"/>
                      <a:chOff x="4922334" y="1175880"/>
                      <a:chExt cx="703098" cy="1030770"/>
                    </a:xfrm>
                  </p:grpSpPr>
                  <p:grpSp>
                    <p:nvGrpSpPr>
                      <p:cNvPr id="64" name="组合 521"/>
                      <p:cNvGrpSpPr/>
                      <p:nvPr/>
                    </p:nvGrpSpPr>
                    <p:grpSpPr>
                      <a:xfrm>
                        <a:off x="4922334" y="1175880"/>
                        <a:ext cx="471492" cy="985318"/>
                        <a:chOff x="-909569" y="1325563"/>
                        <a:chExt cx="909641" cy="1900943"/>
                      </a:xfrm>
                      <a:solidFill>
                        <a:sysClr val="windowText" lastClr="000000">
                          <a:lumMod val="50000"/>
                          <a:lumOff val="50000"/>
                        </a:sysClr>
                      </a:solidFill>
                    </p:grpSpPr>
                    <p:sp>
                      <p:nvSpPr>
                        <p:cNvPr id="66" name="Freeform 147"/>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67" name="Freeform 148"/>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68" name="Freeform 149"/>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69" name="Freeform 150"/>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sp>
                      <p:nvSpPr>
                        <p:cNvPr id="70" name="Freeform 151"/>
                        <p:cNvSpPr>
                          <a:spLocks noEditPoints="1"/>
                        </p:cNvSpPr>
                        <p:nvPr/>
                      </p:nvSpPr>
                      <p:spPr bwMode="auto">
                        <a:xfrm>
                          <a:off x="-909569" y="1331211"/>
                          <a:ext cx="909641" cy="189529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9525">
                          <a:noFill/>
                          <a:round/>
                        </a:ln>
                      </p:spPr>
                      <p:txBody>
                        <a:bodyPr vert="horz" wrap="square" lIns="91416" tIns="45708" rIns="91416" bIns="45708" numCol="1" anchor="t" anchorCtr="0" compatLnSpc="1"/>
                        <a:lstStyle/>
                        <a:p>
                          <a:pPr defTabSz="913765">
                            <a:defRPr/>
                          </a:pPr>
                          <a:endParaRPr lang="zh-CN" altLang="en-US" sz="1200" kern="0">
                            <a:solidFill>
                              <a:srgbClr val="000000"/>
                            </a:solidFill>
                            <a:latin typeface="+mn-ea"/>
                            <a:ea typeface="+mn-ea"/>
                          </a:endParaRPr>
                        </a:p>
                      </p:txBody>
                    </p:sp>
                  </p:grpSp>
                  <p:pic>
                    <p:nvPicPr>
                      <p:cNvPr id="65" name="图片 64" descr="SmartXInsight.png"/>
                      <p:cNvPicPr>
                        <a:picLocks noChangeAspect="1"/>
                      </p:cNvPicPr>
                      <p:nvPr/>
                    </p:nvPicPr>
                    <p:blipFill>
                      <a:blip r:embed="rId13" cstate="screen"/>
                      <a:stretch>
                        <a:fillRect/>
                      </a:stretch>
                    </p:blipFill>
                    <p:spPr>
                      <a:xfrm>
                        <a:off x="5229932" y="1652525"/>
                        <a:ext cx="395500" cy="554125"/>
                      </a:xfrm>
                      <a:prstGeom prst="rect">
                        <a:avLst/>
                      </a:prstGeom>
                      <a:effectLst/>
                    </p:spPr>
                  </p:pic>
                </p:grpSp>
              </p:grpSp>
              <p:sp>
                <p:nvSpPr>
                  <p:cNvPr id="42" name="左右箭头 41"/>
                  <p:cNvSpPr/>
                  <p:nvPr/>
                </p:nvSpPr>
                <p:spPr bwMode="auto">
                  <a:xfrm>
                    <a:off x="3107178" y="3593482"/>
                    <a:ext cx="1145207" cy="537670"/>
                  </a:xfrm>
                  <a:prstGeom prst="leftRightArrow">
                    <a:avLst/>
                  </a:prstGeom>
                  <a:noFill/>
                  <a:ln>
                    <a:solidFill>
                      <a:sysClr val="windowText" lastClr="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3765">
                      <a:buClr>
                        <a:srgbClr val="CC9900"/>
                      </a:buClr>
                      <a:buFont typeface="Wingdings" panose="05000000000000000000" pitchFamily="2" charset="2"/>
                      <a:buChar char="n"/>
                      <a:defRPr/>
                    </a:pPr>
                    <a:endParaRPr lang="zh-CN" altLang="en-US" sz="1200" kern="0">
                      <a:solidFill>
                        <a:srgbClr val="000000"/>
                      </a:solidFill>
                      <a:latin typeface="+mn-ea"/>
                      <a:ea typeface="+mn-ea"/>
                    </a:endParaRPr>
                  </a:p>
                </p:txBody>
              </p:sp>
              <p:sp>
                <p:nvSpPr>
                  <p:cNvPr id="43" name="左右箭头 42"/>
                  <p:cNvSpPr/>
                  <p:nvPr/>
                </p:nvSpPr>
                <p:spPr bwMode="auto">
                  <a:xfrm>
                    <a:off x="3315327" y="2217666"/>
                    <a:ext cx="792835" cy="537670"/>
                  </a:xfrm>
                  <a:prstGeom prst="leftRightArrow">
                    <a:avLst/>
                  </a:prstGeom>
                  <a:noFill/>
                  <a:ln>
                    <a:solidFill>
                      <a:sysClr val="windowText" lastClr="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3765">
                      <a:buClr>
                        <a:srgbClr val="CC9900"/>
                      </a:buClr>
                      <a:buFont typeface="Wingdings" panose="05000000000000000000" pitchFamily="2" charset="2"/>
                      <a:buChar char="n"/>
                      <a:defRPr/>
                    </a:pPr>
                    <a:endParaRPr lang="zh-CN" altLang="en-US" sz="1200" kern="0">
                      <a:solidFill>
                        <a:srgbClr val="000000"/>
                      </a:solidFill>
                      <a:latin typeface="+mn-ea"/>
                      <a:ea typeface="+mn-ea"/>
                    </a:endParaRPr>
                  </a:p>
                </p:txBody>
              </p:sp>
              <p:sp>
                <p:nvSpPr>
                  <p:cNvPr id="44" name="矩形 43"/>
                  <p:cNvSpPr/>
                  <p:nvPr/>
                </p:nvSpPr>
                <p:spPr>
                  <a:xfrm>
                    <a:off x="2793628" y="2073126"/>
                    <a:ext cx="2021144" cy="702567"/>
                  </a:xfrm>
                  <a:prstGeom prst="rect">
                    <a:avLst/>
                  </a:prstGeom>
                </p:spPr>
                <p:txBody>
                  <a:bodyPr wrap="square">
                    <a:spAutoFit/>
                  </a:bodyPr>
                  <a:lstStyle/>
                  <a:p>
                    <a:pPr algn="ctr" defTabSz="913765">
                      <a:defRPr/>
                    </a:pPr>
                    <a:r>
                      <a:rPr lang="en-US" altLang="zh-CN" sz="1200" b="1" kern="0" dirty="0">
                        <a:solidFill>
                          <a:srgbClr val="C00000"/>
                        </a:solidFill>
                        <a:latin typeface="+mn-ea"/>
                        <a:ea typeface="+mn-ea"/>
                      </a:rPr>
                      <a:t>APP</a:t>
                    </a:r>
                    <a:endParaRPr lang="en-US" altLang="zh-CN" sz="1200" b="1" kern="0" dirty="0">
                      <a:solidFill>
                        <a:srgbClr val="C00000"/>
                      </a:solidFill>
                      <a:latin typeface="+mn-ea"/>
                      <a:ea typeface="+mn-ea"/>
                    </a:endParaRPr>
                  </a:p>
                  <a:p>
                    <a:pPr algn="ctr" defTabSz="913765">
                      <a:defRPr/>
                    </a:pPr>
                    <a:r>
                      <a:rPr lang="en-US" altLang="zh-CN" sz="1200" b="1" kern="0" dirty="0">
                        <a:solidFill>
                          <a:srgbClr val="C00000"/>
                        </a:solidFill>
                        <a:latin typeface="+mn-ea"/>
                        <a:ea typeface="+mn-ea"/>
                      </a:rPr>
                      <a:t>Recovery</a:t>
                    </a:r>
                    <a:endParaRPr lang="zh-CN" altLang="en-US" sz="1200" b="1" kern="0" dirty="0">
                      <a:solidFill>
                        <a:srgbClr val="C00000"/>
                      </a:solidFill>
                      <a:latin typeface="+mn-ea"/>
                      <a:ea typeface="+mn-ea"/>
                    </a:endParaRPr>
                  </a:p>
                </p:txBody>
              </p:sp>
              <p:sp>
                <p:nvSpPr>
                  <p:cNvPr id="45" name="文本框 44"/>
                  <p:cNvSpPr txBox="1"/>
                  <p:nvPr/>
                </p:nvSpPr>
                <p:spPr>
                  <a:xfrm>
                    <a:off x="702762" y="4107043"/>
                    <a:ext cx="952279" cy="421540"/>
                  </a:xfrm>
                  <a:prstGeom prst="rect">
                    <a:avLst/>
                  </a:prstGeom>
                  <a:noFill/>
                </p:spPr>
                <p:txBody>
                  <a:bodyPr wrap="none" rtlCol="0">
                    <a:spAutoFit/>
                  </a:bodyPr>
                  <a:lstStyle/>
                  <a:p>
                    <a:pPr defTabSz="913765">
                      <a:defRPr/>
                    </a:pPr>
                    <a:r>
                      <a:rPr lang="en-US" altLang="zh-CN" sz="1200" kern="0" dirty="0">
                        <a:solidFill>
                          <a:prstClr val="black"/>
                        </a:solidFill>
                        <a:latin typeface="+mn-ea"/>
                        <a:ea typeface="+mn-ea"/>
                      </a:rPr>
                      <a:t>AZ1</a:t>
                    </a:r>
                    <a:endParaRPr lang="zh-CN" altLang="en-US" sz="1200" kern="0" dirty="0">
                      <a:solidFill>
                        <a:prstClr val="black"/>
                      </a:solidFill>
                      <a:latin typeface="+mn-ea"/>
                      <a:ea typeface="+mn-ea"/>
                    </a:endParaRPr>
                  </a:p>
                </p:txBody>
              </p:sp>
              <p:sp>
                <p:nvSpPr>
                  <p:cNvPr id="46" name="文本框 45"/>
                  <p:cNvSpPr txBox="1"/>
                  <p:nvPr/>
                </p:nvSpPr>
                <p:spPr>
                  <a:xfrm>
                    <a:off x="6219712" y="4107043"/>
                    <a:ext cx="952279" cy="421540"/>
                  </a:xfrm>
                  <a:prstGeom prst="rect">
                    <a:avLst/>
                  </a:prstGeom>
                  <a:noFill/>
                </p:spPr>
                <p:txBody>
                  <a:bodyPr wrap="none" rtlCol="0">
                    <a:spAutoFit/>
                  </a:bodyPr>
                  <a:lstStyle/>
                  <a:p>
                    <a:pPr defTabSz="913765">
                      <a:defRPr/>
                    </a:pPr>
                    <a:r>
                      <a:rPr lang="en-US" altLang="zh-CN" sz="1200" kern="0" dirty="0">
                        <a:solidFill>
                          <a:prstClr val="black"/>
                        </a:solidFill>
                        <a:latin typeface="+mn-ea"/>
                        <a:ea typeface="+mn-ea"/>
                      </a:rPr>
                      <a:t>AZ2</a:t>
                    </a:r>
                    <a:endParaRPr lang="zh-CN" altLang="en-US" sz="1200" kern="0" dirty="0">
                      <a:solidFill>
                        <a:prstClr val="black"/>
                      </a:solidFill>
                      <a:latin typeface="+mn-ea"/>
                      <a:ea typeface="+mn-ea"/>
                    </a:endParaRPr>
                  </a:p>
                </p:txBody>
              </p:sp>
              <p:sp>
                <p:nvSpPr>
                  <p:cNvPr id="47" name="文本框 46"/>
                  <p:cNvSpPr txBox="1"/>
                  <p:nvPr/>
                </p:nvSpPr>
                <p:spPr>
                  <a:xfrm>
                    <a:off x="3086618" y="3710074"/>
                    <a:ext cx="1149611" cy="421540"/>
                  </a:xfrm>
                  <a:prstGeom prst="rect">
                    <a:avLst/>
                  </a:prstGeom>
                  <a:noFill/>
                </p:spPr>
                <p:txBody>
                  <a:bodyPr wrap="none" rtlCol="0">
                    <a:spAutoFit/>
                  </a:bodyPr>
                  <a:lstStyle/>
                  <a:p>
                    <a:pPr defTabSz="913765">
                      <a:defRPr/>
                    </a:pPr>
                    <a:r>
                      <a:rPr lang="en-US" altLang="zh-CN" sz="1200" kern="0" dirty="0">
                        <a:solidFill>
                          <a:srgbClr val="FF0000"/>
                        </a:solidFill>
                        <a:latin typeface="+mn-ea"/>
                        <a:ea typeface="+mn-ea"/>
                      </a:rPr>
                      <a:t>SDRS</a:t>
                    </a:r>
                    <a:endParaRPr lang="zh-CN" altLang="en-US" sz="1200" kern="0" dirty="0">
                      <a:solidFill>
                        <a:srgbClr val="FF0000"/>
                      </a:solidFill>
                      <a:latin typeface="+mn-ea"/>
                      <a:ea typeface="+mn-ea"/>
                    </a:endParaRPr>
                  </a:p>
                </p:txBody>
              </p:sp>
              <p:sp>
                <p:nvSpPr>
                  <p:cNvPr id="48" name="文本框 47"/>
                  <p:cNvSpPr txBox="1"/>
                  <p:nvPr/>
                </p:nvSpPr>
                <p:spPr>
                  <a:xfrm>
                    <a:off x="1641902" y="3526680"/>
                    <a:ext cx="917271" cy="421540"/>
                  </a:xfrm>
                  <a:prstGeom prst="rect">
                    <a:avLst/>
                  </a:prstGeom>
                  <a:noFill/>
                </p:spPr>
                <p:txBody>
                  <a:bodyPr wrap="none" rtlCol="0">
                    <a:spAutoFit/>
                  </a:bodyPr>
                  <a:lstStyle/>
                  <a:p>
                    <a:pPr defTabSz="913765">
                      <a:defRPr/>
                    </a:pPr>
                    <a:r>
                      <a:rPr lang="en-US" altLang="zh-CN" sz="1200" kern="0" dirty="0">
                        <a:solidFill>
                          <a:prstClr val="black"/>
                        </a:solidFill>
                        <a:latin typeface="+mn-ea"/>
                        <a:ea typeface="+mn-ea"/>
                      </a:rPr>
                      <a:t>EVS</a:t>
                    </a:r>
                    <a:endParaRPr lang="zh-CN" altLang="en-US" sz="1200" kern="0" dirty="0">
                      <a:solidFill>
                        <a:prstClr val="black"/>
                      </a:solidFill>
                      <a:latin typeface="+mn-ea"/>
                      <a:ea typeface="+mn-ea"/>
                    </a:endParaRPr>
                  </a:p>
                </p:txBody>
              </p:sp>
              <p:sp>
                <p:nvSpPr>
                  <p:cNvPr id="49" name="文本框 48"/>
                  <p:cNvSpPr txBox="1"/>
                  <p:nvPr/>
                </p:nvSpPr>
                <p:spPr>
                  <a:xfrm>
                    <a:off x="4786457" y="3528264"/>
                    <a:ext cx="917271" cy="421540"/>
                  </a:xfrm>
                  <a:prstGeom prst="rect">
                    <a:avLst/>
                  </a:prstGeom>
                  <a:noFill/>
                </p:spPr>
                <p:txBody>
                  <a:bodyPr wrap="none" rtlCol="0">
                    <a:spAutoFit/>
                  </a:bodyPr>
                  <a:lstStyle/>
                  <a:p>
                    <a:pPr defTabSz="913765">
                      <a:defRPr/>
                    </a:pPr>
                    <a:r>
                      <a:rPr lang="en-US" altLang="zh-CN" sz="1200" kern="0" dirty="0">
                        <a:solidFill>
                          <a:prstClr val="black"/>
                        </a:solidFill>
                        <a:latin typeface="+mn-ea"/>
                        <a:ea typeface="+mn-ea"/>
                      </a:rPr>
                      <a:t>EVS</a:t>
                    </a:r>
                    <a:endParaRPr lang="zh-CN" altLang="en-US" sz="1200" kern="0" dirty="0">
                      <a:solidFill>
                        <a:prstClr val="black"/>
                      </a:solidFill>
                      <a:latin typeface="+mn-ea"/>
                      <a:ea typeface="+mn-ea"/>
                    </a:endParaRPr>
                  </a:p>
                </p:txBody>
              </p:sp>
            </p:grpSp>
            <p:sp>
              <p:nvSpPr>
                <p:cNvPr id="35" name="Shape 441"/>
                <p:cNvSpPr/>
                <p:nvPr/>
              </p:nvSpPr>
              <p:spPr bwMode="auto">
                <a:xfrm>
                  <a:off x="2731806" y="2854778"/>
                  <a:ext cx="4811359" cy="510383"/>
                </a:xfrm>
                <a:custGeom>
                  <a:avLst/>
                  <a:gdLst>
                    <a:gd name="T0" fmla="*/ 2147483647 w 21600"/>
                    <a:gd name="T1" fmla="*/ 1885198645 h 21600"/>
                    <a:gd name="T2" fmla="*/ 2147483647 w 21600"/>
                    <a:gd name="T3" fmla="*/ 1885198645 h 21600"/>
                    <a:gd name="T4" fmla="*/ 2147483647 w 21600"/>
                    <a:gd name="T5" fmla="*/ 1885198645 h 21600"/>
                    <a:gd name="T6" fmla="*/ 2147483647 w 21600"/>
                    <a:gd name="T7" fmla="*/ 188519864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3609" y="0"/>
                      </a:moveTo>
                      <a:lnTo>
                        <a:pt x="18261" y="0"/>
                      </a:lnTo>
                      <a:lnTo>
                        <a:pt x="21600" y="21600"/>
                      </a:lnTo>
                      <a:lnTo>
                        <a:pt x="0" y="21600"/>
                      </a:lnTo>
                      <a:lnTo>
                        <a:pt x="3609" y="0"/>
                      </a:lnTo>
                      <a:close/>
                    </a:path>
                  </a:pathLst>
                </a:custGeom>
                <a:gradFill flip="none" rotWithShape="1">
                  <a:gsLst>
                    <a:gs pos="0">
                      <a:srgbClr val="00B0F0">
                        <a:alpha val="25000"/>
                      </a:srgbClr>
                    </a:gs>
                    <a:gs pos="100000">
                      <a:srgbClr val="122C4F">
                        <a:alpha val="0"/>
                      </a:srgbClr>
                    </a:gs>
                  </a:gsLst>
                  <a:lin ang="16200000" scaled="1"/>
                  <a:tileRect/>
                </a:gra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970" algn="ctr">
                    <a:spcBef>
                      <a:spcPct val="20000"/>
                    </a:spcBef>
                    <a:spcAft>
                      <a:spcPts val="2400"/>
                    </a:spcAft>
                    <a:buClr>
                      <a:prstClr val="white"/>
                    </a:buClr>
                    <a:buSzPct val="60000"/>
                  </a:pPr>
                  <a:endParaRPr lang="zh-CN" altLang="en-US" sz="1200" b="1" dirty="0">
                    <a:solidFill>
                      <a:srgbClr val="FFC000"/>
                    </a:solidFill>
                    <a:effectLst>
                      <a:outerShdw blurRad="38100" dist="38100" dir="2700000" algn="tl">
                        <a:srgbClr val="000000">
                          <a:alpha val="43137"/>
                        </a:srgbClr>
                      </a:outerShdw>
                    </a:effectLst>
                    <a:latin typeface="+mn-ea"/>
                    <a:cs typeface="Arial" panose="020B0604020202020204" pitchFamily="34" charset="0"/>
                  </a:endParaRPr>
                </a:p>
              </p:txBody>
            </p:sp>
          </p:grpSp>
        </p:grpSp>
      </p:grpSp>
      <p:sp>
        <p:nvSpPr>
          <p:cNvPr id="125" name="副标题 2"/>
          <p:cNvSpPr txBox="1"/>
          <p:nvPr/>
        </p:nvSpPr>
        <p:spPr>
          <a:xfrm>
            <a:off x="6218343" y="1232777"/>
            <a:ext cx="5384345" cy="5926345"/>
          </a:xfrm>
          <a:prstGeom prst="rect">
            <a:avLst/>
          </a:prstGeom>
          <a:noFill/>
        </p:spPr>
        <p:txBody>
          <a:bodyPr vert="horz" lIns="0" tIns="0" rIns="0" bIns="0" rtlCol="0" anchor="t">
            <a:noAutofit/>
          </a:bodyPr>
          <a:lstStyle>
            <a:lvl1pPr marL="0" indent="0" algn="l" defTabSz="914400" rtl="0" eaLnBrk="1" latinLnBrk="0" hangingPunct="1">
              <a:lnSpc>
                <a:spcPts val="3520"/>
              </a:lnSpc>
              <a:spcBef>
                <a:spcPts val="0"/>
              </a:spcBef>
              <a:buFont typeface="Arial" panose="020B0604020202020204" pitchFamily="34" charset="0"/>
              <a:buNone/>
              <a:defRPr sz="3200" kern="1200" baseline="0">
                <a:solidFill>
                  <a:srgbClr val="1D1D1B"/>
                </a:solidFill>
                <a:latin typeface="微软雅黑" panose="020B0503020204020204" pitchFamily="34" charset="-122"/>
                <a:ea typeface="微软雅黑" panose="020B0503020204020204" pitchFamily="34" charset="-122"/>
                <a:cs typeface="+mn-cs"/>
              </a:defRPr>
            </a:lvl1pPr>
            <a:lvl2pPr marL="609600" indent="0" algn="ctr" defTabSz="914400" rtl="0" eaLnBrk="1" latinLnBrk="0" hangingPunct="1">
              <a:spcBef>
                <a:spcPct val="20000"/>
              </a:spcBef>
              <a:buFont typeface="Arial" panose="020B0604020202020204" pitchFamily="34" charset="0"/>
              <a:buNone/>
              <a:defRPr sz="2665" kern="1200">
                <a:solidFill>
                  <a:srgbClr val="595959"/>
                </a:solidFill>
                <a:latin typeface="微软雅黑" panose="020B0503020204020204" pitchFamily="34" charset="-122"/>
                <a:ea typeface="微软雅黑" panose="020B0503020204020204" pitchFamily="34" charset="-122"/>
                <a:cs typeface="+mn-cs"/>
              </a:defRPr>
            </a:lvl2pPr>
            <a:lvl3pPr marL="1219200" indent="0" algn="ctr" defTabSz="914400" rtl="0" eaLnBrk="1" latinLnBrk="0" hangingPunct="1">
              <a:spcBef>
                <a:spcPct val="20000"/>
              </a:spcBef>
              <a:buFont typeface="Arial" panose="020B0604020202020204" pitchFamily="34" charset="0"/>
              <a:buNone/>
              <a:defRPr sz="2400" kern="1200">
                <a:solidFill>
                  <a:srgbClr val="595959"/>
                </a:solidFill>
                <a:latin typeface="微软雅黑" panose="020B0503020204020204" pitchFamily="34" charset="-122"/>
                <a:ea typeface="微软雅黑" panose="020B0503020204020204" pitchFamily="34" charset="-122"/>
                <a:cs typeface="+mn-cs"/>
              </a:defRPr>
            </a:lvl3pPr>
            <a:lvl4pPr marL="18294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4pPr>
            <a:lvl5pPr marL="24390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5pPr>
            <a:lvl6pPr marL="30486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6pPr>
            <a:lvl7pPr marL="36582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7pPr>
            <a:lvl8pPr marL="42678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8pPr>
            <a:lvl9pPr marL="4878070"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9pPr>
          </a:lstStyle>
          <a:p>
            <a:pPr defTabSz="1219200">
              <a:lnSpc>
                <a:spcPct val="150000"/>
              </a:lnSpc>
              <a:spcBef>
                <a:spcPts val="1200"/>
              </a:spcBef>
            </a:pPr>
            <a:r>
              <a:rPr lang="zh-CN" altLang="en-US" sz="1800" b="1" dirty="0">
                <a:solidFill>
                  <a:srgbClr val="C00000"/>
                </a:solidFill>
                <a:latin typeface="+mn-ea"/>
                <a:ea typeface="+mn-ea"/>
                <a:cs typeface="Arial" panose="020B0604020202020204" pitchFamily="34" charset="0"/>
              </a:rPr>
              <a:t>业务场景</a:t>
            </a:r>
            <a:endParaRPr lang="en-US" altLang="zh-CN" sz="1800" b="1" dirty="0">
              <a:solidFill>
                <a:srgbClr val="C00000"/>
              </a:solidFill>
              <a:latin typeface="+mn-ea"/>
              <a:ea typeface="+mn-ea"/>
              <a:cs typeface="Arial" panose="020B0604020202020204" pitchFamily="34" charset="0"/>
            </a:endParaRPr>
          </a:p>
          <a:p>
            <a:pPr marL="171450" lvl="2" indent="-171450" algn="l">
              <a:lnSpc>
                <a:spcPct val="150000"/>
              </a:lnSpc>
              <a:spcBef>
                <a:spcPts val="600"/>
              </a:spcBef>
              <a:buFont typeface="Arial" panose="020B0604020202020204" pitchFamily="34" charset="0"/>
              <a:buChar char="•"/>
              <a:defRPr/>
            </a:pPr>
            <a:r>
              <a:rPr lang="zh-CN" altLang="en-US" sz="1200" dirty="0">
                <a:solidFill>
                  <a:srgbClr val="C00000"/>
                </a:solidFill>
                <a:latin typeface="+mn-ea"/>
                <a:ea typeface="+mn-ea"/>
                <a:sym typeface="Helvetica Neue"/>
              </a:rPr>
              <a:t>场景</a:t>
            </a:r>
            <a:r>
              <a:rPr lang="en-US" altLang="zh-CN" sz="1200" dirty="0">
                <a:solidFill>
                  <a:srgbClr val="C00000"/>
                </a:solidFill>
                <a:latin typeface="+mn-ea"/>
                <a:ea typeface="+mn-ea"/>
                <a:sym typeface="Helvetica Neue"/>
              </a:rPr>
              <a:t>1</a:t>
            </a:r>
            <a:r>
              <a:rPr lang="zh-CN" altLang="en-US" sz="1200" dirty="0">
                <a:solidFill>
                  <a:srgbClr val="C00000"/>
                </a:solidFill>
                <a:latin typeface="+mn-ea"/>
                <a:ea typeface="+mn-ea"/>
                <a:sym typeface="Helvetica Neue"/>
              </a:rPr>
              <a:t>：</a:t>
            </a:r>
            <a:r>
              <a:rPr lang="zh-CN" altLang="en-US" sz="1200" dirty="0">
                <a:solidFill>
                  <a:schemeClr val="tx1"/>
                </a:solidFill>
                <a:latin typeface="+mn-ea"/>
                <a:ea typeface="+mn-ea"/>
                <a:sym typeface="Helvetica Neue"/>
              </a:rPr>
              <a:t>有业务连续性和安全合规性高要求的政府部门打造专属云容灾</a:t>
            </a:r>
            <a:r>
              <a:rPr lang="zh-CN" altLang="en-US" sz="1200" dirty="0" smtClean="0">
                <a:solidFill>
                  <a:schemeClr val="tx1"/>
                </a:solidFill>
                <a:latin typeface="+mn-ea"/>
                <a:ea typeface="+mn-ea"/>
                <a:sym typeface="Helvetica Neue"/>
              </a:rPr>
              <a:t>中心。</a:t>
            </a:r>
            <a:endParaRPr lang="en-US" altLang="zh-CN" sz="1200" dirty="0">
              <a:solidFill>
                <a:schemeClr val="tx1"/>
              </a:solidFill>
              <a:latin typeface="+mn-ea"/>
              <a:ea typeface="+mn-ea"/>
              <a:sym typeface="Helvetica Neue"/>
            </a:endParaRPr>
          </a:p>
          <a:p>
            <a:pPr marL="171450" lvl="2" indent="-171450" algn="l">
              <a:lnSpc>
                <a:spcPct val="150000"/>
              </a:lnSpc>
              <a:spcBef>
                <a:spcPts val="600"/>
              </a:spcBef>
              <a:buFont typeface="Arial" panose="020B0604020202020204" pitchFamily="34" charset="0"/>
              <a:buChar char="•"/>
              <a:defRPr/>
            </a:pPr>
            <a:r>
              <a:rPr lang="zh-CN" altLang="en-US" sz="1200" dirty="0">
                <a:solidFill>
                  <a:srgbClr val="C00000"/>
                </a:solidFill>
                <a:latin typeface="+mn-ea"/>
                <a:ea typeface="+mn-ea"/>
                <a:sym typeface="Helvetica Neue"/>
              </a:rPr>
              <a:t>场景</a:t>
            </a:r>
            <a:r>
              <a:rPr lang="en-US" altLang="zh-CN" sz="1200" dirty="0">
                <a:solidFill>
                  <a:srgbClr val="C00000"/>
                </a:solidFill>
                <a:latin typeface="+mn-ea"/>
                <a:ea typeface="+mn-ea"/>
                <a:sym typeface="Helvetica Neue"/>
              </a:rPr>
              <a:t>2</a:t>
            </a:r>
            <a:r>
              <a:rPr lang="zh-CN" altLang="en-US" sz="1200" dirty="0">
                <a:solidFill>
                  <a:srgbClr val="C00000"/>
                </a:solidFill>
                <a:latin typeface="+mn-ea"/>
                <a:ea typeface="+mn-ea"/>
                <a:sym typeface="Helvetica Neue"/>
              </a:rPr>
              <a:t>：</a:t>
            </a:r>
            <a:r>
              <a:rPr lang="zh-CN" altLang="en-US" sz="1200" dirty="0">
                <a:solidFill>
                  <a:schemeClr val="dk1"/>
                </a:solidFill>
                <a:latin typeface="+mn-ea"/>
                <a:ea typeface="+mn-ea"/>
              </a:rPr>
              <a:t>面向金融保险、医疗、教育、园区，</a:t>
            </a:r>
            <a:r>
              <a:rPr lang="zh-CN" altLang="en-US" sz="1200" dirty="0">
                <a:solidFill>
                  <a:schemeClr val="tx1"/>
                </a:solidFill>
                <a:latin typeface="+mn-ea"/>
                <a:ea typeface="+mn-ea"/>
                <a:sym typeface="Helvetica Neue"/>
              </a:rPr>
              <a:t>保障业务的持续高</a:t>
            </a:r>
            <a:r>
              <a:rPr lang="zh-CN" altLang="en-US" sz="1200" dirty="0" smtClean="0">
                <a:solidFill>
                  <a:schemeClr val="tx1"/>
                </a:solidFill>
                <a:latin typeface="+mn-ea"/>
                <a:ea typeface="+mn-ea"/>
                <a:sym typeface="Helvetica Neue"/>
              </a:rPr>
              <a:t>可用。</a:t>
            </a:r>
            <a:endParaRPr lang="en-US" altLang="zh-CN" sz="1200" dirty="0">
              <a:solidFill>
                <a:schemeClr val="tx1"/>
              </a:solidFill>
              <a:latin typeface="+mn-ea"/>
              <a:ea typeface="+mn-ea"/>
            </a:endParaRPr>
          </a:p>
          <a:p>
            <a:pPr marL="0" lvl="1" algn="l" defTabSz="1219200">
              <a:lnSpc>
                <a:spcPct val="150000"/>
              </a:lnSpc>
              <a:spcBef>
                <a:spcPts val="800"/>
              </a:spcBef>
            </a:pPr>
            <a:r>
              <a:rPr lang="zh-CN" altLang="en-US" sz="1800" b="1" dirty="0">
                <a:solidFill>
                  <a:srgbClr val="C00000"/>
                </a:solidFill>
                <a:latin typeface="+mn-ea"/>
                <a:ea typeface="+mn-ea"/>
                <a:cs typeface="Arial" panose="020B0604020202020204" pitchFamily="34" charset="0"/>
              </a:rPr>
              <a:t>方案优势</a:t>
            </a:r>
            <a:endParaRPr lang="en-US" altLang="zh-CN" sz="1800" b="1" dirty="0">
              <a:solidFill>
                <a:srgbClr val="C00000"/>
              </a:solidFill>
              <a:latin typeface="+mn-ea"/>
              <a:ea typeface="+mn-ea"/>
              <a:cs typeface="Arial" panose="020B0604020202020204" pitchFamily="34" charset="0"/>
            </a:endParaRPr>
          </a:p>
          <a:p>
            <a:pPr marL="171450" lvl="2" indent="-171450" algn="l">
              <a:lnSpc>
                <a:spcPct val="150000"/>
              </a:lnSpc>
              <a:spcBef>
                <a:spcPts val="600"/>
              </a:spcBef>
              <a:buFont typeface="Arial" panose="020B0604020202020204" pitchFamily="34" charset="0"/>
              <a:buChar char="•"/>
              <a:defRPr/>
            </a:pPr>
            <a:r>
              <a:rPr lang="zh-CN" altLang="en-US" sz="1200" b="1" dirty="0" smtClean="0">
                <a:solidFill>
                  <a:schemeClr val="dk1"/>
                </a:solidFill>
                <a:latin typeface="+mn-ea"/>
                <a:ea typeface="+mn-ea"/>
              </a:rPr>
              <a:t>业界</a:t>
            </a:r>
            <a:r>
              <a:rPr lang="zh-CN" altLang="en-US" sz="1200" b="1" dirty="0">
                <a:solidFill>
                  <a:schemeClr val="dk1"/>
                </a:solidFill>
                <a:latin typeface="+mn-ea"/>
                <a:ea typeface="+mn-ea"/>
              </a:rPr>
              <a:t>领先</a:t>
            </a:r>
            <a:r>
              <a:rPr lang="zh-CN" altLang="en-US" sz="1200" b="1" dirty="0" smtClean="0">
                <a:solidFill>
                  <a:schemeClr val="dk1"/>
                </a:solidFill>
                <a:latin typeface="+mn-ea"/>
                <a:ea typeface="+mn-ea"/>
              </a:rPr>
              <a:t>：</a:t>
            </a:r>
            <a:r>
              <a:rPr lang="zh-CN" altLang="en-US" sz="1200" dirty="0">
                <a:solidFill>
                  <a:schemeClr val="dk1"/>
                </a:solidFill>
                <a:latin typeface="+mn-ea"/>
                <a:ea typeface="+mn-ea"/>
              </a:rPr>
              <a:t>跨</a:t>
            </a:r>
            <a:r>
              <a:rPr lang="en-US" altLang="zh-CN" sz="1200" dirty="0">
                <a:solidFill>
                  <a:schemeClr val="dk1"/>
                </a:solidFill>
                <a:latin typeface="+mn-ea"/>
                <a:ea typeface="+mn-ea"/>
              </a:rPr>
              <a:t>AZ </a:t>
            </a:r>
            <a:r>
              <a:rPr lang="en-US" altLang="zh-CN" sz="1200" dirty="0">
                <a:solidFill>
                  <a:schemeClr val="tx1"/>
                </a:solidFill>
                <a:latin typeface="+mn-ea"/>
                <a:ea typeface="+mn-ea"/>
              </a:rPr>
              <a:t>RPO=0</a:t>
            </a:r>
            <a:r>
              <a:rPr lang="zh-CN" altLang="en-US" sz="1200" dirty="0">
                <a:solidFill>
                  <a:schemeClr val="tx1"/>
                </a:solidFill>
                <a:latin typeface="+mn-ea"/>
                <a:ea typeface="+mn-ea"/>
              </a:rPr>
              <a:t>，</a:t>
            </a:r>
            <a:r>
              <a:rPr lang="en-US" altLang="zh-CN" sz="1200" dirty="0">
                <a:solidFill>
                  <a:schemeClr val="tx1"/>
                </a:solidFill>
                <a:latin typeface="+mn-ea"/>
                <a:ea typeface="+mn-ea"/>
              </a:rPr>
              <a:t>RTO&lt; 30</a:t>
            </a:r>
            <a:r>
              <a:rPr lang="zh-CN" altLang="en-US" sz="1200" dirty="0">
                <a:solidFill>
                  <a:schemeClr val="tx1"/>
                </a:solidFill>
                <a:latin typeface="+mn-ea"/>
                <a:ea typeface="+mn-ea"/>
              </a:rPr>
              <a:t>分钟，确保数据零丢失，业务快速</a:t>
            </a:r>
            <a:r>
              <a:rPr lang="zh-CN" altLang="en-US" sz="1200" dirty="0" smtClean="0">
                <a:solidFill>
                  <a:schemeClr val="tx1"/>
                </a:solidFill>
                <a:latin typeface="+mn-ea"/>
                <a:ea typeface="+mn-ea"/>
              </a:rPr>
              <a:t>恢复。</a:t>
            </a:r>
            <a:endParaRPr lang="en-US" altLang="zh-CN" sz="1200" dirty="0">
              <a:solidFill>
                <a:schemeClr val="tx1"/>
              </a:solidFill>
              <a:latin typeface="+mn-ea"/>
              <a:ea typeface="+mn-ea"/>
            </a:endParaRPr>
          </a:p>
          <a:p>
            <a:pPr marL="171450" lvl="2" indent="-171450" algn="l">
              <a:lnSpc>
                <a:spcPct val="150000"/>
              </a:lnSpc>
              <a:spcBef>
                <a:spcPts val="600"/>
              </a:spcBef>
              <a:buFont typeface="Arial" panose="020B0604020202020204" pitchFamily="34" charset="0"/>
              <a:buChar char="•"/>
              <a:defRPr/>
            </a:pPr>
            <a:r>
              <a:rPr lang="zh-CN" altLang="en-US" sz="1200" b="1" dirty="0">
                <a:solidFill>
                  <a:schemeClr val="dk1"/>
                </a:solidFill>
                <a:latin typeface="+mn-ea"/>
                <a:ea typeface="+mn-ea"/>
              </a:rPr>
              <a:t>最高等级：</a:t>
            </a:r>
            <a:r>
              <a:rPr lang="zh-CN" altLang="en-US" sz="1200" dirty="0">
                <a:solidFill>
                  <a:schemeClr val="dk1"/>
                </a:solidFill>
                <a:latin typeface="+mn-ea"/>
                <a:ea typeface="+mn-ea"/>
              </a:rPr>
              <a:t>快速构建云上两地三中心，同城双中心可达</a:t>
            </a:r>
            <a:r>
              <a:rPr lang="en-US" altLang="zh-CN" sz="1200" dirty="0">
                <a:solidFill>
                  <a:schemeClr val="dk1"/>
                </a:solidFill>
                <a:latin typeface="+mn-ea"/>
                <a:ea typeface="+mn-ea"/>
              </a:rPr>
              <a:t>Tier5~Tier6</a:t>
            </a:r>
            <a:r>
              <a:rPr lang="zh-CN" altLang="en-US" sz="1200" dirty="0">
                <a:solidFill>
                  <a:schemeClr val="dk1"/>
                </a:solidFill>
                <a:latin typeface="+mn-ea"/>
                <a:ea typeface="+mn-ea"/>
              </a:rPr>
              <a:t>容灾</a:t>
            </a:r>
            <a:r>
              <a:rPr lang="zh-CN" altLang="en-US" sz="1200" dirty="0" smtClean="0">
                <a:solidFill>
                  <a:schemeClr val="dk1"/>
                </a:solidFill>
                <a:latin typeface="+mn-ea"/>
                <a:ea typeface="+mn-ea"/>
              </a:rPr>
              <a:t>等级。</a:t>
            </a:r>
            <a:endParaRPr lang="en-US" altLang="zh-CN" sz="1200" dirty="0">
              <a:solidFill>
                <a:schemeClr val="dk1"/>
              </a:solidFill>
              <a:latin typeface="+mn-ea"/>
              <a:ea typeface="+mn-ea"/>
            </a:endParaRPr>
          </a:p>
          <a:p>
            <a:pPr marL="171450" lvl="2" indent="-171450" algn="l">
              <a:lnSpc>
                <a:spcPct val="150000"/>
              </a:lnSpc>
              <a:spcBef>
                <a:spcPts val="600"/>
              </a:spcBef>
              <a:buFont typeface="Arial" panose="020B0604020202020204" pitchFamily="34" charset="0"/>
              <a:buChar char="•"/>
              <a:defRPr/>
            </a:pPr>
            <a:r>
              <a:rPr lang="zh-CN" altLang="en-US" sz="1200" b="1" dirty="0">
                <a:solidFill>
                  <a:schemeClr val="dk1"/>
                </a:solidFill>
                <a:latin typeface="+mn-ea"/>
                <a:ea typeface="+mn-ea"/>
                <a:sym typeface="Helvetica Neue"/>
              </a:rPr>
              <a:t>专属安全</a:t>
            </a:r>
            <a:r>
              <a:rPr lang="zh-CN" altLang="en-US" sz="1200" dirty="0">
                <a:solidFill>
                  <a:schemeClr val="dk1"/>
                </a:solidFill>
                <a:latin typeface="+mn-ea"/>
                <a:ea typeface="+mn-ea"/>
                <a:sym typeface="Helvetica Neue"/>
              </a:rPr>
              <a:t>：</a:t>
            </a:r>
            <a:r>
              <a:rPr lang="zh-CN" altLang="en-US" sz="1200" dirty="0">
                <a:solidFill>
                  <a:schemeClr val="tx1"/>
                </a:solidFill>
                <a:latin typeface="+mn-ea"/>
                <a:ea typeface="+mn-ea"/>
              </a:rPr>
              <a:t>物理隔离，满足安全合规要求，相比客户自建容灾中心免基础设施运</a:t>
            </a:r>
            <a:r>
              <a:rPr lang="zh-CN" altLang="en-US" sz="1200" dirty="0" smtClean="0">
                <a:solidFill>
                  <a:schemeClr val="tx1"/>
                </a:solidFill>
                <a:latin typeface="+mn-ea"/>
                <a:ea typeface="+mn-ea"/>
              </a:rPr>
              <a:t>维。</a:t>
            </a:r>
            <a:endParaRPr lang="en-US" altLang="zh-CN" sz="1200" dirty="0">
              <a:solidFill>
                <a:schemeClr val="tx1"/>
              </a:solidFill>
              <a:latin typeface="+mn-ea"/>
              <a:ea typeface="+mn-ea"/>
            </a:endParaRPr>
          </a:p>
          <a:p>
            <a:pPr marL="0" lvl="1" algn="l" defTabSz="1219200">
              <a:lnSpc>
                <a:spcPct val="150000"/>
              </a:lnSpc>
              <a:spcBef>
                <a:spcPts val="800"/>
              </a:spcBef>
            </a:pPr>
            <a:r>
              <a:rPr lang="zh-CN" altLang="en-US" sz="1800" b="1" dirty="0">
                <a:solidFill>
                  <a:srgbClr val="C00000"/>
                </a:solidFill>
                <a:latin typeface="+mn-ea"/>
                <a:ea typeface="+mn-ea"/>
                <a:cs typeface="Arial" panose="020B0604020202020204" pitchFamily="34" charset="0"/>
              </a:rPr>
              <a:t>客户价值</a:t>
            </a:r>
            <a:endParaRPr lang="en-US" altLang="zh-CN" sz="1100" dirty="0">
              <a:solidFill>
                <a:schemeClr val="dk1"/>
              </a:solidFill>
              <a:latin typeface="+mn-ea"/>
              <a:ea typeface="+mn-ea"/>
            </a:endParaRPr>
          </a:p>
          <a:p>
            <a:pPr marL="171450" lvl="2" indent="-171450" algn="l">
              <a:lnSpc>
                <a:spcPct val="150000"/>
              </a:lnSpc>
              <a:spcBef>
                <a:spcPts val="600"/>
              </a:spcBef>
              <a:buFont typeface="Arial" panose="020B0604020202020204" pitchFamily="34" charset="0"/>
              <a:buChar char="•"/>
              <a:defRPr/>
            </a:pPr>
            <a:r>
              <a:rPr lang="zh-CN" altLang="en-US" sz="1200" dirty="0">
                <a:solidFill>
                  <a:schemeClr val="dk1"/>
                </a:solidFill>
                <a:latin typeface="+mn-ea"/>
                <a:ea typeface="+mn-ea"/>
              </a:rPr>
              <a:t>基于华为云多地域数据中心快速建设跨地域灾备中心，</a:t>
            </a:r>
            <a:r>
              <a:rPr lang="zh-CN" altLang="zh-CN" sz="1200" dirty="0">
                <a:solidFill>
                  <a:schemeClr val="dk1"/>
                </a:solidFill>
                <a:latin typeface="+mn-ea"/>
                <a:ea typeface="+mn-ea"/>
              </a:rPr>
              <a:t>在超大规模地域级</a:t>
            </a:r>
            <a:r>
              <a:rPr lang="zh-CN" altLang="zh-CN" sz="1200" dirty="0" smtClean="0">
                <a:solidFill>
                  <a:schemeClr val="dk1"/>
                </a:solidFill>
                <a:latin typeface="+mn-ea"/>
                <a:ea typeface="+mn-ea"/>
              </a:rPr>
              <a:t>自然灾害</a:t>
            </a:r>
            <a:r>
              <a:rPr lang="zh-CN" altLang="zh-CN" sz="1200" dirty="0">
                <a:solidFill>
                  <a:schemeClr val="dk1"/>
                </a:solidFill>
                <a:latin typeface="+mn-ea"/>
                <a:ea typeface="+mn-ea"/>
              </a:rPr>
              <a:t>的时候都能保护数据和业务</a:t>
            </a:r>
            <a:r>
              <a:rPr lang="zh-CN" altLang="en-US" sz="1200" dirty="0">
                <a:solidFill>
                  <a:schemeClr val="dk1"/>
                </a:solidFill>
                <a:latin typeface="+mn-ea"/>
                <a:ea typeface="+mn-ea"/>
              </a:rPr>
              <a:t>，满足业务连续性</a:t>
            </a:r>
            <a:r>
              <a:rPr lang="zh-CN" altLang="en-US" sz="1200" dirty="0" smtClean="0">
                <a:solidFill>
                  <a:schemeClr val="dk1"/>
                </a:solidFill>
                <a:latin typeface="+mn-ea"/>
                <a:ea typeface="+mn-ea"/>
              </a:rPr>
              <a:t>要求。</a:t>
            </a:r>
            <a:endParaRPr lang="en-US" altLang="zh-CN" sz="1200" dirty="0">
              <a:solidFill>
                <a:schemeClr val="dk1"/>
              </a:solidFill>
              <a:latin typeface="+mn-ea"/>
              <a:ea typeface="+mn-ea"/>
            </a:endParaRPr>
          </a:p>
          <a:p>
            <a:pPr marL="171450" lvl="2" indent="-171450" algn="l">
              <a:lnSpc>
                <a:spcPct val="150000"/>
              </a:lnSpc>
              <a:spcBef>
                <a:spcPts val="600"/>
              </a:spcBef>
              <a:buFont typeface="Arial" panose="020B0604020202020204" pitchFamily="34" charset="0"/>
              <a:buChar char="•"/>
              <a:defRPr/>
            </a:pPr>
            <a:r>
              <a:rPr lang="zh-CN" altLang="en-US" sz="1200" dirty="0">
                <a:solidFill>
                  <a:schemeClr val="dk1"/>
                </a:solidFill>
                <a:latin typeface="+mn-ea"/>
                <a:ea typeface="+mn-ea"/>
              </a:rPr>
              <a:t>用户独享物理资源，全栈物理隔离，满足客户安全合规</a:t>
            </a:r>
            <a:r>
              <a:rPr lang="zh-CN" altLang="en-US" sz="1200" dirty="0" smtClean="0">
                <a:solidFill>
                  <a:schemeClr val="dk1"/>
                </a:solidFill>
                <a:latin typeface="+mn-ea"/>
                <a:ea typeface="+mn-ea"/>
              </a:rPr>
              <a:t>要求。</a:t>
            </a:r>
            <a:endParaRPr lang="en-US" altLang="zh-CN" sz="1200" dirty="0">
              <a:solidFill>
                <a:schemeClr val="dk1"/>
              </a:solidFill>
              <a:latin typeface="+mn-ea"/>
              <a:ea typeface="+mn-ea"/>
            </a:endParaRPr>
          </a:p>
          <a:p>
            <a:pPr marL="171450" lvl="2" indent="-171450" algn="l">
              <a:lnSpc>
                <a:spcPct val="150000"/>
              </a:lnSpc>
              <a:spcBef>
                <a:spcPts val="600"/>
              </a:spcBef>
              <a:buFont typeface="Arial" panose="020B0604020202020204" pitchFamily="34" charset="0"/>
              <a:buChar char="•"/>
              <a:defRPr/>
            </a:pPr>
            <a:r>
              <a:rPr lang="zh-CN" altLang="en-US" sz="1200" dirty="0">
                <a:solidFill>
                  <a:schemeClr val="dk1"/>
                </a:solidFill>
                <a:latin typeface="+mn-ea"/>
                <a:ea typeface="+mn-ea"/>
              </a:rPr>
              <a:t>专业容灾咨询服务，复制华为高业务连续性成功</a:t>
            </a:r>
            <a:r>
              <a:rPr lang="zh-CN" altLang="en-US" sz="1200" dirty="0" smtClean="0">
                <a:solidFill>
                  <a:schemeClr val="dk1"/>
                </a:solidFill>
                <a:latin typeface="+mn-ea"/>
                <a:ea typeface="+mn-ea"/>
              </a:rPr>
              <a:t>经验。</a:t>
            </a:r>
            <a:endParaRPr lang="en-US" altLang="zh-CN" sz="1200" dirty="0">
              <a:solidFill>
                <a:schemeClr val="dk1"/>
              </a:solidFill>
              <a:latin typeface="+mn-ea"/>
              <a:ea typeface="+mn-ea"/>
            </a:endParaRPr>
          </a:p>
        </p:txBody>
      </p:sp>
      <p:sp>
        <p:nvSpPr>
          <p:cNvPr id="2" name="标题 1"/>
          <p:cNvSpPr>
            <a:spLocks noGrp="1"/>
          </p:cNvSpPr>
          <p:nvPr>
            <p:ph type="title"/>
          </p:nvPr>
        </p:nvSpPr>
        <p:spPr/>
        <p:txBody>
          <a:bodyPr>
            <a:normAutofit/>
          </a:bodyPr>
          <a:lstStyle/>
          <a:p>
            <a:r>
              <a:rPr lang="zh-CN" altLang="en-US" sz="3200" dirty="0"/>
              <a:t>灾备场景：跨域灾备，两地三中心构建差异化优势</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副标题 2"/>
          <p:cNvSpPr txBox="1"/>
          <p:nvPr/>
        </p:nvSpPr>
        <p:spPr>
          <a:xfrm>
            <a:off x="8017427" y="1233488"/>
            <a:ext cx="3292106" cy="4890036"/>
          </a:xfrm>
          <a:prstGeom prst="rect">
            <a:avLst/>
          </a:prstGeom>
          <a:noFill/>
        </p:spPr>
        <p:txBody>
          <a:bodyPr vert="horz" lIns="0" tIns="0" rIns="0" bIns="0" rtlCol="0" anchor="t">
            <a:noAutofit/>
          </a:bodyPr>
          <a:lstStyle>
            <a:lvl1pPr marL="0" indent="0" algn="l" defTabSz="914400" rtl="0" eaLnBrk="1" latinLnBrk="0" hangingPunct="1">
              <a:lnSpc>
                <a:spcPts val="3520"/>
              </a:lnSpc>
              <a:spcBef>
                <a:spcPts val="0"/>
              </a:spcBef>
              <a:buFont typeface="Arial" panose="020B0604020202020204" pitchFamily="34" charset="0"/>
              <a:buNone/>
              <a:defRPr sz="3200" kern="1200" baseline="0">
                <a:solidFill>
                  <a:srgbClr val="1D1D1B"/>
                </a:solidFill>
                <a:latin typeface="微软雅黑" panose="020B0503020204020204" pitchFamily="34" charset="-122"/>
                <a:ea typeface="微软雅黑" panose="020B0503020204020204" pitchFamily="34" charset="-122"/>
                <a:cs typeface="+mn-cs"/>
              </a:defRPr>
            </a:lvl1pPr>
            <a:lvl2pPr marL="609600" indent="0" algn="ctr" defTabSz="914400" rtl="0" eaLnBrk="1" latinLnBrk="0" hangingPunct="1">
              <a:spcBef>
                <a:spcPct val="20000"/>
              </a:spcBef>
              <a:buFont typeface="Arial" panose="020B0604020202020204" pitchFamily="34" charset="0"/>
              <a:buNone/>
              <a:defRPr sz="2665" kern="1200">
                <a:solidFill>
                  <a:srgbClr val="595959"/>
                </a:solidFill>
                <a:latin typeface="微软雅黑" panose="020B0503020204020204" pitchFamily="34" charset="-122"/>
                <a:ea typeface="微软雅黑" panose="020B0503020204020204" pitchFamily="34" charset="-122"/>
                <a:cs typeface="+mn-cs"/>
              </a:defRPr>
            </a:lvl2pPr>
            <a:lvl3pPr marL="1219200" indent="0" algn="ctr" defTabSz="914400" rtl="0" eaLnBrk="1" latinLnBrk="0" hangingPunct="1">
              <a:spcBef>
                <a:spcPct val="20000"/>
              </a:spcBef>
              <a:buFont typeface="Arial" panose="020B0604020202020204" pitchFamily="34" charset="0"/>
              <a:buNone/>
              <a:defRPr sz="2400" kern="1200">
                <a:solidFill>
                  <a:srgbClr val="595959"/>
                </a:solidFill>
                <a:latin typeface="微软雅黑" panose="020B0503020204020204" pitchFamily="34" charset="-122"/>
                <a:ea typeface="微软雅黑" panose="020B0503020204020204" pitchFamily="34" charset="-122"/>
                <a:cs typeface="+mn-cs"/>
              </a:defRPr>
            </a:lvl3pPr>
            <a:lvl4pPr marL="18294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4pPr>
            <a:lvl5pPr marL="24390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5pPr>
            <a:lvl6pPr marL="30486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6pPr>
            <a:lvl7pPr marL="36582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7pPr>
            <a:lvl8pPr marL="42678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8pPr>
            <a:lvl9pPr marL="4878070"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9pPr>
          </a:lstStyle>
          <a:p>
            <a:pPr defTabSz="1219200">
              <a:lnSpc>
                <a:spcPct val="100000"/>
              </a:lnSpc>
              <a:spcBef>
                <a:spcPts val="1200"/>
              </a:spcBef>
            </a:pPr>
            <a:r>
              <a:rPr lang="zh-CN" altLang="en-US" sz="1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业务场景</a:t>
            </a:r>
            <a:endParaRPr lang="en-US" altLang="zh-CN" sz="1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rgbClr val="C00000"/>
                </a:solidFill>
              </a:rPr>
              <a:t>场景</a:t>
            </a:r>
            <a:r>
              <a:rPr lang="en-US" altLang="zh-CN" sz="1200" dirty="0">
                <a:solidFill>
                  <a:srgbClr val="C00000"/>
                </a:solidFill>
              </a:rPr>
              <a:t>1</a:t>
            </a:r>
            <a:r>
              <a:rPr lang="zh-CN" altLang="en-US" sz="1200" dirty="0">
                <a:solidFill>
                  <a:srgbClr val="C00000"/>
                </a:solidFill>
              </a:rPr>
              <a:t>：</a:t>
            </a:r>
            <a:r>
              <a:rPr lang="zh-CN" altLang="en-US" sz="1200" dirty="0">
                <a:solidFill>
                  <a:schemeClr val="dk1"/>
                </a:solidFill>
              </a:rPr>
              <a:t>面向智慧城市场景，提供城市惠民服务、生态宜居服务、精准城市治理服务、产业与经济服务等；</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zh-CN" altLang="en-US" sz="1200" dirty="0">
                <a:solidFill>
                  <a:srgbClr val="C00000"/>
                </a:solidFill>
              </a:rPr>
              <a:t>场景</a:t>
            </a:r>
            <a:r>
              <a:rPr lang="en-US" altLang="zh-CN" sz="1200" dirty="0">
                <a:solidFill>
                  <a:srgbClr val="C00000"/>
                </a:solidFill>
              </a:rPr>
              <a:t>2</a:t>
            </a:r>
            <a:r>
              <a:rPr lang="zh-CN" altLang="en-US" sz="1200" dirty="0">
                <a:solidFill>
                  <a:srgbClr val="C00000"/>
                </a:solidFill>
              </a:rPr>
              <a:t>：</a:t>
            </a:r>
            <a:r>
              <a:rPr lang="zh-CN" altLang="en-US" sz="1200" dirty="0">
                <a:solidFill>
                  <a:schemeClr val="dk1"/>
                </a:solidFill>
              </a:rPr>
              <a:t>企业大数据应用平台</a:t>
            </a:r>
            <a:endParaRPr lang="en-US" altLang="zh-CN" sz="1200" dirty="0">
              <a:solidFill>
                <a:schemeClr val="dk1"/>
              </a:solidFill>
            </a:endParaRPr>
          </a:p>
          <a:p>
            <a:pPr marL="0" lvl="1" algn="l" defTabSz="1219200">
              <a:spcBef>
                <a:spcPts val="800"/>
              </a:spcBef>
            </a:pPr>
            <a:r>
              <a:rPr lang="zh-CN" altLang="en-US" sz="1800" b="1" dirty="0">
                <a:solidFill>
                  <a:srgbClr val="C00000"/>
                </a:solidFill>
                <a:cs typeface="Arial" panose="020B0604020202020204" pitchFamily="34" charset="0"/>
              </a:rPr>
              <a:t>方案优势</a:t>
            </a:r>
            <a:endParaRPr lang="en-US" altLang="zh-CN" sz="1800" b="1" dirty="0">
              <a:solidFill>
                <a:srgbClr val="C00000"/>
              </a:solidFill>
              <a:cs typeface="Arial" panose="020B0604020202020204" pitchFamily="34" charset="0"/>
            </a:endParaRPr>
          </a:p>
          <a:p>
            <a:pPr marL="171450" lvl="2" indent="-171450" algn="l">
              <a:spcBef>
                <a:spcPts val="600"/>
              </a:spcBef>
              <a:buFont typeface="Arial" panose="020B0604020202020204" pitchFamily="34" charset="0"/>
              <a:buChar char="•"/>
              <a:defRPr/>
            </a:pPr>
            <a:r>
              <a:rPr lang="en-US" altLang="zh-CN" sz="1200" dirty="0">
                <a:solidFill>
                  <a:schemeClr val="dk1"/>
                </a:solidFill>
              </a:rPr>
              <a:t>EI</a:t>
            </a:r>
            <a:r>
              <a:rPr lang="zh-CN" altLang="en-US" sz="1200" dirty="0">
                <a:solidFill>
                  <a:schemeClr val="dk1"/>
                </a:solidFill>
              </a:rPr>
              <a:t>分级部署，云上训练，云下推理</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zh-CN" altLang="en-US" sz="1200" dirty="0">
                <a:solidFill>
                  <a:schemeClr val="dk1"/>
                </a:solidFill>
              </a:rPr>
              <a:t>华为云语音识别、人脸识别、</a:t>
            </a:r>
            <a:r>
              <a:rPr lang="en-US" altLang="zh-CN" sz="1200" dirty="0">
                <a:solidFill>
                  <a:schemeClr val="dk1"/>
                </a:solidFill>
              </a:rPr>
              <a:t>OCR</a:t>
            </a:r>
            <a:r>
              <a:rPr lang="zh-CN" altLang="en-US" sz="1200" dirty="0">
                <a:solidFill>
                  <a:schemeClr val="dk1"/>
                </a:solidFill>
              </a:rPr>
              <a:t>的开放</a:t>
            </a:r>
            <a:r>
              <a:rPr lang="en-US" altLang="zh-CN" sz="1200" dirty="0">
                <a:solidFill>
                  <a:schemeClr val="dk1"/>
                </a:solidFill>
              </a:rPr>
              <a:t>API</a:t>
            </a:r>
            <a:r>
              <a:rPr lang="zh-CN" altLang="en-US" sz="1200" dirty="0">
                <a:solidFill>
                  <a:schemeClr val="dk1"/>
                </a:solidFill>
              </a:rPr>
              <a:t>能力</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en-US" altLang="zh-CN" sz="1200" dirty="0">
                <a:solidFill>
                  <a:schemeClr val="dk1"/>
                </a:solidFill>
              </a:rPr>
              <a:t>ROMA</a:t>
            </a:r>
            <a:r>
              <a:rPr lang="zh-CN" altLang="en-US" sz="1200" dirty="0">
                <a:solidFill>
                  <a:schemeClr val="dk1"/>
                </a:solidFill>
              </a:rPr>
              <a:t>解决方案集成能力</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en-US" altLang="zh-CN" sz="1200" dirty="0">
                <a:solidFill>
                  <a:schemeClr val="dk1"/>
                </a:solidFill>
              </a:rPr>
              <a:t>IEF</a:t>
            </a:r>
            <a:r>
              <a:rPr lang="zh-CN" altLang="en-US" sz="1200" dirty="0">
                <a:solidFill>
                  <a:schemeClr val="dk1"/>
                </a:solidFill>
              </a:rPr>
              <a:t>最强边缘计算能力</a:t>
            </a:r>
            <a:endParaRPr lang="en-US" altLang="zh-CN" sz="1200" dirty="0">
              <a:solidFill>
                <a:schemeClr val="dk1"/>
              </a:solidFill>
            </a:endParaRPr>
          </a:p>
          <a:p>
            <a:pPr marL="0" lvl="1" algn="l" defTabSz="1219200">
              <a:spcBef>
                <a:spcPts val="800"/>
              </a:spcBef>
            </a:pPr>
            <a:r>
              <a:rPr lang="zh-CN" altLang="en-US" sz="1800" b="1" dirty="0">
                <a:solidFill>
                  <a:srgbClr val="C00000"/>
                </a:solidFill>
                <a:cs typeface="Arial" panose="020B0604020202020204" pitchFamily="34" charset="0"/>
              </a:rPr>
              <a:t>客户价值</a:t>
            </a:r>
            <a:endParaRPr lang="en-US" altLang="zh-CN" sz="1800" b="1" dirty="0">
              <a:solidFill>
                <a:srgbClr val="C00000"/>
              </a:solidFill>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rPr>
              <a:t>集中建设，共建共享，统一运营运维</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zh-CN" altLang="en-US" sz="1200" dirty="0">
                <a:solidFill>
                  <a:schemeClr val="dk1"/>
                </a:solidFill>
              </a:rPr>
              <a:t>丰富的云服务能力和生态</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zh-CN" altLang="en-US" sz="1200" dirty="0">
                <a:solidFill>
                  <a:schemeClr val="dk1"/>
                </a:solidFill>
              </a:rPr>
              <a:t>满足智慧城市场景下业务属地化部署</a:t>
            </a:r>
            <a:endParaRPr lang="en-US" altLang="zh-CN" sz="1200" dirty="0">
              <a:solidFill>
                <a:schemeClr val="dk1"/>
              </a:solidFill>
            </a:endParaRPr>
          </a:p>
          <a:p>
            <a:pPr marL="171450" lvl="2" indent="-171450" algn="l">
              <a:spcBef>
                <a:spcPts val="600"/>
              </a:spcBef>
              <a:buFont typeface="Arial" panose="020B0604020202020204" pitchFamily="34" charset="0"/>
              <a:buChar char="•"/>
              <a:defRPr/>
            </a:pPr>
            <a:r>
              <a:rPr lang="zh-CN" altLang="en-US" sz="1200" dirty="0">
                <a:solidFill>
                  <a:schemeClr val="dk1"/>
                </a:solidFill>
              </a:rPr>
              <a:t>企业数字化、智能化转型，快速使能行业创新</a:t>
            </a:r>
            <a:endParaRPr lang="en-US" altLang="zh-CN" sz="1200" dirty="0">
              <a:solidFill>
                <a:schemeClr val="dk1"/>
              </a:solidFill>
            </a:endParaRPr>
          </a:p>
        </p:txBody>
      </p:sp>
      <p:sp>
        <p:nvSpPr>
          <p:cNvPr id="80" name="TextBox 73"/>
          <p:cNvSpPr txBox="1"/>
          <p:nvPr/>
        </p:nvSpPr>
        <p:spPr>
          <a:xfrm>
            <a:off x="3210784" y="6006077"/>
            <a:ext cx="1268713" cy="415242"/>
          </a:xfrm>
          <a:prstGeom prst="rect">
            <a:avLst/>
          </a:prstGeom>
          <a:noFill/>
        </p:spPr>
        <p:txBody>
          <a:bodyPr wrap="square" rtlCol="0">
            <a:spAutoFit/>
          </a:bodyPr>
          <a:lstStyle/>
          <a:p>
            <a:pPr algn="ctr">
              <a:buNone/>
            </a:pPr>
            <a:r>
              <a:rPr lang="en-US" altLang="zh-CN" sz="1050" b="1" dirty="0">
                <a:latin typeface="微软雅黑" panose="020B0503020204020204" pitchFamily="34" charset="-122"/>
                <a:ea typeface="微软雅黑" panose="020B0503020204020204" pitchFamily="34" charset="-122"/>
              </a:rPr>
              <a:t>MapReduce</a:t>
            </a:r>
            <a:r>
              <a:rPr lang="zh-CN" altLang="en-US" sz="1050" b="1" dirty="0">
                <a:latin typeface="微软雅黑" panose="020B0503020204020204" pitchFamily="34" charset="-122"/>
                <a:ea typeface="微软雅黑" panose="020B0503020204020204" pitchFamily="34" charset="-122"/>
              </a:rPr>
              <a:t>服务</a:t>
            </a:r>
            <a:endParaRPr lang="zh-CN" altLang="en-US" sz="1050" b="1" dirty="0">
              <a:latin typeface="微软雅黑" panose="020B0503020204020204" pitchFamily="34" charset="-122"/>
              <a:ea typeface="微软雅黑" panose="020B0503020204020204" pitchFamily="34" charset="-122"/>
            </a:endParaRPr>
          </a:p>
          <a:p>
            <a:pPr algn="ctr">
              <a:buNone/>
            </a:pPr>
            <a:r>
              <a:rPr lang="en-US" altLang="zh-CN" sz="1050" b="1" dirty="0">
                <a:latin typeface="微软雅黑" panose="020B0503020204020204" pitchFamily="34" charset="-122"/>
                <a:ea typeface="微软雅黑" panose="020B0503020204020204" pitchFamily="34" charset="-122"/>
              </a:rPr>
              <a:t>MRS</a:t>
            </a:r>
            <a:endParaRPr lang="zh-CN" altLang="en-US" sz="1050" b="1" dirty="0">
              <a:latin typeface="微软雅黑" panose="020B0503020204020204" pitchFamily="34" charset="-122"/>
              <a:ea typeface="微软雅黑" panose="020B0503020204020204" pitchFamily="34" charset="-122"/>
            </a:endParaRPr>
          </a:p>
        </p:txBody>
      </p:sp>
      <p:sp>
        <p:nvSpPr>
          <p:cNvPr id="81" name="TextBox 73"/>
          <p:cNvSpPr txBox="1"/>
          <p:nvPr/>
        </p:nvSpPr>
        <p:spPr>
          <a:xfrm>
            <a:off x="4505825" y="6006077"/>
            <a:ext cx="1003047" cy="415242"/>
          </a:xfrm>
          <a:prstGeom prst="rect">
            <a:avLst/>
          </a:prstGeom>
          <a:noFill/>
        </p:spPr>
        <p:txBody>
          <a:bodyPr wrap="square" rtlCol="0">
            <a:spAutoFit/>
          </a:bodyPr>
          <a:lstStyle/>
          <a:p>
            <a:pPr algn="ctr">
              <a:buNone/>
            </a:pPr>
            <a:r>
              <a:rPr lang="zh-CN" altLang="en-US" sz="1050" b="1" dirty="0">
                <a:latin typeface="微软雅黑" panose="020B0503020204020204" pitchFamily="34" charset="-122"/>
                <a:ea typeface="微软雅黑" panose="020B0503020204020204" pitchFamily="34" charset="-122"/>
              </a:rPr>
              <a:t>数据仓库服务</a:t>
            </a:r>
            <a:endParaRPr lang="zh-CN" altLang="en-US" sz="1050" b="1" dirty="0">
              <a:latin typeface="微软雅黑" panose="020B0503020204020204" pitchFamily="34" charset="-122"/>
              <a:ea typeface="微软雅黑" panose="020B0503020204020204" pitchFamily="34" charset="-122"/>
            </a:endParaRPr>
          </a:p>
          <a:p>
            <a:pPr algn="ctr">
              <a:buNone/>
            </a:pPr>
            <a:r>
              <a:rPr lang="en-US" altLang="zh-CN" sz="1050" b="1" dirty="0">
                <a:latin typeface="微软雅黑" panose="020B0503020204020204" pitchFamily="34" charset="-122"/>
                <a:ea typeface="微软雅黑" panose="020B0503020204020204" pitchFamily="34" charset="-122"/>
              </a:rPr>
              <a:t>DWS</a:t>
            </a:r>
            <a:endParaRPr lang="zh-CN" altLang="en-US" sz="1050" b="1"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3393155" y="5608206"/>
            <a:ext cx="498142" cy="452297"/>
            <a:chOff x="12361863" y="998538"/>
            <a:chExt cx="436562" cy="476250"/>
          </a:xfrm>
          <a:solidFill>
            <a:srgbClr val="484848"/>
          </a:solidFill>
        </p:grpSpPr>
        <p:sp>
          <p:nvSpPr>
            <p:cNvPr id="84" name="Freeform 11"/>
            <p:cNvSpPr>
              <a:spLocks noEditPoints="1"/>
            </p:cNvSpPr>
            <p:nvPr/>
          </p:nvSpPr>
          <p:spPr bwMode="auto">
            <a:xfrm>
              <a:off x="12361863" y="998538"/>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8" name="Freeform 12"/>
            <p:cNvSpPr/>
            <p:nvPr/>
          </p:nvSpPr>
          <p:spPr bwMode="auto">
            <a:xfrm>
              <a:off x="12414250" y="1122363"/>
              <a:ext cx="314325" cy="227012"/>
            </a:xfrm>
            <a:custGeom>
              <a:avLst/>
              <a:gdLst>
                <a:gd name="T0" fmla="*/ 103 w 115"/>
                <a:gd name="T1" fmla="*/ 15 h 84"/>
                <a:gd name="T2" fmla="*/ 88 w 115"/>
                <a:gd name="T3" fmla="*/ 12 h 84"/>
                <a:gd name="T4" fmla="*/ 57 w 115"/>
                <a:gd name="T5" fmla="*/ 0 h 84"/>
                <a:gd name="T6" fmla="*/ 16 w 115"/>
                <a:gd name="T7" fmla="*/ 21 h 84"/>
                <a:gd name="T8" fmla="*/ 15 w 115"/>
                <a:gd name="T9" fmla="*/ 22 h 84"/>
                <a:gd name="T10" fmla="*/ 15 w 115"/>
                <a:gd name="T11" fmla="*/ 22 h 84"/>
                <a:gd name="T12" fmla="*/ 17 w 115"/>
                <a:gd name="T13" fmla="*/ 63 h 84"/>
                <a:gd name="T14" fmla="*/ 20 w 115"/>
                <a:gd name="T15" fmla="*/ 76 h 84"/>
                <a:gd name="T16" fmla="*/ 26 w 115"/>
                <a:gd name="T17" fmla="*/ 78 h 84"/>
                <a:gd name="T18" fmla="*/ 46 w 115"/>
                <a:gd name="T19" fmla="*/ 39 h 84"/>
                <a:gd name="T20" fmla="*/ 44 w 115"/>
                <a:gd name="T21" fmla="*/ 37 h 84"/>
                <a:gd name="T22" fmla="*/ 38 w 115"/>
                <a:gd name="T23" fmla="*/ 70 h 84"/>
                <a:gd name="T24" fmla="*/ 25 w 115"/>
                <a:gd name="T25" fmla="*/ 74 h 84"/>
                <a:gd name="T26" fmla="*/ 22 w 115"/>
                <a:gd name="T27" fmla="*/ 68 h 84"/>
                <a:gd name="T28" fmla="*/ 7 w 115"/>
                <a:gd name="T29" fmla="*/ 49 h 84"/>
                <a:gd name="T30" fmla="*/ 19 w 115"/>
                <a:gd name="T31" fmla="*/ 23 h 84"/>
                <a:gd name="T32" fmla="*/ 32 w 115"/>
                <a:gd name="T33" fmla="*/ 16 h 84"/>
                <a:gd name="T34" fmla="*/ 81 w 115"/>
                <a:gd name="T35" fmla="*/ 11 h 84"/>
                <a:gd name="T36" fmla="*/ 84 w 115"/>
                <a:gd name="T37" fmla="*/ 13 h 84"/>
                <a:gd name="T38" fmla="*/ 85 w 115"/>
                <a:gd name="T39" fmla="*/ 16 h 84"/>
                <a:gd name="T40" fmla="*/ 87 w 115"/>
                <a:gd name="T41" fmla="*/ 18 h 84"/>
                <a:gd name="T42" fmla="*/ 91 w 115"/>
                <a:gd name="T43" fmla="*/ 26 h 84"/>
                <a:gd name="T44" fmla="*/ 91 w 115"/>
                <a:gd name="T45" fmla="*/ 43 h 84"/>
                <a:gd name="T46" fmla="*/ 94 w 115"/>
                <a:gd name="T47" fmla="*/ 36 h 84"/>
                <a:gd name="T48" fmla="*/ 91 w 115"/>
                <a:gd name="T49" fmla="*/ 18 h 84"/>
                <a:gd name="T50" fmla="*/ 102 w 115"/>
                <a:gd name="T51" fmla="*/ 20 h 84"/>
                <a:gd name="T52" fmla="*/ 105 w 115"/>
                <a:gd name="T53" fmla="*/ 60 h 84"/>
                <a:gd name="T54" fmla="*/ 82 w 115"/>
                <a:gd name="T55" fmla="*/ 70 h 84"/>
                <a:gd name="T56" fmla="*/ 82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7"/>
                  </a:moveTo>
                  <a:cubicBezTo>
                    <a:pt x="105" y="17"/>
                    <a:pt x="103" y="16"/>
                    <a:pt x="103" y="15"/>
                  </a:cubicBezTo>
                  <a:cubicBezTo>
                    <a:pt x="101" y="14"/>
                    <a:pt x="94" y="12"/>
                    <a:pt x="90" y="14"/>
                  </a:cubicBezTo>
                  <a:cubicBezTo>
                    <a:pt x="89" y="14"/>
                    <a:pt x="89" y="13"/>
                    <a:pt x="88" y="12"/>
                  </a:cubicBezTo>
                  <a:cubicBezTo>
                    <a:pt x="85" y="8"/>
                    <a:pt x="80" y="5"/>
                    <a:pt x="74" y="3"/>
                  </a:cubicBezTo>
                  <a:cubicBezTo>
                    <a:pt x="69" y="1"/>
                    <a:pt x="63" y="0"/>
                    <a:pt x="57" y="0"/>
                  </a:cubicBezTo>
                  <a:cubicBezTo>
                    <a:pt x="47" y="0"/>
                    <a:pt x="36" y="5"/>
                    <a:pt x="29" y="13"/>
                  </a:cubicBezTo>
                  <a:cubicBezTo>
                    <a:pt x="25" y="14"/>
                    <a:pt x="20" y="17"/>
                    <a:pt x="16" y="21"/>
                  </a:cubicBezTo>
                  <a:cubicBezTo>
                    <a:pt x="16" y="21"/>
                    <a:pt x="16" y="21"/>
                    <a:pt x="16" y="21"/>
                  </a:cubicBezTo>
                  <a:cubicBezTo>
                    <a:pt x="16" y="21"/>
                    <a:pt x="15" y="21"/>
                    <a:pt x="15" y="22"/>
                  </a:cubicBezTo>
                  <a:cubicBezTo>
                    <a:pt x="15" y="22"/>
                    <a:pt x="15" y="22"/>
                    <a:pt x="15" y="22"/>
                  </a:cubicBezTo>
                  <a:cubicBezTo>
                    <a:pt x="15" y="22"/>
                    <a:pt x="15" y="22"/>
                    <a:pt x="15" y="22"/>
                  </a:cubicBezTo>
                  <a:cubicBezTo>
                    <a:pt x="10" y="27"/>
                    <a:pt x="0" y="39"/>
                    <a:pt x="3" y="50"/>
                  </a:cubicBezTo>
                  <a:cubicBezTo>
                    <a:pt x="4" y="56"/>
                    <a:pt x="9" y="60"/>
                    <a:pt x="17" y="63"/>
                  </a:cubicBezTo>
                  <a:cubicBezTo>
                    <a:pt x="18" y="63"/>
                    <a:pt x="18" y="65"/>
                    <a:pt x="18" y="68"/>
                  </a:cubicBezTo>
                  <a:cubicBezTo>
                    <a:pt x="18" y="71"/>
                    <a:pt x="18" y="74"/>
                    <a:pt x="20" y="76"/>
                  </a:cubicBezTo>
                  <a:cubicBezTo>
                    <a:pt x="21" y="77"/>
                    <a:pt x="23" y="78"/>
                    <a:pt x="25" y="78"/>
                  </a:cubicBezTo>
                  <a:cubicBezTo>
                    <a:pt x="25" y="78"/>
                    <a:pt x="26" y="78"/>
                    <a:pt x="26" y="78"/>
                  </a:cubicBezTo>
                  <a:cubicBezTo>
                    <a:pt x="26" y="78"/>
                    <a:pt x="35" y="79"/>
                    <a:pt x="41" y="73"/>
                  </a:cubicBezTo>
                  <a:cubicBezTo>
                    <a:pt x="47" y="66"/>
                    <a:pt x="49" y="55"/>
                    <a:pt x="46" y="39"/>
                  </a:cubicBezTo>
                  <a:cubicBezTo>
                    <a:pt x="46" y="38"/>
                    <a:pt x="45" y="37"/>
                    <a:pt x="44" y="37"/>
                  </a:cubicBezTo>
                  <a:cubicBezTo>
                    <a:pt x="44" y="37"/>
                    <a:pt x="44" y="37"/>
                    <a:pt x="44" y="37"/>
                  </a:cubicBezTo>
                  <a:cubicBezTo>
                    <a:pt x="42" y="37"/>
                    <a:pt x="42" y="38"/>
                    <a:pt x="42" y="39"/>
                  </a:cubicBezTo>
                  <a:cubicBezTo>
                    <a:pt x="44" y="54"/>
                    <a:pt x="43" y="64"/>
                    <a:pt x="38" y="70"/>
                  </a:cubicBezTo>
                  <a:cubicBezTo>
                    <a:pt x="33" y="74"/>
                    <a:pt x="28" y="74"/>
                    <a:pt x="26" y="74"/>
                  </a:cubicBezTo>
                  <a:cubicBezTo>
                    <a:pt x="26" y="74"/>
                    <a:pt x="25" y="74"/>
                    <a:pt x="25" y="74"/>
                  </a:cubicBezTo>
                  <a:cubicBezTo>
                    <a:pt x="24" y="74"/>
                    <a:pt x="24" y="74"/>
                    <a:pt x="23" y="73"/>
                  </a:cubicBezTo>
                  <a:cubicBezTo>
                    <a:pt x="22" y="72"/>
                    <a:pt x="22" y="70"/>
                    <a:pt x="22" y="68"/>
                  </a:cubicBezTo>
                  <a:cubicBezTo>
                    <a:pt x="22" y="65"/>
                    <a:pt x="22" y="60"/>
                    <a:pt x="19" y="59"/>
                  </a:cubicBezTo>
                  <a:cubicBezTo>
                    <a:pt x="12" y="57"/>
                    <a:pt x="8" y="53"/>
                    <a:pt x="7" y="49"/>
                  </a:cubicBezTo>
                  <a:cubicBezTo>
                    <a:pt x="4" y="38"/>
                    <a:pt x="19" y="24"/>
                    <a:pt x="19" y="24"/>
                  </a:cubicBezTo>
                  <a:cubicBezTo>
                    <a:pt x="19" y="24"/>
                    <a:pt x="19" y="24"/>
                    <a:pt x="19" y="23"/>
                  </a:cubicBezTo>
                  <a:cubicBezTo>
                    <a:pt x="23" y="20"/>
                    <a:pt x="27" y="18"/>
                    <a:pt x="31" y="16"/>
                  </a:cubicBezTo>
                  <a:cubicBezTo>
                    <a:pt x="32" y="16"/>
                    <a:pt x="32" y="16"/>
                    <a:pt x="32" y="16"/>
                  </a:cubicBezTo>
                  <a:cubicBezTo>
                    <a:pt x="38" y="8"/>
                    <a:pt x="48" y="4"/>
                    <a:pt x="57" y="4"/>
                  </a:cubicBezTo>
                  <a:cubicBezTo>
                    <a:pt x="67" y="4"/>
                    <a:pt x="75" y="7"/>
                    <a:pt x="81" y="11"/>
                  </a:cubicBezTo>
                  <a:cubicBezTo>
                    <a:pt x="82" y="12"/>
                    <a:pt x="83" y="13"/>
                    <a:pt x="83" y="13"/>
                  </a:cubicBezTo>
                  <a:cubicBezTo>
                    <a:pt x="83" y="13"/>
                    <a:pt x="84" y="13"/>
                    <a:pt x="84" y="13"/>
                  </a:cubicBezTo>
                  <a:cubicBezTo>
                    <a:pt x="84" y="14"/>
                    <a:pt x="84" y="14"/>
                    <a:pt x="84" y="14"/>
                  </a:cubicBezTo>
                  <a:cubicBezTo>
                    <a:pt x="85" y="15"/>
                    <a:pt x="85" y="15"/>
                    <a:pt x="85" y="16"/>
                  </a:cubicBezTo>
                  <a:cubicBezTo>
                    <a:pt x="86" y="16"/>
                    <a:pt x="86" y="17"/>
                    <a:pt x="87" y="17"/>
                  </a:cubicBezTo>
                  <a:cubicBezTo>
                    <a:pt x="87" y="17"/>
                    <a:pt x="87" y="17"/>
                    <a:pt x="87" y="18"/>
                  </a:cubicBezTo>
                  <a:cubicBezTo>
                    <a:pt x="87" y="18"/>
                    <a:pt x="87" y="18"/>
                    <a:pt x="87" y="18"/>
                  </a:cubicBezTo>
                  <a:cubicBezTo>
                    <a:pt x="89" y="20"/>
                    <a:pt x="90" y="23"/>
                    <a:pt x="91" y="26"/>
                  </a:cubicBezTo>
                  <a:cubicBezTo>
                    <a:pt x="91" y="27"/>
                    <a:pt x="92" y="31"/>
                    <a:pt x="92" y="35"/>
                  </a:cubicBezTo>
                  <a:cubicBezTo>
                    <a:pt x="92" y="40"/>
                    <a:pt x="91" y="41"/>
                    <a:pt x="91" y="43"/>
                  </a:cubicBezTo>
                  <a:cubicBezTo>
                    <a:pt x="91" y="43"/>
                    <a:pt x="91" y="44"/>
                    <a:pt x="91" y="44"/>
                  </a:cubicBezTo>
                  <a:cubicBezTo>
                    <a:pt x="93" y="43"/>
                    <a:pt x="94" y="41"/>
                    <a:pt x="94" y="36"/>
                  </a:cubicBezTo>
                  <a:cubicBezTo>
                    <a:pt x="95" y="33"/>
                    <a:pt x="95" y="31"/>
                    <a:pt x="94" y="27"/>
                  </a:cubicBezTo>
                  <a:cubicBezTo>
                    <a:pt x="94" y="22"/>
                    <a:pt x="92" y="20"/>
                    <a:pt x="91" y="18"/>
                  </a:cubicBezTo>
                  <a:cubicBezTo>
                    <a:pt x="94" y="17"/>
                    <a:pt x="99" y="18"/>
                    <a:pt x="100" y="19"/>
                  </a:cubicBezTo>
                  <a:cubicBezTo>
                    <a:pt x="101" y="19"/>
                    <a:pt x="102" y="20"/>
                    <a:pt x="102" y="20"/>
                  </a:cubicBezTo>
                  <a:cubicBezTo>
                    <a:pt x="102" y="20"/>
                    <a:pt x="102" y="21"/>
                    <a:pt x="103" y="22"/>
                  </a:cubicBezTo>
                  <a:cubicBezTo>
                    <a:pt x="110" y="39"/>
                    <a:pt x="110" y="52"/>
                    <a:pt x="105" y="60"/>
                  </a:cubicBezTo>
                  <a:cubicBezTo>
                    <a:pt x="99" y="69"/>
                    <a:pt x="88" y="70"/>
                    <a:pt x="82" y="70"/>
                  </a:cubicBezTo>
                  <a:cubicBezTo>
                    <a:pt x="82" y="70"/>
                    <a:pt x="82" y="70"/>
                    <a:pt x="82" y="70"/>
                  </a:cubicBezTo>
                  <a:cubicBezTo>
                    <a:pt x="82" y="70"/>
                    <a:pt x="82" y="70"/>
                    <a:pt x="82" y="70"/>
                  </a:cubicBezTo>
                  <a:cubicBezTo>
                    <a:pt x="82" y="70"/>
                    <a:pt x="82" y="70"/>
                    <a:pt x="82" y="70"/>
                  </a:cubicBezTo>
                  <a:cubicBezTo>
                    <a:pt x="81" y="74"/>
                    <a:pt x="78" y="77"/>
                    <a:pt x="75" y="79"/>
                  </a:cubicBezTo>
                  <a:cubicBezTo>
                    <a:pt x="73" y="79"/>
                    <a:pt x="71" y="80"/>
                    <a:pt x="70" y="80"/>
                  </a:cubicBezTo>
                  <a:cubicBezTo>
                    <a:pt x="65" y="80"/>
                    <a:pt x="61" y="77"/>
                    <a:pt x="59" y="74"/>
                  </a:cubicBezTo>
                  <a:cubicBezTo>
                    <a:pt x="61" y="82"/>
                    <a:pt x="61" y="82"/>
                    <a:pt x="61" y="82"/>
                  </a:cubicBezTo>
                  <a:cubicBezTo>
                    <a:pt x="64" y="83"/>
                    <a:pt x="67" y="84"/>
                    <a:pt x="70" y="84"/>
                  </a:cubicBezTo>
                  <a:cubicBezTo>
                    <a:pt x="72" y="84"/>
                    <a:pt x="74" y="84"/>
                    <a:pt x="76" y="83"/>
                  </a:cubicBezTo>
                  <a:cubicBezTo>
                    <a:pt x="80" y="81"/>
                    <a:pt x="83" y="78"/>
                    <a:pt x="85" y="74"/>
                  </a:cubicBezTo>
                  <a:cubicBezTo>
                    <a:pt x="92" y="74"/>
                    <a:pt x="102" y="72"/>
                    <a:pt x="108" y="63"/>
                  </a:cubicBezTo>
                  <a:cubicBezTo>
                    <a:pt x="115" y="53"/>
                    <a:pt x="114" y="39"/>
                    <a:pt x="107" y="20"/>
                  </a:cubicBezTo>
                  <a:cubicBezTo>
                    <a:pt x="106" y="19"/>
                    <a:pt x="106" y="18"/>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92" name="Freeform 13"/>
            <p:cNvSpPr/>
            <p:nvPr/>
          </p:nvSpPr>
          <p:spPr bwMode="auto">
            <a:xfrm>
              <a:off x="12599988" y="1211263"/>
              <a:ext cx="34925" cy="22225"/>
            </a:xfrm>
            <a:custGeom>
              <a:avLst/>
              <a:gdLst>
                <a:gd name="T0" fmla="*/ 1 w 13"/>
                <a:gd name="T1" fmla="*/ 8 h 8"/>
                <a:gd name="T2" fmla="*/ 3 w 13"/>
                <a:gd name="T3" fmla="*/ 8 h 8"/>
                <a:gd name="T4" fmla="*/ 4 w 13"/>
                <a:gd name="T5" fmla="*/ 7 h 8"/>
                <a:gd name="T6" fmla="*/ 9 w 13"/>
                <a:gd name="T7" fmla="*/ 5 h 8"/>
                <a:gd name="T8" fmla="*/ 10 w 13"/>
                <a:gd name="T9" fmla="*/ 5 h 8"/>
                <a:gd name="T10" fmla="*/ 11 w 13"/>
                <a:gd name="T11" fmla="*/ 5 h 8"/>
                <a:gd name="T12" fmla="*/ 13 w 13"/>
                <a:gd name="T13" fmla="*/ 3 h 8"/>
                <a:gd name="T14" fmla="*/ 13 w 13"/>
                <a:gd name="T15" fmla="*/ 2 h 8"/>
                <a:gd name="T16" fmla="*/ 11 w 13"/>
                <a:gd name="T17" fmla="*/ 1 h 8"/>
                <a:gd name="T18" fmla="*/ 9 w 13"/>
                <a:gd name="T19" fmla="*/ 0 h 8"/>
                <a:gd name="T20" fmla="*/ 1 w 13"/>
                <a:gd name="T21" fmla="*/ 5 h 8"/>
                <a:gd name="T22" fmla="*/ 0 w 13"/>
                <a:gd name="T23" fmla="*/ 6 h 8"/>
                <a:gd name="T24" fmla="*/ 1 w 13"/>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 y="8"/>
                  </a:moveTo>
                  <a:cubicBezTo>
                    <a:pt x="2" y="8"/>
                    <a:pt x="2" y="8"/>
                    <a:pt x="3" y="8"/>
                  </a:cubicBezTo>
                  <a:cubicBezTo>
                    <a:pt x="3" y="8"/>
                    <a:pt x="4" y="8"/>
                    <a:pt x="4" y="7"/>
                  </a:cubicBezTo>
                  <a:cubicBezTo>
                    <a:pt x="5" y="7"/>
                    <a:pt x="6" y="5"/>
                    <a:pt x="9" y="5"/>
                  </a:cubicBezTo>
                  <a:cubicBezTo>
                    <a:pt x="9" y="5"/>
                    <a:pt x="10" y="5"/>
                    <a:pt x="10" y="5"/>
                  </a:cubicBezTo>
                  <a:cubicBezTo>
                    <a:pt x="11" y="5"/>
                    <a:pt x="11" y="5"/>
                    <a:pt x="11" y="5"/>
                  </a:cubicBezTo>
                  <a:cubicBezTo>
                    <a:pt x="12" y="5"/>
                    <a:pt x="13" y="4"/>
                    <a:pt x="13" y="3"/>
                  </a:cubicBezTo>
                  <a:cubicBezTo>
                    <a:pt x="13" y="3"/>
                    <a:pt x="13" y="2"/>
                    <a:pt x="13" y="2"/>
                  </a:cubicBezTo>
                  <a:cubicBezTo>
                    <a:pt x="12" y="1"/>
                    <a:pt x="12" y="1"/>
                    <a:pt x="11" y="1"/>
                  </a:cubicBezTo>
                  <a:cubicBezTo>
                    <a:pt x="11" y="1"/>
                    <a:pt x="10" y="0"/>
                    <a:pt x="9" y="0"/>
                  </a:cubicBezTo>
                  <a:cubicBezTo>
                    <a:pt x="5" y="0"/>
                    <a:pt x="2" y="3"/>
                    <a:pt x="1" y="5"/>
                  </a:cubicBezTo>
                  <a:cubicBezTo>
                    <a:pt x="0" y="5"/>
                    <a:pt x="0" y="6"/>
                    <a:pt x="0" y="6"/>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grpSp>
      <p:sp>
        <p:nvSpPr>
          <p:cNvPr id="93" name="Freeform 14"/>
          <p:cNvSpPr>
            <a:spLocks noEditPoints="1"/>
          </p:cNvSpPr>
          <p:nvPr/>
        </p:nvSpPr>
        <p:spPr bwMode="auto">
          <a:xfrm>
            <a:off x="4657330" y="5594512"/>
            <a:ext cx="418426" cy="393483"/>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484848"/>
          </a:solidFill>
          <a:ln>
            <a:noFill/>
          </a:ln>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96" name="Freeform 37"/>
          <p:cNvSpPr>
            <a:spLocks noEditPoints="1"/>
          </p:cNvSpPr>
          <p:nvPr/>
        </p:nvSpPr>
        <p:spPr bwMode="auto">
          <a:xfrm>
            <a:off x="6690477" y="5589268"/>
            <a:ext cx="422654" cy="391820"/>
          </a:xfrm>
          <a:custGeom>
            <a:avLst/>
            <a:gdLst>
              <a:gd name="T0" fmla="*/ 24 w 160"/>
              <a:gd name="T1" fmla="*/ 77 h 160"/>
              <a:gd name="T2" fmla="*/ 138 w 160"/>
              <a:gd name="T3" fmla="*/ 75 h 160"/>
              <a:gd name="T4" fmla="*/ 24 w 160"/>
              <a:gd name="T5" fmla="*/ 73 h 160"/>
              <a:gd name="T6" fmla="*/ 92 w 160"/>
              <a:gd name="T7" fmla="*/ 145 h 160"/>
              <a:gd name="T8" fmla="*/ 8 w 160"/>
              <a:gd name="T9" fmla="*/ 135 h 160"/>
              <a:gd name="T10" fmla="*/ 17 w 160"/>
              <a:gd name="T11" fmla="*/ 17 h 160"/>
              <a:gd name="T12" fmla="*/ 40 w 160"/>
              <a:gd name="T13" fmla="*/ 24 h 160"/>
              <a:gd name="T14" fmla="*/ 40 w 160"/>
              <a:gd name="T15" fmla="*/ 0 h 160"/>
              <a:gd name="T16" fmla="*/ 17 w 160"/>
              <a:gd name="T17" fmla="*/ 9 h 160"/>
              <a:gd name="T18" fmla="*/ 0 w 160"/>
              <a:gd name="T19" fmla="*/ 135 h 160"/>
              <a:gd name="T20" fmla="*/ 92 w 160"/>
              <a:gd name="T21" fmla="*/ 153 h 160"/>
              <a:gd name="T22" fmla="*/ 92 w 160"/>
              <a:gd name="T23" fmla="*/ 145 h 160"/>
              <a:gd name="T24" fmla="*/ 48 w 160"/>
              <a:gd name="T25" fmla="*/ 13 h 160"/>
              <a:gd name="T26" fmla="*/ 32 w 160"/>
              <a:gd name="T27" fmla="*/ 13 h 160"/>
              <a:gd name="T28" fmla="*/ 83 w 160"/>
              <a:gd name="T29" fmla="*/ 65 h 160"/>
              <a:gd name="T30" fmla="*/ 109 w 160"/>
              <a:gd name="T31" fmla="*/ 65 h 160"/>
              <a:gd name="T32" fmla="*/ 112 w 160"/>
              <a:gd name="T33" fmla="*/ 67 h 160"/>
              <a:gd name="T34" fmla="*/ 98 w 160"/>
              <a:gd name="T35" fmla="*/ 41 h 160"/>
              <a:gd name="T36" fmla="*/ 81 w 160"/>
              <a:gd name="T37" fmla="*/ 67 h 160"/>
              <a:gd name="T38" fmla="*/ 145 w 160"/>
              <a:gd name="T39" fmla="*/ 9 h 160"/>
              <a:gd name="T40" fmla="*/ 64 w 160"/>
              <a:gd name="T41" fmla="*/ 13 h 160"/>
              <a:gd name="T42" fmla="*/ 145 w 160"/>
              <a:gd name="T43" fmla="*/ 17 h 160"/>
              <a:gd name="T44" fmla="*/ 152 w 160"/>
              <a:gd name="T45" fmla="*/ 135 h 160"/>
              <a:gd name="T46" fmla="*/ 132 w 160"/>
              <a:gd name="T47" fmla="*/ 145 h 160"/>
              <a:gd name="T48" fmla="*/ 108 w 160"/>
              <a:gd name="T49" fmla="*/ 149 h 160"/>
              <a:gd name="T50" fmla="*/ 131 w 160"/>
              <a:gd name="T51" fmla="*/ 153 h 160"/>
              <a:gd name="T52" fmla="*/ 160 w 160"/>
              <a:gd name="T53" fmla="*/ 135 h 160"/>
              <a:gd name="T54" fmla="*/ 145 w 160"/>
              <a:gd name="T55" fmla="*/ 9 h 160"/>
              <a:gd name="T56" fmla="*/ 112 w 160"/>
              <a:gd name="T57" fmla="*/ 149 h 160"/>
              <a:gd name="T58" fmla="*/ 128 w 160"/>
              <a:gd name="T59" fmla="*/ 149 h 160"/>
              <a:gd name="T60" fmla="*/ 74 w 160"/>
              <a:gd name="T61" fmla="*/ 85 h 160"/>
              <a:gd name="T62" fmla="*/ 34 w 160"/>
              <a:gd name="T63" fmla="*/ 111 h 160"/>
              <a:gd name="T64" fmla="*/ 22 w 160"/>
              <a:gd name="T65" fmla="*/ 122 h 160"/>
              <a:gd name="T66" fmla="*/ 24 w 160"/>
              <a:gd name="T67" fmla="*/ 123 h 160"/>
              <a:gd name="T68" fmla="*/ 51 w 160"/>
              <a:gd name="T69" fmla="*/ 108 h 160"/>
              <a:gd name="T70" fmla="*/ 76 w 160"/>
              <a:gd name="T71" fmla="*/ 83 h 160"/>
              <a:gd name="T72" fmla="*/ 135 w 160"/>
              <a:gd name="T73" fmla="*/ 99 h 160"/>
              <a:gd name="T74" fmla="*/ 117 w 160"/>
              <a:gd name="T75" fmla="*/ 84 h 160"/>
              <a:gd name="T76" fmla="*/ 113 w 160"/>
              <a:gd name="T77" fmla="*/ 85 h 160"/>
              <a:gd name="T78" fmla="*/ 130 w 160"/>
              <a:gd name="T79" fmla="*/ 103 h 160"/>
              <a:gd name="T80" fmla="*/ 137 w 160"/>
              <a:gd name="T81" fmla="*/ 10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60">
                <a:moveTo>
                  <a:pt x="22" y="75"/>
                </a:moveTo>
                <a:cubicBezTo>
                  <a:pt x="22" y="76"/>
                  <a:pt x="23" y="77"/>
                  <a:pt x="24" y="77"/>
                </a:cubicBezTo>
                <a:cubicBezTo>
                  <a:pt x="136" y="77"/>
                  <a:pt x="136" y="77"/>
                  <a:pt x="136" y="77"/>
                </a:cubicBezTo>
                <a:cubicBezTo>
                  <a:pt x="137" y="77"/>
                  <a:pt x="138" y="76"/>
                  <a:pt x="138" y="75"/>
                </a:cubicBezTo>
                <a:cubicBezTo>
                  <a:pt x="138" y="74"/>
                  <a:pt x="137" y="73"/>
                  <a:pt x="136" y="73"/>
                </a:cubicBezTo>
                <a:cubicBezTo>
                  <a:pt x="24" y="73"/>
                  <a:pt x="24" y="73"/>
                  <a:pt x="24" y="73"/>
                </a:cubicBezTo>
                <a:cubicBezTo>
                  <a:pt x="23" y="73"/>
                  <a:pt x="22" y="74"/>
                  <a:pt x="22" y="75"/>
                </a:cubicBezTo>
                <a:close/>
                <a:moveTo>
                  <a:pt x="92" y="145"/>
                </a:moveTo>
                <a:cubicBezTo>
                  <a:pt x="17" y="145"/>
                  <a:pt x="17" y="145"/>
                  <a:pt x="17" y="145"/>
                </a:cubicBezTo>
                <a:cubicBezTo>
                  <a:pt x="12" y="145"/>
                  <a:pt x="8" y="141"/>
                  <a:pt x="8" y="135"/>
                </a:cubicBezTo>
                <a:cubicBezTo>
                  <a:pt x="8" y="25"/>
                  <a:pt x="8" y="25"/>
                  <a:pt x="8" y="25"/>
                </a:cubicBezTo>
                <a:cubicBezTo>
                  <a:pt x="8" y="20"/>
                  <a:pt x="13" y="17"/>
                  <a:pt x="17" y="17"/>
                </a:cubicBezTo>
                <a:cubicBezTo>
                  <a:pt x="29" y="17"/>
                  <a:pt x="29" y="17"/>
                  <a:pt x="29" y="17"/>
                </a:cubicBezTo>
                <a:cubicBezTo>
                  <a:pt x="31" y="21"/>
                  <a:pt x="35" y="24"/>
                  <a:pt x="40" y="24"/>
                </a:cubicBezTo>
                <a:cubicBezTo>
                  <a:pt x="47" y="24"/>
                  <a:pt x="52" y="19"/>
                  <a:pt x="52" y="13"/>
                </a:cubicBezTo>
                <a:cubicBezTo>
                  <a:pt x="52" y="6"/>
                  <a:pt x="47" y="0"/>
                  <a:pt x="40" y="0"/>
                </a:cubicBezTo>
                <a:cubicBezTo>
                  <a:pt x="34" y="0"/>
                  <a:pt x="29" y="5"/>
                  <a:pt x="28" y="9"/>
                </a:cubicBezTo>
                <a:cubicBezTo>
                  <a:pt x="17" y="9"/>
                  <a:pt x="17" y="9"/>
                  <a:pt x="17" y="9"/>
                </a:cubicBezTo>
                <a:cubicBezTo>
                  <a:pt x="7" y="9"/>
                  <a:pt x="0" y="17"/>
                  <a:pt x="0" y="25"/>
                </a:cubicBezTo>
                <a:cubicBezTo>
                  <a:pt x="0" y="135"/>
                  <a:pt x="0" y="135"/>
                  <a:pt x="0" y="135"/>
                </a:cubicBezTo>
                <a:cubicBezTo>
                  <a:pt x="0" y="145"/>
                  <a:pt x="7" y="153"/>
                  <a:pt x="17" y="153"/>
                </a:cubicBezTo>
                <a:cubicBezTo>
                  <a:pt x="92" y="153"/>
                  <a:pt x="92" y="153"/>
                  <a:pt x="92" y="153"/>
                </a:cubicBezTo>
                <a:cubicBezTo>
                  <a:pt x="94" y="153"/>
                  <a:pt x="96" y="151"/>
                  <a:pt x="96" y="149"/>
                </a:cubicBezTo>
                <a:cubicBezTo>
                  <a:pt x="96" y="147"/>
                  <a:pt x="94" y="145"/>
                  <a:pt x="92" y="145"/>
                </a:cubicBezTo>
                <a:close/>
                <a:moveTo>
                  <a:pt x="40" y="5"/>
                </a:moveTo>
                <a:cubicBezTo>
                  <a:pt x="44" y="5"/>
                  <a:pt x="48" y="9"/>
                  <a:pt x="48" y="13"/>
                </a:cubicBezTo>
                <a:cubicBezTo>
                  <a:pt x="48" y="17"/>
                  <a:pt x="44" y="21"/>
                  <a:pt x="40" y="21"/>
                </a:cubicBezTo>
                <a:cubicBezTo>
                  <a:pt x="35" y="21"/>
                  <a:pt x="32" y="17"/>
                  <a:pt x="32" y="13"/>
                </a:cubicBezTo>
                <a:cubicBezTo>
                  <a:pt x="32" y="9"/>
                  <a:pt x="35" y="5"/>
                  <a:pt x="40" y="5"/>
                </a:cubicBezTo>
                <a:close/>
                <a:moveTo>
                  <a:pt x="83" y="65"/>
                </a:moveTo>
                <a:cubicBezTo>
                  <a:pt x="87" y="51"/>
                  <a:pt x="91" y="45"/>
                  <a:pt x="98" y="45"/>
                </a:cubicBezTo>
                <a:cubicBezTo>
                  <a:pt x="103" y="45"/>
                  <a:pt x="107" y="51"/>
                  <a:pt x="109" y="65"/>
                </a:cubicBezTo>
                <a:cubicBezTo>
                  <a:pt x="109" y="66"/>
                  <a:pt x="111" y="67"/>
                  <a:pt x="111" y="67"/>
                </a:cubicBezTo>
                <a:cubicBezTo>
                  <a:pt x="112" y="67"/>
                  <a:pt x="112" y="67"/>
                  <a:pt x="112" y="67"/>
                </a:cubicBezTo>
                <a:cubicBezTo>
                  <a:pt x="113" y="67"/>
                  <a:pt x="114" y="66"/>
                  <a:pt x="113" y="65"/>
                </a:cubicBezTo>
                <a:cubicBezTo>
                  <a:pt x="111" y="52"/>
                  <a:pt x="108" y="41"/>
                  <a:pt x="98" y="41"/>
                </a:cubicBezTo>
                <a:cubicBezTo>
                  <a:pt x="87" y="41"/>
                  <a:pt x="82" y="54"/>
                  <a:pt x="79" y="65"/>
                </a:cubicBezTo>
                <a:cubicBezTo>
                  <a:pt x="79" y="66"/>
                  <a:pt x="80" y="67"/>
                  <a:pt x="81" y="67"/>
                </a:cubicBezTo>
                <a:cubicBezTo>
                  <a:pt x="82" y="67"/>
                  <a:pt x="83" y="67"/>
                  <a:pt x="83" y="65"/>
                </a:cubicBezTo>
                <a:close/>
                <a:moveTo>
                  <a:pt x="145" y="9"/>
                </a:moveTo>
                <a:cubicBezTo>
                  <a:pt x="68" y="9"/>
                  <a:pt x="68" y="9"/>
                  <a:pt x="68" y="9"/>
                </a:cubicBezTo>
                <a:cubicBezTo>
                  <a:pt x="65" y="9"/>
                  <a:pt x="64" y="11"/>
                  <a:pt x="64" y="13"/>
                </a:cubicBezTo>
                <a:cubicBezTo>
                  <a:pt x="64" y="15"/>
                  <a:pt x="65" y="17"/>
                  <a:pt x="68" y="17"/>
                </a:cubicBezTo>
                <a:cubicBezTo>
                  <a:pt x="145" y="17"/>
                  <a:pt x="145" y="17"/>
                  <a:pt x="145" y="17"/>
                </a:cubicBezTo>
                <a:cubicBezTo>
                  <a:pt x="150" y="17"/>
                  <a:pt x="152" y="21"/>
                  <a:pt x="152" y="25"/>
                </a:cubicBezTo>
                <a:cubicBezTo>
                  <a:pt x="152" y="135"/>
                  <a:pt x="152" y="135"/>
                  <a:pt x="152" y="135"/>
                </a:cubicBezTo>
                <a:cubicBezTo>
                  <a:pt x="152" y="140"/>
                  <a:pt x="149" y="145"/>
                  <a:pt x="145" y="145"/>
                </a:cubicBezTo>
                <a:cubicBezTo>
                  <a:pt x="132" y="145"/>
                  <a:pt x="132" y="145"/>
                  <a:pt x="132" y="145"/>
                </a:cubicBezTo>
                <a:cubicBezTo>
                  <a:pt x="131" y="141"/>
                  <a:pt x="126" y="136"/>
                  <a:pt x="120" y="136"/>
                </a:cubicBezTo>
                <a:cubicBezTo>
                  <a:pt x="113" y="136"/>
                  <a:pt x="108" y="142"/>
                  <a:pt x="108" y="149"/>
                </a:cubicBezTo>
                <a:cubicBezTo>
                  <a:pt x="108" y="155"/>
                  <a:pt x="113" y="160"/>
                  <a:pt x="120" y="160"/>
                </a:cubicBezTo>
                <a:cubicBezTo>
                  <a:pt x="125" y="160"/>
                  <a:pt x="129" y="157"/>
                  <a:pt x="131" y="153"/>
                </a:cubicBezTo>
                <a:cubicBezTo>
                  <a:pt x="145" y="153"/>
                  <a:pt x="145" y="153"/>
                  <a:pt x="145" y="153"/>
                </a:cubicBezTo>
                <a:cubicBezTo>
                  <a:pt x="155" y="153"/>
                  <a:pt x="160" y="145"/>
                  <a:pt x="160" y="135"/>
                </a:cubicBezTo>
                <a:cubicBezTo>
                  <a:pt x="160" y="25"/>
                  <a:pt x="160" y="25"/>
                  <a:pt x="160" y="25"/>
                </a:cubicBezTo>
                <a:cubicBezTo>
                  <a:pt x="160" y="16"/>
                  <a:pt x="154" y="9"/>
                  <a:pt x="145" y="9"/>
                </a:cubicBezTo>
                <a:close/>
                <a:moveTo>
                  <a:pt x="120" y="157"/>
                </a:moveTo>
                <a:cubicBezTo>
                  <a:pt x="115" y="157"/>
                  <a:pt x="112" y="153"/>
                  <a:pt x="112" y="149"/>
                </a:cubicBezTo>
                <a:cubicBezTo>
                  <a:pt x="112" y="145"/>
                  <a:pt x="115" y="141"/>
                  <a:pt x="120" y="141"/>
                </a:cubicBezTo>
                <a:cubicBezTo>
                  <a:pt x="124" y="141"/>
                  <a:pt x="128" y="145"/>
                  <a:pt x="128" y="149"/>
                </a:cubicBezTo>
                <a:cubicBezTo>
                  <a:pt x="128" y="153"/>
                  <a:pt x="124" y="157"/>
                  <a:pt x="120" y="157"/>
                </a:cubicBezTo>
                <a:close/>
                <a:moveTo>
                  <a:pt x="74" y="85"/>
                </a:moveTo>
                <a:cubicBezTo>
                  <a:pt x="71" y="99"/>
                  <a:pt x="62" y="106"/>
                  <a:pt x="52" y="104"/>
                </a:cubicBezTo>
                <a:cubicBezTo>
                  <a:pt x="40" y="101"/>
                  <a:pt x="37" y="106"/>
                  <a:pt x="34" y="111"/>
                </a:cubicBezTo>
                <a:cubicBezTo>
                  <a:pt x="32" y="114"/>
                  <a:pt x="29" y="117"/>
                  <a:pt x="23" y="119"/>
                </a:cubicBezTo>
                <a:cubicBezTo>
                  <a:pt x="22" y="120"/>
                  <a:pt x="22" y="121"/>
                  <a:pt x="22" y="122"/>
                </a:cubicBezTo>
                <a:cubicBezTo>
                  <a:pt x="22" y="123"/>
                  <a:pt x="23" y="123"/>
                  <a:pt x="24" y="123"/>
                </a:cubicBezTo>
                <a:cubicBezTo>
                  <a:pt x="24" y="123"/>
                  <a:pt x="24" y="123"/>
                  <a:pt x="24" y="123"/>
                </a:cubicBezTo>
                <a:cubicBezTo>
                  <a:pt x="32" y="121"/>
                  <a:pt x="35" y="117"/>
                  <a:pt x="37" y="113"/>
                </a:cubicBezTo>
                <a:cubicBezTo>
                  <a:pt x="40" y="109"/>
                  <a:pt x="41" y="106"/>
                  <a:pt x="51" y="108"/>
                </a:cubicBezTo>
                <a:cubicBezTo>
                  <a:pt x="63" y="111"/>
                  <a:pt x="74" y="102"/>
                  <a:pt x="77" y="86"/>
                </a:cubicBezTo>
                <a:cubicBezTo>
                  <a:pt x="78" y="85"/>
                  <a:pt x="77" y="84"/>
                  <a:pt x="76" y="83"/>
                </a:cubicBezTo>
                <a:cubicBezTo>
                  <a:pt x="75" y="83"/>
                  <a:pt x="74" y="83"/>
                  <a:pt x="74" y="85"/>
                </a:cubicBezTo>
                <a:close/>
                <a:moveTo>
                  <a:pt x="135" y="99"/>
                </a:moveTo>
                <a:cubicBezTo>
                  <a:pt x="132" y="100"/>
                  <a:pt x="129" y="101"/>
                  <a:pt x="126" y="99"/>
                </a:cubicBezTo>
                <a:cubicBezTo>
                  <a:pt x="123" y="97"/>
                  <a:pt x="119" y="92"/>
                  <a:pt x="117" y="84"/>
                </a:cubicBezTo>
                <a:cubicBezTo>
                  <a:pt x="117" y="83"/>
                  <a:pt x="116" y="83"/>
                  <a:pt x="115" y="83"/>
                </a:cubicBezTo>
                <a:cubicBezTo>
                  <a:pt x="114" y="83"/>
                  <a:pt x="113" y="84"/>
                  <a:pt x="113" y="85"/>
                </a:cubicBezTo>
                <a:cubicBezTo>
                  <a:pt x="116" y="94"/>
                  <a:pt x="119" y="100"/>
                  <a:pt x="124" y="102"/>
                </a:cubicBezTo>
                <a:cubicBezTo>
                  <a:pt x="126" y="103"/>
                  <a:pt x="128" y="103"/>
                  <a:pt x="130" y="103"/>
                </a:cubicBezTo>
                <a:cubicBezTo>
                  <a:pt x="132" y="103"/>
                  <a:pt x="134" y="103"/>
                  <a:pt x="136" y="102"/>
                </a:cubicBezTo>
                <a:cubicBezTo>
                  <a:pt x="137" y="102"/>
                  <a:pt x="138" y="101"/>
                  <a:pt x="137" y="100"/>
                </a:cubicBezTo>
                <a:cubicBezTo>
                  <a:pt x="137" y="99"/>
                  <a:pt x="136" y="99"/>
                  <a:pt x="135" y="99"/>
                </a:cubicBezTo>
                <a:close/>
              </a:path>
            </a:pathLst>
          </a:custGeom>
          <a:solidFill>
            <a:schemeClr val="tx1">
              <a:lumMod val="75000"/>
              <a:lumOff val="25000"/>
            </a:schemeClr>
          </a:solidFill>
          <a:ln>
            <a:noFill/>
          </a:ln>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99" name="TextBox 35"/>
          <p:cNvSpPr txBox="1"/>
          <p:nvPr/>
        </p:nvSpPr>
        <p:spPr>
          <a:xfrm>
            <a:off x="6665539" y="6019964"/>
            <a:ext cx="730903" cy="415242"/>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联接服务</a:t>
            </a:r>
            <a:endParaRPr lang="en-US" altLang="zh-CN" sz="1050" b="1" dirty="0">
              <a:latin typeface="微软雅黑" panose="020B0503020204020204" pitchFamily="34" charset="-122"/>
              <a:ea typeface="微软雅黑" panose="020B0503020204020204" pitchFamily="34" charset="-122"/>
            </a:endParaRPr>
          </a:p>
          <a:p>
            <a:pPr algn="ctr">
              <a:buNone/>
            </a:pPr>
            <a:r>
              <a:rPr lang="en-US" altLang="zh-CN" sz="1050" b="1" dirty="0">
                <a:latin typeface="微软雅黑" panose="020B0503020204020204" pitchFamily="34" charset="-122"/>
                <a:ea typeface="微软雅黑" panose="020B0503020204020204" pitchFamily="34" charset="-122"/>
              </a:rPr>
              <a:t>ROMA</a:t>
            </a:r>
            <a:endParaRPr lang="en-US" altLang="zh-CN" sz="1050" b="1" dirty="0">
              <a:latin typeface="微软雅黑" panose="020B0503020204020204" pitchFamily="34" charset="-122"/>
              <a:ea typeface="微软雅黑" panose="020B0503020204020204" pitchFamily="34" charset="-122"/>
            </a:endParaRPr>
          </a:p>
        </p:txBody>
      </p:sp>
      <p:sp>
        <p:nvSpPr>
          <p:cNvPr id="103" name="TextBox 35"/>
          <p:cNvSpPr txBox="1"/>
          <p:nvPr/>
        </p:nvSpPr>
        <p:spPr>
          <a:xfrm>
            <a:off x="7541225" y="6003197"/>
            <a:ext cx="1003047" cy="415242"/>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智能边缘</a:t>
            </a:r>
            <a:r>
              <a:rPr lang="zh-CN" altLang="en-US" sz="1050" b="1" dirty="0" smtClean="0">
                <a:latin typeface="微软雅黑" panose="020B0503020204020204" pitchFamily="34" charset="-122"/>
                <a:ea typeface="微软雅黑" panose="020B0503020204020204" pitchFamily="34" charset="-122"/>
              </a:rPr>
              <a:t>平台</a:t>
            </a:r>
            <a:endParaRPr lang="en-US" altLang="zh-CN" sz="1050" b="1" dirty="0" smtClean="0">
              <a:latin typeface="微软雅黑" panose="020B0503020204020204" pitchFamily="34" charset="-122"/>
              <a:ea typeface="微软雅黑" panose="020B0503020204020204" pitchFamily="34" charset="-122"/>
            </a:endParaRPr>
          </a:p>
          <a:p>
            <a:pPr algn="ctr">
              <a:buNone/>
            </a:pPr>
            <a:r>
              <a:rPr lang="en-US" altLang="zh-CN" sz="1050" b="1" dirty="0" smtClean="0">
                <a:latin typeface="微软雅黑" panose="020B0503020204020204" pitchFamily="34" charset="-122"/>
                <a:ea typeface="微软雅黑" panose="020B0503020204020204" pitchFamily="34" charset="-122"/>
              </a:rPr>
              <a:t>IEF</a:t>
            </a:r>
            <a:endParaRPr lang="en-US" altLang="zh-CN" sz="1050" b="1" dirty="0">
              <a:latin typeface="微软雅黑" panose="020B0503020204020204" pitchFamily="34" charset="-122"/>
              <a:ea typeface="微软雅黑" panose="020B0503020204020204" pitchFamily="34" charset="-122"/>
            </a:endParaRPr>
          </a:p>
        </p:txBody>
      </p:sp>
      <p:sp>
        <p:nvSpPr>
          <p:cNvPr id="104" name="Freeform 16"/>
          <p:cNvSpPr>
            <a:spLocks noEditPoints="1"/>
          </p:cNvSpPr>
          <p:nvPr/>
        </p:nvSpPr>
        <p:spPr bwMode="auto">
          <a:xfrm>
            <a:off x="5698723" y="5628905"/>
            <a:ext cx="395507" cy="366733"/>
          </a:xfrm>
          <a:custGeom>
            <a:avLst/>
            <a:gdLst>
              <a:gd name="T0" fmla="*/ 136 w 160"/>
              <a:gd name="T1" fmla="*/ 70 h 160"/>
              <a:gd name="T2" fmla="*/ 138 w 160"/>
              <a:gd name="T3" fmla="*/ 66 h 160"/>
              <a:gd name="T4" fmla="*/ 22 w 160"/>
              <a:gd name="T5" fmla="*/ 66 h 160"/>
              <a:gd name="T6" fmla="*/ 26 w 160"/>
              <a:gd name="T7" fmla="*/ 69 h 160"/>
              <a:gd name="T8" fmla="*/ 52 w 160"/>
              <a:gd name="T9" fmla="*/ 66 h 160"/>
              <a:gd name="T10" fmla="*/ 108 w 160"/>
              <a:gd name="T11" fmla="*/ 66 h 160"/>
              <a:gd name="T12" fmla="*/ 134 w 160"/>
              <a:gd name="T13" fmla="*/ 69 h 160"/>
              <a:gd name="T14" fmla="*/ 80 w 160"/>
              <a:gd name="T15" fmla="*/ 90 h 160"/>
              <a:gd name="T16" fmla="*/ 80 w 160"/>
              <a:gd name="T17" fmla="*/ 42 h 160"/>
              <a:gd name="T18" fmla="*/ 22 w 160"/>
              <a:gd name="T19" fmla="*/ 79 h 160"/>
              <a:gd name="T20" fmla="*/ 138 w 160"/>
              <a:gd name="T21" fmla="*/ 79 h 160"/>
              <a:gd name="T22" fmla="*/ 134 w 160"/>
              <a:gd name="T23" fmla="*/ 76 h 160"/>
              <a:gd name="T24" fmla="*/ 26 w 160"/>
              <a:gd name="T25" fmla="*/ 76 h 160"/>
              <a:gd name="T26" fmla="*/ 22 w 160"/>
              <a:gd name="T27" fmla="*/ 79 h 160"/>
              <a:gd name="T28" fmla="*/ 17 w 160"/>
              <a:gd name="T29" fmla="*/ 0 h 160"/>
              <a:gd name="T30" fmla="*/ 0 w 160"/>
              <a:gd name="T31" fmla="*/ 132 h 160"/>
              <a:gd name="T32" fmla="*/ 45 w 160"/>
              <a:gd name="T33" fmla="*/ 152 h 160"/>
              <a:gd name="T34" fmla="*/ 68 w 160"/>
              <a:gd name="T35" fmla="*/ 148 h 160"/>
              <a:gd name="T36" fmla="*/ 45 w 160"/>
              <a:gd name="T37" fmla="*/ 144 h 160"/>
              <a:gd name="T38" fmla="*/ 8 w 160"/>
              <a:gd name="T39" fmla="*/ 132 h 160"/>
              <a:gd name="T40" fmla="*/ 17 w 160"/>
              <a:gd name="T41" fmla="*/ 8 h 160"/>
              <a:gd name="T42" fmla="*/ 152 w 160"/>
              <a:gd name="T43" fmla="*/ 14 h 160"/>
              <a:gd name="T44" fmla="*/ 145 w 160"/>
              <a:gd name="T45" fmla="*/ 143 h 160"/>
              <a:gd name="T46" fmla="*/ 104 w 160"/>
              <a:gd name="T47" fmla="*/ 135 h 160"/>
              <a:gd name="T48" fmla="*/ 104 w 160"/>
              <a:gd name="T49" fmla="*/ 159 h 160"/>
              <a:gd name="T50" fmla="*/ 145 w 160"/>
              <a:gd name="T51" fmla="*/ 151 h 160"/>
              <a:gd name="T52" fmla="*/ 160 w 160"/>
              <a:gd name="T53" fmla="*/ 14 h 160"/>
              <a:gd name="T54" fmla="*/ 56 w 160"/>
              <a:gd name="T55" fmla="*/ 140 h 160"/>
              <a:gd name="T56" fmla="*/ 56 w 160"/>
              <a:gd name="T57" fmla="*/ 156 h 160"/>
              <a:gd name="T58" fmla="*/ 56 w 160"/>
              <a:gd name="T59" fmla="*/ 140 h 160"/>
              <a:gd name="T60" fmla="*/ 96 w 160"/>
              <a:gd name="T61" fmla="*/ 148 h 160"/>
              <a:gd name="T62" fmla="*/ 112 w 160"/>
              <a:gd name="T6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60">
                <a:moveTo>
                  <a:pt x="134" y="69"/>
                </a:moveTo>
                <a:cubicBezTo>
                  <a:pt x="135" y="69"/>
                  <a:pt x="136" y="70"/>
                  <a:pt x="136" y="70"/>
                </a:cubicBezTo>
                <a:cubicBezTo>
                  <a:pt x="136" y="70"/>
                  <a:pt x="137" y="70"/>
                  <a:pt x="137" y="69"/>
                </a:cubicBezTo>
                <a:cubicBezTo>
                  <a:pt x="138" y="68"/>
                  <a:pt x="138" y="67"/>
                  <a:pt x="138" y="66"/>
                </a:cubicBezTo>
                <a:cubicBezTo>
                  <a:pt x="137" y="65"/>
                  <a:pt x="117" y="38"/>
                  <a:pt x="80" y="38"/>
                </a:cubicBezTo>
                <a:cubicBezTo>
                  <a:pt x="43" y="38"/>
                  <a:pt x="23" y="65"/>
                  <a:pt x="22" y="66"/>
                </a:cubicBezTo>
                <a:cubicBezTo>
                  <a:pt x="22" y="67"/>
                  <a:pt x="22" y="68"/>
                  <a:pt x="23" y="69"/>
                </a:cubicBezTo>
                <a:cubicBezTo>
                  <a:pt x="24" y="70"/>
                  <a:pt x="25" y="70"/>
                  <a:pt x="26" y="69"/>
                </a:cubicBezTo>
                <a:cubicBezTo>
                  <a:pt x="26" y="68"/>
                  <a:pt x="38" y="51"/>
                  <a:pt x="62" y="44"/>
                </a:cubicBezTo>
                <a:cubicBezTo>
                  <a:pt x="56" y="49"/>
                  <a:pt x="52" y="57"/>
                  <a:pt x="52" y="66"/>
                </a:cubicBezTo>
                <a:cubicBezTo>
                  <a:pt x="52" y="81"/>
                  <a:pt x="64" y="94"/>
                  <a:pt x="80" y="94"/>
                </a:cubicBezTo>
                <a:cubicBezTo>
                  <a:pt x="96" y="94"/>
                  <a:pt x="108" y="81"/>
                  <a:pt x="108" y="66"/>
                </a:cubicBezTo>
                <a:cubicBezTo>
                  <a:pt x="108" y="57"/>
                  <a:pt x="104" y="49"/>
                  <a:pt x="98" y="44"/>
                </a:cubicBezTo>
                <a:cubicBezTo>
                  <a:pt x="122" y="51"/>
                  <a:pt x="134" y="68"/>
                  <a:pt x="134" y="69"/>
                </a:cubicBezTo>
                <a:close/>
                <a:moveTo>
                  <a:pt x="104" y="66"/>
                </a:moveTo>
                <a:cubicBezTo>
                  <a:pt x="104" y="79"/>
                  <a:pt x="93" y="90"/>
                  <a:pt x="80" y="90"/>
                </a:cubicBezTo>
                <a:cubicBezTo>
                  <a:pt x="67" y="90"/>
                  <a:pt x="56" y="79"/>
                  <a:pt x="56" y="66"/>
                </a:cubicBezTo>
                <a:cubicBezTo>
                  <a:pt x="56" y="52"/>
                  <a:pt x="67" y="42"/>
                  <a:pt x="80" y="42"/>
                </a:cubicBezTo>
                <a:cubicBezTo>
                  <a:pt x="93" y="42"/>
                  <a:pt x="104" y="52"/>
                  <a:pt x="104" y="66"/>
                </a:cubicBezTo>
                <a:close/>
                <a:moveTo>
                  <a:pt x="22" y="79"/>
                </a:moveTo>
                <a:cubicBezTo>
                  <a:pt x="23" y="80"/>
                  <a:pt x="43" y="108"/>
                  <a:pt x="80" y="108"/>
                </a:cubicBezTo>
                <a:cubicBezTo>
                  <a:pt x="117" y="108"/>
                  <a:pt x="137" y="80"/>
                  <a:pt x="138" y="79"/>
                </a:cubicBezTo>
                <a:cubicBezTo>
                  <a:pt x="138" y="78"/>
                  <a:pt x="138" y="77"/>
                  <a:pt x="137" y="76"/>
                </a:cubicBezTo>
                <a:cubicBezTo>
                  <a:pt x="136" y="75"/>
                  <a:pt x="135" y="76"/>
                  <a:pt x="134" y="76"/>
                </a:cubicBezTo>
                <a:cubicBezTo>
                  <a:pt x="134" y="77"/>
                  <a:pt x="115" y="104"/>
                  <a:pt x="80" y="104"/>
                </a:cubicBezTo>
                <a:cubicBezTo>
                  <a:pt x="45" y="104"/>
                  <a:pt x="26" y="77"/>
                  <a:pt x="26" y="76"/>
                </a:cubicBezTo>
                <a:cubicBezTo>
                  <a:pt x="25" y="76"/>
                  <a:pt x="24" y="75"/>
                  <a:pt x="23" y="76"/>
                </a:cubicBezTo>
                <a:cubicBezTo>
                  <a:pt x="22" y="76"/>
                  <a:pt x="22" y="78"/>
                  <a:pt x="22" y="79"/>
                </a:cubicBezTo>
                <a:close/>
                <a:moveTo>
                  <a:pt x="145" y="0"/>
                </a:moveTo>
                <a:cubicBezTo>
                  <a:pt x="17" y="0"/>
                  <a:pt x="17" y="0"/>
                  <a:pt x="17" y="0"/>
                </a:cubicBezTo>
                <a:cubicBezTo>
                  <a:pt x="7" y="0"/>
                  <a:pt x="0" y="6"/>
                  <a:pt x="0" y="14"/>
                </a:cubicBezTo>
                <a:cubicBezTo>
                  <a:pt x="0" y="132"/>
                  <a:pt x="0" y="132"/>
                  <a:pt x="0" y="132"/>
                </a:cubicBezTo>
                <a:cubicBezTo>
                  <a:pt x="0" y="142"/>
                  <a:pt x="7" y="152"/>
                  <a:pt x="17" y="152"/>
                </a:cubicBezTo>
                <a:cubicBezTo>
                  <a:pt x="45" y="152"/>
                  <a:pt x="45" y="152"/>
                  <a:pt x="45" y="152"/>
                </a:cubicBezTo>
                <a:cubicBezTo>
                  <a:pt x="46" y="156"/>
                  <a:pt x="51" y="160"/>
                  <a:pt x="56" y="160"/>
                </a:cubicBezTo>
                <a:cubicBezTo>
                  <a:pt x="63" y="160"/>
                  <a:pt x="68" y="154"/>
                  <a:pt x="68" y="148"/>
                </a:cubicBezTo>
                <a:cubicBezTo>
                  <a:pt x="68" y="141"/>
                  <a:pt x="63" y="136"/>
                  <a:pt x="56" y="136"/>
                </a:cubicBezTo>
                <a:cubicBezTo>
                  <a:pt x="51" y="136"/>
                  <a:pt x="46" y="139"/>
                  <a:pt x="45" y="144"/>
                </a:cubicBezTo>
                <a:cubicBezTo>
                  <a:pt x="17" y="144"/>
                  <a:pt x="17" y="144"/>
                  <a:pt x="17" y="144"/>
                </a:cubicBezTo>
                <a:cubicBezTo>
                  <a:pt x="12" y="144"/>
                  <a:pt x="8" y="137"/>
                  <a:pt x="8" y="132"/>
                </a:cubicBezTo>
                <a:cubicBezTo>
                  <a:pt x="8" y="14"/>
                  <a:pt x="8" y="14"/>
                  <a:pt x="8" y="14"/>
                </a:cubicBezTo>
                <a:cubicBezTo>
                  <a:pt x="8" y="8"/>
                  <a:pt x="14" y="8"/>
                  <a:pt x="17" y="8"/>
                </a:cubicBezTo>
                <a:cubicBezTo>
                  <a:pt x="145" y="8"/>
                  <a:pt x="145" y="8"/>
                  <a:pt x="145" y="8"/>
                </a:cubicBezTo>
                <a:cubicBezTo>
                  <a:pt x="150" y="8"/>
                  <a:pt x="152" y="9"/>
                  <a:pt x="152" y="14"/>
                </a:cubicBezTo>
                <a:cubicBezTo>
                  <a:pt x="152" y="132"/>
                  <a:pt x="152" y="132"/>
                  <a:pt x="152" y="132"/>
                </a:cubicBezTo>
                <a:cubicBezTo>
                  <a:pt x="152" y="136"/>
                  <a:pt x="150" y="143"/>
                  <a:pt x="145" y="143"/>
                </a:cubicBezTo>
                <a:cubicBezTo>
                  <a:pt x="115" y="143"/>
                  <a:pt x="115" y="143"/>
                  <a:pt x="115" y="143"/>
                </a:cubicBezTo>
                <a:cubicBezTo>
                  <a:pt x="114" y="138"/>
                  <a:pt x="109" y="135"/>
                  <a:pt x="104" y="135"/>
                </a:cubicBezTo>
                <a:cubicBezTo>
                  <a:pt x="97" y="135"/>
                  <a:pt x="92" y="140"/>
                  <a:pt x="92" y="147"/>
                </a:cubicBezTo>
                <a:cubicBezTo>
                  <a:pt x="92" y="154"/>
                  <a:pt x="97" y="159"/>
                  <a:pt x="104" y="159"/>
                </a:cubicBezTo>
                <a:cubicBezTo>
                  <a:pt x="109" y="159"/>
                  <a:pt x="114" y="156"/>
                  <a:pt x="115" y="151"/>
                </a:cubicBezTo>
                <a:cubicBezTo>
                  <a:pt x="145" y="151"/>
                  <a:pt x="145" y="151"/>
                  <a:pt x="145" y="151"/>
                </a:cubicBezTo>
                <a:cubicBezTo>
                  <a:pt x="155" y="151"/>
                  <a:pt x="160" y="141"/>
                  <a:pt x="160" y="132"/>
                </a:cubicBezTo>
                <a:cubicBezTo>
                  <a:pt x="160" y="14"/>
                  <a:pt x="160" y="14"/>
                  <a:pt x="160" y="14"/>
                </a:cubicBezTo>
                <a:cubicBezTo>
                  <a:pt x="160" y="5"/>
                  <a:pt x="154" y="0"/>
                  <a:pt x="145" y="0"/>
                </a:cubicBezTo>
                <a:close/>
                <a:moveTo>
                  <a:pt x="56" y="140"/>
                </a:moveTo>
                <a:cubicBezTo>
                  <a:pt x="60" y="140"/>
                  <a:pt x="64" y="143"/>
                  <a:pt x="64" y="148"/>
                </a:cubicBezTo>
                <a:cubicBezTo>
                  <a:pt x="64" y="152"/>
                  <a:pt x="60" y="156"/>
                  <a:pt x="56" y="156"/>
                </a:cubicBezTo>
                <a:cubicBezTo>
                  <a:pt x="52" y="156"/>
                  <a:pt x="48" y="152"/>
                  <a:pt x="48" y="148"/>
                </a:cubicBezTo>
                <a:cubicBezTo>
                  <a:pt x="48" y="143"/>
                  <a:pt x="52" y="140"/>
                  <a:pt x="56" y="140"/>
                </a:cubicBezTo>
                <a:close/>
                <a:moveTo>
                  <a:pt x="104" y="156"/>
                </a:moveTo>
                <a:cubicBezTo>
                  <a:pt x="100" y="156"/>
                  <a:pt x="96" y="152"/>
                  <a:pt x="96" y="148"/>
                </a:cubicBezTo>
                <a:cubicBezTo>
                  <a:pt x="96" y="143"/>
                  <a:pt x="100" y="140"/>
                  <a:pt x="104" y="140"/>
                </a:cubicBezTo>
                <a:cubicBezTo>
                  <a:pt x="108" y="140"/>
                  <a:pt x="112" y="143"/>
                  <a:pt x="112" y="148"/>
                </a:cubicBezTo>
                <a:cubicBezTo>
                  <a:pt x="112" y="152"/>
                  <a:pt x="108" y="156"/>
                  <a:pt x="104" y="156"/>
                </a:cubicBezTo>
                <a:close/>
              </a:path>
            </a:pathLst>
          </a:custGeom>
          <a:solidFill>
            <a:schemeClr val="tx1">
              <a:lumMod val="75000"/>
              <a:lumOff val="25000"/>
            </a:schemeClr>
          </a:solidFill>
          <a:ln>
            <a:noFill/>
          </a:ln>
        </p:spPr>
        <p:txBody>
          <a:bodyPr vert="horz" wrap="square" lIns="91416" tIns="45708" rIns="91416" bIns="45708"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118" name="TextBox 73"/>
          <p:cNvSpPr txBox="1"/>
          <p:nvPr/>
        </p:nvSpPr>
        <p:spPr>
          <a:xfrm>
            <a:off x="5585682" y="6017039"/>
            <a:ext cx="866975" cy="415242"/>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数据可视化</a:t>
            </a:r>
            <a:endParaRPr lang="en-US" altLang="zh-CN" sz="1050" b="1" dirty="0">
              <a:latin typeface="微软雅黑" panose="020B0503020204020204" pitchFamily="34" charset="-122"/>
              <a:ea typeface="微软雅黑" panose="020B0503020204020204" pitchFamily="34" charset="-122"/>
            </a:endParaRPr>
          </a:p>
          <a:p>
            <a:pPr algn="ctr"/>
            <a:r>
              <a:rPr lang="en-US" altLang="zh-CN" sz="1050" b="1" dirty="0">
                <a:latin typeface="微软雅黑" panose="020B0503020204020204" pitchFamily="34" charset="-122"/>
                <a:ea typeface="微软雅黑" panose="020B0503020204020204" pitchFamily="34" charset="-122"/>
              </a:rPr>
              <a:t>DLF</a:t>
            </a:r>
            <a:endParaRPr lang="zh-CN" altLang="en-US" sz="1050" b="1" dirty="0">
              <a:latin typeface="微软雅黑" panose="020B0503020204020204" pitchFamily="34" charset="-122"/>
              <a:ea typeface="微软雅黑" panose="020B0503020204020204" pitchFamily="34" charset="-122"/>
            </a:endParaRPr>
          </a:p>
        </p:txBody>
      </p:sp>
      <p:sp>
        <p:nvSpPr>
          <p:cNvPr id="119" name="Freeform 41"/>
          <p:cNvSpPr>
            <a:spLocks noEditPoints="1"/>
          </p:cNvSpPr>
          <p:nvPr/>
        </p:nvSpPr>
        <p:spPr bwMode="auto">
          <a:xfrm>
            <a:off x="7670055" y="5589240"/>
            <a:ext cx="442169" cy="391702"/>
          </a:xfrm>
          <a:custGeom>
            <a:avLst/>
            <a:gdLst>
              <a:gd name="T0" fmla="*/ 88 w 176"/>
              <a:gd name="T1" fmla="*/ 0 h 172"/>
              <a:gd name="T2" fmla="*/ 0 w 176"/>
              <a:gd name="T3" fmla="*/ 80 h 172"/>
              <a:gd name="T4" fmla="*/ 52 w 176"/>
              <a:gd name="T5" fmla="*/ 128 h 172"/>
              <a:gd name="T6" fmla="*/ 92 w 176"/>
              <a:gd name="T7" fmla="*/ 91 h 172"/>
              <a:gd name="T8" fmla="*/ 100 w 176"/>
              <a:gd name="T9" fmla="*/ 79 h 172"/>
              <a:gd name="T10" fmla="*/ 123 w 176"/>
              <a:gd name="T11" fmla="*/ 70 h 172"/>
              <a:gd name="T12" fmla="*/ 132 w 176"/>
              <a:gd name="T13" fmla="*/ 63 h 172"/>
              <a:gd name="T14" fmla="*/ 119 w 176"/>
              <a:gd name="T15" fmla="*/ 53 h 172"/>
              <a:gd name="T16" fmla="*/ 116 w 176"/>
              <a:gd name="T17" fmla="*/ 65 h 172"/>
              <a:gd name="T18" fmla="*/ 99 w 176"/>
              <a:gd name="T19" fmla="*/ 75 h 172"/>
              <a:gd name="T20" fmla="*/ 77 w 176"/>
              <a:gd name="T21" fmla="*/ 75 h 172"/>
              <a:gd name="T22" fmla="*/ 60 w 176"/>
              <a:gd name="T23" fmla="*/ 65 h 172"/>
              <a:gd name="T24" fmla="*/ 45 w 176"/>
              <a:gd name="T25" fmla="*/ 56 h 172"/>
              <a:gd name="T26" fmla="*/ 53 w 176"/>
              <a:gd name="T27" fmla="*/ 70 h 172"/>
              <a:gd name="T28" fmla="*/ 76 w 176"/>
              <a:gd name="T29" fmla="*/ 79 h 172"/>
              <a:gd name="T30" fmla="*/ 84 w 176"/>
              <a:gd name="T31" fmla="*/ 91 h 172"/>
              <a:gd name="T32" fmla="*/ 84 w 176"/>
              <a:gd name="T33" fmla="*/ 94 h 172"/>
              <a:gd name="T34" fmla="*/ 48 w 176"/>
              <a:gd name="T35" fmla="*/ 120 h 172"/>
              <a:gd name="T36" fmla="*/ 8 w 176"/>
              <a:gd name="T37" fmla="*/ 80 h 172"/>
              <a:gd name="T38" fmla="*/ 50 w 176"/>
              <a:gd name="T39" fmla="*/ 35 h 172"/>
              <a:gd name="T40" fmla="*/ 126 w 176"/>
              <a:gd name="T41" fmla="*/ 35 h 172"/>
              <a:gd name="T42" fmla="*/ 168 w 176"/>
              <a:gd name="T43" fmla="*/ 80 h 172"/>
              <a:gd name="T44" fmla="*/ 120 w 176"/>
              <a:gd name="T45" fmla="*/ 120 h 172"/>
              <a:gd name="T46" fmla="*/ 102 w 176"/>
              <a:gd name="T47" fmla="*/ 120 h 172"/>
              <a:gd name="T48" fmla="*/ 86 w 176"/>
              <a:gd name="T49" fmla="*/ 141 h 172"/>
              <a:gd name="T50" fmla="*/ 90 w 176"/>
              <a:gd name="T51" fmla="*/ 160 h 172"/>
              <a:gd name="T52" fmla="*/ 94 w 176"/>
              <a:gd name="T53" fmla="*/ 141 h 172"/>
              <a:gd name="T54" fmla="*/ 102 w 176"/>
              <a:gd name="T55" fmla="*/ 128 h 172"/>
              <a:gd name="T56" fmla="*/ 128 w 176"/>
              <a:gd name="T57" fmla="*/ 128 h 172"/>
              <a:gd name="T58" fmla="*/ 176 w 176"/>
              <a:gd name="T59" fmla="*/ 80 h 172"/>
              <a:gd name="T60" fmla="*/ 119 w 176"/>
              <a:gd name="T61" fmla="*/ 60 h 172"/>
              <a:gd name="T62" fmla="*/ 124 w 176"/>
              <a:gd name="T63" fmla="*/ 56 h 172"/>
              <a:gd name="T64" fmla="*/ 128 w 176"/>
              <a:gd name="T65" fmla="*/ 62 h 172"/>
              <a:gd name="T66" fmla="*/ 119 w 176"/>
              <a:gd name="T67" fmla="*/ 63 h 172"/>
              <a:gd name="T68" fmla="*/ 57 w 176"/>
              <a:gd name="T69" fmla="*/ 63 h 172"/>
              <a:gd name="T70" fmla="*/ 49 w 176"/>
              <a:gd name="T71" fmla="*/ 58 h 172"/>
              <a:gd name="T72" fmla="*/ 55 w 176"/>
              <a:gd name="T73" fmla="*/ 57 h 172"/>
              <a:gd name="T74" fmla="*/ 80 w 176"/>
              <a:gd name="T75" fmla="*/ 80 h 172"/>
              <a:gd name="T76" fmla="*/ 96 w 176"/>
              <a:gd name="T77" fmla="*/ 80 h 172"/>
              <a:gd name="T78" fmla="*/ 88 w 176"/>
              <a:gd name="T79" fmla="*/ 88 h 172"/>
              <a:gd name="T80" fmla="*/ 80 w 176"/>
              <a:gd name="T81" fmla="*/ 80 h 172"/>
              <a:gd name="T82" fmla="*/ 101 w 176"/>
              <a:gd name="T83" fmla="*/ 134 h 172"/>
              <a:gd name="T84" fmla="*/ 108 w 176"/>
              <a:gd name="T85" fmla="*/ 150 h 172"/>
              <a:gd name="T86" fmla="*/ 72 w 176"/>
              <a:gd name="T87" fmla="*/ 150 h 172"/>
              <a:gd name="T88" fmla="*/ 79 w 176"/>
              <a:gd name="T89" fmla="*/ 134 h 172"/>
              <a:gd name="T90" fmla="*/ 68 w 176"/>
              <a:gd name="T91" fmla="*/ 150 h 172"/>
              <a:gd name="T92" fmla="*/ 112 w 176"/>
              <a:gd name="T93" fmla="*/ 15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2">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1"/>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8" y="52"/>
                  <a:pt x="123" y="51"/>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3" y="51"/>
                  <a:pt x="48" y="52"/>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3" y="66"/>
                  <a:pt x="120" y="65"/>
                  <a:pt x="119" y="63"/>
                </a:cubicBezTo>
                <a:cubicBezTo>
                  <a:pt x="118" y="62"/>
                  <a:pt x="118" y="61"/>
                  <a:pt x="119" y="60"/>
                </a:cubicBezTo>
                <a:close/>
                <a:moveTo>
                  <a:pt x="57" y="63"/>
                </a:moveTo>
                <a:cubicBezTo>
                  <a:pt x="56" y="65"/>
                  <a:pt x="52" y="66"/>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moveTo>
                  <a:pt x="104" y="133"/>
                </a:moveTo>
                <a:cubicBezTo>
                  <a:pt x="103" y="133"/>
                  <a:pt x="102" y="133"/>
                  <a:pt x="101" y="134"/>
                </a:cubicBezTo>
                <a:cubicBezTo>
                  <a:pt x="101" y="134"/>
                  <a:pt x="101" y="136"/>
                  <a:pt x="102" y="136"/>
                </a:cubicBezTo>
                <a:cubicBezTo>
                  <a:pt x="106" y="140"/>
                  <a:pt x="108" y="145"/>
                  <a:pt x="108" y="150"/>
                </a:cubicBezTo>
                <a:cubicBezTo>
                  <a:pt x="108" y="160"/>
                  <a:pt x="100" y="168"/>
                  <a:pt x="90" y="168"/>
                </a:cubicBezTo>
                <a:cubicBezTo>
                  <a:pt x="80" y="168"/>
                  <a:pt x="72" y="160"/>
                  <a:pt x="72" y="150"/>
                </a:cubicBezTo>
                <a:cubicBezTo>
                  <a:pt x="72" y="145"/>
                  <a:pt x="74" y="140"/>
                  <a:pt x="78" y="136"/>
                </a:cubicBezTo>
                <a:cubicBezTo>
                  <a:pt x="79" y="136"/>
                  <a:pt x="80" y="134"/>
                  <a:pt x="79" y="134"/>
                </a:cubicBezTo>
                <a:cubicBezTo>
                  <a:pt x="78" y="133"/>
                  <a:pt x="77" y="132"/>
                  <a:pt x="76" y="133"/>
                </a:cubicBezTo>
                <a:cubicBezTo>
                  <a:pt x="71" y="137"/>
                  <a:pt x="68" y="144"/>
                  <a:pt x="68" y="150"/>
                </a:cubicBezTo>
                <a:cubicBezTo>
                  <a:pt x="68" y="162"/>
                  <a:pt x="78" y="172"/>
                  <a:pt x="90" y="172"/>
                </a:cubicBezTo>
                <a:cubicBezTo>
                  <a:pt x="102" y="172"/>
                  <a:pt x="112" y="162"/>
                  <a:pt x="112" y="150"/>
                </a:cubicBezTo>
                <a:cubicBezTo>
                  <a:pt x="112" y="144"/>
                  <a:pt x="109" y="137"/>
                  <a:pt x="104" y="133"/>
                </a:cubicBez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dirty="0"/>
          </a:p>
        </p:txBody>
      </p:sp>
      <p:sp>
        <p:nvSpPr>
          <p:cNvPr id="121" name="TextBox 266"/>
          <p:cNvSpPr txBox="1"/>
          <p:nvPr/>
        </p:nvSpPr>
        <p:spPr>
          <a:xfrm>
            <a:off x="1118651" y="6006077"/>
            <a:ext cx="1003047" cy="415242"/>
          </a:xfrm>
          <a:prstGeom prst="rect">
            <a:avLst/>
          </a:prstGeom>
          <a:noFill/>
        </p:spPr>
        <p:txBody>
          <a:bodyPr wrap="square" rtlCol="0">
            <a:spAutoFit/>
          </a:bodyPr>
          <a:lstStyle/>
          <a:p>
            <a:pPr algn="ctr">
              <a:buNone/>
            </a:pPr>
            <a:r>
              <a:rPr lang="zh-CN" altLang="zh-CN" sz="1050" b="1" dirty="0">
                <a:latin typeface="微软雅黑" panose="020B0503020204020204" pitchFamily="34" charset="-122"/>
                <a:ea typeface="微软雅黑" panose="020B0503020204020204" pitchFamily="34" charset="-122"/>
              </a:rPr>
              <a:t>机器学习</a:t>
            </a:r>
            <a:r>
              <a:rPr lang="zh-CN" altLang="zh-CN" sz="1050" b="1" dirty="0" smtClean="0">
                <a:latin typeface="微软雅黑" panose="020B0503020204020204" pitchFamily="34" charset="-122"/>
                <a:ea typeface="微软雅黑" panose="020B0503020204020204" pitchFamily="34" charset="-122"/>
              </a:rPr>
              <a:t>服务</a:t>
            </a:r>
            <a:endParaRPr lang="en-US" altLang="zh-CN" sz="1050" b="1" dirty="0" smtClean="0">
              <a:latin typeface="微软雅黑" panose="020B0503020204020204" pitchFamily="34" charset="-122"/>
              <a:ea typeface="微软雅黑" panose="020B0503020204020204" pitchFamily="34" charset="-122"/>
            </a:endParaRPr>
          </a:p>
          <a:p>
            <a:pPr algn="ctr">
              <a:buNone/>
            </a:pPr>
            <a:r>
              <a:rPr lang="en-US" altLang="zh-CN" sz="1050" b="1" dirty="0" smtClean="0">
                <a:latin typeface="微软雅黑" panose="020B0503020204020204" pitchFamily="34" charset="-122"/>
                <a:ea typeface="微软雅黑" panose="020B0503020204020204" pitchFamily="34" charset="-122"/>
              </a:rPr>
              <a:t>MLS</a:t>
            </a:r>
            <a:endParaRPr lang="en-US" altLang="zh-CN" sz="1050" b="1" dirty="0">
              <a:latin typeface="微软雅黑" panose="020B0503020204020204" pitchFamily="34" charset="-122"/>
              <a:ea typeface="微软雅黑" panose="020B0503020204020204" pitchFamily="34" charset="-122"/>
            </a:endParaRPr>
          </a:p>
        </p:txBody>
      </p:sp>
      <p:grpSp>
        <p:nvGrpSpPr>
          <p:cNvPr id="122" name="组合 121"/>
          <p:cNvGrpSpPr/>
          <p:nvPr/>
        </p:nvGrpSpPr>
        <p:grpSpPr>
          <a:xfrm>
            <a:off x="1267605" y="5566194"/>
            <a:ext cx="478866" cy="429445"/>
            <a:chOff x="12476163" y="2446338"/>
            <a:chExt cx="431800" cy="476250"/>
          </a:xfrm>
          <a:solidFill>
            <a:schemeClr val="tx1">
              <a:lumMod val="75000"/>
              <a:lumOff val="25000"/>
            </a:schemeClr>
          </a:solidFill>
        </p:grpSpPr>
        <p:sp>
          <p:nvSpPr>
            <p:cNvPr id="123" name="Freeform 26"/>
            <p:cNvSpPr/>
            <p:nvPr/>
          </p:nvSpPr>
          <p:spPr bwMode="auto">
            <a:xfrm>
              <a:off x="12560301" y="2543176"/>
              <a:ext cx="239713" cy="282575"/>
            </a:xfrm>
            <a:custGeom>
              <a:avLst/>
              <a:gdLst>
                <a:gd name="T0" fmla="*/ 89 w 89"/>
                <a:gd name="T1" fmla="*/ 34 h 105"/>
                <a:gd name="T2" fmla="*/ 60 w 89"/>
                <a:gd name="T3" fmla="*/ 0 h 105"/>
                <a:gd name="T4" fmla="*/ 52 w 89"/>
                <a:gd name="T5" fmla="*/ 0 h 105"/>
                <a:gd name="T6" fmla="*/ 50 w 89"/>
                <a:gd name="T7" fmla="*/ 0 h 105"/>
                <a:gd name="T8" fmla="*/ 21 w 89"/>
                <a:gd name="T9" fmla="*/ 14 h 105"/>
                <a:gd name="T10" fmla="*/ 12 w 89"/>
                <a:gd name="T11" fmla="*/ 33 h 105"/>
                <a:gd name="T12" fmla="*/ 12 w 89"/>
                <a:gd name="T13" fmla="*/ 33 h 105"/>
                <a:gd name="T14" fmla="*/ 12 w 89"/>
                <a:gd name="T15" fmla="*/ 37 h 105"/>
                <a:gd name="T16" fmla="*/ 1 w 89"/>
                <a:gd name="T17" fmla="*/ 63 h 105"/>
                <a:gd name="T18" fmla="*/ 1 w 89"/>
                <a:gd name="T19" fmla="*/ 65 h 105"/>
                <a:gd name="T20" fmla="*/ 2 w 89"/>
                <a:gd name="T21" fmla="*/ 66 h 105"/>
                <a:gd name="T22" fmla="*/ 12 w 89"/>
                <a:gd name="T23" fmla="*/ 66 h 105"/>
                <a:gd name="T24" fmla="*/ 12 w 89"/>
                <a:gd name="T25" fmla="*/ 85 h 105"/>
                <a:gd name="T26" fmla="*/ 14 w 89"/>
                <a:gd name="T27" fmla="*/ 87 h 105"/>
                <a:gd name="T28" fmla="*/ 29 w 89"/>
                <a:gd name="T29" fmla="*/ 87 h 105"/>
                <a:gd name="T30" fmla="*/ 29 w 89"/>
                <a:gd name="T31" fmla="*/ 104 h 105"/>
                <a:gd name="T32" fmla="*/ 33 w 89"/>
                <a:gd name="T33" fmla="*/ 104 h 105"/>
                <a:gd name="T34" fmla="*/ 33 w 89"/>
                <a:gd name="T35" fmla="*/ 85 h 105"/>
                <a:gd name="T36" fmla="*/ 31 w 89"/>
                <a:gd name="T37" fmla="*/ 83 h 105"/>
                <a:gd name="T38" fmla="*/ 16 w 89"/>
                <a:gd name="T39" fmla="*/ 83 h 105"/>
                <a:gd name="T40" fmla="*/ 16 w 89"/>
                <a:gd name="T41" fmla="*/ 64 h 105"/>
                <a:gd name="T42" fmla="*/ 14 w 89"/>
                <a:gd name="T43" fmla="*/ 62 h 105"/>
                <a:gd name="T44" fmla="*/ 6 w 89"/>
                <a:gd name="T45" fmla="*/ 62 h 105"/>
                <a:gd name="T46" fmla="*/ 16 w 89"/>
                <a:gd name="T47" fmla="*/ 38 h 105"/>
                <a:gd name="T48" fmla="*/ 16 w 89"/>
                <a:gd name="T49" fmla="*/ 37 h 105"/>
                <a:gd name="T50" fmla="*/ 16 w 89"/>
                <a:gd name="T51" fmla="*/ 34 h 105"/>
                <a:gd name="T52" fmla="*/ 16 w 89"/>
                <a:gd name="T53" fmla="*/ 34 h 105"/>
                <a:gd name="T54" fmla="*/ 16 w 89"/>
                <a:gd name="T55" fmla="*/ 33 h 105"/>
                <a:gd name="T56" fmla="*/ 24 w 89"/>
                <a:gd name="T57" fmla="*/ 17 h 105"/>
                <a:gd name="T58" fmla="*/ 50 w 89"/>
                <a:gd name="T59" fmla="*/ 4 h 105"/>
                <a:gd name="T60" fmla="*/ 52 w 89"/>
                <a:gd name="T61" fmla="*/ 4 h 105"/>
                <a:gd name="T62" fmla="*/ 59 w 89"/>
                <a:gd name="T63" fmla="*/ 4 h 105"/>
                <a:gd name="T64" fmla="*/ 85 w 89"/>
                <a:gd name="T65" fmla="*/ 34 h 105"/>
                <a:gd name="T66" fmla="*/ 77 w 89"/>
                <a:gd name="T67" fmla="*/ 73 h 105"/>
                <a:gd name="T68" fmla="*/ 77 w 89"/>
                <a:gd name="T69" fmla="*/ 74 h 105"/>
                <a:gd name="T70" fmla="*/ 77 w 89"/>
                <a:gd name="T71" fmla="*/ 88 h 105"/>
                <a:gd name="T72" fmla="*/ 78 w 89"/>
                <a:gd name="T73" fmla="*/ 105 h 105"/>
                <a:gd name="T74" fmla="*/ 82 w 89"/>
                <a:gd name="T75" fmla="*/ 104 h 105"/>
                <a:gd name="T76" fmla="*/ 81 w 89"/>
                <a:gd name="T77" fmla="*/ 87 h 105"/>
                <a:gd name="T78" fmla="*/ 81 w 89"/>
                <a:gd name="T79" fmla="*/ 74 h 105"/>
                <a:gd name="T80" fmla="*/ 89 w 89"/>
                <a:gd name="T81" fmla="*/ 3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05">
                  <a:moveTo>
                    <a:pt x="89" y="34"/>
                  </a:moveTo>
                  <a:cubicBezTo>
                    <a:pt x="89" y="14"/>
                    <a:pt x="79" y="3"/>
                    <a:pt x="60" y="0"/>
                  </a:cubicBezTo>
                  <a:cubicBezTo>
                    <a:pt x="57" y="0"/>
                    <a:pt x="55" y="0"/>
                    <a:pt x="52" y="0"/>
                  </a:cubicBezTo>
                  <a:cubicBezTo>
                    <a:pt x="50" y="0"/>
                    <a:pt x="50" y="0"/>
                    <a:pt x="50" y="0"/>
                  </a:cubicBezTo>
                  <a:cubicBezTo>
                    <a:pt x="38" y="0"/>
                    <a:pt x="27" y="5"/>
                    <a:pt x="21" y="14"/>
                  </a:cubicBezTo>
                  <a:cubicBezTo>
                    <a:pt x="16" y="20"/>
                    <a:pt x="13" y="26"/>
                    <a:pt x="12" y="33"/>
                  </a:cubicBezTo>
                  <a:cubicBezTo>
                    <a:pt x="12" y="33"/>
                    <a:pt x="12" y="33"/>
                    <a:pt x="12" y="33"/>
                  </a:cubicBezTo>
                  <a:cubicBezTo>
                    <a:pt x="12" y="34"/>
                    <a:pt x="12" y="36"/>
                    <a:pt x="12" y="37"/>
                  </a:cubicBezTo>
                  <a:cubicBezTo>
                    <a:pt x="1" y="63"/>
                    <a:pt x="1" y="63"/>
                    <a:pt x="1" y="63"/>
                  </a:cubicBezTo>
                  <a:cubicBezTo>
                    <a:pt x="0" y="64"/>
                    <a:pt x="0" y="65"/>
                    <a:pt x="1" y="65"/>
                  </a:cubicBezTo>
                  <a:cubicBezTo>
                    <a:pt x="1" y="66"/>
                    <a:pt x="2" y="66"/>
                    <a:pt x="2" y="66"/>
                  </a:cubicBezTo>
                  <a:cubicBezTo>
                    <a:pt x="12" y="66"/>
                    <a:pt x="12" y="66"/>
                    <a:pt x="12" y="66"/>
                  </a:cubicBezTo>
                  <a:cubicBezTo>
                    <a:pt x="12" y="85"/>
                    <a:pt x="12" y="85"/>
                    <a:pt x="12" y="85"/>
                  </a:cubicBezTo>
                  <a:cubicBezTo>
                    <a:pt x="12" y="87"/>
                    <a:pt x="13" y="87"/>
                    <a:pt x="14" y="87"/>
                  </a:cubicBezTo>
                  <a:cubicBezTo>
                    <a:pt x="29" y="87"/>
                    <a:pt x="29" y="87"/>
                    <a:pt x="29" y="87"/>
                  </a:cubicBezTo>
                  <a:cubicBezTo>
                    <a:pt x="29" y="104"/>
                    <a:pt x="29" y="104"/>
                    <a:pt x="29" y="104"/>
                  </a:cubicBezTo>
                  <a:cubicBezTo>
                    <a:pt x="33" y="104"/>
                    <a:pt x="33" y="104"/>
                    <a:pt x="33" y="104"/>
                  </a:cubicBezTo>
                  <a:cubicBezTo>
                    <a:pt x="33" y="85"/>
                    <a:pt x="33" y="85"/>
                    <a:pt x="33" y="85"/>
                  </a:cubicBezTo>
                  <a:cubicBezTo>
                    <a:pt x="33" y="84"/>
                    <a:pt x="32" y="83"/>
                    <a:pt x="31" y="83"/>
                  </a:cubicBezTo>
                  <a:cubicBezTo>
                    <a:pt x="16" y="83"/>
                    <a:pt x="16" y="83"/>
                    <a:pt x="16" y="83"/>
                  </a:cubicBezTo>
                  <a:cubicBezTo>
                    <a:pt x="16" y="64"/>
                    <a:pt x="16" y="64"/>
                    <a:pt x="16" y="64"/>
                  </a:cubicBezTo>
                  <a:cubicBezTo>
                    <a:pt x="16" y="63"/>
                    <a:pt x="15" y="62"/>
                    <a:pt x="14" y="62"/>
                  </a:cubicBezTo>
                  <a:cubicBezTo>
                    <a:pt x="6" y="62"/>
                    <a:pt x="6" y="62"/>
                    <a:pt x="6" y="62"/>
                  </a:cubicBezTo>
                  <a:cubicBezTo>
                    <a:pt x="16" y="38"/>
                    <a:pt x="16" y="38"/>
                    <a:pt x="16" y="38"/>
                  </a:cubicBezTo>
                  <a:cubicBezTo>
                    <a:pt x="16" y="37"/>
                    <a:pt x="17" y="37"/>
                    <a:pt x="16" y="37"/>
                  </a:cubicBezTo>
                  <a:cubicBezTo>
                    <a:pt x="16" y="36"/>
                    <a:pt x="16" y="34"/>
                    <a:pt x="16" y="34"/>
                  </a:cubicBezTo>
                  <a:cubicBezTo>
                    <a:pt x="16" y="34"/>
                    <a:pt x="16" y="34"/>
                    <a:pt x="16" y="34"/>
                  </a:cubicBezTo>
                  <a:cubicBezTo>
                    <a:pt x="16" y="34"/>
                    <a:pt x="16" y="33"/>
                    <a:pt x="16" y="33"/>
                  </a:cubicBezTo>
                  <a:cubicBezTo>
                    <a:pt x="17" y="27"/>
                    <a:pt x="20" y="22"/>
                    <a:pt x="24" y="17"/>
                  </a:cubicBezTo>
                  <a:cubicBezTo>
                    <a:pt x="29" y="9"/>
                    <a:pt x="39" y="4"/>
                    <a:pt x="50" y="4"/>
                  </a:cubicBezTo>
                  <a:cubicBezTo>
                    <a:pt x="52" y="4"/>
                    <a:pt x="52" y="4"/>
                    <a:pt x="52" y="4"/>
                  </a:cubicBezTo>
                  <a:cubicBezTo>
                    <a:pt x="55" y="4"/>
                    <a:pt x="57" y="4"/>
                    <a:pt x="59" y="4"/>
                  </a:cubicBezTo>
                  <a:cubicBezTo>
                    <a:pt x="76" y="6"/>
                    <a:pt x="85" y="16"/>
                    <a:pt x="85" y="34"/>
                  </a:cubicBezTo>
                  <a:cubicBezTo>
                    <a:pt x="85" y="43"/>
                    <a:pt x="83" y="53"/>
                    <a:pt x="77" y="73"/>
                  </a:cubicBezTo>
                  <a:cubicBezTo>
                    <a:pt x="77" y="74"/>
                    <a:pt x="77" y="74"/>
                    <a:pt x="77" y="74"/>
                  </a:cubicBezTo>
                  <a:cubicBezTo>
                    <a:pt x="77" y="88"/>
                    <a:pt x="77" y="88"/>
                    <a:pt x="77" y="88"/>
                  </a:cubicBezTo>
                  <a:cubicBezTo>
                    <a:pt x="78" y="105"/>
                    <a:pt x="78" y="105"/>
                    <a:pt x="78" y="105"/>
                  </a:cubicBezTo>
                  <a:cubicBezTo>
                    <a:pt x="82" y="104"/>
                    <a:pt x="82" y="104"/>
                    <a:pt x="82" y="104"/>
                  </a:cubicBezTo>
                  <a:cubicBezTo>
                    <a:pt x="81" y="87"/>
                    <a:pt x="81" y="87"/>
                    <a:pt x="81" y="87"/>
                  </a:cubicBezTo>
                  <a:cubicBezTo>
                    <a:pt x="81" y="74"/>
                    <a:pt x="81" y="74"/>
                    <a:pt x="81" y="74"/>
                  </a:cubicBezTo>
                  <a:cubicBezTo>
                    <a:pt x="87" y="56"/>
                    <a:pt x="89" y="45"/>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p>
          </p:txBody>
        </p:sp>
        <p:sp>
          <p:nvSpPr>
            <p:cNvPr id="125" name="Freeform 27"/>
            <p:cNvSpPr/>
            <p:nvPr/>
          </p:nvSpPr>
          <p:spPr bwMode="auto">
            <a:xfrm>
              <a:off x="12642851" y="2576513"/>
              <a:ext cx="130175" cy="74613"/>
            </a:xfrm>
            <a:custGeom>
              <a:avLst/>
              <a:gdLst>
                <a:gd name="T0" fmla="*/ 48 w 48"/>
                <a:gd name="T1" fmla="*/ 24 h 28"/>
                <a:gd name="T2" fmla="*/ 44 w 48"/>
                <a:gd name="T3" fmla="*/ 20 h 28"/>
                <a:gd name="T4" fmla="*/ 40 w 48"/>
                <a:gd name="T5" fmla="*/ 22 h 28"/>
                <a:gd name="T6" fmla="*/ 17 w 48"/>
                <a:gd name="T7" fmla="*/ 14 h 28"/>
                <a:gd name="T8" fmla="*/ 17 w 48"/>
                <a:gd name="T9" fmla="*/ 12 h 28"/>
                <a:gd name="T10" fmla="*/ 17 w 48"/>
                <a:gd name="T11" fmla="*/ 11 h 28"/>
                <a:gd name="T12" fmla="*/ 25 w 48"/>
                <a:gd name="T13" fmla="*/ 10 h 28"/>
                <a:gd name="T14" fmla="*/ 31 w 48"/>
                <a:gd name="T15" fmla="*/ 13 h 28"/>
                <a:gd name="T16" fmla="*/ 37 w 48"/>
                <a:gd name="T17" fmla="*/ 7 h 28"/>
                <a:gd name="T18" fmla="*/ 31 w 48"/>
                <a:gd name="T19" fmla="*/ 0 h 28"/>
                <a:gd name="T20" fmla="*/ 24 w 48"/>
                <a:gd name="T21" fmla="*/ 6 h 28"/>
                <a:gd name="T22" fmla="*/ 25 w 48"/>
                <a:gd name="T23" fmla="*/ 8 h 28"/>
                <a:gd name="T24" fmla="*/ 17 w 48"/>
                <a:gd name="T25" fmla="*/ 9 h 28"/>
                <a:gd name="T26" fmla="*/ 9 w 48"/>
                <a:gd name="T27" fmla="*/ 4 h 28"/>
                <a:gd name="T28" fmla="*/ 0 w 48"/>
                <a:gd name="T29" fmla="*/ 12 h 28"/>
                <a:gd name="T30" fmla="*/ 9 w 48"/>
                <a:gd name="T31" fmla="*/ 21 h 28"/>
                <a:gd name="T32" fmla="*/ 16 w 48"/>
                <a:gd name="T33" fmla="*/ 16 h 28"/>
                <a:gd name="T34" fmla="*/ 39 w 48"/>
                <a:gd name="T35" fmla="*/ 24 h 28"/>
                <a:gd name="T36" fmla="*/ 39 w 48"/>
                <a:gd name="T37" fmla="*/ 24 h 28"/>
                <a:gd name="T38" fmla="*/ 44 w 48"/>
                <a:gd name="T39" fmla="*/ 28 h 28"/>
                <a:gd name="T40" fmla="*/ 48 w 48"/>
                <a:gd name="T4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28">
                  <a:moveTo>
                    <a:pt x="48" y="24"/>
                  </a:moveTo>
                  <a:cubicBezTo>
                    <a:pt x="48" y="22"/>
                    <a:pt x="46" y="20"/>
                    <a:pt x="44" y="20"/>
                  </a:cubicBezTo>
                  <a:cubicBezTo>
                    <a:pt x="42" y="20"/>
                    <a:pt x="41" y="21"/>
                    <a:pt x="40" y="22"/>
                  </a:cubicBezTo>
                  <a:cubicBezTo>
                    <a:pt x="17" y="14"/>
                    <a:pt x="17" y="14"/>
                    <a:pt x="17" y="14"/>
                  </a:cubicBezTo>
                  <a:cubicBezTo>
                    <a:pt x="17" y="14"/>
                    <a:pt x="17" y="13"/>
                    <a:pt x="17" y="12"/>
                  </a:cubicBezTo>
                  <a:cubicBezTo>
                    <a:pt x="17" y="12"/>
                    <a:pt x="17" y="12"/>
                    <a:pt x="17" y="11"/>
                  </a:cubicBezTo>
                  <a:cubicBezTo>
                    <a:pt x="25" y="10"/>
                    <a:pt x="25" y="10"/>
                    <a:pt x="25" y="10"/>
                  </a:cubicBezTo>
                  <a:cubicBezTo>
                    <a:pt x="26" y="11"/>
                    <a:pt x="28" y="13"/>
                    <a:pt x="31" y="13"/>
                  </a:cubicBezTo>
                  <a:cubicBezTo>
                    <a:pt x="34" y="13"/>
                    <a:pt x="37" y="10"/>
                    <a:pt x="37" y="7"/>
                  </a:cubicBezTo>
                  <a:cubicBezTo>
                    <a:pt x="37" y="3"/>
                    <a:pt x="34" y="0"/>
                    <a:pt x="31" y="0"/>
                  </a:cubicBezTo>
                  <a:cubicBezTo>
                    <a:pt x="27" y="0"/>
                    <a:pt x="24" y="3"/>
                    <a:pt x="24" y="6"/>
                  </a:cubicBezTo>
                  <a:cubicBezTo>
                    <a:pt x="24" y="7"/>
                    <a:pt x="24" y="7"/>
                    <a:pt x="25" y="8"/>
                  </a:cubicBezTo>
                  <a:cubicBezTo>
                    <a:pt x="17" y="9"/>
                    <a:pt x="17" y="9"/>
                    <a:pt x="17" y="9"/>
                  </a:cubicBezTo>
                  <a:cubicBezTo>
                    <a:pt x="15" y="6"/>
                    <a:pt x="12" y="4"/>
                    <a:pt x="9" y="4"/>
                  </a:cubicBezTo>
                  <a:cubicBezTo>
                    <a:pt x="4" y="4"/>
                    <a:pt x="0" y="8"/>
                    <a:pt x="0" y="12"/>
                  </a:cubicBezTo>
                  <a:cubicBezTo>
                    <a:pt x="0" y="17"/>
                    <a:pt x="4" y="21"/>
                    <a:pt x="9" y="21"/>
                  </a:cubicBezTo>
                  <a:cubicBezTo>
                    <a:pt x="12" y="21"/>
                    <a:pt x="15" y="19"/>
                    <a:pt x="16" y="16"/>
                  </a:cubicBezTo>
                  <a:cubicBezTo>
                    <a:pt x="39" y="24"/>
                    <a:pt x="39" y="24"/>
                    <a:pt x="39" y="24"/>
                  </a:cubicBezTo>
                  <a:cubicBezTo>
                    <a:pt x="39" y="24"/>
                    <a:pt x="39" y="24"/>
                    <a:pt x="39" y="24"/>
                  </a:cubicBezTo>
                  <a:cubicBezTo>
                    <a:pt x="39" y="27"/>
                    <a:pt x="41" y="28"/>
                    <a:pt x="44" y="28"/>
                  </a:cubicBezTo>
                  <a:cubicBezTo>
                    <a:pt x="46" y="28"/>
                    <a:pt x="48" y="27"/>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p>
          </p:txBody>
        </p:sp>
        <p:sp>
          <p:nvSpPr>
            <p:cNvPr id="140" name="Freeform 28"/>
            <p:cNvSpPr>
              <a:spLocks noEditPoints="1"/>
            </p:cNvSpPr>
            <p:nvPr/>
          </p:nvSpPr>
          <p:spPr bwMode="auto">
            <a:xfrm>
              <a:off x="12476163" y="2446338"/>
              <a:ext cx="431800" cy="476250"/>
            </a:xfrm>
            <a:custGeom>
              <a:avLst/>
              <a:gdLst>
                <a:gd name="T0" fmla="*/ 150 w 160"/>
                <a:gd name="T1" fmla="*/ 37 h 177"/>
                <a:gd name="T2" fmla="*/ 89 w 160"/>
                <a:gd name="T3" fmla="*/ 3 h 177"/>
                <a:gd name="T4" fmla="*/ 70 w 160"/>
                <a:gd name="T5" fmla="*/ 3 h 177"/>
                <a:gd name="T6" fmla="*/ 9 w 160"/>
                <a:gd name="T7" fmla="*/ 37 h 177"/>
                <a:gd name="T8" fmla="*/ 0 w 160"/>
                <a:gd name="T9" fmla="*/ 53 h 177"/>
                <a:gd name="T10" fmla="*/ 0 w 160"/>
                <a:gd name="T11" fmla="*/ 125 h 177"/>
                <a:gd name="T12" fmla="*/ 9 w 160"/>
                <a:gd name="T13" fmla="*/ 141 h 177"/>
                <a:gd name="T14" fmla="*/ 70 w 160"/>
                <a:gd name="T15" fmla="*/ 175 h 177"/>
                <a:gd name="T16" fmla="*/ 80 w 160"/>
                <a:gd name="T17" fmla="*/ 177 h 177"/>
                <a:gd name="T18" fmla="*/ 89 w 160"/>
                <a:gd name="T19" fmla="*/ 175 h 177"/>
                <a:gd name="T20" fmla="*/ 150 w 160"/>
                <a:gd name="T21" fmla="*/ 141 h 177"/>
                <a:gd name="T22" fmla="*/ 160 w 160"/>
                <a:gd name="T23" fmla="*/ 125 h 177"/>
                <a:gd name="T24" fmla="*/ 160 w 160"/>
                <a:gd name="T25" fmla="*/ 53 h 177"/>
                <a:gd name="T26" fmla="*/ 150 w 160"/>
                <a:gd name="T27" fmla="*/ 37 h 177"/>
                <a:gd name="T28" fmla="*/ 151 w 160"/>
                <a:gd name="T29" fmla="*/ 125 h 177"/>
                <a:gd name="T30" fmla="*/ 146 w 160"/>
                <a:gd name="T31" fmla="*/ 134 h 177"/>
                <a:gd name="T32" fmla="*/ 85 w 160"/>
                <a:gd name="T33" fmla="*/ 168 h 177"/>
                <a:gd name="T34" fmla="*/ 75 w 160"/>
                <a:gd name="T35" fmla="*/ 168 h 177"/>
                <a:gd name="T36" fmla="*/ 13 w 160"/>
                <a:gd name="T37" fmla="*/ 134 h 177"/>
                <a:gd name="T38" fmla="*/ 8 w 160"/>
                <a:gd name="T39" fmla="*/ 125 h 177"/>
                <a:gd name="T40" fmla="*/ 8 w 160"/>
                <a:gd name="T41" fmla="*/ 53 h 177"/>
                <a:gd name="T42" fmla="*/ 13 w 160"/>
                <a:gd name="T43" fmla="*/ 44 h 177"/>
                <a:gd name="T44" fmla="*/ 75 w 160"/>
                <a:gd name="T45" fmla="*/ 10 h 177"/>
                <a:gd name="T46" fmla="*/ 80 w 160"/>
                <a:gd name="T47" fmla="*/ 9 h 177"/>
                <a:gd name="T48" fmla="*/ 85 w 160"/>
                <a:gd name="T49" fmla="*/ 10 h 177"/>
                <a:gd name="T50" fmla="*/ 146 w 160"/>
                <a:gd name="T51" fmla="*/ 44 h 177"/>
                <a:gd name="T52" fmla="*/ 151 w 160"/>
                <a:gd name="T53" fmla="*/ 53 h 177"/>
                <a:gd name="T54" fmla="*/ 151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0" y="37"/>
                  </a:moveTo>
                  <a:cubicBezTo>
                    <a:pt x="89" y="3"/>
                    <a:pt x="89" y="3"/>
                    <a:pt x="89" y="3"/>
                  </a:cubicBezTo>
                  <a:cubicBezTo>
                    <a:pt x="84" y="0"/>
                    <a:pt x="76" y="0"/>
                    <a:pt x="70" y="3"/>
                  </a:cubicBezTo>
                  <a:cubicBezTo>
                    <a:pt x="9" y="37"/>
                    <a:pt x="9" y="37"/>
                    <a:pt x="9" y="37"/>
                  </a:cubicBezTo>
                  <a:cubicBezTo>
                    <a:pt x="4" y="40"/>
                    <a:pt x="0" y="47"/>
                    <a:pt x="0" y="53"/>
                  </a:cubicBezTo>
                  <a:cubicBezTo>
                    <a:pt x="0" y="125"/>
                    <a:pt x="0" y="125"/>
                    <a:pt x="0" y="125"/>
                  </a:cubicBezTo>
                  <a:cubicBezTo>
                    <a:pt x="0" y="131"/>
                    <a:pt x="4" y="138"/>
                    <a:pt x="9" y="141"/>
                  </a:cubicBezTo>
                  <a:cubicBezTo>
                    <a:pt x="70" y="175"/>
                    <a:pt x="70" y="175"/>
                    <a:pt x="70" y="175"/>
                  </a:cubicBezTo>
                  <a:cubicBezTo>
                    <a:pt x="73" y="176"/>
                    <a:pt x="76" y="177"/>
                    <a:pt x="80" y="177"/>
                  </a:cubicBezTo>
                  <a:cubicBezTo>
                    <a:pt x="83" y="177"/>
                    <a:pt x="87" y="176"/>
                    <a:pt x="89" y="175"/>
                  </a:cubicBezTo>
                  <a:cubicBezTo>
                    <a:pt x="150" y="141"/>
                    <a:pt x="150" y="141"/>
                    <a:pt x="150" y="141"/>
                  </a:cubicBezTo>
                  <a:cubicBezTo>
                    <a:pt x="156" y="138"/>
                    <a:pt x="160" y="131"/>
                    <a:pt x="160" y="125"/>
                  </a:cubicBezTo>
                  <a:cubicBezTo>
                    <a:pt x="160" y="53"/>
                    <a:pt x="160" y="53"/>
                    <a:pt x="160" y="53"/>
                  </a:cubicBezTo>
                  <a:cubicBezTo>
                    <a:pt x="160" y="47"/>
                    <a:pt x="156" y="40"/>
                    <a:pt x="150" y="37"/>
                  </a:cubicBezTo>
                  <a:close/>
                  <a:moveTo>
                    <a:pt x="151" y="125"/>
                  </a:moveTo>
                  <a:cubicBezTo>
                    <a:pt x="151" y="128"/>
                    <a:pt x="149" y="132"/>
                    <a:pt x="146" y="134"/>
                  </a:cubicBezTo>
                  <a:cubicBezTo>
                    <a:pt x="85" y="168"/>
                    <a:pt x="85" y="168"/>
                    <a:pt x="85" y="168"/>
                  </a:cubicBezTo>
                  <a:cubicBezTo>
                    <a:pt x="82" y="169"/>
                    <a:pt x="77" y="169"/>
                    <a:pt x="75" y="168"/>
                  </a:cubicBezTo>
                  <a:cubicBezTo>
                    <a:pt x="13" y="134"/>
                    <a:pt x="13" y="134"/>
                    <a:pt x="13" y="134"/>
                  </a:cubicBezTo>
                  <a:cubicBezTo>
                    <a:pt x="11" y="132"/>
                    <a:pt x="8" y="128"/>
                    <a:pt x="8" y="125"/>
                  </a:cubicBezTo>
                  <a:cubicBezTo>
                    <a:pt x="8" y="53"/>
                    <a:pt x="8" y="53"/>
                    <a:pt x="8" y="53"/>
                  </a:cubicBezTo>
                  <a:cubicBezTo>
                    <a:pt x="8" y="50"/>
                    <a:pt x="11" y="46"/>
                    <a:pt x="13" y="44"/>
                  </a:cubicBezTo>
                  <a:cubicBezTo>
                    <a:pt x="75" y="10"/>
                    <a:pt x="75" y="10"/>
                    <a:pt x="75" y="10"/>
                  </a:cubicBezTo>
                  <a:cubicBezTo>
                    <a:pt x="76" y="10"/>
                    <a:pt x="78" y="9"/>
                    <a:pt x="80" y="9"/>
                  </a:cubicBezTo>
                  <a:cubicBezTo>
                    <a:pt x="82" y="9"/>
                    <a:pt x="84" y="10"/>
                    <a:pt x="85" y="10"/>
                  </a:cubicBezTo>
                  <a:cubicBezTo>
                    <a:pt x="146" y="44"/>
                    <a:pt x="146" y="44"/>
                    <a:pt x="146" y="44"/>
                  </a:cubicBezTo>
                  <a:cubicBezTo>
                    <a:pt x="149" y="46"/>
                    <a:pt x="151" y="50"/>
                    <a:pt x="151" y="53"/>
                  </a:cubicBezTo>
                  <a:lnTo>
                    <a:pt x="15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en-US" sz="1800"/>
            </a:p>
          </p:txBody>
        </p:sp>
      </p:grpSp>
      <p:sp>
        <p:nvSpPr>
          <p:cNvPr id="148" name="Freeform 14"/>
          <p:cNvSpPr>
            <a:spLocks noEditPoints="1"/>
          </p:cNvSpPr>
          <p:nvPr/>
        </p:nvSpPr>
        <p:spPr bwMode="auto">
          <a:xfrm>
            <a:off x="2273160" y="5594717"/>
            <a:ext cx="481469" cy="394370"/>
          </a:xfrm>
          <a:custGeom>
            <a:avLst/>
            <a:gdLst>
              <a:gd name="T0" fmla="*/ 132 w 176"/>
              <a:gd name="T1" fmla="*/ 72 h 144"/>
              <a:gd name="T2" fmla="*/ 107 w 176"/>
              <a:gd name="T3" fmla="*/ 107 h 144"/>
              <a:gd name="T4" fmla="*/ 86 w 176"/>
              <a:gd name="T5" fmla="*/ 107 h 144"/>
              <a:gd name="T6" fmla="*/ 80 w 176"/>
              <a:gd name="T7" fmla="*/ 84 h 144"/>
              <a:gd name="T8" fmla="*/ 56 w 176"/>
              <a:gd name="T9" fmla="*/ 84 h 144"/>
              <a:gd name="T10" fmla="*/ 73 w 176"/>
              <a:gd name="T11" fmla="*/ 95 h 144"/>
              <a:gd name="T12" fmla="*/ 76 w 176"/>
              <a:gd name="T13" fmla="*/ 124 h 144"/>
              <a:gd name="T14" fmla="*/ 116 w 176"/>
              <a:gd name="T15" fmla="*/ 124 h 144"/>
              <a:gd name="T16" fmla="*/ 142 w 176"/>
              <a:gd name="T17" fmla="*/ 90 h 144"/>
              <a:gd name="T18" fmla="*/ 176 w 176"/>
              <a:gd name="T19" fmla="*/ 72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1 h 144"/>
              <a:gd name="T40" fmla="*/ 108 w 176"/>
              <a:gd name="T41" fmla="*/ 72 h 144"/>
              <a:gd name="T42" fmla="*/ 108 w 176"/>
              <a:gd name="T43" fmla="*/ 48 h 144"/>
              <a:gd name="T44" fmla="*/ 93 w 176"/>
              <a:gd name="T45" fmla="*/ 35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6"/>
                  <a:pt x="134" y="81"/>
                  <a:pt x="136" y="84"/>
                </a:cubicBezTo>
                <a:cubicBezTo>
                  <a:pt x="107" y="107"/>
                  <a:pt x="107" y="107"/>
                  <a:pt x="107" y="107"/>
                </a:cubicBezTo>
                <a:cubicBezTo>
                  <a:pt x="104" y="105"/>
                  <a:pt x="100" y="104"/>
                  <a:pt x="96" y="104"/>
                </a:cubicBezTo>
                <a:cubicBezTo>
                  <a:pt x="92" y="104"/>
                  <a:pt x="89" y="105"/>
                  <a:pt x="86" y="107"/>
                </a:cubicBezTo>
                <a:cubicBezTo>
                  <a:pt x="76" y="93"/>
                  <a:pt x="76" y="93"/>
                  <a:pt x="76" y="93"/>
                </a:cubicBezTo>
                <a:cubicBezTo>
                  <a:pt x="79" y="91"/>
                  <a:pt x="80" y="88"/>
                  <a:pt x="80" y="84"/>
                </a:cubicBezTo>
                <a:cubicBezTo>
                  <a:pt x="80" y="78"/>
                  <a:pt x="75" y="72"/>
                  <a:pt x="68" y="72"/>
                </a:cubicBezTo>
                <a:cubicBezTo>
                  <a:pt x="61" y="72"/>
                  <a:pt x="56" y="78"/>
                  <a:pt x="56" y="84"/>
                </a:cubicBezTo>
                <a:cubicBezTo>
                  <a:pt x="56" y="91"/>
                  <a:pt x="61" y="96"/>
                  <a:pt x="68" y="96"/>
                </a:cubicBezTo>
                <a:cubicBezTo>
                  <a:pt x="70" y="96"/>
                  <a:pt x="72" y="96"/>
                  <a:pt x="73" y="95"/>
                </a:cubicBezTo>
                <a:cubicBezTo>
                  <a:pt x="83" y="109"/>
                  <a:pt x="83" y="109"/>
                  <a:pt x="83" y="109"/>
                </a:cubicBezTo>
                <a:cubicBezTo>
                  <a:pt x="79" y="112"/>
                  <a:pt x="76" y="118"/>
                  <a:pt x="76" y="124"/>
                </a:cubicBezTo>
                <a:cubicBezTo>
                  <a:pt x="76" y="135"/>
                  <a:pt x="85" y="144"/>
                  <a:pt x="96" y="144"/>
                </a:cubicBezTo>
                <a:cubicBezTo>
                  <a:pt x="107" y="144"/>
                  <a:pt x="116" y="135"/>
                  <a:pt x="116" y="124"/>
                </a:cubicBezTo>
                <a:cubicBezTo>
                  <a:pt x="116" y="120"/>
                  <a:pt x="115" y="116"/>
                  <a:pt x="113" y="113"/>
                </a:cubicBezTo>
                <a:cubicBezTo>
                  <a:pt x="142" y="90"/>
                  <a:pt x="142" y="90"/>
                  <a:pt x="142" y="90"/>
                </a:cubicBezTo>
                <a:cubicBezTo>
                  <a:pt x="145" y="93"/>
                  <a:pt x="150" y="94"/>
                  <a:pt x="154" y="94"/>
                </a:cubicBezTo>
                <a:cubicBezTo>
                  <a:pt x="166" y="94"/>
                  <a:pt x="176" y="84"/>
                  <a:pt x="176" y="72"/>
                </a:cubicBezTo>
                <a:cubicBezTo>
                  <a:pt x="176" y="60"/>
                  <a:pt x="166" y="50"/>
                  <a:pt x="154" y="50"/>
                </a:cubicBezTo>
                <a:close/>
                <a:moveTo>
                  <a:pt x="68" y="92"/>
                </a:moveTo>
                <a:cubicBezTo>
                  <a:pt x="64" y="92"/>
                  <a:pt x="60" y="88"/>
                  <a:pt x="60" y="84"/>
                </a:cubicBezTo>
                <a:cubicBezTo>
                  <a:pt x="60" y="80"/>
                  <a:pt x="64" y="76"/>
                  <a:pt x="68" y="76"/>
                </a:cubicBezTo>
                <a:cubicBezTo>
                  <a:pt x="72" y="76"/>
                  <a:pt x="76" y="80"/>
                  <a:pt x="76" y="84"/>
                </a:cubicBezTo>
                <a:cubicBezTo>
                  <a:pt x="76" y="88"/>
                  <a:pt x="72" y="92"/>
                  <a:pt x="68" y="92"/>
                </a:cubicBezTo>
                <a:close/>
                <a:moveTo>
                  <a:pt x="96" y="136"/>
                </a:moveTo>
                <a:cubicBezTo>
                  <a:pt x="89" y="136"/>
                  <a:pt x="84" y="131"/>
                  <a:pt x="84" y="124"/>
                </a:cubicBezTo>
                <a:cubicBezTo>
                  <a:pt x="84" y="117"/>
                  <a:pt x="89" y="112"/>
                  <a:pt x="96" y="112"/>
                </a:cubicBezTo>
                <a:cubicBezTo>
                  <a:pt x="103" y="112"/>
                  <a:pt x="108" y="117"/>
                  <a:pt x="108" y="124"/>
                </a:cubicBezTo>
                <a:cubicBezTo>
                  <a:pt x="108" y="131"/>
                  <a:pt x="103" y="136"/>
                  <a:pt x="96" y="136"/>
                </a:cubicBezTo>
                <a:close/>
                <a:moveTo>
                  <a:pt x="154" y="86"/>
                </a:moveTo>
                <a:cubicBezTo>
                  <a:pt x="146" y="86"/>
                  <a:pt x="140" y="80"/>
                  <a:pt x="140" y="72"/>
                </a:cubicBezTo>
                <a:cubicBezTo>
                  <a:pt x="140" y="64"/>
                  <a:pt x="146" y="58"/>
                  <a:pt x="154" y="58"/>
                </a:cubicBezTo>
                <a:cubicBezTo>
                  <a:pt x="162" y="58"/>
                  <a:pt x="168" y="64"/>
                  <a:pt x="168" y="72"/>
                </a:cubicBezTo>
                <a:cubicBezTo>
                  <a:pt x="168" y="80"/>
                  <a:pt x="162" y="86"/>
                  <a:pt x="154" y="86"/>
                </a:cubicBezTo>
                <a:close/>
                <a:moveTo>
                  <a:pt x="69" y="37"/>
                </a:moveTo>
                <a:cubicBezTo>
                  <a:pt x="72" y="39"/>
                  <a:pt x="76" y="40"/>
                  <a:pt x="80" y="40"/>
                </a:cubicBezTo>
                <a:cubicBezTo>
                  <a:pt x="84" y="40"/>
                  <a:pt x="87" y="39"/>
                  <a:pt x="90" y="37"/>
                </a:cubicBezTo>
                <a:cubicBezTo>
                  <a:pt x="100" y="51"/>
                  <a:pt x="100" y="51"/>
                  <a:pt x="100" y="51"/>
                </a:cubicBezTo>
                <a:cubicBezTo>
                  <a:pt x="97" y="54"/>
                  <a:pt x="96" y="57"/>
                  <a:pt x="96" y="60"/>
                </a:cubicBezTo>
                <a:cubicBezTo>
                  <a:pt x="96" y="67"/>
                  <a:pt x="101" y="72"/>
                  <a:pt x="108" y="72"/>
                </a:cubicBezTo>
                <a:cubicBezTo>
                  <a:pt x="115" y="72"/>
                  <a:pt x="120" y="67"/>
                  <a:pt x="120" y="60"/>
                </a:cubicBezTo>
                <a:cubicBezTo>
                  <a:pt x="120" y="53"/>
                  <a:pt x="115" y="48"/>
                  <a:pt x="108" y="48"/>
                </a:cubicBezTo>
                <a:cubicBezTo>
                  <a:pt x="106" y="48"/>
                  <a:pt x="104" y="48"/>
                  <a:pt x="103" y="49"/>
                </a:cubicBezTo>
                <a:cubicBezTo>
                  <a:pt x="93" y="35"/>
                  <a:pt x="93" y="35"/>
                  <a:pt x="93" y="35"/>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1"/>
                  <a:pt x="26" y="50"/>
                  <a:pt x="22" y="50"/>
                </a:cubicBezTo>
                <a:cubicBezTo>
                  <a:pt x="10" y="50"/>
                  <a:pt x="0" y="60"/>
                  <a:pt x="0" y="72"/>
                </a:cubicBezTo>
                <a:cubicBezTo>
                  <a:pt x="0" y="84"/>
                  <a:pt x="10" y="94"/>
                  <a:pt x="22" y="94"/>
                </a:cubicBezTo>
                <a:cubicBezTo>
                  <a:pt x="34" y="94"/>
                  <a:pt x="44" y="84"/>
                  <a:pt x="44" y="72"/>
                </a:cubicBezTo>
                <a:cubicBezTo>
                  <a:pt x="44" y="68"/>
                  <a:pt x="42" y="63"/>
                  <a:pt x="40" y="60"/>
                </a:cubicBezTo>
                <a:lnTo>
                  <a:pt x="69" y="37"/>
                </a:lnTo>
                <a:close/>
                <a:moveTo>
                  <a:pt x="108" y="52"/>
                </a:moveTo>
                <a:cubicBezTo>
                  <a:pt x="112" y="52"/>
                  <a:pt x="116" y="56"/>
                  <a:pt x="116" y="60"/>
                </a:cubicBezTo>
                <a:cubicBezTo>
                  <a:pt x="116" y="64"/>
                  <a:pt x="112" y="68"/>
                  <a:pt x="108" y="68"/>
                </a:cubicBezTo>
                <a:cubicBezTo>
                  <a:pt x="104" y="68"/>
                  <a:pt x="100" y="64"/>
                  <a:pt x="100" y="60"/>
                </a:cubicBezTo>
                <a:cubicBezTo>
                  <a:pt x="100" y="56"/>
                  <a:pt x="104" y="52"/>
                  <a:pt x="108" y="52"/>
                </a:cubicBezTo>
                <a:close/>
                <a:moveTo>
                  <a:pt x="80" y="8"/>
                </a:moveTo>
                <a:cubicBezTo>
                  <a:pt x="87" y="8"/>
                  <a:pt x="92" y="13"/>
                  <a:pt x="92" y="20"/>
                </a:cubicBezTo>
                <a:cubicBezTo>
                  <a:pt x="92" y="27"/>
                  <a:pt x="87" y="32"/>
                  <a:pt x="80" y="32"/>
                </a:cubicBezTo>
                <a:cubicBezTo>
                  <a:pt x="73" y="32"/>
                  <a:pt x="68" y="27"/>
                  <a:pt x="68" y="20"/>
                </a:cubicBezTo>
                <a:cubicBezTo>
                  <a:pt x="68" y="13"/>
                  <a:pt x="73" y="8"/>
                  <a:pt x="80" y="8"/>
                </a:cubicBezTo>
                <a:close/>
                <a:moveTo>
                  <a:pt x="22" y="86"/>
                </a:moveTo>
                <a:cubicBezTo>
                  <a:pt x="14" y="86"/>
                  <a:pt x="8" y="80"/>
                  <a:pt x="8" y="72"/>
                </a:cubicBezTo>
                <a:cubicBezTo>
                  <a:pt x="8" y="64"/>
                  <a:pt x="14" y="58"/>
                  <a:pt x="22" y="58"/>
                </a:cubicBezTo>
                <a:cubicBezTo>
                  <a:pt x="30" y="58"/>
                  <a:pt x="36" y="64"/>
                  <a:pt x="36" y="72"/>
                </a:cubicBezTo>
                <a:cubicBezTo>
                  <a:pt x="36" y="80"/>
                  <a:pt x="30" y="86"/>
                  <a:pt x="22" y="86"/>
                </a:cubicBezTo>
                <a:close/>
              </a:path>
            </a:pathLst>
          </a:custGeom>
          <a:solidFill>
            <a:schemeClr val="tx1">
              <a:lumMod val="75000"/>
              <a:lumOff val="25000"/>
            </a:schemeClr>
          </a:solidFill>
          <a:ln>
            <a:noFill/>
          </a:ln>
        </p:spPr>
        <p:txBody>
          <a:bodyPr vert="horz" wrap="square" lIns="91416" tIns="45708" rIns="91416" bIns="45708" numCol="1" anchor="t" anchorCtr="0" compatLnSpc="1"/>
          <a:lstStyle/>
          <a:p>
            <a:endParaRPr lang="en-US" sz="1800"/>
          </a:p>
        </p:txBody>
      </p:sp>
      <p:sp>
        <p:nvSpPr>
          <p:cNvPr id="158" name="TextBox 73"/>
          <p:cNvSpPr txBox="1"/>
          <p:nvPr/>
        </p:nvSpPr>
        <p:spPr>
          <a:xfrm>
            <a:off x="2274193" y="6004151"/>
            <a:ext cx="730903" cy="415242"/>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深度学习</a:t>
            </a:r>
            <a:endParaRPr lang="zh-CN" altLang="en-US" sz="1050" b="1" dirty="0">
              <a:latin typeface="微软雅黑" panose="020B0503020204020204" pitchFamily="34" charset="-122"/>
              <a:ea typeface="微软雅黑" panose="020B0503020204020204" pitchFamily="34" charset="-122"/>
            </a:endParaRPr>
          </a:p>
          <a:p>
            <a:pPr algn="ctr"/>
            <a:r>
              <a:rPr lang="en-US" altLang="zh-CN" sz="1050" b="1" dirty="0">
                <a:latin typeface="微软雅黑" panose="020B0503020204020204" pitchFamily="34" charset="-122"/>
                <a:ea typeface="微软雅黑" panose="020B0503020204020204" pitchFamily="34" charset="-122"/>
              </a:rPr>
              <a:t>DLS</a:t>
            </a:r>
            <a:endParaRPr lang="zh-CN" altLang="en-US" sz="105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sz="3200" dirty="0"/>
              <a:t>智能大数据场景：云上云下智能混合</a:t>
            </a:r>
            <a:endParaRPr lang="zh-CN" altLang="en-US" sz="3200" dirty="0"/>
          </a:p>
        </p:txBody>
      </p:sp>
      <p:grpSp>
        <p:nvGrpSpPr>
          <p:cNvPr id="25" name="组合 24"/>
          <p:cNvGrpSpPr/>
          <p:nvPr/>
        </p:nvGrpSpPr>
        <p:grpSpPr>
          <a:xfrm>
            <a:off x="1267605" y="1238182"/>
            <a:ext cx="6273620" cy="4303403"/>
            <a:chOff x="1277078" y="1448780"/>
            <a:chExt cx="7159182" cy="4500500"/>
          </a:xfrm>
        </p:grpSpPr>
        <p:sp>
          <p:nvSpPr>
            <p:cNvPr id="26" name="文本框 25"/>
            <p:cNvSpPr txBox="1"/>
            <p:nvPr/>
          </p:nvSpPr>
          <p:spPr>
            <a:xfrm>
              <a:off x="1311151" y="1448780"/>
              <a:ext cx="7125109" cy="274545"/>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800" dirty="0" smtClean="0">
                  <a:solidFill>
                    <a:srgbClr val="C00000"/>
                  </a:solidFill>
                  <a:latin typeface="+mn-ea"/>
                </a:rPr>
                <a:t>智慧城市场景</a:t>
              </a:r>
              <a:endParaRPr lang="zh-CN" altLang="en-US" sz="1800" dirty="0">
                <a:solidFill>
                  <a:srgbClr val="C00000"/>
                </a:solidFill>
                <a:latin typeface="+mn-ea"/>
              </a:endParaRPr>
            </a:p>
          </p:txBody>
        </p:sp>
        <p:sp>
          <p:nvSpPr>
            <p:cNvPr id="27" name="文本框 26"/>
            <p:cNvSpPr txBox="1"/>
            <p:nvPr/>
          </p:nvSpPr>
          <p:spPr>
            <a:xfrm>
              <a:off x="1299953" y="1802415"/>
              <a:ext cx="6857564" cy="513138"/>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200" b="0" dirty="0" smtClean="0">
                  <a:latin typeface="+mn-ea"/>
                </a:rPr>
                <a:t>统一网关接入</a:t>
              </a:r>
              <a:endParaRPr lang="zh-CN" altLang="en-US" sz="1200" b="0" dirty="0">
                <a:latin typeface="+mn-ea"/>
              </a:endParaRPr>
            </a:p>
          </p:txBody>
        </p:sp>
        <p:sp>
          <p:nvSpPr>
            <p:cNvPr id="28" name="文本框 27"/>
            <p:cNvSpPr txBox="1"/>
            <p:nvPr/>
          </p:nvSpPr>
          <p:spPr>
            <a:xfrm>
              <a:off x="3232686" y="1850019"/>
              <a:ext cx="1194577" cy="37495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200" b="0" dirty="0" smtClean="0">
                  <a:latin typeface="+mn-ea"/>
                </a:rPr>
                <a:t>统一安全网关</a:t>
              </a:r>
              <a:endParaRPr lang="zh-CN" altLang="en-US" sz="1200" b="0" dirty="0">
                <a:latin typeface="+mn-ea"/>
              </a:endParaRPr>
            </a:p>
          </p:txBody>
        </p:sp>
        <p:sp>
          <p:nvSpPr>
            <p:cNvPr id="29" name="文本框 28"/>
            <p:cNvSpPr txBox="1"/>
            <p:nvPr/>
          </p:nvSpPr>
          <p:spPr>
            <a:xfrm>
              <a:off x="4828632" y="1850019"/>
              <a:ext cx="1194577" cy="37495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200" b="0" dirty="0" smtClean="0">
                  <a:latin typeface="+mn-ea"/>
                </a:rPr>
                <a:t>统一鉴权中心</a:t>
              </a:r>
              <a:endParaRPr lang="zh-CN" altLang="en-US" sz="1200" b="0" dirty="0">
                <a:latin typeface="+mn-ea"/>
              </a:endParaRPr>
            </a:p>
          </p:txBody>
        </p:sp>
        <p:sp>
          <p:nvSpPr>
            <p:cNvPr id="30" name="文本框 29"/>
            <p:cNvSpPr txBox="1"/>
            <p:nvPr/>
          </p:nvSpPr>
          <p:spPr>
            <a:xfrm>
              <a:off x="6424578" y="1850019"/>
              <a:ext cx="1194577" cy="37495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200" b="0" dirty="0" smtClean="0">
                  <a:latin typeface="+mn-ea"/>
                </a:rPr>
                <a:t>城市应用市场</a:t>
              </a:r>
              <a:endParaRPr lang="zh-CN" altLang="en-US" sz="1200" b="0" dirty="0">
                <a:latin typeface="+mn-ea"/>
              </a:endParaRPr>
            </a:p>
          </p:txBody>
        </p:sp>
        <p:sp>
          <p:nvSpPr>
            <p:cNvPr id="31" name="文本框 30"/>
            <p:cNvSpPr txBox="1"/>
            <p:nvPr/>
          </p:nvSpPr>
          <p:spPr>
            <a:xfrm>
              <a:off x="1313900" y="2799949"/>
              <a:ext cx="1626173" cy="73984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32" name="文本框 31"/>
            <p:cNvSpPr txBox="1"/>
            <p:nvPr/>
          </p:nvSpPr>
          <p:spPr>
            <a:xfrm>
              <a:off x="1533948" y="2447204"/>
              <a:ext cx="1227272" cy="245195"/>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dirty="0" smtClean="0">
                  <a:latin typeface="+mn-ea"/>
                </a:rPr>
                <a:t>惠民服务</a:t>
              </a:r>
              <a:endParaRPr lang="zh-CN" altLang="en-US" sz="1200" dirty="0">
                <a:latin typeface="+mn-ea"/>
              </a:endParaRPr>
            </a:p>
          </p:txBody>
        </p:sp>
        <p:sp>
          <p:nvSpPr>
            <p:cNvPr id="33" name="文本框 32"/>
            <p:cNvSpPr txBox="1"/>
            <p:nvPr/>
          </p:nvSpPr>
          <p:spPr bwMode="auto">
            <a:xfrm>
              <a:off x="1336329" y="2799947"/>
              <a:ext cx="351346" cy="749907"/>
            </a:xfrm>
            <a:prstGeom prst="rect">
              <a:avLst/>
            </a:prstGeom>
            <a:solidFill>
              <a:srgbClr val="99CCFF"/>
            </a:solidFill>
            <a:ln w="9525" algn="ctr">
              <a:noFill/>
              <a:miter lim="800000"/>
            </a:ln>
          </p:spPr>
          <p:txBody>
            <a:bodyPr vert="eaVert" wrap="square" lIns="86400" tIns="43901" rIns="87802" bIns="43901" numCol="1" rtlCol="0" anchor="t" anchorCtr="0" compatLnSpc="1">
              <a:spAutoFit/>
            </a:bodyPr>
            <a:lstStyle/>
            <a:p>
              <a:r>
                <a:rPr lang="zh-CN" altLang="en-US" sz="1200" dirty="0" smtClean="0">
                  <a:latin typeface="+mn-ea"/>
                  <a:ea typeface="+mn-ea"/>
                </a:rPr>
                <a:t>智慧民生</a:t>
              </a:r>
              <a:endParaRPr lang="zh-CN" altLang="en-US" sz="1200" dirty="0" smtClean="0">
                <a:latin typeface="+mn-ea"/>
                <a:ea typeface="+mn-ea"/>
              </a:endParaRPr>
            </a:p>
          </p:txBody>
        </p:sp>
        <p:sp>
          <p:nvSpPr>
            <p:cNvPr id="34" name="文本框 33"/>
            <p:cNvSpPr txBox="1"/>
            <p:nvPr/>
          </p:nvSpPr>
          <p:spPr bwMode="auto">
            <a:xfrm>
              <a:off x="1728334" y="2799947"/>
              <a:ext cx="351346" cy="749907"/>
            </a:xfrm>
            <a:prstGeom prst="rect">
              <a:avLst/>
            </a:prstGeom>
            <a:solidFill>
              <a:srgbClr val="99CCFF"/>
            </a:solidFill>
            <a:ln w="9525" algn="ctr">
              <a:noFill/>
              <a:miter lim="800000"/>
            </a:ln>
          </p:spPr>
          <p:txBody>
            <a:bodyPr vert="eaVert" wrap="square" lIns="86400" tIns="43901" rIns="87802" bIns="43901" numCol="1" rtlCol="0" anchor="t" anchorCtr="0" compatLnSpc="1">
              <a:spAutoFit/>
            </a:bodyPr>
            <a:lstStyle/>
            <a:p>
              <a:r>
                <a:rPr lang="zh-CN" altLang="en-US" sz="1200" dirty="0" smtClean="0">
                  <a:latin typeface="+mn-ea"/>
                  <a:ea typeface="+mn-ea"/>
                </a:rPr>
                <a:t>智慧交通</a:t>
              </a:r>
              <a:endParaRPr lang="zh-CN" altLang="en-US" sz="1200" dirty="0" smtClean="0">
                <a:latin typeface="+mn-ea"/>
                <a:ea typeface="+mn-ea"/>
              </a:endParaRPr>
            </a:p>
          </p:txBody>
        </p:sp>
        <p:sp>
          <p:nvSpPr>
            <p:cNvPr id="35" name="文本框 34"/>
            <p:cNvSpPr txBox="1"/>
            <p:nvPr/>
          </p:nvSpPr>
          <p:spPr bwMode="auto">
            <a:xfrm>
              <a:off x="2143595" y="2799947"/>
              <a:ext cx="351346" cy="749907"/>
            </a:xfrm>
            <a:prstGeom prst="rect">
              <a:avLst/>
            </a:prstGeom>
            <a:solidFill>
              <a:srgbClr val="99CCFF"/>
            </a:solidFill>
            <a:ln w="9525" algn="ctr">
              <a:noFill/>
              <a:miter lim="800000"/>
            </a:ln>
          </p:spPr>
          <p:txBody>
            <a:bodyPr vert="eaVert" wrap="square" lIns="86400" tIns="43901" rIns="87802" bIns="43901" numCol="1" rtlCol="0" anchor="t" anchorCtr="0" compatLnSpc="1">
              <a:spAutoFit/>
            </a:bodyPr>
            <a:lstStyle/>
            <a:p>
              <a:r>
                <a:rPr lang="zh-CN" altLang="en-US" sz="1200" dirty="0" smtClean="0">
                  <a:latin typeface="+mn-ea"/>
                  <a:ea typeface="+mn-ea"/>
                </a:rPr>
                <a:t>智慧医疗</a:t>
              </a:r>
              <a:endParaRPr lang="zh-CN" altLang="en-US" sz="1200" dirty="0" smtClean="0">
                <a:latin typeface="+mn-ea"/>
                <a:ea typeface="+mn-ea"/>
              </a:endParaRPr>
            </a:p>
          </p:txBody>
        </p:sp>
        <p:sp>
          <p:nvSpPr>
            <p:cNvPr id="36" name="文本框 35"/>
            <p:cNvSpPr txBox="1"/>
            <p:nvPr/>
          </p:nvSpPr>
          <p:spPr bwMode="auto">
            <a:xfrm>
              <a:off x="2525678" y="2799947"/>
              <a:ext cx="351346" cy="749907"/>
            </a:xfrm>
            <a:prstGeom prst="rect">
              <a:avLst/>
            </a:prstGeom>
            <a:solidFill>
              <a:srgbClr val="99CCFF"/>
            </a:solidFill>
            <a:ln w="9525" algn="ctr">
              <a:noFill/>
              <a:miter lim="800000"/>
            </a:ln>
          </p:spPr>
          <p:txBody>
            <a:bodyPr vert="eaVert" wrap="square" lIns="86400" tIns="43901" rIns="87802" bIns="43901" numCol="1" rtlCol="0" anchor="t" anchorCtr="0" compatLnSpc="1">
              <a:spAutoFit/>
            </a:bodyPr>
            <a:lstStyle/>
            <a:p>
              <a:r>
                <a:rPr lang="zh-CN" altLang="en-US" sz="1200" dirty="0" smtClean="0">
                  <a:latin typeface="+mn-ea"/>
                  <a:ea typeface="+mn-ea"/>
                </a:rPr>
                <a:t>智慧教育</a:t>
              </a:r>
              <a:endParaRPr lang="zh-CN" altLang="en-US" sz="1200" dirty="0" smtClean="0">
                <a:latin typeface="+mn-ea"/>
                <a:ea typeface="+mn-ea"/>
              </a:endParaRPr>
            </a:p>
          </p:txBody>
        </p:sp>
        <p:sp>
          <p:nvSpPr>
            <p:cNvPr id="37" name="文本框 36"/>
            <p:cNvSpPr txBox="1"/>
            <p:nvPr/>
          </p:nvSpPr>
          <p:spPr>
            <a:xfrm>
              <a:off x="3346979" y="2799949"/>
              <a:ext cx="1688439" cy="72205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38" name="文本框 37"/>
            <p:cNvSpPr txBox="1"/>
            <p:nvPr/>
          </p:nvSpPr>
          <p:spPr>
            <a:xfrm>
              <a:off x="3542538" y="2447204"/>
              <a:ext cx="1232219" cy="242196"/>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dirty="0" smtClean="0">
                  <a:latin typeface="+mn-ea"/>
                </a:rPr>
                <a:t>生态宜居</a:t>
              </a:r>
              <a:endParaRPr lang="zh-CN" altLang="en-US" sz="1200" dirty="0">
                <a:latin typeface="+mn-ea"/>
              </a:endParaRPr>
            </a:p>
          </p:txBody>
        </p:sp>
        <p:sp>
          <p:nvSpPr>
            <p:cNvPr id="39" name="文本框 38"/>
            <p:cNvSpPr txBox="1"/>
            <p:nvPr/>
          </p:nvSpPr>
          <p:spPr bwMode="auto">
            <a:xfrm>
              <a:off x="3635786"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智慧环保</a:t>
              </a:r>
              <a:endParaRPr lang="zh-CN" altLang="en-US" sz="1200" dirty="0" smtClean="0">
                <a:latin typeface="+mn-ea"/>
                <a:ea typeface="+mn-ea"/>
              </a:endParaRPr>
            </a:p>
          </p:txBody>
        </p:sp>
        <p:sp>
          <p:nvSpPr>
            <p:cNvPr id="40" name="文本框 39"/>
            <p:cNvSpPr txBox="1"/>
            <p:nvPr/>
          </p:nvSpPr>
          <p:spPr bwMode="auto">
            <a:xfrm>
              <a:off x="4068641"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绿色节能</a:t>
              </a:r>
              <a:endParaRPr lang="zh-CN" altLang="en-US" sz="1200" dirty="0" smtClean="0">
                <a:latin typeface="+mn-ea"/>
                <a:ea typeface="+mn-ea"/>
              </a:endParaRPr>
            </a:p>
          </p:txBody>
        </p:sp>
        <p:sp>
          <p:nvSpPr>
            <p:cNvPr id="41" name="文本框 40"/>
            <p:cNvSpPr txBox="1"/>
            <p:nvPr/>
          </p:nvSpPr>
          <p:spPr bwMode="auto">
            <a:xfrm>
              <a:off x="4485733"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时空信息</a:t>
              </a:r>
              <a:endParaRPr lang="zh-CN" altLang="en-US" sz="1200" dirty="0" smtClean="0">
                <a:latin typeface="+mn-ea"/>
                <a:ea typeface="+mn-ea"/>
              </a:endParaRPr>
            </a:p>
          </p:txBody>
        </p:sp>
        <p:sp>
          <p:nvSpPr>
            <p:cNvPr id="42" name="文本框 41"/>
            <p:cNvSpPr txBox="1"/>
            <p:nvPr/>
          </p:nvSpPr>
          <p:spPr>
            <a:xfrm>
              <a:off x="5178748" y="2799949"/>
              <a:ext cx="1426452" cy="73519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43" name="文本框 42"/>
            <p:cNvSpPr txBox="1"/>
            <p:nvPr/>
          </p:nvSpPr>
          <p:spPr>
            <a:xfrm>
              <a:off x="5376249" y="2447204"/>
              <a:ext cx="1045560" cy="245195"/>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dirty="0">
                  <a:latin typeface="+mn-ea"/>
                </a:rPr>
                <a:t>精</a:t>
              </a:r>
              <a:r>
                <a:rPr lang="zh-CN" altLang="en-US" sz="1200" dirty="0" smtClean="0">
                  <a:latin typeface="+mn-ea"/>
                </a:rPr>
                <a:t>准治理</a:t>
              </a:r>
              <a:endParaRPr lang="zh-CN" altLang="en-US" sz="1200" dirty="0">
                <a:latin typeface="+mn-ea"/>
              </a:endParaRPr>
            </a:p>
          </p:txBody>
        </p:sp>
        <p:sp>
          <p:nvSpPr>
            <p:cNvPr id="44" name="文本框 43"/>
            <p:cNvSpPr txBox="1"/>
            <p:nvPr/>
          </p:nvSpPr>
          <p:spPr bwMode="auto">
            <a:xfrm>
              <a:off x="5362932"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平安城市</a:t>
              </a:r>
              <a:endParaRPr lang="zh-CN" altLang="en-US" sz="1200" dirty="0" smtClean="0">
                <a:latin typeface="+mn-ea"/>
                <a:ea typeface="+mn-ea"/>
              </a:endParaRPr>
            </a:p>
          </p:txBody>
        </p:sp>
        <p:sp>
          <p:nvSpPr>
            <p:cNvPr id="45" name="文本框 44"/>
            <p:cNvSpPr txBox="1"/>
            <p:nvPr/>
          </p:nvSpPr>
          <p:spPr bwMode="auto">
            <a:xfrm>
              <a:off x="5765645"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综合管线</a:t>
              </a:r>
              <a:endParaRPr lang="zh-CN" altLang="en-US" sz="1200" dirty="0" smtClean="0">
                <a:latin typeface="+mn-ea"/>
                <a:ea typeface="+mn-ea"/>
              </a:endParaRPr>
            </a:p>
          </p:txBody>
        </p:sp>
        <p:sp>
          <p:nvSpPr>
            <p:cNvPr id="46" name="文本框 45"/>
            <p:cNvSpPr txBox="1"/>
            <p:nvPr/>
          </p:nvSpPr>
          <p:spPr bwMode="auto">
            <a:xfrm>
              <a:off x="6156231"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智慧城管</a:t>
              </a:r>
              <a:endParaRPr lang="zh-CN" altLang="en-US" sz="1200" dirty="0" smtClean="0">
                <a:latin typeface="+mn-ea"/>
                <a:ea typeface="+mn-ea"/>
              </a:endParaRPr>
            </a:p>
          </p:txBody>
        </p:sp>
        <p:sp>
          <p:nvSpPr>
            <p:cNvPr id="47" name="文本框 46"/>
            <p:cNvSpPr txBox="1"/>
            <p:nvPr/>
          </p:nvSpPr>
          <p:spPr>
            <a:xfrm>
              <a:off x="6725993" y="2847270"/>
              <a:ext cx="1690661" cy="75737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48" name="文本框 47"/>
            <p:cNvSpPr txBox="1"/>
            <p:nvPr/>
          </p:nvSpPr>
          <p:spPr>
            <a:xfrm>
              <a:off x="7095453" y="2447204"/>
              <a:ext cx="1049810" cy="28539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dirty="0" smtClean="0">
                  <a:latin typeface="+mn-ea"/>
                </a:rPr>
                <a:t>产业经济</a:t>
              </a:r>
              <a:endParaRPr lang="zh-CN" altLang="en-US" sz="1200" dirty="0">
                <a:latin typeface="+mn-ea"/>
              </a:endParaRPr>
            </a:p>
          </p:txBody>
        </p:sp>
        <p:sp>
          <p:nvSpPr>
            <p:cNvPr id="49" name="文本框 48"/>
            <p:cNvSpPr txBox="1"/>
            <p:nvPr/>
          </p:nvSpPr>
          <p:spPr bwMode="auto">
            <a:xfrm>
              <a:off x="7342772"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软件园区</a:t>
              </a:r>
              <a:endParaRPr lang="zh-CN" altLang="en-US" sz="1200" dirty="0" smtClean="0">
                <a:latin typeface="+mn-ea"/>
                <a:ea typeface="+mn-ea"/>
              </a:endParaRPr>
            </a:p>
          </p:txBody>
        </p:sp>
        <p:sp>
          <p:nvSpPr>
            <p:cNvPr id="50" name="文本框 49"/>
            <p:cNvSpPr txBox="1"/>
            <p:nvPr/>
          </p:nvSpPr>
          <p:spPr bwMode="auto">
            <a:xfrm>
              <a:off x="7763233" y="2799947"/>
              <a:ext cx="351346" cy="749907"/>
            </a:xfrm>
            <a:prstGeom prst="rect">
              <a:avLst/>
            </a:prstGeom>
            <a:solidFill>
              <a:srgbClr val="99CCFF"/>
            </a:solidFill>
            <a:ln w="9525" algn="ctr">
              <a:noFill/>
              <a:miter lim="800000"/>
            </a:ln>
          </p:spPr>
          <p:txBody>
            <a:bodyPr vert="eaVert" wrap="square" lIns="86400" tIns="43901" rIns="87802" bIns="43901" numCol="1" rtlCol="0" anchor="ctr" anchorCtr="0" compatLnSpc="1">
              <a:spAutoFit/>
            </a:bodyPr>
            <a:lstStyle/>
            <a:p>
              <a:r>
                <a:rPr lang="zh-CN" altLang="en-US" sz="1200" dirty="0" smtClean="0">
                  <a:latin typeface="+mn-ea"/>
                  <a:ea typeface="+mn-ea"/>
                </a:rPr>
                <a:t>工业云</a:t>
              </a:r>
              <a:endParaRPr lang="zh-CN" altLang="en-US" sz="1200" dirty="0" smtClean="0">
                <a:latin typeface="+mn-ea"/>
                <a:ea typeface="+mn-ea"/>
              </a:endParaRPr>
            </a:p>
          </p:txBody>
        </p:sp>
        <p:sp>
          <p:nvSpPr>
            <p:cNvPr id="51" name="文本框 50"/>
            <p:cNvSpPr txBox="1"/>
            <p:nvPr/>
          </p:nvSpPr>
          <p:spPr>
            <a:xfrm>
              <a:off x="1301010" y="4178540"/>
              <a:ext cx="1322098" cy="1197322"/>
            </a:xfrm>
            <a:prstGeom prst="rect">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52" name="文本框 51"/>
            <p:cNvSpPr txBox="1"/>
            <p:nvPr/>
          </p:nvSpPr>
          <p:spPr>
            <a:xfrm>
              <a:off x="1281873" y="4191642"/>
              <a:ext cx="1385413" cy="29506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smtClean="0">
                  <a:latin typeface="+mn-ea"/>
                </a:rPr>
                <a:t>信息开放和共享</a:t>
              </a:r>
              <a:endParaRPr lang="zh-CN" altLang="en-US" sz="1200" b="0" dirty="0">
                <a:latin typeface="+mn-ea"/>
              </a:endParaRPr>
            </a:p>
          </p:txBody>
        </p:sp>
        <p:sp>
          <p:nvSpPr>
            <p:cNvPr id="53" name="文本框 52"/>
            <p:cNvSpPr txBox="1"/>
            <p:nvPr/>
          </p:nvSpPr>
          <p:spPr bwMode="auto">
            <a:xfrm>
              <a:off x="1489629"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smtClean="0">
                  <a:latin typeface="+mn-ea"/>
                  <a:ea typeface="+mn-ea"/>
                </a:rPr>
                <a:t>模型</a:t>
              </a:r>
              <a:endParaRPr lang="zh-CN" altLang="en-US" sz="1200" dirty="0" smtClean="0">
                <a:latin typeface="+mn-ea"/>
                <a:ea typeface="+mn-ea"/>
              </a:endParaRPr>
            </a:p>
          </p:txBody>
        </p:sp>
        <p:sp>
          <p:nvSpPr>
            <p:cNvPr id="54" name="文本框 53"/>
            <p:cNvSpPr txBox="1"/>
            <p:nvPr/>
          </p:nvSpPr>
          <p:spPr bwMode="auto">
            <a:xfrm>
              <a:off x="2021026"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smtClean="0">
                  <a:latin typeface="+mn-ea"/>
                  <a:ea typeface="+mn-ea"/>
                </a:rPr>
                <a:t>数据服务</a:t>
              </a:r>
              <a:endParaRPr lang="zh-CN" altLang="en-US" sz="1200" dirty="0" smtClean="0">
                <a:latin typeface="+mn-ea"/>
                <a:ea typeface="+mn-ea"/>
              </a:endParaRPr>
            </a:p>
          </p:txBody>
        </p:sp>
        <p:sp>
          <p:nvSpPr>
            <p:cNvPr id="55" name="文本框 54"/>
            <p:cNvSpPr txBox="1"/>
            <p:nvPr/>
          </p:nvSpPr>
          <p:spPr>
            <a:xfrm>
              <a:off x="2687083" y="4172138"/>
              <a:ext cx="1322098" cy="1197322"/>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56" name="文本框 55"/>
            <p:cNvSpPr txBox="1"/>
            <p:nvPr/>
          </p:nvSpPr>
          <p:spPr>
            <a:xfrm>
              <a:off x="2694329" y="4191644"/>
              <a:ext cx="1385412" cy="27573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smtClean="0">
                  <a:latin typeface="+mn-ea"/>
                </a:rPr>
                <a:t>全息时空大数据平台</a:t>
              </a:r>
              <a:endParaRPr lang="zh-CN" altLang="en-US" sz="1200" b="0" dirty="0">
                <a:latin typeface="+mn-ea"/>
              </a:endParaRPr>
            </a:p>
          </p:txBody>
        </p:sp>
        <p:sp>
          <p:nvSpPr>
            <p:cNvPr id="57" name="文本框 56"/>
            <p:cNvSpPr txBox="1"/>
            <p:nvPr/>
          </p:nvSpPr>
          <p:spPr bwMode="auto">
            <a:xfrm>
              <a:off x="2849142"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en-US" altLang="zh-CN" sz="1200" dirty="0">
                  <a:latin typeface="+mn-ea"/>
                  <a:ea typeface="+mn-ea"/>
                </a:rPr>
                <a:t>GIS</a:t>
              </a:r>
              <a:endParaRPr lang="zh-CN" altLang="en-US" sz="1200" dirty="0" smtClean="0">
                <a:latin typeface="+mn-ea"/>
                <a:ea typeface="+mn-ea"/>
              </a:endParaRPr>
            </a:p>
          </p:txBody>
        </p:sp>
        <p:sp>
          <p:nvSpPr>
            <p:cNvPr id="58" name="文本框 57"/>
            <p:cNvSpPr txBox="1"/>
            <p:nvPr/>
          </p:nvSpPr>
          <p:spPr bwMode="auto">
            <a:xfrm>
              <a:off x="3478629"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en-US" altLang="zh-CN" sz="1200" dirty="0">
                  <a:latin typeface="+mn-ea"/>
                  <a:ea typeface="+mn-ea"/>
                </a:rPr>
                <a:t>BIM</a:t>
              </a:r>
              <a:endParaRPr lang="zh-CN" altLang="en-US" sz="1200" dirty="0" smtClean="0">
                <a:latin typeface="+mn-ea"/>
                <a:ea typeface="+mn-ea"/>
              </a:endParaRPr>
            </a:p>
          </p:txBody>
        </p:sp>
        <p:sp>
          <p:nvSpPr>
            <p:cNvPr id="59" name="文本框 58"/>
            <p:cNvSpPr txBox="1"/>
            <p:nvPr/>
          </p:nvSpPr>
          <p:spPr>
            <a:xfrm>
              <a:off x="4080402" y="4183800"/>
              <a:ext cx="1322098" cy="1197322"/>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60" name="文本框 59"/>
            <p:cNvSpPr txBox="1"/>
            <p:nvPr/>
          </p:nvSpPr>
          <p:spPr>
            <a:xfrm>
              <a:off x="4086986" y="4191644"/>
              <a:ext cx="1275946" cy="319078"/>
            </a:xfrm>
            <a:prstGeom prst="rect">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smtClean="0">
                  <a:latin typeface="+mn-ea"/>
                </a:rPr>
                <a:t>视频智能分析</a:t>
              </a:r>
              <a:endParaRPr lang="zh-CN" altLang="en-US" sz="1200" b="0" dirty="0">
                <a:latin typeface="+mn-ea"/>
              </a:endParaRPr>
            </a:p>
          </p:txBody>
        </p:sp>
        <p:sp>
          <p:nvSpPr>
            <p:cNvPr id="61" name="文本框 60"/>
            <p:cNvSpPr txBox="1"/>
            <p:nvPr/>
          </p:nvSpPr>
          <p:spPr bwMode="auto">
            <a:xfrm>
              <a:off x="4127850"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a:latin typeface="+mn-ea"/>
                  <a:ea typeface="+mn-ea"/>
                </a:rPr>
                <a:t>接入</a:t>
              </a:r>
              <a:endParaRPr lang="zh-CN" altLang="en-US" sz="1200" dirty="0" smtClean="0">
                <a:latin typeface="+mn-ea"/>
                <a:ea typeface="+mn-ea"/>
              </a:endParaRPr>
            </a:p>
          </p:txBody>
        </p:sp>
        <p:sp>
          <p:nvSpPr>
            <p:cNvPr id="62" name="文本框 61"/>
            <p:cNvSpPr txBox="1"/>
            <p:nvPr/>
          </p:nvSpPr>
          <p:spPr bwMode="auto">
            <a:xfrm>
              <a:off x="4556169"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a:latin typeface="+mn-ea"/>
                  <a:ea typeface="+mn-ea"/>
                </a:rPr>
                <a:t>存储</a:t>
              </a:r>
              <a:endParaRPr lang="zh-CN" altLang="en-US" sz="1200" dirty="0" smtClean="0">
                <a:latin typeface="+mn-ea"/>
                <a:ea typeface="+mn-ea"/>
              </a:endParaRPr>
            </a:p>
          </p:txBody>
        </p:sp>
        <p:sp>
          <p:nvSpPr>
            <p:cNvPr id="63" name="文本框 62"/>
            <p:cNvSpPr txBox="1"/>
            <p:nvPr/>
          </p:nvSpPr>
          <p:spPr bwMode="auto">
            <a:xfrm>
              <a:off x="4981975"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a:latin typeface="+mn-ea"/>
                  <a:ea typeface="+mn-ea"/>
                </a:rPr>
                <a:t>分析</a:t>
              </a:r>
              <a:endParaRPr lang="zh-CN" altLang="en-US" sz="1200" dirty="0" smtClean="0">
                <a:latin typeface="+mn-ea"/>
                <a:ea typeface="+mn-ea"/>
              </a:endParaRPr>
            </a:p>
          </p:txBody>
        </p:sp>
        <p:sp>
          <p:nvSpPr>
            <p:cNvPr id="64" name="文本框 63"/>
            <p:cNvSpPr txBox="1"/>
            <p:nvPr/>
          </p:nvSpPr>
          <p:spPr>
            <a:xfrm>
              <a:off x="5449344" y="4185139"/>
              <a:ext cx="1322098" cy="1197322"/>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65" name="文本框 64"/>
            <p:cNvSpPr txBox="1"/>
            <p:nvPr/>
          </p:nvSpPr>
          <p:spPr>
            <a:xfrm>
              <a:off x="5714278" y="4547463"/>
              <a:ext cx="776755" cy="720000"/>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200" b="0" dirty="0" smtClean="0">
                  <a:latin typeface="+mn-ea"/>
                </a:rPr>
                <a:t>城市物联网服务</a:t>
              </a:r>
              <a:endParaRPr lang="zh-CN" altLang="en-US" sz="1200" b="0" dirty="0">
                <a:latin typeface="+mn-ea"/>
              </a:endParaRPr>
            </a:p>
          </p:txBody>
        </p:sp>
        <p:sp>
          <p:nvSpPr>
            <p:cNvPr id="66" name="文本框 65"/>
            <p:cNvSpPr txBox="1"/>
            <p:nvPr/>
          </p:nvSpPr>
          <p:spPr>
            <a:xfrm>
              <a:off x="6776582" y="4194770"/>
              <a:ext cx="1380934" cy="1197322"/>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67" name="文本框 66"/>
            <p:cNvSpPr txBox="1"/>
            <p:nvPr/>
          </p:nvSpPr>
          <p:spPr>
            <a:xfrm>
              <a:off x="6859792" y="4208749"/>
              <a:ext cx="1158914" cy="277962"/>
            </a:xfrm>
            <a:prstGeom prst="rect">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en-US" altLang="zh-CN" sz="1200" b="0" dirty="0">
                  <a:latin typeface="+mn-ea"/>
                </a:rPr>
                <a:t>ICT</a:t>
              </a:r>
              <a:endParaRPr lang="zh-CN" altLang="en-US" sz="1200" b="0" dirty="0">
                <a:latin typeface="+mn-ea"/>
              </a:endParaRPr>
            </a:p>
          </p:txBody>
        </p:sp>
        <p:sp>
          <p:nvSpPr>
            <p:cNvPr id="68" name="文本框 67"/>
            <p:cNvSpPr txBox="1"/>
            <p:nvPr/>
          </p:nvSpPr>
          <p:spPr bwMode="auto">
            <a:xfrm>
              <a:off x="6834463"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en-US" altLang="zh-CN" sz="1200" dirty="0">
                  <a:latin typeface="+mn-ea"/>
                  <a:ea typeface="+mn-ea"/>
                </a:rPr>
                <a:t>VDI</a:t>
              </a:r>
              <a:endParaRPr lang="zh-CN" altLang="en-US" sz="1200" dirty="0" smtClean="0">
                <a:latin typeface="+mn-ea"/>
                <a:ea typeface="+mn-ea"/>
              </a:endParaRPr>
            </a:p>
          </p:txBody>
        </p:sp>
        <p:sp>
          <p:nvSpPr>
            <p:cNvPr id="69" name="文本框 68"/>
            <p:cNvSpPr txBox="1"/>
            <p:nvPr/>
          </p:nvSpPr>
          <p:spPr bwMode="auto">
            <a:xfrm>
              <a:off x="7266991"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a:latin typeface="+mn-ea"/>
                  <a:ea typeface="+mn-ea"/>
                </a:rPr>
                <a:t>通讯</a:t>
              </a:r>
              <a:endParaRPr lang="zh-CN" altLang="en-US" sz="1200" dirty="0" smtClean="0">
                <a:latin typeface="+mn-ea"/>
                <a:ea typeface="+mn-ea"/>
              </a:endParaRPr>
            </a:p>
          </p:txBody>
        </p:sp>
        <p:sp>
          <p:nvSpPr>
            <p:cNvPr id="70" name="文本框 69"/>
            <p:cNvSpPr txBox="1"/>
            <p:nvPr/>
          </p:nvSpPr>
          <p:spPr bwMode="auto">
            <a:xfrm>
              <a:off x="7728153" y="4547463"/>
              <a:ext cx="288000" cy="720000"/>
            </a:xfrm>
            <a:prstGeom prst="rect">
              <a:avLst/>
            </a:prstGeom>
            <a:solidFill>
              <a:schemeClr val="accent2">
                <a:lumMod val="60000"/>
                <a:lumOff val="40000"/>
              </a:schemeClr>
            </a:solidFill>
            <a:ln w="9525" algn="ctr">
              <a:solidFill>
                <a:schemeClr val="bg1"/>
              </a:solidFill>
              <a:miter lim="800000"/>
            </a:ln>
          </p:spPr>
          <p:txBody>
            <a:bodyPr vert="horz" wrap="square" lIns="87802" tIns="43901" rIns="87802" bIns="43901" numCol="1" rtlCol="0" anchor="ctr" anchorCtr="0" compatLnSpc="1">
              <a:spAutoFit/>
            </a:bodyPr>
            <a:lstStyle/>
            <a:p>
              <a:r>
                <a:rPr lang="zh-CN" altLang="en-US" sz="1200" dirty="0">
                  <a:latin typeface="+mn-ea"/>
                  <a:ea typeface="+mn-ea"/>
                </a:rPr>
                <a:t>会议</a:t>
              </a:r>
              <a:endParaRPr lang="zh-CN" altLang="en-US" sz="1200" dirty="0" smtClean="0">
                <a:latin typeface="+mn-ea"/>
                <a:ea typeface="+mn-ea"/>
              </a:endParaRPr>
            </a:p>
          </p:txBody>
        </p:sp>
        <p:sp>
          <p:nvSpPr>
            <p:cNvPr id="71" name="文本框 70"/>
            <p:cNvSpPr txBox="1"/>
            <p:nvPr/>
          </p:nvSpPr>
          <p:spPr>
            <a:xfrm>
              <a:off x="1277078" y="5436142"/>
              <a:ext cx="6880439" cy="513138"/>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smtClean="0">
                  <a:latin typeface="+mn-ea"/>
                </a:rPr>
                <a:t>智慧城市时空数据湖</a:t>
              </a:r>
              <a:endParaRPr lang="zh-CN" altLang="en-US" sz="1200" b="0" dirty="0">
                <a:latin typeface="+mn-ea"/>
              </a:endParaRPr>
            </a:p>
          </p:txBody>
        </p:sp>
        <p:sp>
          <p:nvSpPr>
            <p:cNvPr id="72" name="文本框 71"/>
            <p:cNvSpPr txBox="1"/>
            <p:nvPr/>
          </p:nvSpPr>
          <p:spPr>
            <a:xfrm>
              <a:off x="1287698" y="3604650"/>
              <a:ext cx="6857564" cy="513138"/>
            </a:xfrm>
            <a:prstGeom prst="rect">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endParaRPr lang="zh-CN" altLang="en-US" sz="1200" b="0" dirty="0">
                <a:latin typeface="+mn-ea"/>
              </a:endParaRPr>
            </a:p>
          </p:txBody>
        </p:sp>
        <p:sp>
          <p:nvSpPr>
            <p:cNvPr id="73" name="文本框 72"/>
            <p:cNvSpPr txBox="1"/>
            <p:nvPr/>
          </p:nvSpPr>
          <p:spPr>
            <a:xfrm>
              <a:off x="1716872" y="3695734"/>
              <a:ext cx="1322098" cy="34209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华为云应用市场</a:t>
              </a:r>
              <a:endParaRPr lang="zh-CN" altLang="en-US" sz="1200" b="0" dirty="0">
                <a:latin typeface="+mn-ea"/>
              </a:endParaRPr>
            </a:p>
          </p:txBody>
        </p:sp>
        <p:sp>
          <p:nvSpPr>
            <p:cNvPr id="74" name="文本框 73"/>
            <p:cNvSpPr txBox="1"/>
            <p:nvPr/>
          </p:nvSpPr>
          <p:spPr>
            <a:xfrm>
              <a:off x="4171426" y="3695734"/>
              <a:ext cx="1322098" cy="34209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en-US" altLang="zh-CN" sz="1200" b="0" dirty="0">
                  <a:latin typeface="+mn-ea"/>
                </a:rPr>
                <a:t>API</a:t>
              </a:r>
              <a:r>
                <a:rPr lang="zh-CN" altLang="en-US" sz="1200" b="0" dirty="0">
                  <a:latin typeface="+mn-ea"/>
                </a:rPr>
                <a:t>网关</a:t>
              </a:r>
              <a:endParaRPr lang="zh-CN" altLang="en-US" sz="1200" b="0" dirty="0">
                <a:latin typeface="+mn-ea"/>
              </a:endParaRPr>
            </a:p>
          </p:txBody>
        </p:sp>
        <p:sp>
          <p:nvSpPr>
            <p:cNvPr id="75" name="文本框 74"/>
            <p:cNvSpPr txBox="1"/>
            <p:nvPr/>
          </p:nvSpPr>
          <p:spPr>
            <a:xfrm>
              <a:off x="6441136" y="3695734"/>
              <a:ext cx="1322098" cy="342093"/>
            </a:xfrm>
            <a:prstGeom prst="rect">
              <a:avLst/>
            </a:prstGeom>
            <a:solidFill>
              <a:schemeClr val="accent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华为云</a:t>
              </a:r>
              <a:r>
                <a:rPr lang="en-US" altLang="zh-CN" sz="1200" b="0" dirty="0">
                  <a:latin typeface="+mn-ea"/>
                </a:rPr>
                <a:t>API</a:t>
              </a:r>
              <a:r>
                <a:rPr lang="zh-CN" altLang="en-US" sz="1200" b="0" dirty="0">
                  <a:latin typeface="+mn-ea"/>
                </a:rPr>
                <a:t>市场</a:t>
              </a:r>
              <a:endParaRPr lang="zh-CN" altLang="en-US" sz="1200" b="0" dirty="0">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智能大数据场景：云上云下智能混合</a:t>
            </a:r>
            <a:endParaRPr lang="zh-CN" altLang="en-US" dirty="0"/>
          </a:p>
        </p:txBody>
      </p:sp>
      <p:grpSp>
        <p:nvGrpSpPr>
          <p:cNvPr id="47" name="组合 46"/>
          <p:cNvGrpSpPr/>
          <p:nvPr/>
        </p:nvGrpSpPr>
        <p:grpSpPr>
          <a:xfrm>
            <a:off x="1091444" y="1051200"/>
            <a:ext cx="10334955" cy="4466031"/>
            <a:chOff x="1970674" y="1799043"/>
            <a:chExt cx="9492069" cy="3280230"/>
          </a:xfrm>
        </p:grpSpPr>
        <p:sp>
          <p:nvSpPr>
            <p:cNvPr id="4" name="文本框 3"/>
            <p:cNvSpPr txBox="1"/>
            <p:nvPr/>
          </p:nvSpPr>
          <p:spPr>
            <a:xfrm>
              <a:off x="5369325" y="1799043"/>
              <a:ext cx="2465924" cy="144017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pPr algn="l"/>
              <a:r>
                <a:rPr lang="zh-CN" altLang="en-US" sz="1800" dirty="0" smtClean="0">
                  <a:solidFill>
                    <a:srgbClr val="C00000"/>
                  </a:solidFill>
                  <a:latin typeface="+mn-ea"/>
                </a:rPr>
                <a:t>华为云</a:t>
              </a:r>
              <a:r>
                <a:rPr lang="en-US" altLang="zh-CN" sz="1800" dirty="0" smtClean="0">
                  <a:solidFill>
                    <a:srgbClr val="C00000"/>
                  </a:solidFill>
                  <a:latin typeface="+mn-ea"/>
                </a:rPr>
                <a:t>HCSO</a:t>
              </a:r>
              <a:r>
                <a:rPr lang="zh-CN" altLang="en-US" sz="1800" dirty="0" smtClean="0">
                  <a:solidFill>
                    <a:srgbClr val="C00000"/>
                  </a:solidFill>
                  <a:latin typeface="+mn-ea"/>
                </a:rPr>
                <a:t>平台</a:t>
              </a:r>
              <a:endParaRPr lang="zh-CN" altLang="en-US" sz="1800" dirty="0">
                <a:solidFill>
                  <a:srgbClr val="C00000"/>
                </a:solidFill>
                <a:latin typeface="+mn-ea"/>
              </a:endParaRPr>
            </a:p>
          </p:txBody>
        </p:sp>
        <p:sp>
          <p:nvSpPr>
            <p:cNvPr id="5" name="文本框 4"/>
            <p:cNvSpPr txBox="1"/>
            <p:nvPr/>
          </p:nvSpPr>
          <p:spPr bwMode="auto">
            <a:xfrm>
              <a:off x="1970674" y="2871733"/>
              <a:ext cx="2353525" cy="1689212"/>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endParaRPr lang="zh-CN" altLang="en-US" dirty="0" smtClean="0"/>
            </a:p>
          </p:txBody>
        </p:sp>
        <p:sp>
          <p:nvSpPr>
            <p:cNvPr id="6" name="文本框 5"/>
            <p:cNvSpPr txBox="1"/>
            <p:nvPr/>
          </p:nvSpPr>
          <p:spPr bwMode="auto">
            <a:xfrm>
              <a:off x="2472751" y="2895386"/>
              <a:ext cx="1301237"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200" b="1" dirty="0">
                  <a:solidFill>
                    <a:srgbClr val="C00000"/>
                  </a:solidFill>
                  <a:latin typeface="+mn-ea"/>
                  <a:ea typeface="+mn-ea"/>
                </a:rPr>
                <a:t>微</a:t>
              </a:r>
              <a:r>
                <a:rPr lang="zh-CN" altLang="en-US" sz="1200" b="1" dirty="0" smtClean="0">
                  <a:solidFill>
                    <a:srgbClr val="C00000"/>
                  </a:solidFill>
                  <a:latin typeface="+mn-ea"/>
                  <a:ea typeface="+mn-ea"/>
                </a:rPr>
                <a:t>服务应用平台</a:t>
              </a:r>
              <a:endParaRPr lang="zh-CN" altLang="en-US" sz="1200" b="1" dirty="0" smtClean="0">
                <a:solidFill>
                  <a:srgbClr val="C00000"/>
                </a:solidFill>
                <a:latin typeface="+mn-ea"/>
                <a:ea typeface="+mn-ea"/>
              </a:endParaRPr>
            </a:p>
          </p:txBody>
        </p:sp>
        <p:sp>
          <p:nvSpPr>
            <p:cNvPr id="7" name="矩形 6"/>
            <p:cNvSpPr/>
            <p:nvPr/>
          </p:nvSpPr>
          <p:spPr bwMode="auto">
            <a:xfrm>
              <a:off x="2004040" y="3184724"/>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微服务</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8" name="矩形 7"/>
            <p:cNvSpPr/>
            <p:nvPr/>
          </p:nvSpPr>
          <p:spPr bwMode="auto">
            <a:xfrm>
              <a:off x="2763370" y="3184724"/>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函数工作流</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9" name="矩形 8"/>
            <p:cNvSpPr/>
            <p:nvPr/>
          </p:nvSpPr>
          <p:spPr bwMode="auto">
            <a:xfrm>
              <a:off x="3519021" y="3184724"/>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应用编排</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0" name="矩形 9"/>
            <p:cNvSpPr/>
            <p:nvPr/>
          </p:nvSpPr>
          <p:spPr bwMode="auto">
            <a:xfrm>
              <a:off x="2004040" y="3611109"/>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容器引擎</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1" name="矩形 10"/>
            <p:cNvSpPr/>
            <p:nvPr/>
          </p:nvSpPr>
          <p:spPr bwMode="auto">
            <a:xfrm>
              <a:off x="2763370" y="3611109"/>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分布式消息</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2" name="矩形 11"/>
            <p:cNvSpPr/>
            <p:nvPr/>
          </p:nvSpPr>
          <p:spPr bwMode="auto">
            <a:xfrm>
              <a:off x="3519021" y="3611109"/>
              <a:ext cx="72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云性能测试</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3" name="矩形 12"/>
            <p:cNvSpPr/>
            <p:nvPr/>
          </p:nvSpPr>
          <p:spPr bwMode="auto">
            <a:xfrm>
              <a:off x="2002151" y="4046392"/>
              <a:ext cx="1138061" cy="35999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应用性能管理</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4" name="矩形 13"/>
            <p:cNvSpPr/>
            <p:nvPr/>
          </p:nvSpPr>
          <p:spPr bwMode="auto">
            <a:xfrm>
              <a:off x="3169057" y="4046392"/>
              <a:ext cx="1139595" cy="35999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应用运维管理</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5" name="文本框 14"/>
            <p:cNvSpPr txBox="1"/>
            <p:nvPr/>
          </p:nvSpPr>
          <p:spPr bwMode="auto">
            <a:xfrm>
              <a:off x="4344433" y="2871733"/>
              <a:ext cx="2076085" cy="168921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endParaRPr lang="zh-CN" altLang="en-US" dirty="0" smtClean="0"/>
            </a:p>
          </p:txBody>
        </p:sp>
        <p:sp>
          <p:nvSpPr>
            <p:cNvPr id="16" name="文本框 15"/>
            <p:cNvSpPr txBox="1"/>
            <p:nvPr/>
          </p:nvSpPr>
          <p:spPr bwMode="auto">
            <a:xfrm>
              <a:off x="4801490" y="2904162"/>
              <a:ext cx="1325124"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200" b="1" dirty="0" smtClean="0">
                  <a:solidFill>
                    <a:srgbClr val="C00000"/>
                  </a:solidFill>
                  <a:latin typeface="+mn-ea"/>
                  <a:ea typeface="+mn-ea"/>
                </a:rPr>
                <a:t>数据管理平台</a:t>
              </a:r>
              <a:endParaRPr lang="zh-CN" altLang="en-US" sz="1200" b="1" dirty="0" smtClean="0">
                <a:solidFill>
                  <a:srgbClr val="C00000"/>
                </a:solidFill>
                <a:latin typeface="+mn-ea"/>
                <a:ea typeface="+mn-ea"/>
              </a:endParaRPr>
            </a:p>
          </p:txBody>
        </p:sp>
        <p:sp>
          <p:nvSpPr>
            <p:cNvPr id="17" name="矩形 16"/>
            <p:cNvSpPr/>
            <p:nvPr/>
          </p:nvSpPr>
          <p:spPr bwMode="auto">
            <a:xfrm>
              <a:off x="4411555" y="3193500"/>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云数据库</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8" name="矩形 17"/>
            <p:cNvSpPr/>
            <p:nvPr/>
          </p:nvSpPr>
          <p:spPr bwMode="auto">
            <a:xfrm>
              <a:off x="5369325" y="3193500"/>
              <a:ext cx="991591"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文档数据库</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19" name="矩形 18"/>
            <p:cNvSpPr/>
            <p:nvPr/>
          </p:nvSpPr>
          <p:spPr bwMode="auto">
            <a:xfrm>
              <a:off x="4411555" y="3619885"/>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分布式</a:t>
              </a:r>
              <a:r>
                <a:rPr lang="en-US" altLang="zh-CN" sz="1200" dirty="0" smtClean="0">
                  <a:latin typeface="+mn-ea"/>
                  <a:ea typeface="+mn-ea"/>
                </a:rPr>
                <a:t>DB</a:t>
              </a:r>
              <a:r>
                <a:rPr lang="zh-CN" altLang="en-US" sz="1200" dirty="0" smtClean="0">
                  <a:latin typeface="+mn-ea"/>
                  <a:ea typeface="+mn-ea"/>
                </a:rPr>
                <a:t>中间件</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0" name="矩形 19"/>
            <p:cNvSpPr/>
            <p:nvPr/>
          </p:nvSpPr>
          <p:spPr bwMode="auto">
            <a:xfrm>
              <a:off x="5369325" y="3619885"/>
              <a:ext cx="991591"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分布式缓存</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1" name="矩形 20"/>
            <p:cNvSpPr/>
            <p:nvPr/>
          </p:nvSpPr>
          <p:spPr bwMode="auto">
            <a:xfrm>
              <a:off x="4411555" y="4055169"/>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数据复制</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2" name="矩形 21"/>
            <p:cNvSpPr/>
            <p:nvPr/>
          </p:nvSpPr>
          <p:spPr bwMode="auto">
            <a:xfrm>
              <a:off x="5369325" y="4055169"/>
              <a:ext cx="991591"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数据管理</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3" name="文本框 22"/>
            <p:cNvSpPr txBox="1"/>
            <p:nvPr/>
          </p:nvSpPr>
          <p:spPr bwMode="auto">
            <a:xfrm>
              <a:off x="6437446" y="2865140"/>
              <a:ext cx="3867372" cy="1695299"/>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endParaRPr lang="zh-CN" altLang="en-US" dirty="0" smtClean="0"/>
            </a:p>
          </p:txBody>
        </p:sp>
        <p:sp>
          <p:nvSpPr>
            <p:cNvPr id="24" name="文本框 23"/>
            <p:cNvSpPr txBox="1"/>
            <p:nvPr/>
          </p:nvSpPr>
          <p:spPr bwMode="auto">
            <a:xfrm>
              <a:off x="7703149" y="2897567"/>
              <a:ext cx="1338191"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altLang="zh-CN" sz="1200" b="1" dirty="0" smtClean="0">
                  <a:solidFill>
                    <a:srgbClr val="C00000"/>
                  </a:solidFill>
                  <a:latin typeface="+mn-ea"/>
                  <a:ea typeface="+mn-ea"/>
                </a:rPr>
                <a:t>EI</a:t>
              </a:r>
              <a:r>
                <a:rPr lang="zh-CN" altLang="en-US" sz="1200" b="1" dirty="0" smtClean="0">
                  <a:solidFill>
                    <a:srgbClr val="C00000"/>
                  </a:solidFill>
                  <a:latin typeface="+mn-ea"/>
                  <a:ea typeface="+mn-ea"/>
                </a:rPr>
                <a:t>企业智能</a:t>
              </a:r>
              <a:endParaRPr lang="zh-CN" altLang="en-US" sz="1200" b="1" dirty="0" smtClean="0">
                <a:solidFill>
                  <a:srgbClr val="C00000"/>
                </a:solidFill>
                <a:latin typeface="+mn-ea"/>
                <a:ea typeface="+mn-ea"/>
              </a:endParaRPr>
            </a:p>
          </p:txBody>
        </p:sp>
        <p:sp>
          <p:nvSpPr>
            <p:cNvPr id="25" name="矩形 24"/>
            <p:cNvSpPr/>
            <p:nvPr/>
          </p:nvSpPr>
          <p:spPr bwMode="auto">
            <a:xfrm>
              <a:off x="6524107" y="3186906"/>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机器学习</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6" name="矩形 25"/>
            <p:cNvSpPr/>
            <p:nvPr/>
          </p:nvSpPr>
          <p:spPr bwMode="auto">
            <a:xfrm>
              <a:off x="7463940" y="3186906"/>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深度学习</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7" name="矩形 26"/>
            <p:cNvSpPr/>
            <p:nvPr/>
          </p:nvSpPr>
          <p:spPr bwMode="auto">
            <a:xfrm>
              <a:off x="6536176" y="3613291"/>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a:latin typeface="+mn-ea"/>
                  <a:ea typeface="+mn-ea"/>
                </a:rPr>
                <a:t>MapReduce</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8" name="矩形 27"/>
            <p:cNvSpPr/>
            <p:nvPr/>
          </p:nvSpPr>
          <p:spPr bwMode="auto">
            <a:xfrm>
              <a:off x="7476009" y="3613291"/>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a:latin typeface="+mn-ea"/>
                  <a:ea typeface="+mn-ea"/>
                </a:rPr>
                <a:t>数据</a:t>
              </a:r>
              <a:r>
                <a:rPr lang="zh-CN" altLang="en-US" sz="1200" dirty="0" smtClean="0">
                  <a:latin typeface="+mn-ea"/>
                  <a:ea typeface="+mn-ea"/>
                </a:rPr>
                <a:t>湖探索</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29" name="矩形 28"/>
            <p:cNvSpPr/>
            <p:nvPr/>
          </p:nvSpPr>
          <p:spPr bwMode="auto">
            <a:xfrm>
              <a:off x="6536176" y="4048575"/>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云搜索服务</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0" name="矩形 29"/>
            <p:cNvSpPr/>
            <p:nvPr/>
          </p:nvSpPr>
          <p:spPr bwMode="auto">
            <a:xfrm>
              <a:off x="7476009" y="4048575"/>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文字识别</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1" name="矩形 30"/>
            <p:cNvSpPr/>
            <p:nvPr/>
          </p:nvSpPr>
          <p:spPr bwMode="auto">
            <a:xfrm>
              <a:off x="8400022" y="3186906"/>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图形引擎</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2" name="矩形 31"/>
            <p:cNvSpPr/>
            <p:nvPr/>
          </p:nvSpPr>
          <p:spPr bwMode="auto">
            <a:xfrm>
              <a:off x="9340488" y="3186906"/>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实时流计算</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3" name="矩形 32"/>
            <p:cNvSpPr/>
            <p:nvPr/>
          </p:nvSpPr>
          <p:spPr bwMode="auto">
            <a:xfrm>
              <a:off x="8412091" y="3613291"/>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表格存储</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4" name="矩形 33"/>
            <p:cNvSpPr/>
            <p:nvPr/>
          </p:nvSpPr>
          <p:spPr bwMode="auto">
            <a:xfrm>
              <a:off x="9352557" y="3613291"/>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mn-ea"/>
                  <a:ea typeface="+mn-ea"/>
                </a:rPr>
                <a:t>数据仓库服务</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5" name="矩形 34"/>
            <p:cNvSpPr/>
            <p:nvPr/>
          </p:nvSpPr>
          <p:spPr bwMode="auto">
            <a:xfrm>
              <a:off x="8412091" y="4048575"/>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图像识别</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6" name="矩形 35"/>
            <p:cNvSpPr/>
            <p:nvPr/>
          </p:nvSpPr>
          <p:spPr bwMode="auto">
            <a:xfrm>
              <a:off x="9352557" y="4048575"/>
              <a:ext cx="9000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smtClean="0">
                  <a:latin typeface="+mn-ea"/>
                  <a:ea typeface="+mn-ea"/>
                </a:rPr>
                <a:t>…</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37" name="文本框 36"/>
            <p:cNvSpPr txBox="1"/>
            <p:nvPr/>
          </p:nvSpPr>
          <p:spPr bwMode="auto">
            <a:xfrm>
              <a:off x="10332453" y="2871732"/>
              <a:ext cx="1130290" cy="1703073"/>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endParaRPr lang="zh-CN" altLang="en-US" dirty="0" smtClean="0"/>
            </a:p>
          </p:txBody>
        </p:sp>
        <p:sp>
          <p:nvSpPr>
            <p:cNvPr id="38" name="文本框 37"/>
            <p:cNvSpPr txBox="1"/>
            <p:nvPr/>
          </p:nvSpPr>
          <p:spPr bwMode="auto">
            <a:xfrm>
              <a:off x="10332453" y="2904162"/>
              <a:ext cx="1130290" cy="273325"/>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1200" b="1" dirty="0" smtClean="0">
                  <a:solidFill>
                    <a:srgbClr val="C00000"/>
                  </a:solidFill>
                  <a:latin typeface="+mn-ea"/>
                  <a:ea typeface="+mn-ea"/>
                </a:rPr>
                <a:t>数据管理平台</a:t>
              </a:r>
              <a:endParaRPr lang="zh-CN" altLang="en-US" sz="1200" b="1" dirty="0" smtClean="0">
                <a:solidFill>
                  <a:srgbClr val="C00000"/>
                </a:solidFill>
                <a:latin typeface="+mn-ea"/>
                <a:ea typeface="+mn-ea"/>
              </a:endParaRPr>
            </a:p>
          </p:txBody>
        </p:sp>
        <p:sp>
          <p:nvSpPr>
            <p:cNvPr id="39" name="矩形 38"/>
            <p:cNvSpPr/>
            <p:nvPr/>
          </p:nvSpPr>
          <p:spPr bwMode="auto">
            <a:xfrm>
              <a:off x="10436587" y="3193500"/>
              <a:ext cx="8043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smtClean="0">
                  <a:latin typeface="+mn-ea"/>
                  <a:ea typeface="+mn-ea"/>
                </a:rPr>
                <a:t>IOT</a:t>
              </a:r>
              <a:r>
                <a:rPr lang="zh-CN" altLang="en-US" sz="1200" dirty="0">
                  <a:latin typeface="+mn-ea"/>
                  <a:ea typeface="+mn-ea"/>
                </a:rPr>
                <a:t>平台</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0" name="矩形 39"/>
            <p:cNvSpPr/>
            <p:nvPr/>
          </p:nvSpPr>
          <p:spPr bwMode="auto">
            <a:xfrm>
              <a:off x="10445592" y="3619885"/>
              <a:ext cx="8043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zh-CN" altLang="en-US" sz="1200" dirty="0" smtClean="0">
                  <a:latin typeface="+mn-ea"/>
                  <a:ea typeface="+mn-ea"/>
                </a:rPr>
                <a:t>智能边缘平台</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1" name="矩形 40"/>
            <p:cNvSpPr/>
            <p:nvPr/>
          </p:nvSpPr>
          <p:spPr bwMode="auto">
            <a:xfrm>
              <a:off x="10445592" y="4055169"/>
              <a:ext cx="804300" cy="36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r>
                <a:rPr lang="en-US" altLang="zh-CN" sz="1200" dirty="0" smtClean="0">
                  <a:latin typeface="+mn-ea"/>
                  <a:ea typeface="+mn-ea"/>
                </a:rPr>
                <a:t>…</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2" name="矩形 41"/>
            <p:cNvSpPr/>
            <p:nvPr/>
          </p:nvSpPr>
          <p:spPr bwMode="auto">
            <a:xfrm>
              <a:off x="2174913" y="4719273"/>
              <a:ext cx="720000" cy="360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200" dirty="0">
                  <a:latin typeface="+mn-ea"/>
                  <a:ea typeface="+mn-ea"/>
                </a:rPr>
                <a:t>计算</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3" name="矩形 42"/>
            <p:cNvSpPr/>
            <p:nvPr/>
          </p:nvSpPr>
          <p:spPr bwMode="auto">
            <a:xfrm>
              <a:off x="4388048" y="4719273"/>
              <a:ext cx="720000" cy="360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200" dirty="0">
                  <a:latin typeface="+mn-ea"/>
                  <a:ea typeface="+mn-ea"/>
                </a:rPr>
                <a:t>存储</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4" name="矩形 43"/>
            <p:cNvSpPr/>
            <p:nvPr/>
          </p:nvSpPr>
          <p:spPr bwMode="auto">
            <a:xfrm>
              <a:off x="6437446" y="4719273"/>
              <a:ext cx="720000" cy="360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200" dirty="0">
                  <a:latin typeface="+mn-ea"/>
                  <a:ea typeface="+mn-ea"/>
                </a:rPr>
                <a:t>网络</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5" name="矩形 44"/>
            <p:cNvSpPr/>
            <p:nvPr/>
          </p:nvSpPr>
          <p:spPr bwMode="auto">
            <a:xfrm>
              <a:off x="8699159" y="4719273"/>
              <a:ext cx="720000" cy="360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zh-CN" altLang="en-US" sz="1200" dirty="0">
                  <a:latin typeface="+mn-ea"/>
                  <a:ea typeface="+mn-ea"/>
                </a:rPr>
                <a:t>安全</a:t>
              </a:r>
              <a:endParaRPr kumimoji="0" lang="zh-CN" altLang="en-US" sz="1200" b="0" i="0" u="none" strike="noStrike" cap="none" normalizeH="0" baseline="0" dirty="0" smtClean="0">
                <a:ln>
                  <a:noFill/>
                </a:ln>
                <a:solidFill>
                  <a:schemeClr val="tx1"/>
                </a:solidFill>
                <a:effectLst/>
                <a:latin typeface="+mn-ea"/>
                <a:ea typeface="+mn-ea"/>
              </a:endParaRPr>
            </a:p>
          </p:txBody>
        </p:sp>
        <p:sp>
          <p:nvSpPr>
            <p:cNvPr id="46" name="矩形 45"/>
            <p:cNvSpPr/>
            <p:nvPr/>
          </p:nvSpPr>
          <p:spPr bwMode="auto">
            <a:xfrm>
              <a:off x="10447598" y="4719273"/>
              <a:ext cx="720000" cy="360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t" latinLnBrk="0" hangingPunct="1">
                <a:lnSpc>
                  <a:spcPct val="100000"/>
                </a:lnSpc>
                <a:spcBef>
                  <a:spcPct val="0"/>
                </a:spcBef>
                <a:spcAft>
                  <a:spcPct val="0"/>
                </a:spcAft>
                <a:buClrTx/>
                <a:buSzTx/>
                <a:buFontTx/>
                <a:buNone/>
              </a:pPr>
              <a:r>
                <a:rPr lang="en-US" altLang="zh-CN" sz="1200" dirty="0" smtClean="0">
                  <a:latin typeface="+mn-ea"/>
                  <a:ea typeface="+mn-ea"/>
                </a:rPr>
                <a:t>…</a:t>
              </a:r>
              <a:endParaRPr kumimoji="0" lang="zh-CN" altLang="en-US" sz="1200" b="0" i="0" u="none" strike="noStrike" cap="none" normalizeH="0" baseline="0" dirty="0" smtClean="0">
                <a:ln>
                  <a:noFill/>
                </a:ln>
                <a:solidFill>
                  <a:schemeClr val="tx1"/>
                </a:solidFill>
                <a:effectLst/>
                <a:latin typeface="+mn-ea"/>
                <a:ea typeface="+mn-ea"/>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txBox="1"/>
          <p:nvPr/>
        </p:nvSpPr>
        <p:spPr>
          <a:xfrm>
            <a:off x="7549722" y="1488740"/>
            <a:ext cx="3959409" cy="5321443"/>
          </a:xfrm>
          <a:prstGeom prst="rect">
            <a:avLst/>
          </a:prstGeom>
          <a:noFill/>
        </p:spPr>
        <p:txBody>
          <a:bodyPr vert="horz" lIns="0" tIns="0" rIns="0" bIns="0" rtlCol="0" anchor="t">
            <a:noAutofit/>
          </a:bodyPr>
          <a:lstStyle>
            <a:lvl1pPr marL="0" indent="0" algn="l" defTabSz="914400" rtl="0" eaLnBrk="1" latinLnBrk="0" hangingPunct="1">
              <a:lnSpc>
                <a:spcPts val="3520"/>
              </a:lnSpc>
              <a:spcBef>
                <a:spcPts val="0"/>
              </a:spcBef>
              <a:buFont typeface="Arial" panose="020B0604020202020204" pitchFamily="34" charset="0"/>
              <a:buNone/>
              <a:defRPr sz="3200" kern="1200" baseline="0">
                <a:solidFill>
                  <a:srgbClr val="1D1D1B"/>
                </a:solidFill>
                <a:latin typeface="微软雅黑" panose="020B0503020204020204" pitchFamily="34" charset="-122"/>
                <a:ea typeface="微软雅黑" panose="020B0503020204020204" pitchFamily="34" charset="-122"/>
                <a:cs typeface="+mn-cs"/>
              </a:defRPr>
            </a:lvl1pPr>
            <a:lvl2pPr marL="609600" indent="0" algn="ctr" defTabSz="914400" rtl="0" eaLnBrk="1" latinLnBrk="0" hangingPunct="1">
              <a:spcBef>
                <a:spcPct val="20000"/>
              </a:spcBef>
              <a:buFont typeface="Arial" panose="020B0604020202020204" pitchFamily="34" charset="0"/>
              <a:buNone/>
              <a:defRPr sz="2665" kern="1200">
                <a:solidFill>
                  <a:srgbClr val="595959"/>
                </a:solidFill>
                <a:latin typeface="微软雅黑" panose="020B0503020204020204" pitchFamily="34" charset="-122"/>
                <a:ea typeface="微软雅黑" panose="020B0503020204020204" pitchFamily="34" charset="-122"/>
                <a:cs typeface="+mn-cs"/>
              </a:defRPr>
            </a:lvl2pPr>
            <a:lvl3pPr marL="1219200" indent="0" algn="ctr" defTabSz="914400" rtl="0" eaLnBrk="1" latinLnBrk="0" hangingPunct="1">
              <a:spcBef>
                <a:spcPct val="20000"/>
              </a:spcBef>
              <a:buFont typeface="Arial" panose="020B0604020202020204" pitchFamily="34" charset="0"/>
              <a:buNone/>
              <a:defRPr sz="2400" kern="1200">
                <a:solidFill>
                  <a:srgbClr val="595959"/>
                </a:solidFill>
                <a:latin typeface="微软雅黑" panose="020B0503020204020204" pitchFamily="34" charset="-122"/>
                <a:ea typeface="微软雅黑" panose="020B0503020204020204" pitchFamily="34" charset="-122"/>
                <a:cs typeface="+mn-cs"/>
              </a:defRPr>
            </a:lvl3pPr>
            <a:lvl4pPr marL="18294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4pPr>
            <a:lvl5pPr marL="2439035" indent="0" algn="ctr" defTabSz="914400" rtl="0" eaLnBrk="1" latinLnBrk="0" hangingPunct="1">
              <a:spcBef>
                <a:spcPct val="20000"/>
              </a:spcBef>
              <a:buFont typeface="Arial" panose="020B0604020202020204" pitchFamily="34" charset="0"/>
              <a:buNone/>
              <a:defRPr sz="2135" kern="1200">
                <a:solidFill>
                  <a:srgbClr val="595959"/>
                </a:solidFill>
                <a:latin typeface="微软雅黑" panose="020B0503020204020204" pitchFamily="34" charset="-122"/>
                <a:ea typeface="微软雅黑" panose="020B0503020204020204" pitchFamily="34" charset="-122"/>
                <a:cs typeface="+mn-cs"/>
              </a:defRPr>
            </a:lvl5pPr>
            <a:lvl6pPr marL="30486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6pPr>
            <a:lvl7pPr marL="36582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7pPr>
            <a:lvl8pPr marL="4267835"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8pPr>
            <a:lvl9pPr marL="4878070" indent="0" algn="ctr" defTabSz="914400" rtl="0" eaLnBrk="1" latinLnBrk="0" hangingPunct="1">
              <a:spcBef>
                <a:spcPct val="20000"/>
              </a:spcBef>
              <a:buFont typeface="Arial" panose="020B0604020202020204" pitchFamily="34" charset="0"/>
              <a:buNone/>
              <a:defRPr sz="2135" kern="1200">
                <a:solidFill>
                  <a:schemeClr val="tx1"/>
                </a:solidFill>
                <a:latin typeface="+mn-lt"/>
                <a:ea typeface="+mn-ea"/>
                <a:cs typeface="+mn-cs"/>
              </a:defRPr>
            </a:lvl9pPr>
          </a:lstStyle>
          <a:p>
            <a:pPr defTabSz="1219200">
              <a:lnSpc>
                <a:spcPct val="100000"/>
              </a:lnSpc>
              <a:spcBef>
                <a:spcPts val="1200"/>
              </a:spcBef>
            </a:pPr>
            <a:r>
              <a:rPr lang="zh-CN" altLang="en-US" sz="1800" b="1" dirty="0">
                <a:solidFill>
                  <a:srgbClr val="C00000"/>
                </a:solidFill>
                <a:latin typeface="+mn-ea"/>
                <a:ea typeface="+mn-ea"/>
                <a:cs typeface="Arial" panose="020B0604020202020204" pitchFamily="34" charset="0"/>
              </a:rPr>
              <a:t>业务场景</a:t>
            </a:r>
            <a:endParaRPr lang="en-US" altLang="zh-CN" sz="18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1</a:t>
            </a:r>
            <a:r>
              <a:rPr lang="zh-CN" altLang="en-US" sz="1200" dirty="0">
                <a:solidFill>
                  <a:srgbClr val="C00000"/>
                </a:solidFill>
                <a:latin typeface="+mn-ea"/>
                <a:ea typeface="+mn-ea"/>
              </a:rPr>
              <a:t>：</a:t>
            </a:r>
            <a:r>
              <a:rPr lang="zh-CN" altLang="en-US" sz="1200" dirty="0">
                <a:solidFill>
                  <a:schemeClr val="dk1"/>
                </a:solidFill>
                <a:latin typeface="+mn-ea"/>
                <a:ea typeface="+mn-ea"/>
              </a:rPr>
              <a:t>面向垂直部委安全合规场景，如财税、海关等</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2</a:t>
            </a:r>
            <a:r>
              <a:rPr lang="zh-CN" altLang="en-US" sz="1200" dirty="0">
                <a:solidFill>
                  <a:srgbClr val="C00000"/>
                </a:solidFill>
                <a:latin typeface="+mn-ea"/>
                <a:ea typeface="+mn-ea"/>
              </a:rPr>
              <a:t>：</a:t>
            </a:r>
            <a:r>
              <a:rPr lang="zh-CN" altLang="en-US" sz="1200" dirty="0">
                <a:solidFill>
                  <a:schemeClr val="dk1"/>
                </a:solidFill>
                <a:latin typeface="+mn-ea"/>
                <a:ea typeface="+mn-ea"/>
              </a:rPr>
              <a:t>面向政府公共安全场景，如雪亮工程、智慧交警、检法司安等</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rgbClr val="C00000"/>
                </a:solidFill>
                <a:latin typeface="+mn-ea"/>
                <a:ea typeface="+mn-ea"/>
              </a:rPr>
              <a:t>场景</a:t>
            </a:r>
            <a:r>
              <a:rPr lang="en-US" altLang="zh-CN" sz="1200" dirty="0">
                <a:solidFill>
                  <a:srgbClr val="C00000"/>
                </a:solidFill>
                <a:latin typeface="+mn-ea"/>
                <a:ea typeface="+mn-ea"/>
              </a:rPr>
              <a:t>3</a:t>
            </a:r>
            <a:r>
              <a:rPr lang="zh-CN" altLang="en-US" sz="1200" dirty="0">
                <a:solidFill>
                  <a:srgbClr val="C00000"/>
                </a:solidFill>
                <a:latin typeface="+mn-ea"/>
                <a:ea typeface="+mn-ea"/>
              </a:rPr>
              <a:t>：</a:t>
            </a:r>
            <a:r>
              <a:rPr lang="zh-CN" altLang="en-US" sz="1200" dirty="0">
                <a:solidFill>
                  <a:schemeClr val="dk1"/>
                </a:solidFill>
                <a:latin typeface="+mn-ea"/>
                <a:ea typeface="+mn-ea"/>
              </a:rPr>
              <a:t>企业集团云平台统一建设，构建集团</a:t>
            </a:r>
            <a:r>
              <a:rPr lang="en-US" altLang="zh-CN" sz="1200" dirty="0">
                <a:solidFill>
                  <a:schemeClr val="dk1"/>
                </a:solidFill>
                <a:latin typeface="+mn-ea"/>
                <a:ea typeface="+mn-ea"/>
              </a:rPr>
              <a:t>-</a:t>
            </a:r>
            <a:r>
              <a:rPr lang="zh-CN" altLang="en-US" sz="1200" dirty="0">
                <a:solidFill>
                  <a:schemeClr val="dk1"/>
                </a:solidFill>
                <a:latin typeface="+mn-ea"/>
                <a:ea typeface="+mn-ea"/>
              </a:rPr>
              <a:t>分支机构多级扩展云平台</a:t>
            </a:r>
            <a:endParaRPr lang="en-US" altLang="zh-CN" sz="1200" dirty="0">
              <a:solidFill>
                <a:schemeClr val="dk1"/>
              </a:solidFill>
              <a:latin typeface="+mn-ea"/>
              <a:ea typeface="+mn-ea"/>
            </a:endParaRPr>
          </a:p>
          <a:p>
            <a:pPr marL="0" lvl="1" algn="l" defTabSz="1219200">
              <a:spcBef>
                <a:spcPts val="800"/>
              </a:spcBef>
            </a:pPr>
            <a:r>
              <a:rPr lang="zh-CN" altLang="en-US" sz="1800" b="1" dirty="0">
                <a:solidFill>
                  <a:srgbClr val="C00000"/>
                </a:solidFill>
                <a:latin typeface="+mn-ea"/>
                <a:ea typeface="+mn-ea"/>
                <a:cs typeface="Arial" panose="020B0604020202020204" pitchFamily="34" charset="0"/>
              </a:rPr>
              <a:t>方案优势</a:t>
            </a:r>
            <a:endParaRPr lang="en-US" altLang="zh-CN" sz="18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en-US" altLang="zh-CN" sz="1200" dirty="0">
                <a:solidFill>
                  <a:schemeClr val="dk1"/>
                </a:solidFill>
                <a:latin typeface="+mn-ea"/>
                <a:ea typeface="+mn-ea"/>
              </a:rPr>
              <a:t>HCS </a:t>
            </a:r>
            <a:r>
              <a:rPr lang="en-US" altLang="zh-CN" sz="1200" dirty="0" err="1">
                <a:solidFill>
                  <a:schemeClr val="dk1"/>
                </a:solidFill>
                <a:latin typeface="+mn-ea"/>
                <a:ea typeface="+mn-ea"/>
              </a:rPr>
              <a:t>Global+Region</a:t>
            </a:r>
            <a:r>
              <a:rPr lang="zh-CN" altLang="en-US" sz="1200" dirty="0">
                <a:solidFill>
                  <a:schemeClr val="dk1"/>
                </a:solidFill>
                <a:latin typeface="+mn-ea"/>
                <a:ea typeface="+mn-ea"/>
              </a:rPr>
              <a:t>部署构建多级同构混合云</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联邦认证实现云平台统一认证，一键</a:t>
            </a:r>
            <a:r>
              <a:rPr lang="en-US" altLang="zh-CN" sz="1200" dirty="0">
                <a:solidFill>
                  <a:schemeClr val="dk1"/>
                </a:solidFill>
                <a:latin typeface="+mn-ea"/>
                <a:ea typeface="+mn-ea"/>
              </a:rPr>
              <a:t>SSO</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智能的混合云</a:t>
            </a:r>
            <a:r>
              <a:rPr lang="en-US" altLang="zh-CN" sz="1200" dirty="0" err="1">
                <a:solidFill>
                  <a:schemeClr val="dk1"/>
                </a:solidFill>
                <a:latin typeface="+mn-ea"/>
                <a:ea typeface="+mn-ea"/>
              </a:rPr>
              <a:t>DDoS</a:t>
            </a:r>
            <a:r>
              <a:rPr lang="zh-CN" altLang="en-US" sz="1200" dirty="0">
                <a:solidFill>
                  <a:schemeClr val="dk1"/>
                </a:solidFill>
                <a:latin typeface="+mn-ea"/>
                <a:ea typeface="+mn-ea"/>
              </a:rPr>
              <a:t>协同防护能力，业务分层部署</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软硬一体的全栈纵深防护安全体系</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统一门户、统一运维、统一安全</a:t>
            </a:r>
            <a:endParaRPr lang="en-US" altLang="zh-CN" sz="1200" dirty="0">
              <a:solidFill>
                <a:schemeClr val="dk1"/>
              </a:solidFill>
              <a:latin typeface="+mn-ea"/>
              <a:ea typeface="+mn-ea"/>
            </a:endParaRPr>
          </a:p>
          <a:p>
            <a:pPr marL="0" lvl="1" algn="l" defTabSz="1219200">
              <a:spcBef>
                <a:spcPts val="800"/>
              </a:spcBef>
            </a:pPr>
            <a:r>
              <a:rPr lang="zh-CN" altLang="en-US" sz="1800" b="1" dirty="0">
                <a:solidFill>
                  <a:srgbClr val="C00000"/>
                </a:solidFill>
                <a:latin typeface="+mn-ea"/>
                <a:ea typeface="+mn-ea"/>
                <a:cs typeface="Arial" panose="020B0604020202020204" pitchFamily="34" charset="0"/>
              </a:rPr>
              <a:t>客户价值</a:t>
            </a:r>
            <a:endParaRPr lang="en-US" altLang="zh-CN" sz="1800" b="1" dirty="0">
              <a:solidFill>
                <a:srgbClr val="C00000"/>
              </a:solidFill>
              <a:latin typeface="+mn-ea"/>
              <a:ea typeface="+mn-ea"/>
              <a:cs typeface="Arial" panose="020B0604020202020204" pitchFamily="34" charset="0"/>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满足政府机构业务和数据安全合规要求</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协助政府</a:t>
            </a:r>
            <a:r>
              <a:rPr lang="en-US" altLang="zh-CN" sz="1200" dirty="0">
                <a:solidFill>
                  <a:schemeClr val="dk1"/>
                </a:solidFill>
                <a:latin typeface="+mn-ea"/>
                <a:ea typeface="+mn-ea"/>
              </a:rPr>
              <a:t>IT</a:t>
            </a:r>
            <a:r>
              <a:rPr lang="zh-CN" altLang="en-US" sz="1200" dirty="0">
                <a:solidFill>
                  <a:schemeClr val="dk1"/>
                </a:solidFill>
                <a:latin typeface="+mn-ea"/>
                <a:ea typeface="+mn-ea"/>
              </a:rPr>
              <a:t>系统安全架构顶层设计和规划</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云平台统一建设，使用体验一致</a:t>
            </a:r>
            <a:endParaRPr lang="en-US" altLang="zh-CN" sz="1200" dirty="0">
              <a:solidFill>
                <a:schemeClr val="dk1"/>
              </a:solidFill>
              <a:latin typeface="+mn-ea"/>
              <a:ea typeface="+mn-ea"/>
            </a:endParaRPr>
          </a:p>
          <a:p>
            <a:pPr marL="171450" lvl="2" indent="-171450" algn="l">
              <a:spcBef>
                <a:spcPts val="600"/>
              </a:spcBef>
              <a:buFont typeface="Arial" panose="020B0604020202020204" pitchFamily="34" charset="0"/>
              <a:buChar char="•"/>
              <a:defRPr/>
            </a:pPr>
            <a:r>
              <a:rPr lang="zh-CN" altLang="en-US" sz="1200" dirty="0">
                <a:solidFill>
                  <a:schemeClr val="dk1"/>
                </a:solidFill>
                <a:latin typeface="+mn-ea"/>
                <a:ea typeface="+mn-ea"/>
              </a:rPr>
              <a:t>灵活按需扩展分级云平台</a:t>
            </a:r>
            <a:endParaRPr lang="en-US" altLang="zh-CN" sz="1200" dirty="0">
              <a:solidFill>
                <a:schemeClr val="dk1"/>
              </a:solidFill>
              <a:latin typeface="+mn-ea"/>
              <a:ea typeface="+mn-ea"/>
            </a:endParaRPr>
          </a:p>
        </p:txBody>
      </p:sp>
      <p:sp>
        <p:nvSpPr>
          <p:cNvPr id="2" name="标题 1"/>
          <p:cNvSpPr>
            <a:spLocks noGrp="1"/>
          </p:cNvSpPr>
          <p:nvPr>
            <p:ph type="title"/>
          </p:nvPr>
        </p:nvSpPr>
        <p:spPr/>
        <p:txBody>
          <a:bodyPr>
            <a:normAutofit/>
          </a:bodyPr>
          <a:lstStyle/>
          <a:p>
            <a:r>
              <a:rPr lang="zh-CN" altLang="en-US" sz="3200" dirty="0"/>
              <a:t>多级混合云场景：统一门户、统一管理、统一安全</a:t>
            </a:r>
            <a:endParaRPr lang="zh-CN" altLang="en-US" sz="3200" dirty="0"/>
          </a:p>
        </p:txBody>
      </p:sp>
      <p:grpSp>
        <p:nvGrpSpPr>
          <p:cNvPr id="111" name="组合 110"/>
          <p:cNvGrpSpPr/>
          <p:nvPr/>
        </p:nvGrpSpPr>
        <p:grpSpPr>
          <a:xfrm>
            <a:off x="1008063" y="1664804"/>
            <a:ext cx="6329475" cy="4522362"/>
            <a:chOff x="299357" y="1391559"/>
            <a:chExt cx="6329475" cy="4795607"/>
          </a:xfrm>
        </p:grpSpPr>
        <p:sp>
          <p:nvSpPr>
            <p:cNvPr id="85" name="圆角矩形 84"/>
            <p:cNvSpPr/>
            <p:nvPr/>
          </p:nvSpPr>
          <p:spPr bwMode="auto">
            <a:xfrm>
              <a:off x="299357" y="1391559"/>
              <a:ext cx="6329474" cy="4795607"/>
            </a:xfrm>
            <a:prstGeom prst="roundRect">
              <a:avLst>
                <a:gd name="adj" fmla="val 182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86368" tIns="43184" rIns="86368" bIns="43184" numCol="1" rtlCol="0" anchor="t" anchorCtr="0" compatLnSpc="1"/>
            <a:lstStyle/>
            <a:p>
              <a:pPr algn="ctr" defTabSz="863600">
                <a:buClr>
                  <a:srgbClr val="CC9900"/>
                </a:buClr>
              </a:pPr>
              <a:endParaRPr lang="zh-CN" altLang="en-US" sz="1200" dirty="0">
                <a:latin typeface="+mn-ea"/>
                <a:ea typeface="+mn-ea"/>
              </a:endParaRPr>
            </a:p>
          </p:txBody>
        </p:sp>
        <p:cxnSp>
          <p:nvCxnSpPr>
            <p:cNvPr id="9" name="直接连接符 8"/>
            <p:cNvCxnSpPr>
              <a:stCxn id="28" idx="2"/>
            </p:cNvCxnSpPr>
            <p:nvPr/>
          </p:nvCxnSpPr>
          <p:spPr>
            <a:xfrm flipH="1">
              <a:off x="1370283" y="1754692"/>
              <a:ext cx="109558" cy="382217"/>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7"/>
            <p:cNvSpPr/>
            <p:nvPr/>
          </p:nvSpPr>
          <p:spPr bwMode="auto">
            <a:xfrm>
              <a:off x="4822405" y="3307353"/>
              <a:ext cx="1806426" cy="940425"/>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28575">
              <a:solidFill>
                <a:schemeClr val="accent1">
                  <a:lumMod val="75000"/>
                </a:schemeClr>
              </a:solidFill>
              <a:prstDash val="solid"/>
              <a:round/>
            </a:ln>
          </p:spPr>
          <p:txBody>
            <a:bodyPr vert="horz" wrap="square" lIns="68500" tIns="34251" rIns="68500" bIns="34251"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sp>
          <p:nvSpPr>
            <p:cNvPr id="11" name="Freeform 7"/>
            <p:cNvSpPr/>
            <p:nvPr/>
          </p:nvSpPr>
          <p:spPr bwMode="auto">
            <a:xfrm>
              <a:off x="2806455" y="3321750"/>
              <a:ext cx="1926454" cy="942658"/>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28575">
              <a:solidFill>
                <a:schemeClr val="accent1">
                  <a:lumMod val="75000"/>
                </a:schemeClr>
              </a:solidFill>
              <a:prstDash val="solid"/>
              <a:round/>
            </a:ln>
          </p:spPr>
          <p:txBody>
            <a:bodyPr vert="horz" wrap="square" lIns="68500" tIns="34251" rIns="68500" bIns="34251"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sp>
          <p:nvSpPr>
            <p:cNvPr id="12" name="Freeform 7"/>
            <p:cNvSpPr/>
            <p:nvPr/>
          </p:nvSpPr>
          <p:spPr bwMode="auto">
            <a:xfrm>
              <a:off x="358042" y="3305763"/>
              <a:ext cx="2160637" cy="1001360"/>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28575">
              <a:solidFill>
                <a:schemeClr val="accent1">
                  <a:lumMod val="75000"/>
                </a:schemeClr>
              </a:solidFill>
              <a:prstDash val="solid"/>
              <a:round/>
            </a:ln>
          </p:spPr>
          <p:txBody>
            <a:bodyPr vert="horz" wrap="square" lIns="68500" tIns="34251" rIns="68500" bIns="34251"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cxnSp>
          <p:nvCxnSpPr>
            <p:cNvPr id="13" name="直接连接符 12"/>
            <p:cNvCxnSpPr/>
            <p:nvPr/>
          </p:nvCxnSpPr>
          <p:spPr>
            <a:xfrm flipH="1">
              <a:off x="4552492" y="3991459"/>
              <a:ext cx="37969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7"/>
            <p:cNvSpPr/>
            <p:nvPr/>
          </p:nvSpPr>
          <p:spPr bwMode="auto">
            <a:xfrm>
              <a:off x="3684153" y="2005249"/>
              <a:ext cx="1692041" cy="932358"/>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28575">
              <a:solidFill>
                <a:schemeClr val="accent1">
                  <a:lumMod val="75000"/>
                </a:schemeClr>
              </a:solidFill>
              <a:prstDash val="solid"/>
              <a:round/>
            </a:ln>
          </p:spPr>
          <p:txBody>
            <a:bodyPr vert="horz" wrap="square" lIns="68500" tIns="34251" rIns="68500" bIns="34251"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sp>
          <p:nvSpPr>
            <p:cNvPr id="15" name="Freeform 7"/>
            <p:cNvSpPr/>
            <p:nvPr/>
          </p:nvSpPr>
          <p:spPr bwMode="auto">
            <a:xfrm>
              <a:off x="643267" y="2050480"/>
              <a:ext cx="1784128" cy="887127"/>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28575">
              <a:solidFill>
                <a:schemeClr val="accent1">
                  <a:lumMod val="75000"/>
                </a:schemeClr>
              </a:solidFill>
              <a:prstDash val="solid"/>
              <a:round/>
            </a:ln>
          </p:spPr>
          <p:txBody>
            <a:bodyPr vert="horz" wrap="square" lIns="68500" tIns="34251" rIns="68500" bIns="34251" numCol="1" anchor="t" anchorCtr="0" compatLnSpc="1"/>
            <a:lstStyle/>
            <a:p>
              <a:pPr eaLnBrk="0" fontAlgn="base" hangingPunct="0">
                <a:spcBef>
                  <a:spcPct val="0"/>
                </a:spcBef>
                <a:spcAft>
                  <a:spcPct val="0"/>
                </a:spcAft>
              </a:pPr>
              <a:endParaRPr lang="zh-CN" altLang="en-US" sz="1200" dirty="0">
                <a:solidFill>
                  <a:srgbClr val="000000"/>
                </a:solidFill>
                <a:latin typeface="+mn-ea"/>
                <a:ea typeface="+mn-ea"/>
                <a:cs typeface="Arial" panose="020B0604020202020204" pitchFamily="34" charset="0"/>
              </a:endParaRPr>
            </a:p>
          </p:txBody>
        </p:sp>
        <p:sp>
          <p:nvSpPr>
            <p:cNvPr id="16" name="文本框 15"/>
            <p:cNvSpPr txBox="1"/>
            <p:nvPr/>
          </p:nvSpPr>
          <p:spPr>
            <a:xfrm>
              <a:off x="317150" y="2118612"/>
              <a:ext cx="351461" cy="1077030"/>
            </a:xfrm>
            <a:prstGeom prst="rect">
              <a:avLst/>
            </a:prstGeom>
            <a:noFill/>
          </p:spPr>
          <p:txBody>
            <a:bodyPr wrap="square" rtlCol="0">
              <a:spAutoFit/>
            </a:bodyPr>
            <a:lstStyle/>
            <a:p>
              <a:pPr algn="ctr"/>
              <a:r>
                <a:rPr lang="zh-CN" altLang="en-US" sz="1200" dirty="0">
                  <a:latin typeface="+mn-ea"/>
                  <a:ea typeface="+mn-ea"/>
                </a:rPr>
                <a:t>华为云廊坊</a:t>
              </a:r>
              <a:endParaRPr lang="zh-CN" altLang="en-US" sz="1200" dirty="0">
                <a:latin typeface="+mn-ea"/>
                <a:ea typeface="+mn-ea"/>
              </a:endParaRPr>
            </a:p>
          </p:txBody>
        </p:sp>
        <p:cxnSp>
          <p:nvCxnSpPr>
            <p:cNvPr id="17" name="直接连接符 16"/>
            <p:cNvCxnSpPr/>
            <p:nvPr/>
          </p:nvCxnSpPr>
          <p:spPr>
            <a:xfrm>
              <a:off x="2164565" y="2626444"/>
              <a:ext cx="165135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45402" y="2166225"/>
              <a:ext cx="380383" cy="1077030"/>
            </a:xfrm>
            <a:prstGeom prst="rect">
              <a:avLst/>
            </a:prstGeom>
            <a:noFill/>
          </p:spPr>
          <p:txBody>
            <a:bodyPr wrap="square" rtlCol="0">
              <a:spAutoFit/>
            </a:bodyPr>
            <a:lstStyle/>
            <a:p>
              <a:pPr algn="ctr"/>
              <a:r>
                <a:rPr lang="zh-CN" altLang="en-US" sz="1200" dirty="0">
                  <a:latin typeface="+mn-ea"/>
                  <a:ea typeface="+mn-ea"/>
                </a:rPr>
                <a:t>华为云广州</a:t>
              </a:r>
              <a:endParaRPr lang="zh-CN" altLang="en-US" sz="1200" dirty="0">
                <a:latin typeface="+mn-ea"/>
                <a:ea typeface="+mn-ea"/>
              </a:endParaRPr>
            </a:p>
          </p:txBody>
        </p:sp>
        <p:cxnSp>
          <p:nvCxnSpPr>
            <p:cNvPr id="19" name="直接连接符 18"/>
            <p:cNvCxnSpPr/>
            <p:nvPr/>
          </p:nvCxnSpPr>
          <p:spPr>
            <a:xfrm flipH="1">
              <a:off x="3905411" y="2937607"/>
              <a:ext cx="647083" cy="526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52492" y="2937607"/>
              <a:ext cx="942502" cy="565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422111" y="2937607"/>
              <a:ext cx="6176" cy="5261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191722" y="3399387"/>
              <a:ext cx="1318659" cy="489559"/>
            </a:xfrm>
            <a:prstGeom prst="rect">
              <a:avLst/>
            </a:prstGeom>
            <a:noFill/>
          </p:spPr>
          <p:txBody>
            <a:bodyPr wrap="square" rtlCol="0">
              <a:spAutoFit/>
            </a:bodyPr>
            <a:lstStyle/>
            <a:p>
              <a:pPr algn="ctr"/>
              <a:r>
                <a:rPr lang="en-US" altLang="zh-CN" sz="1200" dirty="0" smtClean="0">
                  <a:latin typeface="+mn-ea"/>
                  <a:ea typeface="+mn-ea"/>
                </a:rPr>
                <a:t>HCSO-Global</a:t>
              </a:r>
              <a:endParaRPr lang="en-US" altLang="zh-CN" sz="1200" dirty="0">
                <a:latin typeface="+mn-ea"/>
                <a:ea typeface="+mn-ea"/>
              </a:endParaRPr>
            </a:p>
            <a:p>
              <a:pPr algn="ctr"/>
              <a:r>
                <a:rPr lang="en-US" altLang="zh-CN" sz="1200" dirty="0" smtClean="0">
                  <a:latin typeface="+mn-ea"/>
                  <a:ea typeface="+mn-ea"/>
                </a:rPr>
                <a:t>NH-AZ1</a:t>
              </a:r>
              <a:endParaRPr lang="zh-CN" altLang="en-US" sz="1200" dirty="0">
                <a:latin typeface="+mn-ea"/>
                <a:ea typeface="+mn-ea"/>
              </a:endParaRPr>
            </a:p>
          </p:txBody>
        </p:sp>
        <p:sp>
          <p:nvSpPr>
            <p:cNvPr id="23" name="文本框 22"/>
            <p:cNvSpPr txBox="1"/>
            <p:nvPr/>
          </p:nvSpPr>
          <p:spPr>
            <a:xfrm>
              <a:off x="5016941" y="3387160"/>
              <a:ext cx="1273449" cy="489559"/>
            </a:xfrm>
            <a:prstGeom prst="rect">
              <a:avLst/>
            </a:prstGeom>
            <a:noFill/>
          </p:spPr>
          <p:txBody>
            <a:bodyPr wrap="square" rtlCol="0">
              <a:spAutoFit/>
            </a:bodyPr>
            <a:lstStyle/>
            <a:p>
              <a:pPr algn="ctr"/>
              <a:r>
                <a:rPr lang="en-US" altLang="zh-CN" sz="1200" dirty="0" smtClean="0">
                  <a:latin typeface="+mn-ea"/>
                  <a:ea typeface="+mn-ea"/>
                </a:rPr>
                <a:t>HCSO-Global</a:t>
              </a:r>
              <a:endParaRPr lang="en-US" altLang="zh-CN" sz="1200" dirty="0">
                <a:latin typeface="+mn-ea"/>
                <a:ea typeface="+mn-ea"/>
              </a:endParaRPr>
            </a:p>
            <a:p>
              <a:pPr algn="ctr"/>
              <a:r>
                <a:rPr lang="en-US" altLang="zh-CN" sz="1200" dirty="0" smtClean="0">
                  <a:latin typeface="+mn-ea"/>
                  <a:ea typeface="+mn-ea"/>
                </a:rPr>
                <a:t>NH-AZ2</a:t>
              </a:r>
              <a:endParaRPr lang="zh-CN" altLang="en-US" sz="1200" dirty="0">
                <a:latin typeface="+mn-ea"/>
                <a:ea typeface="+mn-ea"/>
              </a:endParaRPr>
            </a:p>
          </p:txBody>
        </p:sp>
        <p:sp>
          <p:nvSpPr>
            <p:cNvPr id="24" name="文本框 23"/>
            <p:cNvSpPr txBox="1"/>
            <p:nvPr/>
          </p:nvSpPr>
          <p:spPr>
            <a:xfrm>
              <a:off x="586635" y="3512364"/>
              <a:ext cx="1713911" cy="293736"/>
            </a:xfrm>
            <a:prstGeom prst="rect">
              <a:avLst/>
            </a:prstGeom>
            <a:noFill/>
          </p:spPr>
          <p:txBody>
            <a:bodyPr wrap="square" rtlCol="0">
              <a:spAutoFit/>
            </a:bodyPr>
            <a:lstStyle/>
            <a:p>
              <a:pPr algn="ctr"/>
              <a:r>
                <a:rPr lang="en-US" altLang="zh-CN" sz="1200" dirty="0" smtClean="0">
                  <a:latin typeface="+mn-ea"/>
                  <a:ea typeface="+mn-ea"/>
                </a:rPr>
                <a:t>HCSO-Region</a:t>
              </a:r>
              <a:r>
                <a:rPr lang="zh-CN" altLang="en-US" sz="1200" dirty="0" smtClean="0">
                  <a:latin typeface="+mn-ea"/>
                  <a:ea typeface="+mn-ea"/>
                </a:rPr>
                <a:t>（</a:t>
              </a:r>
              <a:r>
                <a:rPr lang="en-US" altLang="zh-CN" sz="1200" dirty="0" smtClean="0">
                  <a:latin typeface="+mn-ea"/>
                  <a:ea typeface="+mn-ea"/>
                </a:rPr>
                <a:t>BJ</a:t>
              </a:r>
              <a:r>
                <a:rPr lang="zh-CN" altLang="en-US" sz="1200" dirty="0" smtClean="0">
                  <a:latin typeface="+mn-ea"/>
                  <a:ea typeface="+mn-ea"/>
                </a:rPr>
                <a:t>）</a:t>
              </a:r>
              <a:endParaRPr lang="zh-CN" altLang="en-US" sz="1200" dirty="0">
                <a:latin typeface="+mn-ea"/>
                <a:ea typeface="+mn-ea"/>
              </a:endParaRPr>
            </a:p>
          </p:txBody>
        </p:sp>
        <p:sp>
          <p:nvSpPr>
            <p:cNvPr id="25" name="矩形 24"/>
            <p:cNvSpPr/>
            <p:nvPr/>
          </p:nvSpPr>
          <p:spPr>
            <a:xfrm>
              <a:off x="299358" y="3288922"/>
              <a:ext cx="6329474" cy="1108861"/>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7" name="文本框 26"/>
            <p:cNvSpPr txBox="1"/>
            <p:nvPr/>
          </p:nvSpPr>
          <p:spPr>
            <a:xfrm>
              <a:off x="4196090" y="1506371"/>
              <a:ext cx="982514" cy="20638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b="0" dirty="0">
                  <a:solidFill>
                    <a:schemeClr val="tx1"/>
                  </a:solidFill>
                  <a:latin typeface="+mn-ea"/>
                </a:rPr>
                <a:t>外联</a:t>
              </a:r>
              <a:r>
                <a:rPr lang="en-US" altLang="zh-CN" sz="1200" b="0" dirty="0">
                  <a:solidFill>
                    <a:schemeClr val="tx1"/>
                  </a:solidFill>
                  <a:latin typeface="+mn-ea"/>
                </a:rPr>
                <a:t>xx</a:t>
              </a:r>
              <a:r>
                <a:rPr lang="zh-CN" altLang="en-US" sz="1200" b="0" dirty="0">
                  <a:solidFill>
                    <a:schemeClr val="tx1"/>
                  </a:solidFill>
                  <a:latin typeface="+mn-ea"/>
                </a:rPr>
                <a:t>单位</a:t>
              </a:r>
              <a:endParaRPr lang="zh-CN" altLang="en-US" sz="1200" b="0" dirty="0">
                <a:solidFill>
                  <a:schemeClr val="tx1"/>
                </a:solidFill>
                <a:latin typeface="+mn-ea"/>
              </a:endParaRPr>
            </a:p>
          </p:txBody>
        </p:sp>
        <p:sp>
          <p:nvSpPr>
            <p:cNvPr id="28" name="文本框 27"/>
            <p:cNvSpPr txBox="1"/>
            <p:nvPr/>
          </p:nvSpPr>
          <p:spPr>
            <a:xfrm>
              <a:off x="982992" y="1506370"/>
              <a:ext cx="993697" cy="24832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外联</a:t>
              </a:r>
              <a:r>
                <a:rPr lang="en-US" altLang="zh-CN" sz="1200" b="0" dirty="0">
                  <a:latin typeface="+mn-ea"/>
                </a:rPr>
                <a:t>xx</a:t>
              </a:r>
              <a:r>
                <a:rPr lang="zh-CN" altLang="en-US" sz="1200" b="0" dirty="0">
                  <a:latin typeface="+mn-ea"/>
                </a:rPr>
                <a:t>单位</a:t>
              </a:r>
              <a:endParaRPr lang="zh-CN" altLang="en-US" sz="1200" b="0" dirty="0">
                <a:latin typeface="+mn-ea"/>
              </a:endParaRPr>
            </a:p>
          </p:txBody>
        </p:sp>
        <p:sp>
          <p:nvSpPr>
            <p:cNvPr id="29" name="文本框 28"/>
            <p:cNvSpPr txBox="1"/>
            <p:nvPr/>
          </p:nvSpPr>
          <p:spPr>
            <a:xfrm>
              <a:off x="4554021" y="4245787"/>
              <a:ext cx="792953" cy="293736"/>
            </a:xfrm>
            <a:prstGeom prst="rect">
              <a:avLst/>
            </a:prstGeom>
            <a:noFill/>
          </p:spPr>
          <p:txBody>
            <a:bodyPr wrap="square" rtlCol="0">
              <a:spAutoFit/>
            </a:bodyPr>
            <a:lstStyle/>
            <a:p>
              <a:pPr algn="ctr"/>
              <a:r>
                <a:rPr lang="zh-CN" altLang="en-US" sz="1200" dirty="0">
                  <a:solidFill>
                    <a:srgbClr val="C00000"/>
                  </a:solidFill>
                  <a:latin typeface="+mn-ea"/>
                  <a:ea typeface="+mn-ea"/>
                </a:rPr>
                <a:t>同城双活</a:t>
              </a:r>
              <a:endParaRPr lang="zh-CN" altLang="en-US" sz="1200" dirty="0">
                <a:solidFill>
                  <a:srgbClr val="C00000"/>
                </a:solidFill>
                <a:latin typeface="+mn-ea"/>
                <a:ea typeface="+mn-ea"/>
              </a:endParaRPr>
            </a:p>
          </p:txBody>
        </p:sp>
        <p:sp>
          <p:nvSpPr>
            <p:cNvPr id="30" name="文本框 29"/>
            <p:cNvSpPr txBox="1"/>
            <p:nvPr/>
          </p:nvSpPr>
          <p:spPr>
            <a:xfrm>
              <a:off x="2064150" y="4186731"/>
              <a:ext cx="792953" cy="293736"/>
            </a:xfrm>
            <a:prstGeom prst="rect">
              <a:avLst/>
            </a:prstGeom>
            <a:noFill/>
          </p:spPr>
          <p:txBody>
            <a:bodyPr wrap="square" rtlCol="0">
              <a:spAutoFit/>
            </a:bodyPr>
            <a:lstStyle/>
            <a:p>
              <a:pPr algn="ctr"/>
              <a:r>
                <a:rPr lang="zh-CN" altLang="en-US" sz="1200" dirty="0">
                  <a:solidFill>
                    <a:srgbClr val="C00000"/>
                  </a:solidFill>
                  <a:latin typeface="+mn-ea"/>
                  <a:ea typeface="+mn-ea"/>
                </a:rPr>
                <a:t>异地容灾</a:t>
              </a:r>
              <a:endParaRPr lang="zh-CN" altLang="en-US" sz="1200" dirty="0">
                <a:solidFill>
                  <a:srgbClr val="C00000"/>
                </a:solidFill>
                <a:latin typeface="+mn-ea"/>
                <a:ea typeface="+mn-ea"/>
              </a:endParaRPr>
            </a:p>
          </p:txBody>
        </p:sp>
        <p:cxnSp>
          <p:nvCxnSpPr>
            <p:cNvPr id="31" name="直接连接符 30"/>
            <p:cNvCxnSpPr>
              <a:stCxn id="27" idx="2"/>
            </p:cNvCxnSpPr>
            <p:nvPr/>
          </p:nvCxnSpPr>
          <p:spPr>
            <a:xfrm flipH="1">
              <a:off x="4584177" y="1712759"/>
              <a:ext cx="103170" cy="417842"/>
            </a:xfrm>
            <a:prstGeom prst="line">
              <a:avLst/>
            </a:prstGeom>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70368" y="1739360"/>
              <a:ext cx="792022" cy="293736"/>
            </a:xfrm>
            <a:prstGeom prst="rect">
              <a:avLst/>
            </a:prstGeom>
            <a:noFill/>
          </p:spPr>
          <p:txBody>
            <a:bodyPr wrap="square" rtlCol="0">
              <a:spAutoFit/>
            </a:bodyPr>
            <a:lstStyle/>
            <a:p>
              <a:pPr algn="ctr"/>
              <a:r>
                <a:rPr lang="zh-CN" altLang="en-US" sz="1200" dirty="0">
                  <a:latin typeface="+mn-ea"/>
                  <a:ea typeface="+mn-ea"/>
                </a:rPr>
                <a:t>互联网</a:t>
              </a:r>
              <a:endParaRPr lang="zh-CN" altLang="en-US" sz="1200" dirty="0">
                <a:latin typeface="+mn-ea"/>
                <a:ea typeface="+mn-ea"/>
              </a:endParaRPr>
            </a:p>
          </p:txBody>
        </p:sp>
        <p:sp>
          <p:nvSpPr>
            <p:cNvPr id="36" name="文本框 35"/>
            <p:cNvSpPr txBox="1"/>
            <p:nvPr/>
          </p:nvSpPr>
          <p:spPr>
            <a:xfrm>
              <a:off x="4032872" y="2426773"/>
              <a:ext cx="1156348" cy="444890"/>
            </a:xfrm>
            <a:prstGeom prst="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区块链网关</a:t>
              </a:r>
              <a:r>
                <a:rPr lang="en-US" altLang="zh-CN" sz="1200" b="0" dirty="0">
                  <a:latin typeface="+mn-ea"/>
                </a:rPr>
                <a:t>+</a:t>
              </a:r>
              <a:r>
                <a:rPr lang="zh-CN" altLang="en-US" sz="1200" b="0" dirty="0">
                  <a:latin typeface="+mn-ea"/>
                </a:rPr>
                <a:t>共识节点</a:t>
              </a:r>
              <a:endParaRPr lang="zh-CN" altLang="en-US" sz="1200" b="0" dirty="0">
                <a:latin typeface="+mn-ea"/>
              </a:endParaRPr>
            </a:p>
          </p:txBody>
        </p:sp>
        <p:sp>
          <p:nvSpPr>
            <p:cNvPr id="37" name="文本框 36"/>
            <p:cNvSpPr txBox="1"/>
            <p:nvPr/>
          </p:nvSpPr>
          <p:spPr>
            <a:xfrm>
              <a:off x="3213512" y="3857988"/>
              <a:ext cx="1156348" cy="368232"/>
            </a:xfrm>
            <a:prstGeom prst="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000" b="1">
                  <a:solidFill>
                    <a:schemeClr val="tx1"/>
                  </a:solidFill>
                </a:defRPr>
              </a:lvl1pPr>
            </a:lstStyle>
            <a:p>
              <a:r>
                <a:rPr lang="zh-CN" altLang="en-US" sz="1200" b="0" dirty="0">
                  <a:latin typeface="+mn-ea"/>
                </a:rPr>
                <a:t>区块链网关</a:t>
              </a:r>
              <a:r>
                <a:rPr lang="en-US" altLang="zh-CN" sz="1200" b="0" dirty="0">
                  <a:latin typeface="+mn-ea"/>
                </a:rPr>
                <a:t>+</a:t>
              </a:r>
              <a:r>
                <a:rPr lang="zh-CN" altLang="en-US" sz="1200" b="0" dirty="0">
                  <a:latin typeface="+mn-ea"/>
                </a:rPr>
                <a:t>记账节点</a:t>
              </a:r>
              <a:endParaRPr lang="zh-CN" altLang="en-US" sz="1200" b="0" dirty="0">
                <a:latin typeface="+mn-ea"/>
              </a:endParaRPr>
            </a:p>
          </p:txBody>
        </p:sp>
        <p:sp>
          <p:nvSpPr>
            <p:cNvPr id="38" name="文本框 37"/>
            <p:cNvSpPr txBox="1"/>
            <p:nvPr/>
          </p:nvSpPr>
          <p:spPr>
            <a:xfrm>
              <a:off x="5087106" y="3873951"/>
              <a:ext cx="1156348" cy="341408"/>
            </a:xfrm>
            <a:prstGeom prst="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000" b="1">
                  <a:solidFill>
                    <a:schemeClr val="tx1"/>
                  </a:solidFill>
                </a:defRPr>
              </a:lvl1pPr>
            </a:lstStyle>
            <a:p>
              <a:r>
                <a:rPr lang="zh-CN" altLang="en-US" sz="1200" b="0" dirty="0">
                  <a:latin typeface="+mn-ea"/>
                </a:rPr>
                <a:t>区块链网关</a:t>
              </a:r>
              <a:r>
                <a:rPr lang="en-US" altLang="zh-CN" sz="1200" b="0" dirty="0">
                  <a:latin typeface="+mn-ea"/>
                </a:rPr>
                <a:t>+</a:t>
              </a:r>
              <a:r>
                <a:rPr lang="zh-CN" altLang="en-US" sz="1200" b="0" dirty="0">
                  <a:latin typeface="+mn-ea"/>
                </a:rPr>
                <a:t>记账节点</a:t>
              </a:r>
              <a:endParaRPr lang="zh-CN" altLang="en-US" sz="1200" b="0" dirty="0">
                <a:latin typeface="+mn-ea"/>
              </a:endParaRPr>
            </a:p>
          </p:txBody>
        </p:sp>
        <p:sp>
          <p:nvSpPr>
            <p:cNvPr id="39" name="文本框 38"/>
            <p:cNvSpPr txBox="1"/>
            <p:nvPr/>
          </p:nvSpPr>
          <p:spPr>
            <a:xfrm>
              <a:off x="820342" y="3894177"/>
              <a:ext cx="1156348" cy="328791"/>
            </a:xfrm>
            <a:prstGeom prst="rect">
              <a:avLst/>
            </a:prstGeom>
            <a:solidFill>
              <a:schemeClr val="accent3">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000" b="1">
                  <a:solidFill>
                    <a:schemeClr val="tx1"/>
                  </a:solidFill>
                </a:defRPr>
              </a:lvl1pPr>
            </a:lstStyle>
            <a:p>
              <a:r>
                <a:rPr lang="zh-CN" altLang="en-US" sz="1200" b="0" dirty="0">
                  <a:latin typeface="+mn-ea"/>
                </a:rPr>
                <a:t>区块链网关</a:t>
              </a:r>
              <a:r>
                <a:rPr lang="en-US" altLang="zh-CN" sz="1200" b="0" dirty="0">
                  <a:latin typeface="+mn-ea"/>
                </a:rPr>
                <a:t>+</a:t>
              </a:r>
              <a:r>
                <a:rPr lang="zh-CN" altLang="en-US" sz="1200" b="0" dirty="0">
                  <a:latin typeface="+mn-ea"/>
                </a:rPr>
                <a:t>记账节点</a:t>
              </a:r>
              <a:endParaRPr lang="zh-CN" altLang="en-US" sz="1200" b="0" dirty="0">
                <a:latin typeface="+mn-ea"/>
              </a:endParaRPr>
            </a:p>
          </p:txBody>
        </p:sp>
        <p:sp>
          <p:nvSpPr>
            <p:cNvPr id="40" name="文本框 39"/>
            <p:cNvSpPr txBox="1"/>
            <p:nvPr/>
          </p:nvSpPr>
          <p:spPr>
            <a:xfrm>
              <a:off x="3866193" y="3028704"/>
              <a:ext cx="617855" cy="293736"/>
            </a:xfrm>
            <a:prstGeom prst="rect">
              <a:avLst/>
            </a:prstGeom>
            <a:noFill/>
          </p:spPr>
          <p:txBody>
            <a:bodyPr wrap="square" rtlCol="0">
              <a:spAutoFit/>
            </a:bodyPr>
            <a:lstStyle/>
            <a:p>
              <a:pPr algn="ctr"/>
              <a:r>
                <a:rPr lang="zh-CN" altLang="en-US" sz="1200" dirty="0">
                  <a:latin typeface="+mn-ea"/>
                  <a:ea typeface="+mn-ea"/>
                </a:rPr>
                <a:t>专线</a:t>
              </a:r>
              <a:endParaRPr lang="zh-CN" altLang="en-US" sz="1200" dirty="0">
                <a:latin typeface="+mn-ea"/>
                <a:ea typeface="+mn-ea"/>
              </a:endParaRPr>
            </a:p>
          </p:txBody>
        </p:sp>
        <p:sp>
          <p:nvSpPr>
            <p:cNvPr id="41" name="文本框 40"/>
            <p:cNvSpPr txBox="1"/>
            <p:nvPr/>
          </p:nvSpPr>
          <p:spPr>
            <a:xfrm>
              <a:off x="1146116" y="1796524"/>
              <a:ext cx="754406" cy="293736"/>
            </a:xfrm>
            <a:prstGeom prst="rect">
              <a:avLst/>
            </a:prstGeom>
            <a:noFill/>
          </p:spPr>
          <p:txBody>
            <a:bodyPr wrap="square" rtlCol="0">
              <a:spAutoFit/>
            </a:bodyPr>
            <a:lstStyle/>
            <a:p>
              <a:pPr algn="ctr"/>
              <a:r>
                <a:rPr lang="zh-CN" altLang="en-US" sz="1200" dirty="0">
                  <a:latin typeface="+mn-ea"/>
                  <a:ea typeface="+mn-ea"/>
                </a:rPr>
                <a:t>互联网</a:t>
              </a:r>
              <a:endParaRPr lang="zh-CN" altLang="en-US" sz="1200" dirty="0">
                <a:latin typeface="+mn-ea"/>
                <a:ea typeface="+mn-ea"/>
              </a:endParaRPr>
            </a:p>
          </p:txBody>
        </p:sp>
        <p:sp>
          <p:nvSpPr>
            <p:cNvPr id="42" name="文本框 41"/>
            <p:cNvSpPr txBox="1"/>
            <p:nvPr/>
          </p:nvSpPr>
          <p:spPr>
            <a:xfrm>
              <a:off x="1061914" y="3027993"/>
              <a:ext cx="630402" cy="293736"/>
            </a:xfrm>
            <a:prstGeom prst="rect">
              <a:avLst/>
            </a:prstGeom>
            <a:noFill/>
          </p:spPr>
          <p:txBody>
            <a:bodyPr wrap="square" rtlCol="0">
              <a:spAutoFit/>
            </a:bodyPr>
            <a:lstStyle/>
            <a:p>
              <a:pPr algn="ctr"/>
              <a:r>
                <a:rPr lang="zh-CN" altLang="en-US" sz="1200" dirty="0">
                  <a:latin typeface="+mn-ea"/>
                  <a:ea typeface="+mn-ea"/>
                </a:rPr>
                <a:t>专线</a:t>
              </a:r>
              <a:endParaRPr lang="zh-CN" altLang="en-US" sz="1200" dirty="0">
                <a:latin typeface="+mn-ea"/>
                <a:ea typeface="+mn-ea"/>
              </a:endParaRPr>
            </a:p>
          </p:txBody>
        </p:sp>
        <p:sp>
          <p:nvSpPr>
            <p:cNvPr id="43" name="文本框 42"/>
            <p:cNvSpPr txBox="1"/>
            <p:nvPr/>
          </p:nvSpPr>
          <p:spPr>
            <a:xfrm>
              <a:off x="782725" y="2408336"/>
              <a:ext cx="1156348" cy="487831"/>
            </a:xfrm>
            <a:prstGeom prst="rect">
              <a:avLst/>
            </a:prstGeom>
            <a:solidFill>
              <a:schemeClr val="accent3">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区块链网关</a:t>
              </a:r>
              <a:r>
                <a:rPr lang="en-US" altLang="zh-CN" sz="1200" b="0" dirty="0">
                  <a:latin typeface="+mn-ea"/>
                </a:rPr>
                <a:t>+</a:t>
              </a:r>
              <a:r>
                <a:rPr lang="zh-CN" altLang="en-US" sz="1200" b="0" dirty="0">
                  <a:latin typeface="+mn-ea"/>
                </a:rPr>
                <a:t>共识节点</a:t>
              </a:r>
              <a:endParaRPr lang="zh-CN" altLang="en-US" sz="1200" b="0" dirty="0">
                <a:latin typeface="+mn-ea"/>
              </a:endParaRPr>
            </a:p>
          </p:txBody>
        </p:sp>
        <p:sp>
          <p:nvSpPr>
            <p:cNvPr id="45" name="文本框 44"/>
            <p:cNvSpPr txBox="1"/>
            <p:nvPr/>
          </p:nvSpPr>
          <p:spPr>
            <a:xfrm>
              <a:off x="1637866" y="5005283"/>
              <a:ext cx="910845" cy="293736"/>
            </a:xfrm>
            <a:prstGeom prst="rect">
              <a:avLst/>
            </a:prstGeom>
            <a:noFill/>
          </p:spPr>
          <p:txBody>
            <a:bodyPr wrap="square" rtlCol="0">
              <a:spAutoFit/>
            </a:bodyPr>
            <a:lstStyle>
              <a:defPPr>
                <a:defRPr lang="zh-CN"/>
              </a:defPPr>
              <a:lvl1pPr algn="ctr">
                <a:defRPr sz="1400"/>
              </a:lvl1pPr>
            </a:lstStyle>
            <a:p>
              <a:r>
                <a:rPr lang="en-US" altLang="zh-CN" sz="1200" dirty="0">
                  <a:latin typeface="+mn-ea"/>
                  <a:ea typeface="+mn-ea"/>
                </a:rPr>
                <a:t>150M</a:t>
              </a:r>
              <a:endParaRPr lang="zh-CN" altLang="en-US" sz="1200" dirty="0">
                <a:latin typeface="+mn-ea"/>
                <a:ea typeface="+mn-ea"/>
              </a:endParaRPr>
            </a:p>
          </p:txBody>
        </p:sp>
        <p:sp>
          <p:nvSpPr>
            <p:cNvPr id="46" name="文本框 45"/>
            <p:cNvSpPr txBox="1"/>
            <p:nvPr/>
          </p:nvSpPr>
          <p:spPr>
            <a:xfrm>
              <a:off x="3706551" y="4977159"/>
              <a:ext cx="777498" cy="293736"/>
            </a:xfrm>
            <a:prstGeom prst="rect">
              <a:avLst/>
            </a:prstGeom>
            <a:noFill/>
          </p:spPr>
          <p:txBody>
            <a:bodyPr wrap="square" rtlCol="0">
              <a:spAutoFit/>
            </a:bodyPr>
            <a:lstStyle>
              <a:defPPr>
                <a:defRPr lang="zh-CN"/>
              </a:defPPr>
              <a:lvl1pPr algn="ctr">
                <a:defRPr sz="1400"/>
              </a:lvl1pPr>
            </a:lstStyle>
            <a:p>
              <a:r>
                <a:rPr lang="en-US" altLang="zh-CN" sz="1200" dirty="0">
                  <a:latin typeface="+mn-ea"/>
                  <a:ea typeface="+mn-ea"/>
                </a:rPr>
                <a:t>150M</a:t>
              </a:r>
              <a:endParaRPr lang="zh-CN" altLang="en-US" sz="1200" dirty="0">
                <a:latin typeface="+mn-ea"/>
                <a:ea typeface="+mn-ea"/>
              </a:endParaRPr>
            </a:p>
          </p:txBody>
        </p:sp>
        <p:pic>
          <p:nvPicPr>
            <p:cNvPr id="47" name="Picture 98" descr="抽象图标56c"/>
            <p:cNvPicPr>
              <a:picLocks noChangeAspect="1" noChangeArrowheads="1"/>
            </p:cNvPicPr>
            <p:nvPr/>
          </p:nvPicPr>
          <p:blipFill>
            <a:blip r:embed="rId1" cstate="print"/>
            <a:srcRect/>
            <a:stretch>
              <a:fillRect/>
            </a:stretch>
          </p:blipFill>
          <p:spPr bwMode="auto">
            <a:xfrm>
              <a:off x="1660581" y="4549500"/>
              <a:ext cx="306002" cy="176730"/>
            </a:xfrm>
            <a:prstGeom prst="rect">
              <a:avLst/>
            </a:prstGeom>
            <a:noFill/>
            <a:ln w="9525">
              <a:noFill/>
              <a:miter lim="800000"/>
              <a:headEnd/>
              <a:tailEnd/>
            </a:ln>
          </p:spPr>
        </p:pic>
        <p:pic>
          <p:nvPicPr>
            <p:cNvPr id="48" name="Picture 98" descr="抽象图标56c"/>
            <p:cNvPicPr>
              <a:picLocks noChangeAspect="1" noChangeArrowheads="1"/>
            </p:cNvPicPr>
            <p:nvPr/>
          </p:nvPicPr>
          <p:blipFill>
            <a:blip r:embed="rId1" cstate="print"/>
            <a:srcRect/>
            <a:stretch>
              <a:fillRect/>
            </a:stretch>
          </p:blipFill>
          <p:spPr bwMode="auto">
            <a:xfrm>
              <a:off x="2029636" y="4549644"/>
              <a:ext cx="308644" cy="178255"/>
            </a:xfrm>
            <a:prstGeom prst="rect">
              <a:avLst/>
            </a:prstGeom>
            <a:noFill/>
            <a:ln w="9525">
              <a:noFill/>
              <a:miter lim="800000"/>
              <a:headEnd/>
              <a:tailEnd/>
            </a:ln>
          </p:spPr>
        </p:pic>
        <p:pic>
          <p:nvPicPr>
            <p:cNvPr id="49" name="Picture 98" descr="抽象图标56c"/>
            <p:cNvPicPr>
              <a:picLocks noChangeAspect="1" noChangeArrowheads="1"/>
            </p:cNvPicPr>
            <p:nvPr/>
          </p:nvPicPr>
          <p:blipFill>
            <a:blip r:embed="rId1" cstate="print"/>
            <a:srcRect/>
            <a:stretch>
              <a:fillRect/>
            </a:stretch>
          </p:blipFill>
          <p:spPr bwMode="auto">
            <a:xfrm>
              <a:off x="4183542" y="4547175"/>
              <a:ext cx="276565" cy="159729"/>
            </a:xfrm>
            <a:prstGeom prst="rect">
              <a:avLst/>
            </a:prstGeom>
            <a:noFill/>
            <a:ln w="9525">
              <a:noFill/>
              <a:miter lim="800000"/>
              <a:headEnd/>
              <a:tailEnd/>
            </a:ln>
          </p:spPr>
        </p:pic>
        <p:pic>
          <p:nvPicPr>
            <p:cNvPr id="50" name="Picture 98" descr="抽象图标56c"/>
            <p:cNvPicPr>
              <a:picLocks noChangeAspect="1" noChangeArrowheads="1"/>
            </p:cNvPicPr>
            <p:nvPr/>
          </p:nvPicPr>
          <p:blipFill>
            <a:blip r:embed="rId1" cstate="print"/>
            <a:srcRect/>
            <a:stretch>
              <a:fillRect/>
            </a:stretch>
          </p:blipFill>
          <p:spPr bwMode="auto">
            <a:xfrm>
              <a:off x="4530334" y="4547596"/>
              <a:ext cx="278726" cy="160976"/>
            </a:xfrm>
            <a:prstGeom prst="rect">
              <a:avLst/>
            </a:prstGeom>
            <a:noFill/>
            <a:ln w="9525">
              <a:noFill/>
              <a:miter lim="800000"/>
              <a:headEnd/>
              <a:tailEnd/>
            </a:ln>
          </p:spPr>
        </p:pic>
        <p:pic>
          <p:nvPicPr>
            <p:cNvPr id="51" name="Picture 98" descr="抽象图标56c"/>
            <p:cNvPicPr>
              <a:picLocks noChangeAspect="1" noChangeArrowheads="1"/>
            </p:cNvPicPr>
            <p:nvPr/>
          </p:nvPicPr>
          <p:blipFill>
            <a:blip r:embed="rId1" cstate="print"/>
            <a:srcRect/>
            <a:stretch>
              <a:fillRect/>
            </a:stretch>
          </p:blipFill>
          <p:spPr bwMode="auto">
            <a:xfrm>
              <a:off x="2754953" y="5370926"/>
              <a:ext cx="294218" cy="169924"/>
            </a:xfrm>
            <a:prstGeom prst="rect">
              <a:avLst/>
            </a:prstGeom>
            <a:noFill/>
            <a:ln w="9525">
              <a:noFill/>
              <a:miter lim="800000"/>
              <a:headEnd/>
              <a:tailEnd/>
            </a:ln>
          </p:spPr>
        </p:pic>
        <p:pic>
          <p:nvPicPr>
            <p:cNvPr id="52" name="Picture 98" descr="抽象图标56c"/>
            <p:cNvPicPr>
              <a:picLocks noChangeAspect="1" noChangeArrowheads="1"/>
            </p:cNvPicPr>
            <p:nvPr/>
          </p:nvPicPr>
          <p:blipFill>
            <a:blip r:embed="rId1" cstate="print"/>
            <a:srcRect/>
            <a:stretch>
              <a:fillRect/>
            </a:stretch>
          </p:blipFill>
          <p:spPr bwMode="auto">
            <a:xfrm>
              <a:off x="3149265" y="5372594"/>
              <a:ext cx="294218" cy="169924"/>
            </a:xfrm>
            <a:prstGeom prst="rect">
              <a:avLst/>
            </a:prstGeom>
            <a:noFill/>
            <a:ln w="9525">
              <a:noFill/>
              <a:miter lim="800000"/>
              <a:headEnd/>
              <a:tailEnd/>
            </a:ln>
          </p:spPr>
        </p:pic>
        <p:cxnSp>
          <p:nvCxnSpPr>
            <p:cNvPr id="53" name="直接连接符 52"/>
            <p:cNvCxnSpPr>
              <a:stCxn id="47" idx="3"/>
              <a:endCxn id="48" idx="1"/>
            </p:cNvCxnSpPr>
            <p:nvPr/>
          </p:nvCxnSpPr>
          <p:spPr>
            <a:xfrm>
              <a:off x="1966582" y="4637866"/>
              <a:ext cx="63054" cy="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9" idx="3"/>
              <a:endCxn id="50" idx="1"/>
            </p:cNvCxnSpPr>
            <p:nvPr/>
          </p:nvCxnSpPr>
          <p:spPr>
            <a:xfrm>
              <a:off x="4460107" y="4627039"/>
              <a:ext cx="70227"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1" idx="3"/>
              <a:endCxn id="52" idx="1"/>
            </p:cNvCxnSpPr>
            <p:nvPr/>
          </p:nvCxnSpPr>
          <p:spPr>
            <a:xfrm>
              <a:off x="3049171" y="5455888"/>
              <a:ext cx="100095" cy="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7" idx="2"/>
              <a:endCxn id="51" idx="0"/>
            </p:cNvCxnSpPr>
            <p:nvPr/>
          </p:nvCxnSpPr>
          <p:spPr>
            <a:xfrm>
              <a:off x="1813581" y="4726230"/>
              <a:ext cx="1088481" cy="64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8" idx="2"/>
              <a:endCxn id="52" idx="0"/>
            </p:cNvCxnSpPr>
            <p:nvPr/>
          </p:nvCxnSpPr>
          <p:spPr>
            <a:xfrm>
              <a:off x="2183958" y="4727898"/>
              <a:ext cx="1112416" cy="64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1" idx="0"/>
              <a:endCxn id="49" idx="2"/>
            </p:cNvCxnSpPr>
            <p:nvPr/>
          </p:nvCxnSpPr>
          <p:spPr>
            <a:xfrm flipV="1">
              <a:off x="2902063" y="4706904"/>
              <a:ext cx="1419762" cy="664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2" idx="0"/>
              <a:endCxn id="50" idx="2"/>
            </p:cNvCxnSpPr>
            <p:nvPr/>
          </p:nvCxnSpPr>
          <p:spPr>
            <a:xfrm flipV="1">
              <a:off x="3296374" y="4708572"/>
              <a:ext cx="1373323" cy="664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8" idx="3"/>
              <a:endCxn id="49" idx="1"/>
            </p:cNvCxnSpPr>
            <p:nvPr/>
          </p:nvCxnSpPr>
          <p:spPr>
            <a:xfrm flipV="1">
              <a:off x="2338280" y="4627040"/>
              <a:ext cx="1845261" cy="11732"/>
            </a:xfrm>
            <a:prstGeom prst="line">
              <a:avLst/>
            </a:prstGeom>
            <a:ln w="63500" cmpd="dbl"/>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13424" y="4508645"/>
              <a:ext cx="704233" cy="489559"/>
            </a:xfrm>
            <a:prstGeom prst="rect">
              <a:avLst/>
            </a:prstGeom>
            <a:noFill/>
          </p:spPr>
          <p:txBody>
            <a:bodyPr wrap="square" rtlCol="0">
              <a:spAutoFit/>
            </a:bodyPr>
            <a:lstStyle/>
            <a:p>
              <a:r>
                <a:rPr lang="zh-CN" altLang="en-US" sz="1200" dirty="0">
                  <a:latin typeface="+mn-ea"/>
                  <a:ea typeface="+mn-ea"/>
                </a:rPr>
                <a:t>骨干路由器</a:t>
              </a:r>
              <a:endParaRPr lang="zh-CN" altLang="en-US" sz="1200" dirty="0">
                <a:latin typeface="+mn-ea"/>
                <a:ea typeface="+mn-ea"/>
              </a:endParaRPr>
            </a:p>
          </p:txBody>
        </p:sp>
        <p:sp>
          <p:nvSpPr>
            <p:cNvPr id="62" name="文本框 61"/>
            <p:cNvSpPr txBox="1"/>
            <p:nvPr/>
          </p:nvSpPr>
          <p:spPr>
            <a:xfrm>
              <a:off x="2670571" y="5135540"/>
              <a:ext cx="1145344" cy="293736"/>
            </a:xfrm>
            <a:prstGeom prst="rect">
              <a:avLst/>
            </a:prstGeom>
            <a:noFill/>
          </p:spPr>
          <p:txBody>
            <a:bodyPr wrap="square" rtlCol="0">
              <a:spAutoFit/>
            </a:bodyPr>
            <a:lstStyle/>
            <a:p>
              <a:r>
                <a:rPr lang="zh-CN" altLang="en-US" sz="1200" dirty="0">
                  <a:latin typeface="+mn-ea"/>
                  <a:ea typeface="+mn-ea"/>
                </a:rPr>
                <a:t>骨干路由器</a:t>
              </a:r>
              <a:endParaRPr lang="zh-CN" altLang="en-US" sz="1200" dirty="0">
                <a:latin typeface="+mn-ea"/>
                <a:ea typeface="+mn-ea"/>
              </a:endParaRPr>
            </a:p>
          </p:txBody>
        </p:sp>
        <p:sp>
          <p:nvSpPr>
            <p:cNvPr id="63" name="文本框 62"/>
            <p:cNvSpPr txBox="1"/>
            <p:nvPr/>
          </p:nvSpPr>
          <p:spPr>
            <a:xfrm>
              <a:off x="2853751" y="4592067"/>
              <a:ext cx="900889" cy="293736"/>
            </a:xfrm>
            <a:prstGeom prst="rect">
              <a:avLst/>
            </a:prstGeom>
            <a:noFill/>
          </p:spPr>
          <p:txBody>
            <a:bodyPr wrap="square" rtlCol="0">
              <a:spAutoFit/>
            </a:bodyPr>
            <a:lstStyle/>
            <a:p>
              <a:pPr algn="ctr"/>
              <a:r>
                <a:rPr lang="zh-CN" altLang="en-US" sz="1200" dirty="0" smtClean="0">
                  <a:latin typeface="+mn-ea"/>
                  <a:ea typeface="+mn-ea"/>
                </a:rPr>
                <a:t>专</a:t>
              </a:r>
              <a:r>
                <a:rPr lang="zh-CN" altLang="en-US" sz="1200" dirty="0">
                  <a:latin typeface="+mn-ea"/>
                  <a:ea typeface="+mn-ea"/>
                </a:rPr>
                <a:t>网</a:t>
              </a:r>
              <a:endParaRPr lang="zh-CN" altLang="en-US" sz="1200" dirty="0">
                <a:latin typeface="+mn-ea"/>
                <a:ea typeface="+mn-ea"/>
              </a:endParaRPr>
            </a:p>
          </p:txBody>
        </p:sp>
        <p:cxnSp>
          <p:nvCxnSpPr>
            <p:cNvPr id="64" name="直接连接符 63"/>
            <p:cNvCxnSpPr>
              <a:endCxn id="47" idx="0"/>
            </p:cNvCxnSpPr>
            <p:nvPr/>
          </p:nvCxnSpPr>
          <p:spPr>
            <a:xfrm>
              <a:off x="1412144" y="4301089"/>
              <a:ext cx="401438" cy="248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48" idx="0"/>
            </p:cNvCxnSpPr>
            <p:nvPr/>
          </p:nvCxnSpPr>
          <p:spPr>
            <a:xfrm>
              <a:off x="1398516" y="4282723"/>
              <a:ext cx="785442" cy="26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49" idx="0"/>
            </p:cNvCxnSpPr>
            <p:nvPr/>
          </p:nvCxnSpPr>
          <p:spPr>
            <a:xfrm>
              <a:off x="3791686" y="4264406"/>
              <a:ext cx="530138" cy="282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0" idx="0"/>
            </p:cNvCxnSpPr>
            <p:nvPr/>
          </p:nvCxnSpPr>
          <p:spPr>
            <a:xfrm>
              <a:off x="3815915" y="4273875"/>
              <a:ext cx="853782" cy="27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49" idx="0"/>
            </p:cNvCxnSpPr>
            <p:nvPr/>
          </p:nvCxnSpPr>
          <p:spPr>
            <a:xfrm flipH="1">
              <a:off x="4321824" y="4257827"/>
              <a:ext cx="1335535" cy="289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0" idx="0"/>
            </p:cNvCxnSpPr>
            <p:nvPr/>
          </p:nvCxnSpPr>
          <p:spPr>
            <a:xfrm flipH="1">
              <a:off x="4669698" y="4262833"/>
              <a:ext cx="985385" cy="284763"/>
            </a:xfrm>
            <a:prstGeom prst="line">
              <a:avLst/>
            </a:prstGeom>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2709353" y="5606312"/>
              <a:ext cx="997198" cy="27489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b="0" dirty="0">
                  <a:solidFill>
                    <a:schemeClr val="tx1"/>
                  </a:solidFill>
                  <a:latin typeface="+mn-ea"/>
                </a:rPr>
                <a:t>省</a:t>
              </a:r>
              <a:r>
                <a:rPr lang="en-US" altLang="zh-CN" sz="1200" b="0" dirty="0">
                  <a:solidFill>
                    <a:schemeClr val="tx1"/>
                  </a:solidFill>
                  <a:latin typeface="+mn-ea"/>
                </a:rPr>
                <a:t>/</a:t>
              </a:r>
              <a:r>
                <a:rPr lang="zh-CN" altLang="en-US" sz="1200" b="0" dirty="0" smtClean="0">
                  <a:solidFill>
                    <a:schemeClr val="tx1"/>
                  </a:solidFill>
                  <a:latin typeface="+mn-ea"/>
                </a:rPr>
                <a:t>市</a:t>
              </a:r>
              <a:r>
                <a:rPr lang="en-US" altLang="zh-CN" sz="1200" b="0" dirty="0" smtClean="0">
                  <a:solidFill>
                    <a:schemeClr val="tx1"/>
                  </a:solidFill>
                  <a:latin typeface="+mn-ea"/>
                </a:rPr>
                <a:t>xx</a:t>
              </a:r>
              <a:r>
                <a:rPr lang="zh-CN" altLang="en-US" sz="1200" b="0" dirty="0" smtClean="0">
                  <a:solidFill>
                    <a:schemeClr val="tx1"/>
                  </a:solidFill>
                  <a:latin typeface="+mn-ea"/>
                </a:rPr>
                <a:t>局</a:t>
              </a:r>
              <a:endParaRPr lang="zh-CN" altLang="en-US" sz="1200" b="0" dirty="0">
                <a:solidFill>
                  <a:schemeClr val="tx1"/>
                </a:solidFill>
                <a:latin typeface="+mn-ea"/>
              </a:endParaRPr>
            </a:p>
          </p:txBody>
        </p:sp>
        <p:cxnSp>
          <p:nvCxnSpPr>
            <p:cNvPr id="71" name="直接连接符 70"/>
            <p:cNvCxnSpPr>
              <a:stCxn id="51" idx="2"/>
              <a:endCxn id="70" idx="0"/>
            </p:cNvCxnSpPr>
            <p:nvPr/>
          </p:nvCxnSpPr>
          <p:spPr>
            <a:xfrm>
              <a:off x="2902062" y="5540850"/>
              <a:ext cx="305890" cy="65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52" idx="2"/>
              <a:endCxn id="70" idx="0"/>
            </p:cNvCxnSpPr>
            <p:nvPr/>
          </p:nvCxnSpPr>
          <p:spPr>
            <a:xfrm flipH="1">
              <a:off x="3207952" y="5542518"/>
              <a:ext cx="88422" cy="6379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370282" y="5597739"/>
              <a:ext cx="1077488" cy="28347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外联</a:t>
              </a:r>
              <a:r>
                <a:rPr lang="en-US" altLang="zh-CN" sz="1200" b="0" dirty="0">
                  <a:latin typeface="+mn-ea"/>
                </a:rPr>
                <a:t>xx</a:t>
              </a:r>
              <a:r>
                <a:rPr lang="zh-CN" altLang="en-US" sz="1200" b="0" dirty="0">
                  <a:latin typeface="+mn-ea"/>
                </a:rPr>
                <a:t>单位</a:t>
              </a:r>
              <a:endParaRPr lang="zh-CN" altLang="en-US" sz="1200" b="0" dirty="0">
                <a:latin typeface="+mn-ea"/>
              </a:endParaRPr>
            </a:p>
          </p:txBody>
        </p:sp>
        <p:sp>
          <p:nvSpPr>
            <p:cNvPr id="74" name="文本框 73"/>
            <p:cNvSpPr txBox="1"/>
            <p:nvPr/>
          </p:nvSpPr>
          <p:spPr>
            <a:xfrm>
              <a:off x="3905411" y="5596009"/>
              <a:ext cx="1041105" cy="33029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外联</a:t>
              </a:r>
              <a:r>
                <a:rPr lang="en-US" altLang="zh-CN" sz="1200" b="0" dirty="0">
                  <a:latin typeface="+mn-ea"/>
                </a:rPr>
                <a:t>xx</a:t>
              </a:r>
              <a:r>
                <a:rPr lang="zh-CN" altLang="en-US" sz="1200" b="0" dirty="0">
                  <a:latin typeface="+mn-ea"/>
                </a:rPr>
                <a:t>单位</a:t>
              </a:r>
              <a:endParaRPr lang="zh-CN" altLang="en-US" sz="1200" b="0" dirty="0">
                <a:latin typeface="+mn-ea"/>
              </a:endParaRPr>
            </a:p>
          </p:txBody>
        </p:sp>
        <p:cxnSp>
          <p:nvCxnSpPr>
            <p:cNvPr id="75" name="直接连接符 74"/>
            <p:cNvCxnSpPr>
              <a:stCxn id="73" idx="3"/>
              <a:endCxn id="70" idx="1"/>
            </p:cNvCxnSpPr>
            <p:nvPr/>
          </p:nvCxnSpPr>
          <p:spPr>
            <a:xfrm>
              <a:off x="2447770" y="5739474"/>
              <a:ext cx="261583" cy="4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0" idx="3"/>
              <a:endCxn id="74" idx="1"/>
            </p:cNvCxnSpPr>
            <p:nvPr/>
          </p:nvCxnSpPr>
          <p:spPr>
            <a:xfrm>
              <a:off x="3706551" y="5743761"/>
              <a:ext cx="198860" cy="17397"/>
            </a:xfrm>
            <a:prstGeom prst="line">
              <a:avLst/>
            </a:prstGeom>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33803" y="2062992"/>
              <a:ext cx="1422901" cy="285896"/>
            </a:xfrm>
            <a:prstGeom prst="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区块链</a:t>
              </a:r>
              <a:r>
                <a:rPr lang="zh-CN" altLang="en-US" sz="1200" b="0" dirty="0" smtClean="0">
                  <a:latin typeface="+mn-ea"/>
                </a:rPr>
                <a:t>网关</a:t>
              </a:r>
              <a:endParaRPr lang="zh-CN" altLang="en-US" sz="1200" b="0" dirty="0">
                <a:latin typeface="+mn-ea"/>
              </a:endParaRPr>
            </a:p>
          </p:txBody>
        </p:sp>
        <p:sp>
          <p:nvSpPr>
            <p:cNvPr id="78" name="任意多边形 77"/>
            <p:cNvSpPr/>
            <p:nvPr/>
          </p:nvSpPr>
          <p:spPr>
            <a:xfrm>
              <a:off x="1637866" y="2277066"/>
              <a:ext cx="2376054" cy="466718"/>
            </a:xfrm>
            <a:custGeom>
              <a:avLst/>
              <a:gdLst>
                <a:gd name="connsiteX0" fmla="*/ 0 w 2949678"/>
                <a:gd name="connsiteY0" fmla="*/ 0 h 564782"/>
                <a:gd name="connsiteX1" fmla="*/ 619432 w 2949678"/>
                <a:gd name="connsiteY1" fmla="*/ 481781 h 564782"/>
                <a:gd name="connsiteX2" fmla="*/ 2949678 w 2949678"/>
                <a:gd name="connsiteY2" fmla="*/ 560439 h 564782"/>
              </a:gdLst>
              <a:ahLst/>
              <a:cxnLst>
                <a:cxn ang="0">
                  <a:pos x="connsiteX0" y="connsiteY0"/>
                </a:cxn>
                <a:cxn ang="0">
                  <a:pos x="connsiteX1" y="connsiteY1"/>
                </a:cxn>
                <a:cxn ang="0">
                  <a:pos x="connsiteX2" y="connsiteY2"/>
                </a:cxn>
              </a:cxnLst>
              <a:rect l="l" t="t" r="r" b="b"/>
              <a:pathLst>
                <a:path w="2949678" h="564782">
                  <a:moveTo>
                    <a:pt x="0" y="0"/>
                  </a:moveTo>
                  <a:cubicBezTo>
                    <a:pt x="63909" y="194187"/>
                    <a:pt x="127819" y="388375"/>
                    <a:pt x="619432" y="481781"/>
                  </a:cubicBezTo>
                  <a:cubicBezTo>
                    <a:pt x="1111045" y="575188"/>
                    <a:pt x="2569497" y="568632"/>
                    <a:pt x="2949678" y="560439"/>
                  </a:cubicBezTo>
                </a:path>
              </a:pathLst>
            </a:custGeom>
            <a:noFill/>
            <a:ln w="19050">
              <a:solidFill>
                <a:srgbClr val="92D05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79" name="文本框 78"/>
            <p:cNvSpPr txBox="1"/>
            <p:nvPr/>
          </p:nvSpPr>
          <p:spPr>
            <a:xfrm>
              <a:off x="2775751" y="2651565"/>
              <a:ext cx="612593" cy="489559"/>
            </a:xfrm>
            <a:prstGeom prst="rect">
              <a:avLst/>
            </a:prstGeom>
            <a:noFill/>
          </p:spPr>
          <p:txBody>
            <a:bodyPr wrap="square" rtlCol="0">
              <a:spAutoFit/>
            </a:bodyPr>
            <a:lstStyle/>
            <a:p>
              <a:pPr algn="ctr"/>
              <a:r>
                <a:rPr lang="en-US" altLang="zh-CN" sz="1200" dirty="0">
                  <a:latin typeface="+mn-ea"/>
                  <a:ea typeface="+mn-ea"/>
                </a:rPr>
                <a:t>VPC</a:t>
              </a:r>
              <a:r>
                <a:rPr lang="zh-CN" altLang="en-US" sz="1200" dirty="0">
                  <a:latin typeface="+mn-ea"/>
                  <a:ea typeface="+mn-ea"/>
                </a:rPr>
                <a:t>拉通</a:t>
              </a:r>
              <a:endParaRPr lang="zh-CN" altLang="en-US" sz="1200" dirty="0">
                <a:latin typeface="+mn-ea"/>
                <a:ea typeface="+mn-ea"/>
              </a:endParaRPr>
            </a:p>
          </p:txBody>
        </p:sp>
        <p:sp>
          <p:nvSpPr>
            <p:cNvPr id="80" name="文本框 79"/>
            <p:cNvSpPr txBox="1"/>
            <p:nvPr/>
          </p:nvSpPr>
          <p:spPr>
            <a:xfrm>
              <a:off x="359676" y="3826248"/>
              <a:ext cx="544651" cy="293736"/>
            </a:xfrm>
            <a:prstGeom prst="rect">
              <a:avLst/>
            </a:prstGeom>
            <a:noFill/>
          </p:spPr>
          <p:txBody>
            <a:bodyPr wrap="square" rtlCol="0">
              <a:spAutoFit/>
            </a:bodyPr>
            <a:lstStyle/>
            <a:p>
              <a:pPr algn="ctr"/>
              <a:r>
                <a:rPr lang="zh-CN" altLang="en-US" sz="1200" dirty="0">
                  <a:latin typeface="+mn-ea"/>
                  <a:ea typeface="+mn-ea"/>
                </a:rPr>
                <a:t>备用</a:t>
              </a:r>
              <a:endParaRPr lang="zh-CN" altLang="en-US" sz="1200" dirty="0">
                <a:latin typeface="+mn-ea"/>
                <a:ea typeface="+mn-ea"/>
              </a:endParaRPr>
            </a:p>
          </p:txBody>
        </p:sp>
        <p:cxnSp>
          <p:nvCxnSpPr>
            <p:cNvPr id="82" name="直接连接符 81"/>
            <p:cNvCxnSpPr>
              <a:stCxn id="23" idx="3"/>
            </p:cNvCxnSpPr>
            <p:nvPr/>
          </p:nvCxnSpPr>
          <p:spPr>
            <a:xfrm flipV="1">
              <a:off x="6290390" y="3392164"/>
              <a:ext cx="203734" cy="239776"/>
            </a:xfrm>
            <a:prstGeom prst="line">
              <a:avLst/>
            </a:prstGeom>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4108256" y="2037350"/>
              <a:ext cx="1238718" cy="252560"/>
            </a:xfrm>
            <a:prstGeom prst="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noAutofit/>
            </a:bodyPr>
            <a:lstStyle>
              <a:defPPr>
                <a:defRPr lang="zh-CN"/>
              </a:defPPr>
              <a:lvl1pPr algn="ctr">
                <a:defRPr sz="1100" b="1">
                  <a:solidFill>
                    <a:schemeClr val="tx1"/>
                  </a:solidFill>
                </a:defRPr>
              </a:lvl1pPr>
            </a:lstStyle>
            <a:p>
              <a:r>
                <a:rPr lang="zh-CN" altLang="en-US" sz="1200" b="0" dirty="0">
                  <a:latin typeface="+mn-ea"/>
                </a:rPr>
                <a:t>区块链网关</a:t>
              </a:r>
              <a:r>
                <a:rPr lang="en-US" altLang="zh-CN" sz="1200" b="0" dirty="0">
                  <a:latin typeface="+mn-ea"/>
                </a:rPr>
                <a:t>EIP </a:t>
              </a:r>
              <a:endParaRPr lang="zh-CN" altLang="en-US" sz="1200" b="0" dirty="0">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13" idx="3"/>
            <a:endCxn id="117" idx="1"/>
          </p:cNvCxnSpPr>
          <p:nvPr/>
        </p:nvCxnSpPr>
        <p:spPr bwMode="auto">
          <a:xfrm flipV="1">
            <a:off x="3870167" y="2236830"/>
            <a:ext cx="1787597" cy="33343"/>
          </a:xfrm>
          <a:prstGeom prst="line">
            <a:avLst/>
          </a:prstGeom>
          <a:ln w="50800"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3" name="同侧圆角矩形 82"/>
          <p:cNvSpPr/>
          <p:nvPr/>
        </p:nvSpPr>
        <p:spPr bwMode="auto">
          <a:xfrm>
            <a:off x="7786072" y="1891103"/>
            <a:ext cx="3595529" cy="2140582"/>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sym typeface="Gill Sans" pitchFamily="-84" charset="0"/>
              </a:rPr>
              <a:t>双</a:t>
            </a:r>
            <a:r>
              <a:rPr lang="en-US" altLang="zh-CN" sz="1600" kern="0" dirty="0" smtClean="0">
                <a:solidFill>
                  <a:srgbClr val="000000"/>
                </a:solidFill>
                <a:latin typeface="+mn-ea"/>
                <a:ea typeface="+mn-ea"/>
                <a:cs typeface="Times New Roman" panose="02020603050405020304" pitchFamily="18" charset="0"/>
                <a:sym typeface="Gill Sans" pitchFamily="-84" charset="0"/>
              </a:rPr>
              <a:t>AZ</a:t>
            </a:r>
            <a:r>
              <a:rPr lang="zh-CN" altLang="en-US" sz="1600" kern="0" dirty="0" smtClean="0">
                <a:solidFill>
                  <a:srgbClr val="000000"/>
                </a:solidFill>
                <a:latin typeface="+mn-ea"/>
                <a:ea typeface="+mn-ea"/>
                <a:cs typeface="Times New Roman" panose="02020603050405020304" pitchFamily="18" charset="0"/>
                <a:sym typeface="Gill Sans" pitchFamily="-84" charset="0"/>
              </a:rPr>
              <a:t>备份</a:t>
            </a:r>
            <a:r>
              <a:rPr lang="zh-CN" altLang="en-US" sz="1600" kern="0" dirty="0">
                <a:solidFill>
                  <a:srgbClr val="000000"/>
                </a:solidFill>
                <a:latin typeface="+mn-ea"/>
                <a:ea typeface="+mn-ea"/>
                <a:cs typeface="Times New Roman" panose="02020603050405020304" pitchFamily="18" charset="0"/>
                <a:sym typeface="Gill Sans" pitchFamily="-84" charset="0"/>
              </a:rPr>
              <a:t>容灾</a:t>
            </a:r>
            <a:endParaRPr lang="en-US" altLang="zh-CN" sz="1600" kern="0" dirty="0">
              <a:solidFill>
                <a:srgbClr val="000000"/>
              </a:solidFill>
              <a:latin typeface="+mn-ea"/>
              <a:ea typeface="+mn-ea"/>
              <a:cs typeface="Times New Roman" panose="02020603050405020304" pitchFamily="18" charset="0"/>
              <a:sym typeface="Gill Sans" pitchFamily="-84" charset="0"/>
            </a:endParaRPr>
          </a:p>
          <a:p>
            <a:pPr marL="93980" indent="-285750" defTabSz="1068070" eaLnBrk="0" hangingPunct="0">
              <a:lnSpc>
                <a:spcPct val="150000"/>
              </a:lnSpc>
              <a:buSzPct val="60000"/>
              <a:buFont typeface="Wingdings" panose="05000000000000000000" pitchFamily="2" charset="2"/>
              <a:buChar char="l"/>
              <a:defRPr/>
            </a:pPr>
            <a:r>
              <a:rPr lang="en-US" altLang="zh-CN" sz="1600" kern="0" dirty="0">
                <a:solidFill>
                  <a:srgbClr val="000000"/>
                </a:solidFill>
                <a:latin typeface="+mn-ea"/>
                <a:ea typeface="+mn-ea"/>
                <a:cs typeface="Times New Roman" panose="02020603050405020304" pitchFamily="18" charset="0"/>
                <a:sym typeface="Gill Sans" pitchFamily="-84" charset="0"/>
              </a:rPr>
              <a:t>HCS Online</a:t>
            </a:r>
            <a:r>
              <a:rPr lang="zh-CN" altLang="en-US" sz="1600" kern="0" dirty="0">
                <a:solidFill>
                  <a:srgbClr val="000000"/>
                </a:solidFill>
                <a:latin typeface="+mn-ea"/>
                <a:ea typeface="+mn-ea"/>
                <a:cs typeface="Times New Roman" panose="02020603050405020304" pitchFamily="18" charset="0"/>
                <a:sym typeface="Gill Sans" pitchFamily="-84" charset="0"/>
              </a:rPr>
              <a:t>和</a:t>
            </a:r>
            <a:r>
              <a:rPr lang="en-US" altLang="zh-CN" sz="1600" kern="0" dirty="0">
                <a:solidFill>
                  <a:srgbClr val="000000"/>
                </a:solidFill>
                <a:latin typeface="+mn-ea"/>
                <a:ea typeface="+mn-ea"/>
                <a:cs typeface="Times New Roman" panose="02020603050405020304" pitchFamily="18" charset="0"/>
                <a:sym typeface="Gill Sans" pitchFamily="-84" charset="0"/>
              </a:rPr>
              <a:t>OTC</a:t>
            </a:r>
            <a:r>
              <a:rPr lang="zh-CN" altLang="en-US" sz="1600" kern="0" dirty="0">
                <a:solidFill>
                  <a:srgbClr val="000000"/>
                </a:solidFill>
                <a:latin typeface="+mn-ea"/>
                <a:ea typeface="+mn-ea"/>
                <a:cs typeface="Times New Roman" panose="02020603050405020304" pitchFamily="18" charset="0"/>
                <a:sym typeface="Gill Sans" pitchFamily="-84" charset="0"/>
              </a:rPr>
              <a:t>公有</a:t>
            </a:r>
            <a:r>
              <a:rPr lang="zh-CN" altLang="en-US" sz="1600" kern="0" dirty="0" smtClean="0">
                <a:solidFill>
                  <a:srgbClr val="000000"/>
                </a:solidFill>
                <a:latin typeface="+mn-ea"/>
                <a:ea typeface="+mn-ea"/>
                <a:cs typeface="Times New Roman" panose="02020603050405020304" pitchFamily="18" charset="0"/>
                <a:sym typeface="Gill Sans" pitchFamily="-84" charset="0"/>
              </a:rPr>
              <a:t>云统一</a:t>
            </a:r>
            <a:r>
              <a:rPr lang="zh-CN" altLang="en-US" sz="1600" kern="0" dirty="0">
                <a:solidFill>
                  <a:srgbClr val="000000"/>
                </a:solidFill>
                <a:latin typeface="+mn-ea"/>
                <a:ea typeface="+mn-ea"/>
                <a:cs typeface="Times New Roman" panose="02020603050405020304" pitchFamily="18" charset="0"/>
                <a:sym typeface="Gill Sans" pitchFamily="-84" charset="0"/>
              </a:rPr>
              <a:t>运维运营</a:t>
            </a:r>
            <a:endParaRPr lang="en-US" altLang="zh-CN" sz="1600" kern="0" dirty="0">
              <a:solidFill>
                <a:srgbClr val="000000"/>
              </a:solidFill>
              <a:latin typeface="+mn-ea"/>
              <a:ea typeface="+mn-ea"/>
              <a:cs typeface="Times New Roman" panose="02020603050405020304" pitchFamily="18" charset="0"/>
              <a:sym typeface="Gill Sans" pitchFamily="-84" charset="0"/>
            </a:endParaRPr>
          </a:p>
          <a:p>
            <a:pPr marL="93980" indent="-285750" defTabSz="1068070" eaLnBrk="0" hangingPunct="0">
              <a:lnSpc>
                <a:spcPct val="150000"/>
              </a:lnSpc>
              <a:buSzPct val="60000"/>
              <a:buFont typeface="Wingdings" panose="05000000000000000000" pitchFamily="2" charset="2"/>
              <a:buChar char="l"/>
              <a:defRPr/>
            </a:pPr>
            <a:r>
              <a:rPr lang="en-US" altLang="zh-CN" sz="1600" kern="0" dirty="0">
                <a:solidFill>
                  <a:srgbClr val="000000"/>
                </a:solidFill>
                <a:latin typeface="+mn-ea"/>
                <a:ea typeface="+mn-ea"/>
                <a:cs typeface="Times New Roman" panose="02020603050405020304" pitchFamily="18" charset="0"/>
                <a:sym typeface="Gill Sans" pitchFamily="-84" charset="0"/>
              </a:rPr>
              <a:t>HCS </a:t>
            </a:r>
            <a:r>
              <a:rPr lang="en-US" altLang="zh-CN" sz="1600" kern="0" dirty="0" smtClean="0">
                <a:solidFill>
                  <a:srgbClr val="000000"/>
                </a:solidFill>
                <a:latin typeface="+mn-ea"/>
                <a:ea typeface="+mn-ea"/>
                <a:cs typeface="Times New Roman" panose="02020603050405020304" pitchFamily="18" charset="0"/>
                <a:sym typeface="Gill Sans" pitchFamily="-84" charset="0"/>
              </a:rPr>
              <a:t>Online</a:t>
            </a:r>
            <a:r>
              <a:rPr lang="zh-CN" altLang="en-US" sz="1600" kern="0" dirty="0" smtClean="0">
                <a:solidFill>
                  <a:srgbClr val="000000"/>
                </a:solidFill>
                <a:latin typeface="+mn-ea"/>
                <a:ea typeface="+mn-ea"/>
                <a:cs typeface="Times New Roman" panose="02020603050405020304" pitchFamily="18" charset="0"/>
                <a:sym typeface="Gill Sans" pitchFamily="-84" charset="0"/>
              </a:rPr>
              <a:t>专</a:t>
            </a:r>
            <a:r>
              <a:rPr lang="zh-CN" altLang="en-US" sz="1600" kern="0" dirty="0">
                <a:solidFill>
                  <a:srgbClr val="000000"/>
                </a:solidFill>
                <a:latin typeface="+mn-ea"/>
                <a:ea typeface="+mn-ea"/>
                <a:cs typeface="Times New Roman" panose="02020603050405020304" pitchFamily="18" charset="0"/>
                <a:sym typeface="Gill Sans" pitchFamily="-84" charset="0"/>
              </a:rPr>
              <a:t>享</a:t>
            </a:r>
            <a:r>
              <a:rPr lang="zh-CN" altLang="en-US" sz="1600" kern="0" dirty="0" smtClean="0">
                <a:solidFill>
                  <a:srgbClr val="000000"/>
                </a:solidFill>
                <a:latin typeface="+mn-ea"/>
                <a:ea typeface="+mn-ea"/>
                <a:cs typeface="Times New Roman" panose="02020603050405020304" pitchFamily="18" charset="0"/>
                <a:sym typeface="Gill Sans" pitchFamily="-84" charset="0"/>
              </a:rPr>
              <a:t>独占，安全</a:t>
            </a:r>
            <a:r>
              <a:rPr lang="zh-CN" altLang="en-US" sz="1600" kern="0" dirty="0">
                <a:solidFill>
                  <a:srgbClr val="000000"/>
                </a:solidFill>
                <a:latin typeface="+mn-ea"/>
                <a:ea typeface="+mn-ea"/>
                <a:cs typeface="Times New Roman" panose="02020603050405020304" pitchFamily="18" charset="0"/>
                <a:sym typeface="Gill Sans" pitchFamily="-84" charset="0"/>
              </a:rPr>
              <a:t>合</a:t>
            </a:r>
            <a:r>
              <a:rPr lang="zh-CN" altLang="en-US" sz="1600" kern="0" dirty="0" smtClean="0">
                <a:solidFill>
                  <a:srgbClr val="000000"/>
                </a:solidFill>
                <a:latin typeface="+mn-ea"/>
                <a:ea typeface="+mn-ea"/>
                <a:cs typeface="Times New Roman" panose="02020603050405020304" pitchFamily="18" charset="0"/>
                <a:sym typeface="Gill Sans" pitchFamily="-84" charset="0"/>
              </a:rPr>
              <a:t>规</a:t>
            </a:r>
            <a:endParaRPr lang="en-US" altLang="zh-CN" sz="1600" kern="0" dirty="0" smtClean="0">
              <a:solidFill>
                <a:srgbClr val="000000"/>
              </a:solidFill>
              <a:latin typeface="+mn-ea"/>
              <a:ea typeface="+mn-ea"/>
              <a:cs typeface="Times New Roman" panose="02020603050405020304" pitchFamily="18" charset="0"/>
              <a:sym typeface="Gill Sans" pitchFamily="-84"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sym typeface="Gill Sans" pitchFamily="-84" charset="0"/>
              </a:rPr>
              <a:t>云</a:t>
            </a:r>
            <a:r>
              <a:rPr lang="zh-CN" altLang="en-US" sz="1600" kern="0" dirty="0">
                <a:solidFill>
                  <a:srgbClr val="000000"/>
                </a:solidFill>
                <a:latin typeface="+mn-ea"/>
                <a:ea typeface="+mn-ea"/>
                <a:cs typeface="Times New Roman" panose="02020603050405020304" pitchFamily="18" charset="0"/>
                <a:sym typeface="Gill Sans" pitchFamily="-84" charset="0"/>
              </a:rPr>
              <a:t>服务</a:t>
            </a:r>
            <a:r>
              <a:rPr lang="zh-CN" altLang="en-US" sz="1600" kern="0" dirty="0" smtClean="0">
                <a:solidFill>
                  <a:srgbClr val="000000"/>
                </a:solidFill>
                <a:latin typeface="+mn-ea"/>
                <a:ea typeface="+mn-ea"/>
                <a:cs typeface="Times New Roman" panose="02020603050405020304" pitchFamily="18" charset="0"/>
                <a:sym typeface="Gill Sans" pitchFamily="-84" charset="0"/>
              </a:rPr>
              <a:t>模式方便快捷</a:t>
            </a:r>
            <a:endParaRPr lang="en-US" altLang="zh-CN" sz="1600" kern="0" dirty="0">
              <a:solidFill>
                <a:srgbClr val="000000"/>
              </a:solidFill>
              <a:latin typeface="+mn-ea"/>
              <a:ea typeface="+mn-ea"/>
              <a:cs typeface="Times New Roman" panose="02020603050405020304" pitchFamily="18" charset="0"/>
              <a:sym typeface="Gill Sans" pitchFamily="-84" charset="0"/>
            </a:endParaRPr>
          </a:p>
          <a:p>
            <a:pPr marL="48260" indent="-240030" defTabSz="1068070" eaLnBrk="0" hangingPunct="0">
              <a:lnSpc>
                <a:spcPct val="150000"/>
              </a:lnSpc>
              <a:buSzPct val="60000"/>
              <a:buFont typeface="Wingdings" panose="05000000000000000000" pitchFamily="2" charset="2"/>
              <a:buChar char="Ø"/>
              <a:defRPr/>
            </a:pPr>
            <a:endParaRPr lang="en-US" altLang="zh-CN" sz="1600" kern="0" dirty="0">
              <a:latin typeface="+mn-ea"/>
              <a:ea typeface="+mn-ea"/>
              <a:cs typeface="Times New Roman" panose="02020603050405020304" pitchFamily="18" charset="0"/>
              <a:sym typeface="Gill Sans" pitchFamily="-84" charset="0"/>
            </a:endParaRPr>
          </a:p>
        </p:txBody>
      </p:sp>
      <p:sp>
        <p:nvSpPr>
          <p:cNvPr id="97" name="圆角矩形 96"/>
          <p:cNvSpPr/>
          <p:nvPr/>
        </p:nvSpPr>
        <p:spPr bwMode="auto">
          <a:xfrm>
            <a:off x="5243350" y="2733562"/>
            <a:ext cx="2490825" cy="3648189"/>
          </a:xfrm>
          <a:prstGeom prst="roundRect">
            <a:avLst>
              <a:gd name="adj" fmla="val 7859"/>
            </a:avLst>
          </a:prstGeom>
          <a:solidFill>
            <a:schemeClr val="bg1"/>
          </a:solidFill>
          <a:ln w="15875"/>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162485" tIns="81245" rIns="162485" bIns="81245" numCol="1" rtlCol="0" anchor="t" anchorCtr="0" compatLnSpc="1"/>
          <a:lstStyle/>
          <a:p>
            <a:pPr defTabSz="1624965" fontAlgn="base">
              <a:buClr>
                <a:srgbClr val="CC9900"/>
              </a:buClr>
              <a:buFont typeface="Wingdings" panose="05000000000000000000" pitchFamily="2" charset="2"/>
              <a:buChar char="n"/>
            </a:pPr>
            <a:endParaRPr lang="zh-CN" altLang="en-US" sz="2490" dirty="0">
              <a:solidFill>
                <a:schemeClr val="tx1"/>
              </a:solidFill>
              <a:latin typeface="+mn-ea"/>
            </a:endParaRPr>
          </a:p>
        </p:txBody>
      </p:sp>
      <p:sp>
        <p:nvSpPr>
          <p:cNvPr id="98" name="圆角矩形 97"/>
          <p:cNvSpPr/>
          <p:nvPr/>
        </p:nvSpPr>
        <p:spPr bwMode="auto">
          <a:xfrm>
            <a:off x="1867314" y="2714365"/>
            <a:ext cx="2415928" cy="3667386"/>
          </a:xfrm>
          <a:prstGeom prst="roundRect">
            <a:avLst>
              <a:gd name="adj" fmla="val 7859"/>
            </a:avLst>
          </a:prstGeom>
          <a:solidFill>
            <a:schemeClr val="bg1"/>
          </a:solidFill>
          <a:ln w="15875"/>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162485" tIns="81245" rIns="162485" bIns="81245" numCol="1" rtlCol="0" anchor="t" anchorCtr="0" compatLnSpc="1"/>
          <a:lstStyle/>
          <a:p>
            <a:pPr defTabSz="1624965" fontAlgn="base">
              <a:buClr>
                <a:srgbClr val="CC9900"/>
              </a:buClr>
              <a:buFont typeface="Wingdings" panose="05000000000000000000" pitchFamily="2" charset="2"/>
              <a:buChar char="n"/>
            </a:pPr>
            <a:endParaRPr lang="zh-CN" altLang="en-US" sz="2490" dirty="0">
              <a:solidFill>
                <a:schemeClr val="tx1"/>
              </a:solidFill>
              <a:latin typeface="+mn-ea"/>
            </a:endParaRPr>
          </a:p>
        </p:txBody>
      </p:sp>
      <p:pic>
        <p:nvPicPr>
          <p:cNvPr id="100" name="Picture 59" descr="图片30"/>
          <p:cNvPicPr>
            <a:picLocks noChangeAspect="1" noChangeArrowheads="1"/>
          </p:cNvPicPr>
          <p:nvPr/>
        </p:nvPicPr>
        <p:blipFill>
          <a:blip r:embed="rId1" cstate="print"/>
          <a:srcRect/>
          <a:stretch>
            <a:fillRect/>
          </a:stretch>
        </p:blipFill>
        <p:spPr bwMode="auto">
          <a:xfrm>
            <a:off x="2031983" y="5500988"/>
            <a:ext cx="464145" cy="551115"/>
          </a:xfrm>
          <a:prstGeom prst="rect">
            <a:avLst/>
          </a:prstGeom>
          <a:noFill/>
          <a:ln w="9525">
            <a:noFill/>
            <a:miter lim="800000"/>
            <a:headEnd/>
            <a:tailEnd/>
          </a:ln>
        </p:spPr>
      </p:pic>
      <p:pic>
        <p:nvPicPr>
          <p:cNvPr id="108" name="Picture 59" descr="图片30"/>
          <p:cNvPicPr>
            <a:picLocks noChangeAspect="1" noChangeArrowheads="1"/>
          </p:cNvPicPr>
          <p:nvPr/>
        </p:nvPicPr>
        <p:blipFill>
          <a:blip r:embed="rId1" cstate="print"/>
          <a:srcRect/>
          <a:stretch>
            <a:fillRect/>
          </a:stretch>
        </p:blipFill>
        <p:spPr bwMode="auto">
          <a:xfrm>
            <a:off x="2626551" y="5519646"/>
            <a:ext cx="464145" cy="551115"/>
          </a:xfrm>
          <a:prstGeom prst="rect">
            <a:avLst/>
          </a:prstGeom>
          <a:noFill/>
          <a:ln w="9525">
            <a:noFill/>
            <a:miter lim="800000"/>
            <a:headEnd/>
            <a:tailEnd/>
          </a:ln>
        </p:spPr>
      </p:pic>
      <p:pic>
        <p:nvPicPr>
          <p:cNvPr id="111" name="Picture 59" descr="图片30"/>
          <p:cNvPicPr>
            <a:picLocks noChangeAspect="1" noChangeArrowheads="1"/>
          </p:cNvPicPr>
          <p:nvPr/>
        </p:nvPicPr>
        <p:blipFill>
          <a:blip r:embed="rId1" cstate="print"/>
          <a:srcRect/>
          <a:stretch>
            <a:fillRect/>
          </a:stretch>
        </p:blipFill>
        <p:spPr bwMode="auto">
          <a:xfrm>
            <a:off x="5533727" y="5472680"/>
            <a:ext cx="464145" cy="551115"/>
          </a:xfrm>
          <a:prstGeom prst="rect">
            <a:avLst/>
          </a:prstGeom>
          <a:noFill/>
          <a:ln w="9525">
            <a:noFill/>
            <a:miter lim="800000"/>
            <a:headEnd/>
            <a:tailEnd/>
          </a:ln>
        </p:spPr>
      </p:pic>
      <p:pic>
        <p:nvPicPr>
          <p:cNvPr id="112" name="Picture 59" descr="图片30"/>
          <p:cNvPicPr>
            <a:picLocks noChangeAspect="1" noChangeArrowheads="1"/>
          </p:cNvPicPr>
          <p:nvPr/>
        </p:nvPicPr>
        <p:blipFill>
          <a:blip r:embed="rId1" cstate="print"/>
          <a:srcRect/>
          <a:stretch>
            <a:fillRect/>
          </a:stretch>
        </p:blipFill>
        <p:spPr bwMode="auto">
          <a:xfrm>
            <a:off x="6255489" y="5482006"/>
            <a:ext cx="464145" cy="551115"/>
          </a:xfrm>
          <a:prstGeom prst="rect">
            <a:avLst/>
          </a:prstGeom>
          <a:noFill/>
          <a:ln w="9525">
            <a:noFill/>
            <a:miter lim="800000"/>
            <a:headEnd/>
            <a:tailEnd/>
          </a:ln>
        </p:spPr>
      </p:pic>
      <p:grpSp>
        <p:nvGrpSpPr>
          <p:cNvPr id="2" name="组合 34"/>
          <p:cNvGrpSpPr/>
          <p:nvPr/>
        </p:nvGrpSpPr>
        <p:grpSpPr>
          <a:xfrm>
            <a:off x="3208276" y="5597506"/>
            <a:ext cx="544847" cy="363899"/>
            <a:chOff x="1053295" y="3845617"/>
            <a:chExt cx="631875" cy="462515"/>
          </a:xfrm>
        </p:grpSpPr>
        <p:pic>
          <p:nvPicPr>
            <p:cNvPr id="156" name="Picture 16" descr="E:\1华赛设计夹\2010-12\朱冬晴\华赛新图标(存储) AI文件\完成\png\存储图标-6\14.png"/>
            <p:cNvPicPr>
              <a:picLocks noChangeAspect="1" noChangeArrowheads="1"/>
            </p:cNvPicPr>
            <p:nvPr/>
          </p:nvPicPr>
          <p:blipFill>
            <a:blip r:embed="rId2" cstate="print"/>
            <a:srcRect/>
            <a:stretch>
              <a:fillRect/>
            </a:stretch>
          </p:blipFill>
          <p:spPr bwMode="auto">
            <a:xfrm>
              <a:off x="1053295" y="4016532"/>
              <a:ext cx="631875" cy="291600"/>
            </a:xfrm>
            <a:prstGeom prst="rect">
              <a:avLst/>
            </a:prstGeom>
            <a:noFill/>
            <a:ln w="9525">
              <a:noFill/>
              <a:miter lim="800000"/>
              <a:headEnd/>
              <a:tailEnd/>
            </a:ln>
          </p:spPr>
        </p:pic>
        <p:pic>
          <p:nvPicPr>
            <p:cNvPr id="157" name="Picture 16" descr="E:\1华赛设计夹\2010-12\朱冬晴\华赛新图标(存储) AI文件\完成\png\存储图标-6\14.png"/>
            <p:cNvPicPr>
              <a:picLocks noChangeAspect="1" noChangeArrowheads="1"/>
            </p:cNvPicPr>
            <p:nvPr/>
          </p:nvPicPr>
          <p:blipFill>
            <a:blip r:embed="rId2" cstate="print"/>
            <a:srcRect/>
            <a:stretch>
              <a:fillRect/>
            </a:stretch>
          </p:blipFill>
          <p:spPr bwMode="auto">
            <a:xfrm>
              <a:off x="1053295" y="3845617"/>
              <a:ext cx="631875" cy="291600"/>
            </a:xfrm>
            <a:prstGeom prst="rect">
              <a:avLst/>
            </a:prstGeom>
            <a:noFill/>
            <a:ln w="9525">
              <a:noFill/>
              <a:miter lim="800000"/>
              <a:headEnd/>
              <a:tailEnd/>
            </a:ln>
          </p:spPr>
        </p:pic>
      </p:grpSp>
      <p:grpSp>
        <p:nvGrpSpPr>
          <p:cNvPr id="3" name="组合 37"/>
          <p:cNvGrpSpPr/>
          <p:nvPr/>
        </p:nvGrpSpPr>
        <p:grpSpPr>
          <a:xfrm>
            <a:off x="6959738" y="5547588"/>
            <a:ext cx="544847" cy="363899"/>
            <a:chOff x="1053295" y="3845617"/>
            <a:chExt cx="631875" cy="462515"/>
          </a:xfrm>
        </p:grpSpPr>
        <p:pic>
          <p:nvPicPr>
            <p:cNvPr id="154" name="Picture 16" descr="E:\1华赛设计夹\2010-12\朱冬晴\华赛新图标(存储) AI文件\完成\png\存储图标-6\14.png"/>
            <p:cNvPicPr>
              <a:picLocks noChangeAspect="1" noChangeArrowheads="1"/>
            </p:cNvPicPr>
            <p:nvPr/>
          </p:nvPicPr>
          <p:blipFill>
            <a:blip r:embed="rId2" cstate="print"/>
            <a:srcRect/>
            <a:stretch>
              <a:fillRect/>
            </a:stretch>
          </p:blipFill>
          <p:spPr bwMode="auto">
            <a:xfrm>
              <a:off x="1053295" y="4016532"/>
              <a:ext cx="631875" cy="291600"/>
            </a:xfrm>
            <a:prstGeom prst="rect">
              <a:avLst/>
            </a:prstGeom>
            <a:noFill/>
            <a:ln w="9525">
              <a:noFill/>
              <a:miter lim="800000"/>
              <a:headEnd/>
              <a:tailEnd/>
            </a:ln>
          </p:spPr>
        </p:pic>
        <p:pic>
          <p:nvPicPr>
            <p:cNvPr id="155" name="Picture 16" descr="E:\1华赛设计夹\2010-12\朱冬晴\华赛新图标(存储) AI文件\完成\png\存储图标-6\14.png"/>
            <p:cNvPicPr>
              <a:picLocks noChangeAspect="1" noChangeArrowheads="1"/>
            </p:cNvPicPr>
            <p:nvPr/>
          </p:nvPicPr>
          <p:blipFill>
            <a:blip r:embed="rId2" cstate="print"/>
            <a:srcRect/>
            <a:stretch>
              <a:fillRect/>
            </a:stretch>
          </p:blipFill>
          <p:spPr bwMode="auto">
            <a:xfrm>
              <a:off x="1053295" y="3845617"/>
              <a:ext cx="631875" cy="291600"/>
            </a:xfrm>
            <a:prstGeom prst="rect">
              <a:avLst/>
            </a:prstGeom>
            <a:noFill/>
            <a:ln w="9525">
              <a:noFill/>
              <a:miter lim="800000"/>
              <a:headEnd/>
              <a:tailEnd/>
            </a:ln>
          </p:spPr>
        </p:pic>
      </p:grpSp>
      <p:sp>
        <p:nvSpPr>
          <p:cNvPr id="127" name="TextBox 15"/>
          <p:cNvSpPr txBox="1"/>
          <p:nvPr/>
        </p:nvSpPr>
        <p:spPr>
          <a:xfrm>
            <a:off x="2485640" y="5967801"/>
            <a:ext cx="1508293" cy="437550"/>
          </a:xfrm>
          <a:prstGeom prst="rect">
            <a:avLst/>
          </a:prstGeom>
          <a:noFill/>
        </p:spPr>
        <p:txBody>
          <a:bodyPr wrap="square" lIns="162485" tIns="81245" rIns="162485" bIns="81245" rtlCol="0">
            <a:spAutoFit/>
          </a:bodyPr>
          <a:lstStyle/>
          <a:p>
            <a:pPr defTabSz="1218565" fontAlgn="base"/>
            <a:r>
              <a:rPr lang="en-US" altLang="zh-CN" sz="1775" b="1" dirty="0">
                <a:latin typeface="+mn-ea"/>
                <a:ea typeface="+mn-ea"/>
              </a:rPr>
              <a:t>AZ1</a:t>
            </a:r>
            <a:endParaRPr lang="en-US" altLang="zh-CN" sz="1775" b="1" dirty="0">
              <a:latin typeface="+mn-ea"/>
              <a:ea typeface="+mn-ea"/>
            </a:endParaRPr>
          </a:p>
        </p:txBody>
      </p:sp>
      <p:sp>
        <p:nvSpPr>
          <p:cNvPr id="128" name="TextBox 15"/>
          <p:cNvSpPr txBox="1"/>
          <p:nvPr/>
        </p:nvSpPr>
        <p:spPr>
          <a:xfrm>
            <a:off x="6255489" y="5957325"/>
            <a:ext cx="1343923" cy="437550"/>
          </a:xfrm>
          <a:prstGeom prst="rect">
            <a:avLst/>
          </a:prstGeom>
          <a:noFill/>
        </p:spPr>
        <p:txBody>
          <a:bodyPr wrap="square" lIns="162485" tIns="81245" rIns="162485" bIns="81245" rtlCol="0">
            <a:spAutoFit/>
          </a:bodyPr>
          <a:lstStyle/>
          <a:p>
            <a:pPr defTabSz="1218565" fontAlgn="base"/>
            <a:r>
              <a:rPr lang="en-US" altLang="zh-CN" sz="1775" b="1" dirty="0">
                <a:latin typeface="+mn-ea"/>
                <a:ea typeface="+mn-ea"/>
              </a:rPr>
              <a:t>AZ2</a:t>
            </a:r>
            <a:endParaRPr lang="en-US" altLang="zh-CN" sz="1775" b="1" dirty="0">
              <a:latin typeface="+mn-ea"/>
              <a:ea typeface="+mn-ea"/>
            </a:endParaRPr>
          </a:p>
        </p:txBody>
      </p:sp>
      <p:sp>
        <p:nvSpPr>
          <p:cNvPr id="129" name="圆角矩形 128"/>
          <p:cNvSpPr/>
          <p:nvPr/>
        </p:nvSpPr>
        <p:spPr>
          <a:xfrm>
            <a:off x="1974709" y="4511228"/>
            <a:ext cx="5652072" cy="319991"/>
          </a:xfrm>
          <a:prstGeom prst="roundRect">
            <a:avLst/>
          </a:prstGeom>
          <a:solidFill>
            <a:srgbClr val="66CCFF"/>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r>
              <a:rPr lang="zh-CN" altLang="en-US" sz="1245" b="1" kern="0" dirty="0">
                <a:latin typeface="+mn-ea"/>
                <a:ea typeface="+mn-ea"/>
              </a:rPr>
              <a:t>级</a:t>
            </a:r>
            <a:r>
              <a:rPr lang="zh-CN" altLang="en-US" sz="1245" b="1" kern="0" dirty="0" smtClean="0">
                <a:latin typeface="+mn-ea"/>
                <a:ea typeface="+mn-ea"/>
              </a:rPr>
              <a:t>联</a:t>
            </a:r>
            <a:r>
              <a:rPr lang="en-US" altLang="zh-CN" sz="1245" b="1" kern="0" dirty="0" err="1" smtClean="0">
                <a:latin typeface="+mn-ea"/>
                <a:ea typeface="+mn-ea"/>
              </a:rPr>
              <a:t>openstack</a:t>
            </a:r>
            <a:endParaRPr lang="zh-CN" altLang="en-US" sz="1245" b="1" kern="0" dirty="0">
              <a:latin typeface="+mn-ea"/>
              <a:ea typeface="+mn-ea"/>
            </a:endParaRPr>
          </a:p>
        </p:txBody>
      </p:sp>
      <p:sp>
        <p:nvSpPr>
          <p:cNvPr id="130" name="圆角矩形 129"/>
          <p:cNvSpPr/>
          <p:nvPr/>
        </p:nvSpPr>
        <p:spPr>
          <a:xfrm>
            <a:off x="1975462" y="4873994"/>
            <a:ext cx="2111939" cy="319991"/>
          </a:xfrm>
          <a:prstGeom prst="roundRect">
            <a:avLst/>
          </a:prstGeom>
          <a:solidFill>
            <a:srgbClr val="66CCFF"/>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defRPr/>
            </a:pPr>
            <a:r>
              <a:rPr lang="zh-CN" altLang="en-US" sz="1245" b="1" kern="0" dirty="0">
                <a:latin typeface="+mn-ea"/>
                <a:ea typeface="+mn-ea"/>
              </a:rPr>
              <a:t>被级联</a:t>
            </a:r>
            <a:r>
              <a:rPr lang="en-US" altLang="zh-CN" sz="1245" b="1" kern="0" dirty="0">
                <a:latin typeface="+mn-ea"/>
                <a:ea typeface="+mn-ea"/>
              </a:rPr>
              <a:t>openstack</a:t>
            </a:r>
            <a:endParaRPr lang="zh-CN" altLang="en-US" sz="1245" b="1" kern="0" dirty="0">
              <a:latin typeface="+mn-ea"/>
              <a:ea typeface="+mn-ea"/>
            </a:endParaRPr>
          </a:p>
        </p:txBody>
      </p:sp>
      <p:sp>
        <p:nvSpPr>
          <p:cNvPr id="133" name="圆角矩形 132"/>
          <p:cNvSpPr/>
          <p:nvPr/>
        </p:nvSpPr>
        <p:spPr>
          <a:xfrm>
            <a:off x="5515913" y="4883004"/>
            <a:ext cx="2111939" cy="319991"/>
          </a:xfrm>
          <a:prstGeom prst="roundRect">
            <a:avLst/>
          </a:prstGeom>
          <a:solidFill>
            <a:srgbClr val="66CCFF"/>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defRPr/>
            </a:pPr>
            <a:r>
              <a:rPr lang="zh-CN" altLang="en-US" sz="1245" b="1" kern="0" dirty="0">
                <a:latin typeface="+mn-ea"/>
                <a:ea typeface="+mn-ea"/>
              </a:rPr>
              <a:t>被级联</a:t>
            </a:r>
            <a:r>
              <a:rPr lang="en-US" altLang="zh-CN" sz="1245" b="1" kern="0" dirty="0">
                <a:latin typeface="+mn-ea"/>
                <a:ea typeface="+mn-ea"/>
              </a:rPr>
              <a:t>openstack</a:t>
            </a:r>
            <a:endParaRPr lang="zh-CN" altLang="en-US" sz="1245" b="1" kern="0" dirty="0">
              <a:latin typeface="+mn-ea"/>
              <a:ea typeface="+mn-ea"/>
            </a:endParaRPr>
          </a:p>
        </p:txBody>
      </p:sp>
      <p:sp>
        <p:nvSpPr>
          <p:cNvPr id="137" name="圆角矩形 136"/>
          <p:cNvSpPr/>
          <p:nvPr/>
        </p:nvSpPr>
        <p:spPr>
          <a:xfrm>
            <a:off x="1974709" y="4128151"/>
            <a:ext cx="5652073" cy="319991"/>
          </a:xfrm>
          <a:prstGeom prst="roundRect">
            <a:avLst/>
          </a:prstGeom>
          <a:solidFill>
            <a:schemeClr val="accent5">
              <a:lumMod val="90000"/>
            </a:schemeClr>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defRPr/>
            </a:pPr>
            <a:r>
              <a:rPr lang="zh-CN" altLang="en-US" sz="1245" b="1" kern="0" dirty="0">
                <a:latin typeface="+mn-ea"/>
                <a:ea typeface="+mn-ea"/>
              </a:rPr>
              <a:t>云主机</a:t>
            </a:r>
            <a:r>
              <a:rPr lang="en-US" altLang="zh-CN" sz="1245" b="1" kern="0" dirty="0">
                <a:latin typeface="+mn-ea"/>
                <a:ea typeface="+mn-ea"/>
              </a:rPr>
              <a:t>/</a:t>
            </a:r>
            <a:r>
              <a:rPr lang="zh-CN" altLang="en-US" sz="1245" b="1" kern="0" dirty="0">
                <a:latin typeface="+mn-ea"/>
                <a:ea typeface="+mn-ea"/>
              </a:rPr>
              <a:t>云硬盘</a:t>
            </a:r>
            <a:r>
              <a:rPr lang="en-US" altLang="zh-CN" sz="1245" b="1" kern="0" dirty="0">
                <a:latin typeface="+mn-ea"/>
                <a:ea typeface="+mn-ea"/>
              </a:rPr>
              <a:t>/</a:t>
            </a:r>
            <a:r>
              <a:rPr lang="zh-CN" altLang="en-US" sz="1245" b="1" kern="0" dirty="0">
                <a:latin typeface="+mn-ea"/>
                <a:ea typeface="+mn-ea"/>
              </a:rPr>
              <a:t>网络等服务</a:t>
            </a:r>
            <a:endParaRPr lang="zh-CN" altLang="en-US" sz="1245" b="1" kern="0" dirty="0">
              <a:latin typeface="+mn-ea"/>
              <a:ea typeface="+mn-ea"/>
            </a:endParaRPr>
          </a:p>
        </p:txBody>
      </p:sp>
      <p:cxnSp>
        <p:nvCxnSpPr>
          <p:cNvPr id="139" name="直接连接符 138"/>
          <p:cNvCxnSpPr/>
          <p:nvPr/>
        </p:nvCxnSpPr>
        <p:spPr bwMode="auto">
          <a:xfrm>
            <a:off x="1065952" y="3767404"/>
            <a:ext cx="6399815" cy="0"/>
          </a:xfrm>
          <a:prstGeom prst="line">
            <a:avLst/>
          </a:prstGeom>
          <a:solidFill>
            <a:schemeClr val="accent5">
              <a:lumMod val="90000"/>
            </a:schemeClr>
          </a:solidFill>
          <a:ln w="25400" cap="flat" cmpd="sng" algn="ctr">
            <a:noFill/>
            <a:prstDash val="solid"/>
          </a:ln>
          <a:effectLst>
            <a:innerShdw blurRad="114300">
              <a:prstClr val="black"/>
            </a:innerShdw>
          </a:effectLst>
        </p:spPr>
      </p:cxnSp>
      <p:cxnSp>
        <p:nvCxnSpPr>
          <p:cNvPr id="141" name="直接连接符 140"/>
          <p:cNvCxnSpPr/>
          <p:nvPr/>
        </p:nvCxnSpPr>
        <p:spPr bwMode="auto">
          <a:xfrm>
            <a:off x="1065952" y="4834978"/>
            <a:ext cx="6399815" cy="0"/>
          </a:xfrm>
          <a:prstGeom prst="line">
            <a:avLst/>
          </a:prstGeom>
          <a:noFill/>
          <a:ln w="9525" cap="flat" cmpd="sng" algn="ctr">
            <a:solidFill>
              <a:srgbClr val="B2B2B2"/>
            </a:solidFill>
            <a:prstDash val="dash"/>
            <a:round/>
            <a:headEnd type="none" w="med" len="med"/>
            <a:tailEnd type="none" w="med" len="med"/>
          </a:ln>
          <a:effectLst/>
        </p:spPr>
      </p:cxnSp>
      <p:sp>
        <p:nvSpPr>
          <p:cNvPr id="142" name="文本框 137"/>
          <p:cNvSpPr txBox="1"/>
          <p:nvPr/>
        </p:nvSpPr>
        <p:spPr>
          <a:xfrm>
            <a:off x="1002429" y="4340160"/>
            <a:ext cx="1206701" cy="276999"/>
          </a:xfrm>
          <a:prstGeom prst="rect">
            <a:avLst/>
          </a:prstGeom>
          <a:noFill/>
        </p:spPr>
        <p:txBody>
          <a:bodyPr wrap="square" rtlCol="0">
            <a:spAutoFit/>
          </a:bodyPr>
          <a:lstStyle/>
          <a:p>
            <a:pPr fontAlgn="base">
              <a:spcBef>
                <a:spcPct val="0"/>
              </a:spcBef>
              <a:spcAft>
                <a:spcPct val="0"/>
              </a:spcAft>
            </a:pPr>
            <a:r>
              <a:rPr lang="en-US" altLang="zh-CN" sz="1200" b="1" dirty="0">
                <a:latin typeface="+mn-ea"/>
                <a:ea typeface="+mn-ea"/>
              </a:rPr>
              <a:t>Region</a:t>
            </a:r>
            <a:endParaRPr lang="en-US" altLang="zh-CN" sz="1200" b="1" dirty="0">
              <a:latin typeface="+mn-ea"/>
              <a:ea typeface="+mn-ea"/>
            </a:endParaRPr>
          </a:p>
        </p:txBody>
      </p:sp>
      <p:sp>
        <p:nvSpPr>
          <p:cNvPr id="143" name="文本框 38"/>
          <p:cNvSpPr txBox="1"/>
          <p:nvPr/>
        </p:nvSpPr>
        <p:spPr>
          <a:xfrm>
            <a:off x="2494329" y="5196676"/>
            <a:ext cx="622848" cy="311304"/>
          </a:xfrm>
          <a:prstGeom prst="rect">
            <a:avLst/>
          </a:prstGeom>
          <a:noFill/>
        </p:spPr>
        <p:txBody>
          <a:bodyPr wrap="square" rtlCol="0">
            <a:spAutoFit/>
          </a:bodyPr>
          <a:lstStyle/>
          <a:p>
            <a:r>
              <a:rPr lang="en-US" altLang="zh-CN" sz="1425" dirty="0">
                <a:latin typeface="+mn-ea"/>
                <a:ea typeface="+mn-ea"/>
              </a:rPr>
              <a:t>KVM</a:t>
            </a:r>
            <a:endParaRPr lang="zh-CN" altLang="en-US" sz="1425" dirty="0">
              <a:latin typeface="+mn-ea"/>
              <a:ea typeface="+mn-ea"/>
            </a:endParaRPr>
          </a:p>
        </p:txBody>
      </p:sp>
      <p:cxnSp>
        <p:nvCxnSpPr>
          <p:cNvPr id="144" name="直接连接符 143"/>
          <p:cNvCxnSpPr/>
          <p:nvPr/>
        </p:nvCxnSpPr>
        <p:spPr bwMode="auto">
          <a:xfrm>
            <a:off x="1065952" y="5246621"/>
            <a:ext cx="6399815" cy="0"/>
          </a:xfrm>
          <a:prstGeom prst="line">
            <a:avLst/>
          </a:prstGeom>
          <a:noFill/>
          <a:ln w="9525" cap="flat" cmpd="sng" algn="ctr">
            <a:solidFill>
              <a:srgbClr val="B2B2B2"/>
            </a:solidFill>
            <a:prstDash val="dash"/>
            <a:round/>
            <a:headEnd type="none" w="med" len="med"/>
            <a:tailEnd type="none" w="med" len="med"/>
          </a:ln>
          <a:effectLst/>
        </p:spPr>
      </p:cxnSp>
      <p:sp>
        <p:nvSpPr>
          <p:cNvPr id="145" name="文本框 187"/>
          <p:cNvSpPr txBox="1"/>
          <p:nvPr/>
        </p:nvSpPr>
        <p:spPr>
          <a:xfrm>
            <a:off x="1028195" y="4907762"/>
            <a:ext cx="1206701" cy="276999"/>
          </a:xfrm>
          <a:prstGeom prst="rect">
            <a:avLst/>
          </a:prstGeom>
          <a:noFill/>
        </p:spPr>
        <p:txBody>
          <a:bodyPr wrap="square" rtlCol="0">
            <a:spAutoFit/>
          </a:bodyPr>
          <a:lstStyle/>
          <a:p>
            <a:pPr fontAlgn="base">
              <a:spcBef>
                <a:spcPct val="0"/>
              </a:spcBef>
              <a:spcAft>
                <a:spcPct val="0"/>
              </a:spcAft>
            </a:pPr>
            <a:r>
              <a:rPr lang="en-US" altLang="zh-CN" sz="1200" b="1" dirty="0">
                <a:latin typeface="+mn-ea"/>
                <a:ea typeface="+mn-ea"/>
              </a:rPr>
              <a:t>POD/AZ</a:t>
            </a:r>
            <a:endParaRPr lang="en-US" altLang="zh-CN" sz="1200" b="1" dirty="0">
              <a:latin typeface="+mn-ea"/>
              <a:ea typeface="+mn-ea"/>
            </a:endParaRPr>
          </a:p>
        </p:txBody>
      </p:sp>
      <p:sp>
        <p:nvSpPr>
          <p:cNvPr id="146" name="文本框 189"/>
          <p:cNvSpPr txBox="1"/>
          <p:nvPr/>
        </p:nvSpPr>
        <p:spPr>
          <a:xfrm>
            <a:off x="1086873" y="5454740"/>
            <a:ext cx="631603" cy="461665"/>
          </a:xfrm>
          <a:prstGeom prst="rect">
            <a:avLst/>
          </a:prstGeom>
          <a:noFill/>
        </p:spPr>
        <p:txBody>
          <a:bodyPr wrap="square" rtlCol="0">
            <a:spAutoFit/>
          </a:bodyPr>
          <a:lstStyle/>
          <a:p>
            <a:pPr fontAlgn="base">
              <a:spcBef>
                <a:spcPct val="0"/>
              </a:spcBef>
              <a:spcAft>
                <a:spcPct val="0"/>
              </a:spcAft>
            </a:pPr>
            <a:r>
              <a:rPr lang="zh-CN" altLang="en-US" sz="1200" b="1" dirty="0">
                <a:latin typeface="+mn-ea"/>
                <a:ea typeface="+mn-ea"/>
              </a:rPr>
              <a:t>基础</a:t>
            </a:r>
            <a:endParaRPr lang="en-US" altLang="zh-CN" sz="1200" b="1" dirty="0">
              <a:latin typeface="+mn-ea"/>
              <a:ea typeface="+mn-ea"/>
            </a:endParaRPr>
          </a:p>
          <a:p>
            <a:pPr fontAlgn="base">
              <a:spcBef>
                <a:spcPct val="0"/>
              </a:spcBef>
              <a:spcAft>
                <a:spcPct val="0"/>
              </a:spcAft>
            </a:pPr>
            <a:r>
              <a:rPr lang="zh-CN" altLang="en-US" sz="1200" b="1" dirty="0">
                <a:latin typeface="+mn-ea"/>
                <a:ea typeface="+mn-ea"/>
              </a:rPr>
              <a:t>资源</a:t>
            </a:r>
            <a:endParaRPr lang="zh-CN" altLang="en-US" sz="1200" b="1" dirty="0">
              <a:latin typeface="+mn-ea"/>
              <a:ea typeface="+mn-ea"/>
            </a:endParaRPr>
          </a:p>
        </p:txBody>
      </p:sp>
      <p:cxnSp>
        <p:nvCxnSpPr>
          <p:cNvPr id="162" name="直接连接符 161"/>
          <p:cNvCxnSpPr>
            <a:endCxn id="184" idx="0"/>
          </p:cNvCxnSpPr>
          <p:nvPr/>
        </p:nvCxnSpPr>
        <p:spPr bwMode="auto">
          <a:xfrm>
            <a:off x="3014259" y="2754427"/>
            <a:ext cx="71623" cy="301465"/>
          </a:xfrm>
          <a:prstGeom prst="line">
            <a:avLst/>
          </a:prstGeom>
          <a:noFill/>
          <a:ln w="25400">
            <a:solidFill>
              <a:srgbClr val="3366CC"/>
            </a:solidFill>
            <a:headEnd type="triangle"/>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圆角矩形 183"/>
          <p:cNvSpPr/>
          <p:nvPr/>
        </p:nvSpPr>
        <p:spPr>
          <a:xfrm>
            <a:off x="1974708" y="3055893"/>
            <a:ext cx="2222347" cy="409405"/>
          </a:xfrm>
          <a:prstGeom prst="roundRect">
            <a:avLst/>
          </a:prstGeom>
          <a:solidFill>
            <a:schemeClr val="accent5">
              <a:lumMod val="90000"/>
            </a:schemeClr>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defRPr/>
            </a:pPr>
            <a:endParaRPr lang="zh-CN" altLang="en-US" sz="1245" b="1" kern="0" dirty="0">
              <a:latin typeface="+mn-ea"/>
              <a:ea typeface="+mn-ea"/>
            </a:endParaRPr>
          </a:p>
        </p:txBody>
      </p:sp>
      <p:cxnSp>
        <p:nvCxnSpPr>
          <p:cNvPr id="172" name="直接连接符 171"/>
          <p:cNvCxnSpPr>
            <a:endCxn id="185" idx="0"/>
          </p:cNvCxnSpPr>
          <p:nvPr/>
        </p:nvCxnSpPr>
        <p:spPr bwMode="auto">
          <a:xfrm flipH="1">
            <a:off x="6515610" y="2755253"/>
            <a:ext cx="143404" cy="311841"/>
          </a:xfrm>
          <a:prstGeom prst="line">
            <a:avLst/>
          </a:prstGeom>
          <a:noFill/>
          <a:ln w="25400">
            <a:solidFill>
              <a:srgbClr val="3366CC"/>
            </a:solidFill>
            <a:headEnd type="triangle"/>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矩形 6"/>
          <p:cNvSpPr/>
          <p:nvPr/>
        </p:nvSpPr>
        <p:spPr>
          <a:xfrm>
            <a:off x="2287349" y="3116737"/>
            <a:ext cx="490555" cy="287992"/>
          </a:xfrm>
          <a:prstGeom prst="rect">
            <a:avLst/>
          </a:prstGeom>
          <a:solidFill>
            <a:srgbClr val="FFFFFF">
              <a:lumMod val="95000"/>
            </a:srgbClr>
          </a:solidFill>
          <a:ln w="25400" cap="flat" cmpd="sng" algn="ctr">
            <a:solidFill>
              <a:srgbClr val="FFC000"/>
            </a:solidFill>
            <a:prstDash val="solid"/>
          </a:ln>
          <a:effectLst/>
          <a:scene3d>
            <a:camera prst="orthographicFront"/>
            <a:lightRig rig="threePt" dir="t"/>
          </a:scene3d>
          <a:sp3d>
            <a:bevelT/>
          </a:sp3d>
        </p:spPr>
        <p:txBody>
          <a:bodyPr lIns="0" tIns="81245" rIns="0" bIns="81245" rtlCol="0" anchor="ctr"/>
          <a:lstStyle/>
          <a:p>
            <a:pPr algn="ctr" defTabSz="1624965">
              <a:defRPr/>
            </a:pPr>
            <a:r>
              <a:rPr lang="en-US" altLang="zh-CN" sz="1065" b="1" kern="0" dirty="0">
                <a:latin typeface="+mn-ea"/>
                <a:ea typeface="+mn-ea"/>
              </a:rPr>
              <a:t>VM1</a:t>
            </a:r>
            <a:endParaRPr lang="zh-CN" altLang="en-US" sz="1065" b="1" kern="0" dirty="0">
              <a:latin typeface="+mn-ea"/>
              <a:ea typeface="+mn-ea"/>
            </a:endParaRPr>
          </a:p>
        </p:txBody>
      </p:sp>
      <p:sp>
        <p:nvSpPr>
          <p:cNvPr id="150" name="矩形 149"/>
          <p:cNvSpPr/>
          <p:nvPr/>
        </p:nvSpPr>
        <p:spPr>
          <a:xfrm>
            <a:off x="2909557" y="3116737"/>
            <a:ext cx="490555" cy="287992"/>
          </a:xfrm>
          <a:prstGeom prst="rect">
            <a:avLst/>
          </a:prstGeom>
          <a:solidFill>
            <a:srgbClr val="FFFFFF">
              <a:lumMod val="95000"/>
            </a:srgbClr>
          </a:solidFill>
          <a:ln w="25400" cap="flat" cmpd="sng" algn="ctr">
            <a:solidFill>
              <a:srgbClr val="00B050"/>
            </a:solidFill>
            <a:prstDash val="solid"/>
          </a:ln>
          <a:effectLst/>
          <a:scene3d>
            <a:camera prst="orthographicFront"/>
            <a:lightRig rig="threePt" dir="t"/>
          </a:scene3d>
          <a:sp3d>
            <a:bevelT/>
          </a:sp3d>
        </p:spPr>
        <p:txBody>
          <a:bodyPr lIns="0" tIns="81245" rIns="0" bIns="81245" rtlCol="0" anchor="ctr"/>
          <a:lstStyle/>
          <a:p>
            <a:pPr algn="ctr">
              <a:defRPr/>
            </a:pPr>
            <a:r>
              <a:rPr lang="en-US" altLang="zh-CN" sz="1065" kern="0" dirty="0">
                <a:latin typeface="+mn-ea"/>
                <a:ea typeface="+mn-ea"/>
              </a:rPr>
              <a:t>VM2</a:t>
            </a:r>
            <a:endParaRPr lang="zh-CN" altLang="en-US" sz="1065" kern="0" dirty="0">
              <a:latin typeface="+mn-ea"/>
              <a:ea typeface="+mn-ea"/>
            </a:endParaRPr>
          </a:p>
        </p:txBody>
      </p:sp>
      <p:sp>
        <p:nvSpPr>
          <p:cNvPr id="185" name="圆角矩形 184"/>
          <p:cNvSpPr/>
          <p:nvPr/>
        </p:nvSpPr>
        <p:spPr>
          <a:xfrm>
            <a:off x="5404434" y="3067093"/>
            <a:ext cx="2222347" cy="409405"/>
          </a:xfrm>
          <a:prstGeom prst="roundRect">
            <a:avLst/>
          </a:prstGeom>
          <a:solidFill>
            <a:schemeClr val="accent5">
              <a:lumMod val="90000"/>
            </a:schemeClr>
          </a:solidFill>
          <a:ln w="25400" cap="flat" cmpd="sng" algn="ctr">
            <a:noFill/>
            <a:prstDash val="solid"/>
          </a:ln>
          <a:effectLst>
            <a:innerShdw blurRad="114300">
              <a:prstClr val="black"/>
            </a:innerShdw>
          </a:effectLst>
        </p:spPr>
        <p:txBody>
          <a:bodyPr lIns="162485" tIns="81245" rIns="162485" bIns="81245" rtlCol="0" anchor="t" anchorCtr="0"/>
          <a:lstStyle/>
          <a:p>
            <a:pPr algn="ctr" defTabSz="1624965">
              <a:defRPr/>
            </a:pPr>
            <a:endParaRPr lang="zh-CN" altLang="en-US" sz="1245" b="1" kern="0" dirty="0">
              <a:latin typeface="+mn-ea"/>
              <a:ea typeface="+mn-ea"/>
            </a:endParaRPr>
          </a:p>
        </p:txBody>
      </p:sp>
      <p:sp>
        <p:nvSpPr>
          <p:cNvPr id="151" name="矩形 150"/>
          <p:cNvSpPr/>
          <p:nvPr/>
        </p:nvSpPr>
        <p:spPr>
          <a:xfrm>
            <a:off x="3507505" y="3116737"/>
            <a:ext cx="490555" cy="287992"/>
          </a:xfrm>
          <a:prstGeom prst="rect">
            <a:avLst/>
          </a:prstGeom>
          <a:solidFill>
            <a:srgbClr val="FFFFFF">
              <a:lumMod val="95000"/>
            </a:srgbClr>
          </a:solidFill>
          <a:ln w="25400" cap="flat" cmpd="sng" algn="ctr">
            <a:solidFill>
              <a:srgbClr val="92D050"/>
            </a:solidFill>
            <a:prstDash val="solid"/>
          </a:ln>
          <a:effectLst/>
          <a:scene3d>
            <a:camera prst="orthographicFront"/>
            <a:lightRig rig="threePt" dir="t"/>
          </a:scene3d>
          <a:sp3d>
            <a:bevelT/>
          </a:sp3d>
        </p:spPr>
        <p:txBody>
          <a:bodyPr lIns="0" tIns="81245" rIns="0" bIns="81245" rtlCol="0" anchor="ctr"/>
          <a:lstStyle/>
          <a:p>
            <a:pPr algn="ctr">
              <a:defRPr/>
            </a:pPr>
            <a:r>
              <a:rPr lang="en-US" altLang="zh-CN" sz="1065" kern="0" dirty="0">
                <a:latin typeface="+mn-ea"/>
                <a:ea typeface="+mn-ea"/>
              </a:rPr>
              <a:t>VM3</a:t>
            </a:r>
            <a:endParaRPr lang="zh-CN" altLang="en-US" sz="1065" kern="0" dirty="0">
              <a:latin typeface="+mn-ea"/>
              <a:ea typeface="+mn-ea"/>
            </a:endParaRPr>
          </a:p>
        </p:txBody>
      </p:sp>
      <p:sp>
        <p:nvSpPr>
          <p:cNvPr id="134" name="矩形 133"/>
          <p:cNvSpPr/>
          <p:nvPr/>
        </p:nvSpPr>
        <p:spPr>
          <a:xfrm>
            <a:off x="5699397" y="3135936"/>
            <a:ext cx="490555" cy="287992"/>
          </a:xfrm>
          <a:prstGeom prst="rect">
            <a:avLst/>
          </a:prstGeom>
          <a:solidFill>
            <a:srgbClr val="FFFFFF">
              <a:lumMod val="95000"/>
            </a:srgbClr>
          </a:solidFill>
          <a:ln w="25400" cap="flat" cmpd="sng" algn="ctr">
            <a:solidFill>
              <a:schemeClr val="bg2">
                <a:lumMod val="75000"/>
              </a:schemeClr>
            </a:solidFill>
            <a:prstDash val="solid"/>
          </a:ln>
          <a:effectLst/>
          <a:scene3d>
            <a:camera prst="orthographicFront"/>
            <a:lightRig rig="threePt" dir="t"/>
          </a:scene3d>
          <a:sp3d>
            <a:bevelT/>
          </a:sp3d>
        </p:spPr>
        <p:txBody>
          <a:bodyPr lIns="0" tIns="81245" rIns="0" bIns="81245" rtlCol="0" anchor="ctr"/>
          <a:lstStyle/>
          <a:p>
            <a:pPr algn="ctr" defTabSz="1624965">
              <a:defRPr/>
            </a:pPr>
            <a:r>
              <a:rPr lang="en-US" altLang="zh-CN" sz="1065" b="1" kern="0" dirty="0">
                <a:latin typeface="+mn-ea"/>
                <a:ea typeface="+mn-ea"/>
              </a:rPr>
              <a:t>VM1’</a:t>
            </a:r>
            <a:endParaRPr lang="zh-CN" altLang="en-US" sz="1065" b="1" kern="0" dirty="0">
              <a:latin typeface="+mn-ea"/>
              <a:ea typeface="+mn-ea"/>
            </a:endParaRPr>
          </a:p>
        </p:txBody>
      </p:sp>
      <p:sp>
        <p:nvSpPr>
          <p:cNvPr id="135" name="矩形 134"/>
          <p:cNvSpPr/>
          <p:nvPr/>
        </p:nvSpPr>
        <p:spPr>
          <a:xfrm>
            <a:off x="6321602" y="3135936"/>
            <a:ext cx="490555" cy="287992"/>
          </a:xfrm>
          <a:prstGeom prst="rect">
            <a:avLst/>
          </a:prstGeom>
          <a:solidFill>
            <a:srgbClr val="FFFFFF">
              <a:lumMod val="95000"/>
            </a:srgbClr>
          </a:solidFill>
          <a:ln w="25400" cap="flat" cmpd="sng" algn="ctr">
            <a:solidFill>
              <a:schemeClr val="bg2">
                <a:lumMod val="75000"/>
              </a:schemeClr>
            </a:solidFill>
            <a:prstDash val="solid"/>
          </a:ln>
          <a:effectLst/>
          <a:scene3d>
            <a:camera prst="orthographicFront"/>
            <a:lightRig rig="threePt" dir="t"/>
          </a:scene3d>
          <a:sp3d>
            <a:bevelT/>
          </a:sp3d>
        </p:spPr>
        <p:txBody>
          <a:bodyPr lIns="0" tIns="81245" rIns="0" bIns="81245" rtlCol="0" anchor="ctr"/>
          <a:lstStyle/>
          <a:p>
            <a:pPr algn="ctr">
              <a:defRPr/>
            </a:pPr>
            <a:r>
              <a:rPr lang="en-US" altLang="zh-CN" sz="1065" kern="0" dirty="0">
                <a:latin typeface="+mn-ea"/>
                <a:ea typeface="+mn-ea"/>
              </a:rPr>
              <a:t>VM2’</a:t>
            </a:r>
            <a:endParaRPr lang="zh-CN" altLang="en-US" sz="1065" kern="0" dirty="0">
              <a:latin typeface="+mn-ea"/>
              <a:ea typeface="+mn-ea"/>
            </a:endParaRPr>
          </a:p>
        </p:txBody>
      </p:sp>
      <p:sp>
        <p:nvSpPr>
          <p:cNvPr id="136" name="矩形 135"/>
          <p:cNvSpPr/>
          <p:nvPr/>
        </p:nvSpPr>
        <p:spPr>
          <a:xfrm>
            <a:off x="6919554" y="3135936"/>
            <a:ext cx="490555" cy="287992"/>
          </a:xfrm>
          <a:prstGeom prst="rect">
            <a:avLst/>
          </a:prstGeom>
          <a:solidFill>
            <a:srgbClr val="FFFFFF">
              <a:lumMod val="95000"/>
            </a:srgbClr>
          </a:solidFill>
          <a:ln w="25400" cap="flat" cmpd="sng" algn="ctr">
            <a:solidFill>
              <a:schemeClr val="bg2">
                <a:lumMod val="75000"/>
              </a:schemeClr>
            </a:solidFill>
            <a:prstDash val="solid"/>
          </a:ln>
          <a:effectLst/>
          <a:scene3d>
            <a:camera prst="orthographicFront"/>
            <a:lightRig rig="threePt" dir="t"/>
          </a:scene3d>
          <a:sp3d>
            <a:bevelT/>
          </a:sp3d>
        </p:spPr>
        <p:txBody>
          <a:bodyPr lIns="0" tIns="81245" rIns="0" bIns="81245" rtlCol="0" anchor="ctr"/>
          <a:lstStyle/>
          <a:p>
            <a:pPr algn="ctr">
              <a:defRPr/>
            </a:pPr>
            <a:r>
              <a:rPr lang="en-US" altLang="zh-CN" sz="1065" kern="0" dirty="0">
                <a:latin typeface="+mn-ea"/>
                <a:ea typeface="+mn-ea"/>
              </a:rPr>
              <a:t>VM3’</a:t>
            </a:r>
            <a:endParaRPr lang="zh-CN" altLang="en-US" sz="1065" kern="0" dirty="0">
              <a:latin typeface="+mn-ea"/>
              <a:ea typeface="+mn-ea"/>
            </a:endParaRPr>
          </a:p>
        </p:txBody>
      </p:sp>
      <p:cxnSp>
        <p:nvCxnSpPr>
          <p:cNvPr id="78" name="直接连接符 77"/>
          <p:cNvCxnSpPr/>
          <p:nvPr/>
        </p:nvCxnSpPr>
        <p:spPr bwMode="auto">
          <a:xfrm>
            <a:off x="1031486" y="4098576"/>
            <a:ext cx="6399815" cy="0"/>
          </a:xfrm>
          <a:prstGeom prst="line">
            <a:avLst/>
          </a:prstGeom>
          <a:noFill/>
          <a:ln w="9525" cap="flat" cmpd="sng" algn="ctr">
            <a:solidFill>
              <a:srgbClr val="B2B2B2"/>
            </a:solidFill>
            <a:prstDash val="dash"/>
            <a:round/>
            <a:headEnd type="none" w="med" len="med"/>
            <a:tailEnd type="none" w="med" len="med"/>
          </a:ln>
          <a:effectLst/>
        </p:spPr>
      </p:cxnSp>
      <p:sp>
        <p:nvSpPr>
          <p:cNvPr id="86" name="文本框 137"/>
          <p:cNvSpPr txBox="1"/>
          <p:nvPr/>
        </p:nvSpPr>
        <p:spPr>
          <a:xfrm>
            <a:off x="1014601" y="3341154"/>
            <a:ext cx="1206701" cy="276999"/>
          </a:xfrm>
          <a:prstGeom prst="rect">
            <a:avLst/>
          </a:prstGeom>
          <a:noFill/>
        </p:spPr>
        <p:txBody>
          <a:bodyPr wrap="square" rtlCol="0">
            <a:spAutoFit/>
          </a:bodyPr>
          <a:lstStyle/>
          <a:p>
            <a:pPr defTabSz="914400"/>
            <a:r>
              <a:rPr lang="zh-CN" altLang="en-US" sz="1200" b="1" dirty="0">
                <a:latin typeface="+mn-ea"/>
                <a:ea typeface="+mn-ea"/>
              </a:rPr>
              <a:t>租户业务</a:t>
            </a:r>
            <a:endParaRPr lang="en-US" altLang="zh-CN" sz="1200" b="1" dirty="0">
              <a:latin typeface="+mn-ea"/>
              <a:ea typeface="+mn-ea"/>
            </a:endParaRPr>
          </a:p>
        </p:txBody>
      </p:sp>
      <p:sp>
        <p:nvSpPr>
          <p:cNvPr id="87" name="文本框 38"/>
          <p:cNvSpPr txBox="1"/>
          <p:nvPr/>
        </p:nvSpPr>
        <p:spPr>
          <a:xfrm>
            <a:off x="6117935" y="5192013"/>
            <a:ext cx="1386649" cy="311304"/>
          </a:xfrm>
          <a:prstGeom prst="rect">
            <a:avLst/>
          </a:prstGeom>
          <a:noFill/>
        </p:spPr>
        <p:txBody>
          <a:bodyPr wrap="square" rtlCol="0">
            <a:spAutoFit/>
          </a:bodyPr>
          <a:lstStyle/>
          <a:p>
            <a:r>
              <a:rPr lang="en-US" altLang="zh-CN" sz="1425" dirty="0">
                <a:latin typeface="+mn-ea"/>
                <a:ea typeface="+mn-ea"/>
              </a:rPr>
              <a:t>KVM</a:t>
            </a:r>
            <a:endParaRPr lang="zh-CN" altLang="en-US" sz="1425" dirty="0">
              <a:latin typeface="+mn-ea"/>
              <a:ea typeface="+mn-ea"/>
            </a:endParaRPr>
          </a:p>
        </p:txBody>
      </p:sp>
      <p:sp>
        <p:nvSpPr>
          <p:cNvPr id="89" name="圆柱形 88"/>
          <p:cNvSpPr/>
          <p:nvPr/>
        </p:nvSpPr>
        <p:spPr bwMode="auto">
          <a:xfrm>
            <a:off x="2680297" y="3743692"/>
            <a:ext cx="758379" cy="287992"/>
          </a:xfrm>
          <a:prstGeom prst="can">
            <a:avLst/>
          </a:prstGeom>
          <a:solidFill>
            <a:srgbClr val="92D05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6" tIns="60959" rIns="121916" bIns="60959" numCol="1" rtlCol="0" anchor="t" anchorCtr="0" compatLnSpc="1"/>
          <a:lstStyle/>
          <a:p>
            <a:pPr defTabSz="1219200" fontAlgn="base">
              <a:buClr>
                <a:srgbClr val="CC9900"/>
              </a:buClr>
            </a:pPr>
            <a:r>
              <a:rPr lang="en-US" altLang="zh-CN" sz="1065" dirty="0">
                <a:latin typeface="+mn-ea"/>
                <a:ea typeface="+mn-ea"/>
              </a:rPr>
              <a:t>   DB</a:t>
            </a:r>
            <a:endParaRPr lang="en-US" altLang="zh-CN" sz="1065" dirty="0">
              <a:latin typeface="+mn-ea"/>
              <a:ea typeface="+mn-ea"/>
            </a:endParaRPr>
          </a:p>
          <a:p>
            <a:pPr defTabSz="1219200" fontAlgn="base">
              <a:buClr>
                <a:srgbClr val="CC9900"/>
              </a:buClr>
              <a:buFont typeface="Wingdings" panose="05000000000000000000" pitchFamily="2" charset="2"/>
              <a:buChar char="n"/>
            </a:pPr>
            <a:endParaRPr lang="zh-CN" altLang="en-US" sz="1800" dirty="0">
              <a:latin typeface="+mn-ea"/>
              <a:ea typeface="+mn-ea"/>
            </a:endParaRPr>
          </a:p>
        </p:txBody>
      </p:sp>
      <p:sp>
        <p:nvSpPr>
          <p:cNvPr id="90" name="圆柱形 89"/>
          <p:cNvSpPr/>
          <p:nvPr/>
        </p:nvSpPr>
        <p:spPr bwMode="auto">
          <a:xfrm>
            <a:off x="6129224" y="3754892"/>
            <a:ext cx="758379" cy="287992"/>
          </a:xfrm>
          <a:prstGeom prst="can">
            <a:avLst/>
          </a:prstGeom>
          <a:solidFill>
            <a:srgbClr val="92D05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6" tIns="60959" rIns="121916" bIns="60959" numCol="1" rtlCol="0" anchor="t" anchorCtr="0" compatLnSpc="1"/>
          <a:lstStyle/>
          <a:p>
            <a:pPr defTabSz="1219200" fontAlgn="base">
              <a:buClr>
                <a:srgbClr val="CC9900"/>
              </a:buClr>
            </a:pPr>
            <a:r>
              <a:rPr lang="en-US" altLang="zh-CN" sz="1065" dirty="0">
                <a:latin typeface="+mn-ea"/>
                <a:ea typeface="+mn-ea"/>
              </a:rPr>
              <a:t>   DB</a:t>
            </a:r>
            <a:endParaRPr lang="en-US" altLang="zh-CN" sz="1065" dirty="0">
              <a:latin typeface="+mn-ea"/>
              <a:ea typeface="+mn-ea"/>
            </a:endParaRPr>
          </a:p>
          <a:p>
            <a:pPr defTabSz="1219200" fontAlgn="base">
              <a:buClr>
                <a:srgbClr val="CC9900"/>
              </a:buClr>
              <a:buFont typeface="Wingdings" panose="05000000000000000000" pitchFamily="2" charset="2"/>
              <a:buChar char="n"/>
            </a:pPr>
            <a:endParaRPr lang="zh-CN" altLang="en-US" sz="1800" dirty="0">
              <a:latin typeface="+mn-ea"/>
              <a:ea typeface="+mn-ea"/>
            </a:endParaRPr>
          </a:p>
        </p:txBody>
      </p:sp>
      <p:cxnSp>
        <p:nvCxnSpPr>
          <p:cNvPr id="91" name="直接箭头连接符 90"/>
          <p:cNvCxnSpPr>
            <a:stCxn id="89" idx="4"/>
            <a:endCxn id="90" idx="2"/>
          </p:cNvCxnSpPr>
          <p:nvPr/>
        </p:nvCxnSpPr>
        <p:spPr bwMode="auto">
          <a:xfrm>
            <a:off x="3438676" y="3887688"/>
            <a:ext cx="2690548" cy="11200"/>
          </a:xfrm>
          <a:prstGeom prst="straightConnector1">
            <a:avLst/>
          </a:prstGeom>
          <a:noFill/>
          <a:ln w="28575" cap="flat" cmpd="sng" algn="ctr">
            <a:solidFill>
              <a:srgbClr val="0070C0"/>
            </a:solidFill>
            <a:prstDash val="sysDash"/>
            <a:round/>
            <a:headEnd type="none" w="med" len="med"/>
            <a:tailEnd type="triangle"/>
          </a:ln>
          <a:effectLst/>
        </p:spPr>
      </p:cxnSp>
      <p:sp>
        <p:nvSpPr>
          <p:cNvPr id="94" name="矩形 93"/>
          <p:cNvSpPr/>
          <p:nvPr/>
        </p:nvSpPr>
        <p:spPr>
          <a:xfrm>
            <a:off x="3935479" y="3518479"/>
            <a:ext cx="1577676" cy="307777"/>
          </a:xfrm>
          <a:prstGeom prst="rect">
            <a:avLst/>
          </a:prstGeom>
        </p:spPr>
        <p:txBody>
          <a:bodyPr wrap="none">
            <a:spAutoFit/>
          </a:bodyPr>
          <a:lstStyle/>
          <a:p>
            <a:pPr algn="ctr" defTabSz="1624965">
              <a:defRPr/>
            </a:pPr>
            <a:r>
              <a:rPr lang="en-US" altLang="zh-CN" sz="1400" b="1" kern="0" dirty="0">
                <a:latin typeface="+mn-ea"/>
                <a:ea typeface="+mn-ea"/>
              </a:rPr>
              <a:t>RDS replication</a:t>
            </a:r>
            <a:endParaRPr lang="zh-CN" altLang="en-US" sz="1400" b="1" kern="0" dirty="0">
              <a:latin typeface="+mn-ea"/>
              <a:ea typeface="+mn-ea"/>
            </a:endParaRPr>
          </a:p>
        </p:txBody>
      </p:sp>
      <p:cxnSp>
        <p:nvCxnSpPr>
          <p:cNvPr id="95" name="直接连接符 94"/>
          <p:cNvCxnSpPr>
            <a:stCxn id="184" idx="2"/>
            <a:endCxn id="89" idx="1"/>
          </p:cNvCxnSpPr>
          <p:nvPr/>
        </p:nvCxnSpPr>
        <p:spPr bwMode="auto">
          <a:xfrm flipH="1">
            <a:off x="3059486" y="3465299"/>
            <a:ext cx="26395" cy="278393"/>
          </a:xfrm>
          <a:prstGeom prst="line">
            <a:avLst/>
          </a:prstGeom>
          <a:noFill/>
          <a:ln w="25400">
            <a:solidFill>
              <a:srgbClr val="3366CC"/>
            </a:solidFill>
            <a:headEnd type="triangle"/>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185" idx="2"/>
            <a:endCxn id="90" idx="0"/>
          </p:cNvCxnSpPr>
          <p:nvPr/>
        </p:nvCxnSpPr>
        <p:spPr bwMode="auto">
          <a:xfrm flipH="1">
            <a:off x="6508413" y="3476499"/>
            <a:ext cx="7195" cy="350391"/>
          </a:xfrm>
          <a:prstGeom prst="line">
            <a:avLst/>
          </a:prstGeom>
          <a:noFill/>
          <a:ln w="25400">
            <a:solidFill>
              <a:srgbClr val="3366CC"/>
            </a:solidFill>
            <a:headEnd type="triangle"/>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云形标注 100"/>
          <p:cNvSpPr/>
          <p:nvPr/>
        </p:nvSpPr>
        <p:spPr>
          <a:xfrm>
            <a:off x="2129305" y="1221261"/>
            <a:ext cx="1442225" cy="612631"/>
          </a:xfrm>
          <a:prstGeom prst="cloudCallout">
            <a:avLst>
              <a:gd name="adj1" fmla="val -18582"/>
              <a:gd name="adj2" fmla="val 31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400" b="1" dirty="0">
                <a:solidFill>
                  <a:schemeClr val="tx1"/>
                </a:solidFill>
                <a:latin typeface="+mn-ea"/>
              </a:rPr>
              <a:t>OTC Public</a:t>
            </a:r>
            <a:endParaRPr lang="zh-CN" altLang="en-US" sz="1400" b="1" dirty="0">
              <a:solidFill>
                <a:schemeClr val="tx1"/>
              </a:solidFill>
              <a:latin typeface="+mn-ea"/>
            </a:endParaRPr>
          </a:p>
        </p:txBody>
      </p:sp>
      <p:sp>
        <p:nvSpPr>
          <p:cNvPr id="102" name="云形标注 101"/>
          <p:cNvSpPr/>
          <p:nvPr/>
        </p:nvSpPr>
        <p:spPr>
          <a:xfrm>
            <a:off x="4357250" y="1229373"/>
            <a:ext cx="1463032" cy="612631"/>
          </a:xfrm>
          <a:prstGeom prst="cloudCallout">
            <a:avLst>
              <a:gd name="adj1" fmla="val -18582"/>
              <a:gd name="adj2" fmla="val 31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400" b="1" dirty="0">
                <a:solidFill>
                  <a:schemeClr val="tx1"/>
                </a:solidFill>
                <a:latin typeface="+mn-ea"/>
              </a:rPr>
              <a:t>Customer DC</a:t>
            </a:r>
            <a:endParaRPr lang="zh-CN" altLang="en-US" sz="1400" b="1" dirty="0">
              <a:solidFill>
                <a:schemeClr val="tx1"/>
              </a:solidFill>
              <a:latin typeface="+mn-ea"/>
            </a:endParaRPr>
          </a:p>
        </p:txBody>
      </p:sp>
      <p:grpSp>
        <p:nvGrpSpPr>
          <p:cNvPr id="105" name="组合 104"/>
          <p:cNvGrpSpPr/>
          <p:nvPr/>
        </p:nvGrpSpPr>
        <p:grpSpPr>
          <a:xfrm>
            <a:off x="2448099" y="2147287"/>
            <a:ext cx="660772" cy="293685"/>
            <a:chOff x="2557484" y="1678388"/>
            <a:chExt cx="934524" cy="416797"/>
          </a:xfrm>
        </p:grpSpPr>
        <p:pic>
          <p:nvPicPr>
            <p:cNvPr id="107" name="Picture 460" descr="图片239"/>
            <p:cNvPicPr>
              <a:picLocks noChangeAspect="1" noChangeArrowheads="1"/>
            </p:cNvPicPr>
            <p:nvPr/>
          </p:nvPicPr>
          <p:blipFill>
            <a:blip r:embed="rId3" cstate="print"/>
            <a:srcRect/>
            <a:stretch>
              <a:fillRect/>
            </a:stretch>
          </p:blipFill>
          <p:spPr bwMode="auto">
            <a:xfrm>
              <a:off x="2557484" y="1678388"/>
              <a:ext cx="382668" cy="387769"/>
            </a:xfrm>
            <a:prstGeom prst="rect">
              <a:avLst/>
            </a:prstGeom>
            <a:noFill/>
            <a:ln w="9525">
              <a:noFill/>
              <a:miter lim="800000"/>
              <a:headEnd/>
              <a:tailEnd/>
            </a:ln>
          </p:spPr>
        </p:pic>
        <p:pic>
          <p:nvPicPr>
            <p:cNvPr id="109" name="Picture 460" descr="图片239"/>
            <p:cNvPicPr>
              <a:picLocks noChangeAspect="1" noChangeArrowheads="1"/>
            </p:cNvPicPr>
            <p:nvPr/>
          </p:nvPicPr>
          <p:blipFill>
            <a:blip r:embed="rId3" cstate="print"/>
            <a:srcRect/>
            <a:stretch>
              <a:fillRect/>
            </a:stretch>
          </p:blipFill>
          <p:spPr bwMode="auto">
            <a:xfrm>
              <a:off x="3088458" y="1686255"/>
              <a:ext cx="403550" cy="408930"/>
            </a:xfrm>
            <a:prstGeom prst="rect">
              <a:avLst/>
            </a:prstGeom>
            <a:noFill/>
            <a:ln w="9525">
              <a:noFill/>
              <a:miter lim="800000"/>
              <a:headEnd/>
              <a:tailEnd/>
            </a:ln>
          </p:spPr>
        </p:pic>
      </p:grpSp>
      <p:grpSp>
        <p:nvGrpSpPr>
          <p:cNvPr id="110" name="组合 109"/>
          <p:cNvGrpSpPr/>
          <p:nvPr/>
        </p:nvGrpSpPr>
        <p:grpSpPr>
          <a:xfrm>
            <a:off x="3599595" y="2133556"/>
            <a:ext cx="660772" cy="293685"/>
            <a:chOff x="2557484" y="1678388"/>
            <a:chExt cx="934524" cy="416797"/>
          </a:xfrm>
        </p:grpSpPr>
        <p:pic>
          <p:nvPicPr>
            <p:cNvPr id="113" name="Picture 460" descr="图片239"/>
            <p:cNvPicPr>
              <a:picLocks noChangeAspect="1" noChangeArrowheads="1"/>
            </p:cNvPicPr>
            <p:nvPr/>
          </p:nvPicPr>
          <p:blipFill>
            <a:blip r:embed="rId3" cstate="print"/>
            <a:srcRect/>
            <a:stretch>
              <a:fillRect/>
            </a:stretch>
          </p:blipFill>
          <p:spPr bwMode="auto">
            <a:xfrm>
              <a:off x="2557484" y="1678388"/>
              <a:ext cx="382668" cy="387769"/>
            </a:xfrm>
            <a:prstGeom prst="rect">
              <a:avLst/>
            </a:prstGeom>
            <a:noFill/>
            <a:ln w="9525">
              <a:noFill/>
              <a:miter lim="800000"/>
              <a:headEnd/>
              <a:tailEnd/>
            </a:ln>
          </p:spPr>
        </p:pic>
        <p:pic>
          <p:nvPicPr>
            <p:cNvPr id="114" name="Picture 460" descr="图片239"/>
            <p:cNvPicPr>
              <a:picLocks noChangeAspect="1" noChangeArrowheads="1"/>
            </p:cNvPicPr>
            <p:nvPr/>
          </p:nvPicPr>
          <p:blipFill>
            <a:blip r:embed="rId3" cstate="print"/>
            <a:srcRect/>
            <a:stretch>
              <a:fillRect/>
            </a:stretch>
          </p:blipFill>
          <p:spPr bwMode="auto">
            <a:xfrm>
              <a:off x="3088458" y="1686255"/>
              <a:ext cx="403550" cy="408930"/>
            </a:xfrm>
            <a:prstGeom prst="rect">
              <a:avLst/>
            </a:prstGeom>
            <a:noFill/>
            <a:ln w="9525">
              <a:noFill/>
              <a:miter lim="800000"/>
              <a:headEnd/>
              <a:tailEnd/>
            </a:ln>
          </p:spPr>
        </p:pic>
      </p:grpSp>
      <p:grpSp>
        <p:nvGrpSpPr>
          <p:cNvPr id="115" name="组合 114"/>
          <p:cNvGrpSpPr/>
          <p:nvPr/>
        </p:nvGrpSpPr>
        <p:grpSpPr>
          <a:xfrm>
            <a:off x="5282330" y="2087215"/>
            <a:ext cx="660772" cy="293685"/>
            <a:chOff x="2557484" y="1678388"/>
            <a:chExt cx="934524" cy="416797"/>
          </a:xfrm>
        </p:grpSpPr>
        <p:pic>
          <p:nvPicPr>
            <p:cNvPr id="116" name="Picture 460" descr="图片239"/>
            <p:cNvPicPr>
              <a:picLocks noChangeAspect="1" noChangeArrowheads="1"/>
            </p:cNvPicPr>
            <p:nvPr/>
          </p:nvPicPr>
          <p:blipFill>
            <a:blip r:embed="rId3" cstate="print"/>
            <a:srcRect/>
            <a:stretch>
              <a:fillRect/>
            </a:stretch>
          </p:blipFill>
          <p:spPr bwMode="auto">
            <a:xfrm>
              <a:off x="2557484" y="1678388"/>
              <a:ext cx="382668" cy="387769"/>
            </a:xfrm>
            <a:prstGeom prst="rect">
              <a:avLst/>
            </a:prstGeom>
            <a:noFill/>
            <a:ln w="9525">
              <a:noFill/>
              <a:miter lim="800000"/>
              <a:headEnd/>
              <a:tailEnd/>
            </a:ln>
          </p:spPr>
        </p:pic>
        <p:pic>
          <p:nvPicPr>
            <p:cNvPr id="117" name="Picture 460" descr="图片239"/>
            <p:cNvPicPr>
              <a:picLocks noChangeAspect="1" noChangeArrowheads="1"/>
            </p:cNvPicPr>
            <p:nvPr/>
          </p:nvPicPr>
          <p:blipFill>
            <a:blip r:embed="rId3" cstate="print"/>
            <a:srcRect/>
            <a:stretch>
              <a:fillRect/>
            </a:stretch>
          </p:blipFill>
          <p:spPr bwMode="auto">
            <a:xfrm>
              <a:off x="3088458" y="1686255"/>
              <a:ext cx="403550" cy="408930"/>
            </a:xfrm>
            <a:prstGeom prst="rect">
              <a:avLst/>
            </a:prstGeom>
            <a:noFill/>
            <a:ln w="9525">
              <a:noFill/>
              <a:miter lim="800000"/>
              <a:headEnd/>
              <a:tailEnd/>
            </a:ln>
          </p:spPr>
        </p:pic>
      </p:grpSp>
      <p:cxnSp>
        <p:nvCxnSpPr>
          <p:cNvPr id="6" name="直接连接符 5"/>
          <p:cNvCxnSpPr>
            <a:stCxn id="113" idx="2"/>
          </p:cNvCxnSpPr>
          <p:nvPr/>
        </p:nvCxnSpPr>
        <p:spPr bwMode="auto">
          <a:xfrm flipH="1">
            <a:off x="3438676" y="2406788"/>
            <a:ext cx="296205" cy="307576"/>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直接连接符 7"/>
          <p:cNvCxnSpPr>
            <a:stCxn id="114" idx="2"/>
          </p:cNvCxnSpPr>
          <p:nvPr/>
        </p:nvCxnSpPr>
        <p:spPr bwMode="auto">
          <a:xfrm flipH="1">
            <a:off x="3870167" y="2427241"/>
            <a:ext cx="247532" cy="287123"/>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直接连接符 9"/>
          <p:cNvCxnSpPr>
            <a:stCxn id="117" idx="2"/>
          </p:cNvCxnSpPr>
          <p:nvPr/>
        </p:nvCxnSpPr>
        <p:spPr bwMode="auto">
          <a:xfrm>
            <a:off x="5800434" y="2380900"/>
            <a:ext cx="197439" cy="347820"/>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直接连接符 11"/>
          <p:cNvCxnSpPr>
            <a:stCxn id="116" idx="2"/>
          </p:cNvCxnSpPr>
          <p:nvPr/>
        </p:nvCxnSpPr>
        <p:spPr bwMode="auto">
          <a:xfrm>
            <a:off x="5417616" y="2360447"/>
            <a:ext cx="240148" cy="368273"/>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直接连接符 16"/>
          <p:cNvCxnSpPr>
            <a:stCxn id="107" idx="2"/>
          </p:cNvCxnSpPr>
          <p:nvPr/>
        </p:nvCxnSpPr>
        <p:spPr bwMode="auto">
          <a:xfrm>
            <a:off x="2583386" y="2420518"/>
            <a:ext cx="34631" cy="282632"/>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连接符 18"/>
          <p:cNvCxnSpPr>
            <a:stCxn id="109" idx="2"/>
            <a:endCxn id="98" idx="0"/>
          </p:cNvCxnSpPr>
          <p:nvPr/>
        </p:nvCxnSpPr>
        <p:spPr bwMode="auto">
          <a:xfrm>
            <a:off x="2966203" y="2440972"/>
            <a:ext cx="109075" cy="273393"/>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4" name="直接连接符 123"/>
          <p:cNvCxnSpPr>
            <a:stCxn id="101" idx="1"/>
            <a:endCxn id="107" idx="0"/>
          </p:cNvCxnSpPr>
          <p:nvPr/>
        </p:nvCxnSpPr>
        <p:spPr bwMode="auto">
          <a:xfrm flipH="1">
            <a:off x="2583385" y="1833240"/>
            <a:ext cx="267033" cy="314047"/>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6" name="直接连接符 125"/>
          <p:cNvCxnSpPr>
            <a:stCxn id="101" idx="1"/>
            <a:endCxn id="109" idx="0"/>
          </p:cNvCxnSpPr>
          <p:nvPr/>
        </p:nvCxnSpPr>
        <p:spPr bwMode="auto">
          <a:xfrm>
            <a:off x="2850418" y="1833240"/>
            <a:ext cx="115785" cy="319590"/>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31" name="直接连接符 130"/>
          <p:cNvCxnSpPr>
            <a:stCxn id="102" idx="1"/>
            <a:endCxn id="114" idx="0"/>
          </p:cNvCxnSpPr>
          <p:nvPr/>
        </p:nvCxnSpPr>
        <p:spPr bwMode="auto">
          <a:xfrm flipH="1">
            <a:off x="4117699" y="1841352"/>
            <a:ext cx="971067" cy="297747"/>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32" name="直接连接符 131"/>
          <p:cNvCxnSpPr>
            <a:stCxn id="102" idx="1"/>
            <a:endCxn id="116" idx="0"/>
          </p:cNvCxnSpPr>
          <p:nvPr/>
        </p:nvCxnSpPr>
        <p:spPr bwMode="auto">
          <a:xfrm>
            <a:off x="5088766" y="1841352"/>
            <a:ext cx="328850" cy="245863"/>
          </a:xfrm>
          <a:prstGeom prst="line">
            <a:avLst/>
          </a:prstGeom>
          <a:ln w="9525"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38" name="文本框 938"/>
          <p:cNvSpPr txBox="1"/>
          <p:nvPr/>
        </p:nvSpPr>
        <p:spPr>
          <a:xfrm>
            <a:off x="1054147" y="2144670"/>
            <a:ext cx="954097" cy="276997"/>
          </a:xfrm>
          <a:prstGeom prst="rect">
            <a:avLst/>
          </a:prstGeom>
          <a:noFill/>
        </p:spPr>
        <p:txBody>
          <a:bodyPr wrap="none" lIns="91435" tIns="45719" rIns="91435" bIns="45719" rtlCol="0">
            <a:spAutoFit/>
          </a:bodyPr>
          <a:lstStyle>
            <a:defPPr>
              <a:defRPr lang="zh-CN"/>
            </a:defPPr>
            <a:lvl1pPr>
              <a:buClrTx/>
              <a:buFontTx/>
              <a:buNone/>
              <a:defRPr sz="1200" b="1">
                <a:solidFill>
                  <a:schemeClr val="tx1">
                    <a:lumMod val="95000"/>
                    <a:lumOff val="5000"/>
                  </a:schemeClr>
                </a:solidFill>
                <a:ea typeface="微软雅黑" panose="020B0503020204020204" pitchFamily="34" charset="-122"/>
              </a:defRPr>
            </a:lvl1pPr>
          </a:lstStyle>
          <a:p>
            <a:pPr defTabSz="914400"/>
            <a:r>
              <a:rPr lang="zh-CN" altLang="en-US" dirty="0">
                <a:solidFill>
                  <a:schemeClr val="tx1"/>
                </a:solidFill>
                <a:latin typeface="+mn-ea"/>
                <a:ea typeface="+mn-ea"/>
              </a:rPr>
              <a:t>出口路由器</a:t>
            </a:r>
            <a:endParaRPr lang="en-US" altLang="zh-CN" dirty="0">
              <a:solidFill>
                <a:schemeClr val="tx1"/>
              </a:solidFill>
              <a:latin typeface="+mn-ea"/>
              <a:ea typeface="+mn-ea"/>
            </a:endParaRPr>
          </a:p>
        </p:txBody>
      </p:sp>
      <p:sp>
        <p:nvSpPr>
          <p:cNvPr id="152" name="圆角矩形 151"/>
          <p:cNvSpPr/>
          <p:nvPr/>
        </p:nvSpPr>
        <p:spPr>
          <a:xfrm>
            <a:off x="7750942" y="1406849"/>
            <a:ext cx="3630659" cy="484254"/>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rtlCol="0" anchor="ctr"/>
          <a:lstStyle/>
          <a:p>
            <a:pPr lvl="0" algn="ctr">
              <a:buNone/>
            </a:pPr>
            <a:r>
              <a:rPr lang="zh-CN" altLang="en-US" sz="1800" b="1" dirty="0">
                <a:solidFill>
                  <a:schemeClr val="bg1"/>
                </a:solidFill>
                <a:latin typeface="+mn-ea"/>
                <a:cs typeface="Calibri" panose="020F0502020204030204" charset="0"/>
              </a:rPr>
              <a:t>解决方案</a:t>
            </a:r>
            <a:endParaRPr lang="en-US" altLang="zh-CN" sz="1800" b="1" dirty="0">
              <a:solidFill>
                <a:schemeClr val="bg1"/>
              </a:solidFill>
              <a:latin typeface="+mn-ea"/>
              <a:cs typeface="Calibri" panose="020F0502020204030204" charset="0"/>
            </a:endParaRPr>
          </a:p>
        </p:txBody>
      </p:sp>
      <p:sp>
        <p:nvSpPr>
          <p:cNvPr id="38" name="文本框 37"/>
          <p:cNvSpPr txBox="1"/>
          <p:nvPr/>
        </p:nvSpPr>
        <p:spPr>
          <a:xfrm>
            <a:off x="4361652" y="2216028"/>
            <a:ext cx="864096" cy="256545"/>
          </a:xfrm>
          <a:prstGeom prst="rect">
            <a:avLst/>
          </a:prstGeom>
          <a:noFill/>
        </p:spPr>
        <p:txBody>
          <a:bodyPr wrap="square" rtlCol="0">
            <a:spAutoFit/>
          </a:bodyPr>
          <a:lstStyle/>
          <a:p>
            <a:r>
              <a:rPr lang="zh-CN" altLang="en-US" sz="1065" b="1" dirty="0">
                <a:latin typeface="+mn-ea"/>
                <a:ea typeface="+mn-ea"/>
              </a:rPr>
              <a:t>互联专线</a:t>
            </a:r>
            <a:endParaRPr lang="zh-CN" altLang="en-US" sz="1065" b="1" dirty="0">
              <a:latin typeface="+mn-ea"/>
              <a:ea typeface="+mn-ea"/>
            </a:endParaRPr>
          </a:p>
        </p:txBody>
      </p:sp>
      <p:sp>
        <p:nvSpPr>
          <p:cNvPr id="5" name="标题 4"/>
          <p:cNvSpPr>
            <a:spLocks noGrp="1"/>
          </p:cNvSpPr>
          <p:nvPr>
            <p:ph type="title"/>
          </p:nvPr>
        </p:nvSpPr>
        <p:spPr/>
        <p:txBody>
          <a:bodyPr>
            <a:noAutofit/>
          </a:bodyPr>
          <a:lstStyle/>
          <a:p>
            <a:r>
              <a:rPr lang="zh-CN" altLang="en-US" sz="3200" dirty="0" smtClean="0"/>
              <a:t>案例</a:t>
            </a:r>
            <a:r>
              <a:rPr lang="zh-CN" altLang="en-US" sz="3200" dirty="0"/>
              <a:t>：欧洲某铁路集团双</a:t>
            </a:r>
            <a:r>
              <a:rPr lang="en-US" altLang="zh-CN" sz="3200" dirty="0"/>
              <a:t>AZ</a:t>
            </a:r>
            <a:r>
              <a:rPr lang="zh-CN" altLang="en-US" sz="3200" dirty="0"/>
              <a:t>混合云</a:t>
            </a:r>
            <a:br>
              <a:rPr lang="zh-CN" altLang="en-US" sz="3200" dirty="0"/>
            </a:br>
            <a:endParaRPr lang="zh-CN" altLang="en-US" sz="3200" dirty="0"/>
          </a:p>
        </p:txBody>
      </p:sp>
      <p:sp>
        <p:nvSpPr>
          <p:cNvPr id="73" name="同侧圆角矩形 72"/>
          <p:cNvSpPr/>
          <p:nvPr/>
        </p:nvSpPr>
        <p:spPr bwMode="auto">
          <a:xfrm>
            <a:off x="7773894" y="4518147"/>
            <a:ext cx="3595529" cy="1611153"/>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高性价比、轻量化</a:t>
            </a:r>
            <a:r>
              <a:rPr lang="zh-CN" altLang="en-US" sz="1600" kern="0" dirty="0" smtClean="0">
                <a:solidFill>
                  <a:srgbClr val="000000"/>
                </a:solidFill>
                <a:latin typeface="+mn-ea"/>
                <a:ea typeface="+mn-ea"/>
                <a:cs typeface="Times New Roman" panose="02020603050405020304" pitchFamily="18" charset="0"/>
              </a:rPr>
              <a:t>起步，省事省心</a:t>
            </a:r>
            <a:endParaRPr lang="en-US" altLang="zh-CN" sz="1600" kern="0" dirty="0" smtClean="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rPr>
              <a:t>按</a:t>
            </a:r>
            <a:r>
              <a:rPr lang="zh-CN" altLang="en-US" sz="1600" kern="0" dirty="0">
                <a:solidFill>
                  <a:srgbClr val="000000"/>
                </a:solidFill>
                <a:latin typeface="+mn-ea"/>
                <a:ea typeface="+mn-ea"/>
                <a:cs typeface="Times New Roman" panose="02020603050405020304" pitchFamily="18" charset="0"/>
              </a:rPr>
              <a:t>需</a:t>
            </a:r>
            <a:r>
              <a:rPr lang="zh-CN" altLang="en-US" sz="1600" kern="0" dirty="0" smtClean="0">
                <a:solidFill>
                  <a:srgbClr val="000000"/>
                </a:solidFill>
                <a:latin typeface="+mn-ea"/>
                <a:ea typeface="+mn-ea"/>
                <a:cs typeface="Times New Roman" panose="02020603050405020304" pitchFamily="18" charset="0"/>
              </a:rPr>
              <a:t>采购，</a:t>
            </a:r>
            <a:r>
              <a:rPr lang="zh-CN" altLang="en-US" sz="1600" kern="0" dirty="0">
                <a:solidFill>
                  <a:srgbClr val="000000"/>
                </a:solidFill>
                <a:latin typeface="+mn-ea"/>
                <a:ea typeface="+mn-ea"/>
                <a:cs typeface="Times New Roman" panose="02020603050405020304" pitchFamily="18" charset="0"/>
              </a:rPr>
              <a:t>快速响应</a:t>
            </a:r>
            <a:endParaRPr lang="zh-CN" altLang="en-US" sz="16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安全合规，专属</a:t>
            </a:r>
            <a:r>
              <a:rPr lang="zh-CN" altLang="en-US" sz="1600" kern="0" dirty="0" smtClean="0">
                <a:solidFill>
                  <a:srgbClr val="000000"/>
                </a:solidFill>
                <a:latin typeface="+mn-ea"/>
                <a:ea typeface="+mn-ea"/>
                <a:cs typeface="Times New Roman" panose="02020603050405020304" pitchFamily="18" charset="0"/>
              </a:rPr>
              <a:t>隔离</a:t>
            </a:r>
            <a:endParaRPr lang="en-US" altLang="zh-CN" sz="1600" kern="0" dirty="0" smtClean="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rPr>
              <a:t>运</a:t>
            </a:r>
            <a:r>
              <a:rPr lang="zh-CN" altLang="en-US" sz="1600" kern="0" dirty="0">
                <a:solidFill>
                  <a:srgbClr val="000000"/>
                </a:solidFill>
                <a:latin typeface="+mn-ea"/>
                <a:ea typeface="+mn-ea"/>
                <a:cs typeface="Times New Roman" panose="02020603050405020304" pitchFamily="18" charset="0"/>
              </a:rPr>
              <a:t>维运营，弹性扩展</a:t>
            </a:r>
            <a:endParaRPr lang="zh-CN" altLang="en-US" sz="1600" kern="0" dirty="0">
              <a:solidFill>
                <a:srgbClr val="000000"/>
              </a:solidFill>
              <a:latin typeface="+mn-ea"/>
              <a:ea typeface="+mn-ea"/>
              <a:cs typeface="Times New Roman" panose="02020603050405020304" pitchFamily="18" charset="0"/>
            </a:endParaRPr>
          </a:p>
        </p:txBody>
      </p:sp>
      <p:sp>
        <p:nvSpPr>
          <p:cNvPr id="74" name="圆角矩形 73"/>
          <p:cNvSpPr/>
          <p:nvPr/>
        </p:nvSpPr>
        <p:spPr>
          <a:xfrm>
            <a:off x="7773894" y="4102263"/>
            <a:ext cx="3595529" cy="42294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rtlCol="0" anchor="ctr"/>
          <a:lstStyle/>
          <a:p>
            <a:pPr lvl="0" algn="ctr">
              <a:buNone/>
            </a:pPr>
            <a:r>
              <a:rPr lang="zh-CN" altLang="en-US" sz="1800" b="1" dirty="0" smtClean="0">
                <a:solidFill>
                  <a:schemeClr val="bg1"/>
                </a:solidFill>
                <a:latin typeface="+mn-ea"/>
                <a:cs typeface="Calibri" panose="020F0502020204030204" charset="0"/>
              </a:rPr>
              <a:t>客户</a:t>
            </a:r>
            <a:r>
              <a:rPr lang="zh-CN" altLang="en-US" sz="1800" b="1" dirty="0">
                <a:solidFill>
                  <a:schemeClr val="bg1"/>
                </a:solidFill>
                <a:latin typeface="+mn-ea"/>
                <a:cs typeface="Calibri" panose="020F0502020204030204" charset="0"/>
              </a:rPr>
              <a:t>价值</a:t>
            </a:r>
            <a:endParaRPr lang="en-US" altLang="zh-CN" sz="1800" b="1" dirty="0">
              <a:solidFill>
                <a:schemeClr val="bg1"/>
              </a:solidFill>
              <a:latin typeface="+mn-ea"/>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Autofit/>
          </a:bodyPr>
          <a:lstStyle/>
          <a:p>
            <a:r>
              <a:rPr lang="zh-CN" altLang="en-US" sz="3200" dirty="0" smtClean="0"/>
              <a:t>案例：招商</a:t>
            </a:r>
            <a:r>
              <a:rPr lang="zh-CN" altLang="en-US" sz="3200" dirty="0"/>
              <a:t>双创园区企业创业创新</a:t>
            </a:r>
            <a:endParaRPr lang="zh-CN" altLang="en-US" sz="3200" dirty="0"/>
          </a:p>
        </p:txBody>
      </p:sp>
      <p:sp>
        <p:nvSpPr>
          <p:cNvPr id="59" name="圆角矩形 58"/>
          <p:cNvSpPr/>
          <p:nvPr/>
        </p:nvSpPr>
        <p:spPr>
          <a:xfrm>
            <a:off x="6715783" y="1656006"/>
            <a:ext cx="4711125" cy="443356"/>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rtlCol="0" anchor="ctr"/>
          <a:lstStyle/>
          <a:p>
            <a:pPr lvl="0" algn="ctr">
              <a:buNone/>
            </a:pPr>
            <a:r>
              <a:rPr lang="zh-CN" altLang="en-US" sz="1800" b="1" dirty="0">
                <a:solidFill>
                  <a:schemeClr val="bg1"/>
                </a:solidFill>
                <a:latin typeface="+mn-ea"/>
                <a:cs typeface="Calibri" panose="020F0502020204030204" charset="0"/>
              </a:rPr>
              <a:t>解决方案</a:t>
            </a:r>
            <a:endParaRPr lang="en-US" altLang="zh-CN" sz="1800" b="1" dirty="0">
              <a:solidFill>
                <a:schemeClr val="bg1"/>
              </a:solidFill>
              <a:latin typeface="+mn-ea"/>
              <a:cs typeface="Calibri" panose="020F0502020204030204" charset="0"/>
            </a:endParaRPr>
          </a:p>
        </p:txBody>
      </p:sp>
      <p:grpSp>
        <p:nvGrpSpPr>
          <p:cNvPr id="13" name="组合 12"/>
          <p:cNvGrpSpPr/>
          <p:nvPr/>
        </p:nvGrpSpPr>
        <p:grpSpPr>
          <a:xfrm>
            <a:off x="1161319" y="1833732"/>
            <a:ext cx="5349281" cy="3825419"/>
            <a:chOff x="2443034" y="827188"/>
            <a:chExt cx="7258966" cy="5211146"/>
          </a:xfrm>
        </p:grpSpPr>
        <p:sp>
          <p:nvSpPr>
            <p:cNvPr id="14" name="云形 13"/>
            <p:cNvSpPr/>
            <p:nvPr/>
          </p:nvSpPr>
          <p:spPr>
            <a:xfrm>
              <a:off x="2443034" y="827188"/>
              <a:ext cx="2156438" cy="78259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sp>
          <p:nvSpPr>
            <p:cNvPr id="15" name="Freeform 7"/>
            <p:cNvSpPr/>
            <p:nvPr/>
          </p:nvSpPr>
          <p:spPr bwMode="auto">
            <a:xfrm>
              <a:off x="8117339" y="2186615"/>
              <a:ext cx="1496162" cy="1492431"/>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57150" cap="flat" cmpd="sng" algn="ctr">
              <a:solidFill>
                <a:srgbClr val="C00000"/>
              </a:solidFill>
              <a:prstDash val="solid"/>
              <a:round/>
              <a:headEnd type="none" w="med" len="med"/>
              <a:tailEnd type="none" w="med" len="med"/>
            </a:ln>
            <a:effectLst/>
          </p:spPr>
          <p:txBody>
            <a:bodyPr vert="horz" wrap="none" lIns="162427" tIns="81215" rIns="162427" bIns="143883"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624965" eaLnBrk="0" hangingPunct="0"/>
              <a:endParaRPr lang="zh-CN" altLang="en-US" sz="1065" b="1" dirty="0">
                <a:solidFill>
                  <a:prstClr val="white"/>
                </a:solidFill>
                <a:latin typeface="+mn-ea"/>
                <a:ea typeface="+mn-ea"/>
                <a:cs typeface="Arial" panose="020B0604020202020204" pitchFamily="34" charset="0"/>
              </a:endParaRPr>
            </a:p>
          </p:txBody>
        </p:sp>
        <p:sp>
          <p:nvSpPr>
            <p:cNvPr id="16" name="office-block_63657"/>
            <p:cNvSpPr>
              <a:spLocks noChangeAspect="1"/>
            </p:cNvSpPr>
            <p:nvPr/>
          </p:nvSpPr>
          <p:spPr bwMode="auto">
            <a:xfrm>
              <a:off x="2991783" y="4687525"/>
              <a:ext cx="881238" cy="901040"/>
            </a:xfrm>
            <a:custGeom>
              <a:avLst/>
              <a:gdLst>
                <a:gd name="T0" fmla="*/ 4888 w 7497"/>
                <a:gd name="T1" fmla="*/ 1013 h 7677"/>
                <a:gd name="T2" fmla="*/ 0 w 7497"/>
                <a:gd name="T3" fmla="*/ 1529 h 7677"/>
                <a:gd name="T4" fmla="*/ 4788 w 7497"/>
                <a:gd name="T5" fmla="*/ 6996 h 7677"/>
                <a:gd name="T6" fmla="*/ 783 w 7497"/>
                <a:gd name="T7" fmla="*/ 5989 h 7677"/>
                <a:gd name="T8" fmla="*/ 310 w 7497"/>
                <a:gd name="T9" fmla="*/ 5101 h 7677"/>
                <a:gd name="T10" fmla="*/ 783 w 7497"/>
                <a:gd name="T11" fmla="*/ 4766 h 7677"/>
                <a:gd name="T12" fmla="*/ 310 w 7497"/>
                <a:gd name="T13" fmla="*/ 3982 h 7677"/>
                <a:gd name="T14" fmla="*/ 783 w 7497"/>
                <a:gd name="T15" fmla="*/ 3543 h 7677"/>
                <a:gd name="T16" fmla="*/ 310 w 7497"/>
                <a:gd name="T17" fmla="*/ 2863 h 7677"/>
                <a:gd name="T18" fmla="*/ 783 w 7497"/>
                <a:gd name="T19" fmla="*/ 2319 h 7677"/>
                <a:gd name="T20" fmla="*/ 310 w 7497"/>
                <a:gd name="T21" fmla="*/ 1744 h 7677"/>
                <a:gd name="T22" fmla="*/ 1815 w 7497"/>
                <a:gd name="T23" fmla="*/ 6369 h 7677"/>
                <a:gd name="T24" fmla="*/ 1158 w 7497"/>
                <a:gd name="T25" fmla="*/ 5260 h 7677"/>
                <a:gd name="T26" fmla="*/ 1815 w 7497"/>
                <a:gd name="T27" fmla="*/ 6369 h 7677"/>
                <a:gd name="T28" fmla="*/ 1158 w 7497"/>
                <a:gd name="T29" fmla="*/ 4811 h 7677"/>
                <a:gd name="T30" fmla="*/ 1815 w 7497"/>
                <a:gd name="T31" fmla="*/ 4866 h 7677"/>
                <a:gd name="T32" fmla="*/ 1158 w 7497"/>
                <a:gd name="T33" fmla="*/ 3463 h 7677"/>
                <a:gd name="T34" fmla="*/ 1815 w 7497"/>
                <a:gd name="T35" fmla="*/ 3364 h 7677"/>
                <a:gd name="T36" fmla="*/ 1178 w 7497"/>
                <a:gd name="T37" fmla="*/ 2151 h 7677"/>
                <a:gd name="T38" fmla="*/ 1815 w 7497"/>
                <a:gd name="T39" fmla="*/ 860 h 7677"/>
                <a:gd name="T40" fmla="*/ 2356 w 7497"/>
                <a:gd name="T41" fmla="*/ 7501 h 7677"/>
                <a:gd name="T42" fmla="*/ 3333 w 7497"/>
                <a:gd name="T43" fmla="*/ 5322 h 7677"/>
                <a:gd name="T44" fmla="*/ 2383 w 7497"/>
                <a:gd name="T45" fmla="*/ 4928 h 7677"/>
                <a:gd name="T46" fmla="*/ 3291 w 7497"/>
                <a:gd name="T47" fmla="*/ 3841 h 7677"/>
                <a:gd name="T48" fmla="*/ 3289 w 7497"/>
                <a:gd name="T49" fmla="*/ 3450 h 7677"/>
                <a:gd name="T50" fmla="*/ 2390 w 7497"/>
                <a:gd name="T51" fmla="*/ 2257 h 7677"/>
                <a:gd name="T52" fmla="*/ 3317 w 7497"/>
                <a:gd name="T53" fmla="*/ 2003 h 7677"/>
                <a:gd name="T54" fmla="*/ 2356 w 7497"/>
                <a:gd name="T55" fmla="*/ 716 h 7677"/>
                <a:gd name="T56" fmla="*/ 4467 w 7497"/>
                <a:gd name="T57" fmla="*/ 6952 h 7677"/>
                <a:gd name="T58" fmla="*/ 3650 w 7497"/>
                <a:gd name="T59" fmla="*/ 5287 h 7677"/>
                <a:gd name="T60" fmla="*/ 4469 w 7497"/>
                <a:gd name="T61" fmla="*/ 4792 h 7677"/>
                <a:gd name="T62" fmla="*/ 3650 w 7497"/>
                <a:gd name="T63" fmla="*/ 3900 h 7677"/>
                <a:gd name="T64" fmla="*/ 4469 w 7497"/>
                <a:gd name="T65" fmla="*/ 3496 h 7677"/>
                <a:gd name="T66" fmla="*/ 3650 w 7497"/>
                <a:gd name="T67" fmla="*/ 2513 h 7677"/>
                <a:gd name="T68" fmla="*/ 4469 w 7497"/>
                <a:gd name="T69" fmla="*/ 3496 h 7677"/>
                <a:gd name="T70" fmla="*/ 3650 w 7497"/>
                <a:gd name="T71" fmla="*/ 2051 h 7677"/>
                <a:gd name="T72" fmla="*/ 4469 w 7497"/>
                <a:gd name="T73" fmla="*/ 2200 h 7677"/>
                <a:gd name="T74" fmla="*/ 5036 w 7497"/>
                <a:gd name="T75" fmla="*/ 5201 h 7677"/>
                <a:gd name="T76" fmla="*/ 5676 w 7497"/>
                <a:gd name="T77" fmla="*/ 3974 h 7677"/>
                <a:gd name="T78" fmla="*/ 5062 w 7497"/>
                <a:gd name="T79" fmla="*/ 3591 h 7677"/>
                <a:gd name="T80" fmla="*/ 5677 w 7497"/>
                <a:gd name="T81" fmla="*/ 2447 h 7677"/>
                <a:gd name="T82" fmla="*/ 7197 w 7497"/>
                <a:gd name="T83" fmla="*/ 2086 h 7677"/>
                <a:gd name="T84" fmla="*/ 6788 w 7497"/>
                <a:gd name="T85" fmla="*/ 2728 h 7677"/>
                <a:gd name="T86" fmla="*/ 6805 w 7497"/>
                <a:gd name="T87" fmla="*/ 2975 h 7677"/>
                <a:gd name="T88" fmla="*/ 7181 w 7497"/>
                <a:gd name="T89" fmla="*/ 3760 h 7677"/>
                <a:gd name="T90" fmla="*/ 6799 w 7497"/>
                <a:gd name="T91" fmla="*/ 3974 h 7677"/>
                <a:gd name="T92" fmla="*/ 6797 w 7497"/>
                <a:gd name="T93" fmla="*/ 4730 h 7677"/>
                <a:gd name="T94" fmla="*/ 6600 w 7497"/>
                <a:gd name="T95" fmla="*/ 6448 h 7677"/>
                <a:gd name="T96" fmla="*/ 6133 w 7497"/>
                <a:gd name="T97" fmla="*/ 5032 h 7677"/>
                <a:gd name="T98" fmla="*/ 6591 w 7497"/>
                <a:gd name="T99" fmla="*/ 4739 h 7677"/>
                <a:gd name="T100" fmla="*/ 6106 w 7497"/>
                <a:gd name="T101" fmla="*/ 3962 h 7677"/>
                <a:gd name="T102" fmla="*/ 6633 w 7497"/>
                <a:gd name="T103" fmla="*/ 3668 h 7677"/>
                <a:gd name="T104" fmla="*/ 6093 w 7497"/>
                <a:gd name="T105" fmla="*/ 2911 h 7677"/>
                <a:gd name="T106" fmla="*/ 6633 w 7497"/>
                <a:gd name="T107" fmla="*/ 3668 h 7677"/>
                <a:gd name="T108" fmla="*/ 6093 w 7497"/>
                <a:gd name="T109" fmla="*/ 2550 h 7677"/>
                <a:gd name="T110" fmla="*/ 6632 w 7497"/>
                <a:gd name="T111" fmla="*/ 2642 h 7677"/>
                <a:gd name="T112" fmla="*/ 6754 w 7497"/>
                <a:gd name="T113" fmla="*/ 6352 h 7677"/>
                <a:gd name="T114" fmla="*/ 7242 w 7497"/>
                <a:gd name="T115" fmla="*/ 6251 h 7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97" h="7677">
                  <a:moveTo>
                    <a:pt x="7406" y="1745"/>
                  </a:moveTo>
                  <a:lnTo>
                    <a:pt x="5933" y="1261"/>
                  </a:lnTo>
                  <a:cubicBezTo>
                    <a:pt x="5933" y="1261"/>
                    <a:pt x="5914" y="1254"/>
                    <a:pt x="5888" y="1254"/>
                  </a:cubicBezTo>
                  <a:cubicBezTo>
                    <a:pt x="5862" y="1255"/>
                    <a:pt x="5842" y="1264"/>
                    <a:pt x="5842" y="1264"/>
                  </a:cubicBezTo>
                  <a:lnTo>
                    <a:pt x="4888" y="1653"/>
                  </a:lnTo>
                  <a:lnTo>
                    <a:pt x="4888" y="1013"/>
                  </a:lnTo>
                  <a:cubicBezTo>
                    <a:pt x="4888" y="956"/>
                    <a:pt x="4851" y="906"/>
                    <a:pt x="4797" y="888"/>
                  </a:cubicBezTo>
                  <a:lnTo>
                    <a:pt x="2126" y="11"/>
                  </a:lnTo>
                  <a:cubicBezTo>
                    <a:pt x="2126" y="11"/>
                    <a:pt x="2102" y="0"/>
                    <a:pt x="2067" y="5"/>
                  </a:cubicBezTo>
                  <a:cubicBezTo>
                    <a:pt x="2032" y="10"/>
                    <a:pt x="2007" y="29"/>
                    <a:pt x="2007" y="29"/>
                  </a:cubicBezTo>
                  <a:lnTo>
                    <a:pt x="55" y="1421"/>
                  </a:lnTo>
                  <a:cubicBezTo>
                    <a:pt x="20" y="1446"/>
                    <a:pt x="0" y="1486"/>
                    <a:pt x="0" y="1529"/>
                  </a:cubicBezTo>
                  <a:lnTo>
                    <a:pt x="0" y="6472"/>
                  </a:lnTo>
                  <a:cubicBezTo>
                    <a:pt x="0" y="6520"/>
                    <a:pt x="26" y="6564"/>
                    <a:pt x="68" y="6588"/>
                  </a:cubicBezTo>
                  <a:lnTo>
                    <a:pt x="2021" y="7658"/>
                  </a:lnTo>
                  <a:cubicBezTo>
                    <a:pt x="2021" y="7658"/>
                    <a:pt x="2040" y="7669"/>
                    <a:pt x="2069" y="7673"/>
                  </a:cubicBezTo>
                  <a:cubicBezTo>
                    <a:pt x="2098" y="7677"/>
                    <a:pt x="2117" y="7670"/>
                    <a:pt x="2117" y="7670"/>
                  </a:cubicBezTo>
                  <a:lnTo>
                    <a:pt x="4788" y="6996"/>
                  </a:lnTo>
                  <a:lnTo>
                    <a:pt x="5924" y="6709"/>
                  </a:lnTo>
                  <a:lnTo>
                    <a:pt x="7397" y="6338"/>
                  </a:lnTo>
                  <a:cubicBezTo>
                    <a:pt x="7455" y="6323"/>
                    <a:pt x="7497" y="6270"/>
                    <a:pt x="7497" y="6209"/>
                  </a:cubicBezTo>
                  <a:lnTo>
                    <a:pt x="7497" y="1871"/>
                  </a:lnTo>
                  <a:cubicBezTo>
                    <a:pt x="7497" y="1813"/>
                    <a:pt x="7460" y="1763"/>
                    <a:pt x="7406" y="1745"/>
                  </a:cubicBezTo>
                  <a:close/>
                  <a:moveTo>
                    <a:pt x="783" y="5989"/>
                  </a:moveTo>
                  <a:cubicBezTo>
                    <a:pt x="783" y="6003"/>
                    <a:pt x="776" y="6017"/>
                    <a:pt x="764" y="6025"/>
                  </a:cubicBezTo>
                  <a:cubicBezTo>
                    <a:pt x="756" y="6030"/>
                    <a:pt x="747" y="6033"/>
                    <a:pt x="739" y="6033"/>
                  </a:cubicBezTo>
                  <a:cubicBezTo>
                    <a:pt x="734" y="6033"/>
                    <a:pt x="728" y="6032"/>
                    <a:pt x="723" y="6030"/>
                  </a:cubicBezTo>
                  <a:lnTo>
                    <a:pt x="339" y="5889"/>
                  </a:lnTo>
                  <a:cubicBezTo>
                    <a:pt x="321" y="5882"/>
                    <a:pt x="310" y="5866"/>
                    <a:pt x="310" y="5847"/>
                  </a:cubicBezTo>
                  <a:lnTo>
                    <a:pt x="310" y="5101"/>
                  </a:lnTo>
                  <a:cubicBezTo>
                    <a:pt x="310" y="5088"/>
                    <a:pt x="316" y="5076"/>
                    <a:pt x="326" y="5067"/>
                  </a:cubicBezTo>
                  <a:cubicBezTo>
                    <a:pt x="336" y="5059"/>
                    <a:pt x="349" y="5056"/>
                    <a:pt x="362" y="5058"/>
                  </a:cubicBezTo>
                  <a:lnTo>
                    <a:pt x="747" y="5130"/>
                  </a:lnTo>
                  <a:cubicBezTo>
                    <a:pt x="767" y="5134"/>
                    <a:pt x="783" y="5152"/>
                    <a:pt x="783" y="5173"/>
                  </a:cubicBezTo>
                  <a:lnTo>
                    <a:pt x="783" y="5989"/>
                  </a:lnTo>
                  <a:close/>
                  <a:moveTo>
                    <a:pt x="783" y="4766"/>
                  </a:moveTo>
                  <a:cubicBezTo>
                    <a:pt x="783" y="4778"/>
                    <a:pt x="777" y="4790"/>
                    <a:pt x="768" y="4798"/>
                  </a:cubicBezTo>
                  <a:cubicBezTo>
                    <a:pt x="760" y="4806"/>
                    <a:pt x="750" y="4810"/>
                    <a:pt x="738" y="4810"/>
                  </a:cubicBezTo>
                  <a:cubicBezTo>
                    <a:pt x="737" y="4810"/>
                    <a:pt x="735" y="4810"/>
                    <a:pt x="734" y="4809"/>
                  </a:cubicBezTo>
                  <a:lnTo>
                    <a:pt x="350" y="4772"/>
                  </a:lnTo>
                  <a:cubicBezTo>
                    <a:pt x="327" y="4770"/>
                    <a:pt x="310" y="4751"/>
                    <a:pt x="310" y="4728"/>
                  </a:cubicBezTo>
                  <a:lnTo>
                    <a:pt x="310" y="3982"/>
                  </a:lnTo>
                  <a:cubicBezTo>
                    <a:pt x="310" y="3959"/>
                    <a:pt x="328" y="3940"/>
                    <a:pt x="350" y="3938"/>
                  </a:cubicBezTo>
                  <a:lnTo>
                    <a:pt x="735" y="3906"/>
                  </a:lnTo>
                  <a:cubicBezTo>
                    <a:pt x="747" y="3905"/>
                    <a:pt x="759" y="3910"/>
                    <a:pt x="768" y="3918"/>
                  </a:cubicBezTo>
                  <a:cubicBezTo>
                    <a:pt x="778" y="3926"/>
                    <a:pt x="783" y="3938"/>
                    <a:pt x="783" y="3950"/>
                  </a:cubicBezTo>
                  <a:lnTo>
                    <a:pt x="783" y="4766"/>
                  </a:lnTo>
                  <a:close/>
                  <a:moveTo>
                    <a:pt x="783" y="3543"/>
                  </a:moveTo>
                  <a:cubicBezTo>
                    <a:pt x="783" y="3564"/>
                    <a:pt x="767" y="3582"/>
                    <a:pt x="746" y="3586"/>
                  </a:cubicBezTo>
                  <a:lnTo>
                    <a:pt x="361" y="3652"/>
                  </a:lnTo>
                  <a:cubicBezTo>
                    <a:pt x="359" y="3653"/>
                    <a:pt x="356" y="3653"/>
                    <a:pt x="354" y="3653"/>
                  </a:cubicBezTo>
                  <a:cubicBezTo>
                    <a:pt x="344" y="3653"/>
                    <a:pt x="334" y="3649"/>
                    <a:pt x="326" y="3643"/>
                  </a:cubicBezTo>
                  <a:cubicBezTo>
                    <a:pt x="315" y="3634"/>
                    <a:pt x="310" y="3622"/>
                    <a:pt x="310" y="3609"/>
                  </a:cubicBezTo>
                  <a:lnTo>
                    <a:pt x="310" y="2863"/>
                  </a:lnTo>
                  <a:cubicBezTo>
                    <a:pt x="310" y="2844"/>
                    <a:pt x="322" y="2827"/>
                    <a:pt x="339" y="2821"/>
                  </a:cubicBezTo>
                  <a:lnTo>
                    <a:pt x="724" y="2686"/>
                  </a:lnTo>
                  <a:cubicBezTo>
                    <a:pt x="737" y="2681"/>
                    <a:pt x="752" y="2683"/>
                    <a:pt x="764" y="2691"/>
                  </a:cubicBezTo>
                  <a:cubicBezTo>
                    <a:pt x="776" y="2699"/>
                    <a:pt x="783" y="2713"/>
                    <a:pt x="783" y="2727"/>
                  </a:cubicBezTo>
                  <a:lnTo>
                    <a:pt x="783" y="3543"/>
                  </a:lnTo>
                  <a:close/>
                  <a:moveTo>
                    <a:pt x="783" y="2319"/>
                  </a:moveTo>
                  <a:cubicBezTo>
                    <a:pt x="783" y="2337"/>
                    <a:pt x="773" y="2353"/>
                    <a:pt x="756" y="2360"/>
                  </a:cubicBezTo>
                  <a:lnTo>
                    <a:pt x="372" y="2530"/>
                  </a:lnTo>
                  <a:cubicBezTo>
                    <a:pt x="366" y="2533"/>
                    <a:pt x="360" y="2534"/>
                    <a:pt x="354" y="2534"/>
                  </a:cubicBezTo>
                  <a:cubicBezTo>
                    <a:pt x="346" y="2534"/>
                    <a:pt x="337" y="2531"/>
                    <a:pt x="330" y="2527"/>
                  </a:cubicBezTo>
                  <a:cubicBezTo>
                    <a:pt x="317" y="2518"/>
                    <a:pt x="310" y="2505"/>
                    <a:pt x="310" y="2490"/>
                  </a:cubicBezTo>
                  <a:lnTo>
                    <a:pt x="310" y="1744"/>
                  </a:lnTo>
                  <a:cubicBezTo>
                    <a:pt x="310" y="1728"/>
                    <a:pt x="318" y="1714"/>
                    <a:pt x="331" y="1706"/>
                  </a:cubicBezTo>
                  <a:lnTo>
                    <a:pt x="715" y="1466"/>
                  </a:lnTo>
                  <a:cubicBezTo>
                    <a:pt x="729" y="1458"/>
                    <a:pt x="746" y="1457"/>
                    <a:pt x="760" y="1465"/>
                  </a:cubicBezTo>
                  <a:cubicBezTo>
                    <a:pt x="774" y="1473"/>
                    <a:pt x="783" y="1488"/>
                    <a:pt x="783" y="1504"/>
                  </a:cubicBezTo>
                  <a:lnTo>
                    <a:pt x="783" y="2319"/>
                  </a:lnTo>
                  <a:close/>
                  <a:moveTo>
                    <a:pt x="1815" y="6369"/>
                  </a:moveTo>
                  <a:cubicBezTo>
                    <a:pt x="1815" y="6383"/>
                    <a:pt x="1808" y="6397"/>
                    <a:pt x="1797" y="6405"/>
                  </a:cubicBezTo>
                  <a:cubicBezTo>
                    <a:pt x="1789" y="6410"/>
                    <a:pt x="1780" y="6413"/>
                    <a:pt x="1771" y="6413"/>
                  </a:cubicBezTo>
                  <a:cubicBezTo>
                    <a:pt x="1766" y="6413"/>
                    <a:pt x="1761" y="6412"/>
                    <a:pt x="1756" y="6410"/>
                  </a:cubicBezTo>
                  <a:lnTo>
                    <a:pt x="1187" y="6201"/>
                  </a:lnTo>
                  <a:cubicBezTo>
                    <a:pt x="1169" y="6194"/>
                    <a:pt x="1158" y="6178"/>
                    <a:pt x="1158" y="6159"/>
                  </a:cubicBezTo>
                  <a:lnTo>
                    <a:pt x="1158" y="5260"/>
                  </a:lnTo>
                  <a:cubicBezTo>
                    <a:pt x="1158" y="5247"/>
                    <a:pt x="1164" y="5235"/>
                    <a:pt x="1174" y="5226"/>
                  </a:cubicBezTo>
                  <a:cubicBezTo>
                    <a:pt x="1184" y="5218"/>
                    <a:pt x="1198" y="5215"/>
                    <a:pt x="1210" y="5217"/>
                  </a:cubicBezTo>
                  <a:lnTo>
                    <a:pt x="1779" y="5324"/>
                  </a:lnTo>
                  <a:cubicBezTo>
                    <a:pt x="1800" y="5328"/>
                    <a:pt x="1816" y="5346"/>
                    <a:pt x="1816" y="5367"/>
                  </a:cubicBezTo>
                  <a:lnTo>
                    <a:pt x="1816" y="6369"/>
                  </a:lnTo>
                  <a:lnTo>
                    <a:pt x="1815" y="6369"/>
                  </a:lnTo>
                  <a:close/>
                  <a:moveTo>
                    <a:pt x="1815" y="4866"/>
                  </a:moveTo>
                  <a:cubicBezTo>
                    <a:pt x="1815" y="4879"/>
                    <a:pt x="1810" y="4891"/>
                    <a:pt x="1801" y="4899"/>
                  </a:cubicBezTo>
                  <a:cubicBezTo>
                    <a:pt x="1793" y="4907"/>
                    <a:pt x="1782" y="4910"/>
                    <a:pt x="1771" y="4910"/>
                  </a:cubicBezTo>
                  <a:cubicBezTo>
                    <a:pt x="1770" y="4910"/>
                    <a:pt x="1768" y="4910"/>
                    <a:pt x="1767" y="4910"/>
                  </a:cubicBezTo>
                  <a:lnTo>
                    <a:pt x="1198" y="4855"/>
                  </a:lnTo>
                  <a:cubicBezTo>
                    <a:pt x="1175" y="4852"/>
                    <a:pt x="1158" y="4833"/>
                    <a:pt x="1158" y="4811"/>
                  </a:cubicBezTo>
                  <a:lnTo>
                    <a:pt x="1158" y="3912"/>
                  </a:lnTo>
                  <a:cubicBezTo>
                    <a:pt x="1158" y="3889"/>
                    <a:pt x="1176" y="3870"/>
                    <a:pt x="1198" y="3868"/>
                  </a:cubicBezTo>
                  <a:lnTo>
                    <a:pt x="1768" y="3821"/>
                  </a:lnTo>
                  <a:cubicBezTo>
                    <a:pt x="1780" y="3820"/>
                    <a:pt x="1792" y="3824"/>
                    <a:pt x="1801" y="3832"/>
                  </a:cubicBezTo>
                  <a:cubicBezTo>
                    <a:pt x="1810" y="3841"/>
                    <a:pt x="1815" y="3852"/>
                    <a:pt x="1815" y="3865"/>
                  </a:cubicBezTo>
                  <a:lnTo>
                    <a:pt x="1815" y="4866"/>
                  </a:lnTo>
                  <a:close/>
                  <a:moveTo>
                    <a:pt x="1815" y="3364"/>
                  </a:moveTo>
                  <a:cubicBezTo>
                    <a:pt x="1815" y="3386"/>
                    <a:pt x="1800" y="3404"/>
                    <a:pt x="1779" y="3408"/>
                  </a:cubicBezTo>
                  <a:lnTo>
                    <a:pt x="1210" y="3506"/>
                  </a:lnTo>
                  <a:cubicBezTo>
                    <a:pt x="1207" y="3506"/>
                    <a:pt x="1205" y="3507"/>
                    <a:pt x="1202" y="3507"/>
                  </a:cubicBezTo>
                  <a:cubicBezTo>
                    <a:pt x="1192" y="3507"/>
                    <a:pt x="1182" y="3503"/>
                    <a:pt x="1174" y="3496"/>
                  </a:cubicBezTo>
                  <a:cubicBezTo>
                    <a:pt x="1164" y="3488"/>
                    <a:pt x="1158" y="3475"/>
                    <a:pt x="1158" y="3463"/>
                  </a:cubicBezTo>
                  <a:lnTo>
                    <a:pt x="1158" y="2564"/>
                  </a:lnTo>
                  <a:cubicBezTo>
                    <a:pt x="1158" y="2545"/>
                    <a:pt x="1170" y="2528"/>
                    <a:pt x="1187" y="2522"/>
                  </a:cubicBezTo>
                  <a:lnTo>
                    <a:pt x="1756" y="2321"/>
                  </a:lnTo>
                  <a:cubicBezTo>
                    <a:pt x="1770" y="2316"/>
                    <a:pt x="1785" y="2318"/>
                    <a:pt x="1797" y="2327"/>
                  </a:cubicBezTo>
                  <a:cubicBezTo>
                    <a:pt x="1808" y="2335"/>
                    <a:pt x="1815" y="2348"/>
                    <a:pt x="1815" y="2363"/>
                  </a:cubicBezTo>
                  <a:lnTo>
                    <a:pt x="1815" y="3364"/>
                  </a:lnTo>
                  <a:lnTo>
                    <a:pt x="1815" y="3364"/>
                  </a:lnTo>
                  <a:close/>
                  <a:moveTo>
                    <a:pt x="1815" y="1862"/>
                  </a:moveTo>
                  <a:cubicBezTo>
                    <a:pt x="1815" y="1879"/>
                    <a:pt x="1805" y="1895"/>
                    <a:pt x="1789" y="1902"/>
                  </a:cubicBezTo>
                  <a:lnTo>
                    <a:pt x="1220" y="2154"/>
                  </a:lnTo>
                  <a:cubicBezTo>
                    <a:pt x="1214" y="2157"/>
                    <a:pt x="1208" y="2158"/>
                    <a:pt x="1202" y="2158"/>
                  </a:cubicBezTo>
                  <a:cubicBezTo>
                    <a:pt x="1194" y="2158"/>
                    <a:pt x="1185" y="2156"/>
                    <a:pt x="1178" y="2151"/>
                  </a:cubicBezTo>
                  <a:cubicBezTo>
                    <a:pt x="1166" y="2143"/>
                    <a:pt x="1158" y="2129"/>
                    <a:pt x="1158" y="2114"/>
                  </a:cubicBezTo>
                  <a:lnTo>
                    <a:pt x="1158" y="1215"/>
                  </a:lnTo>
                  <a:cubicBezTo>
                    <a:pt x="1158" y="1200"/>
                    <a:pt x="1166" y="1186"/>
                    <a:pt x="1179" y="1178"/>
                  </a:cubicBezTo>
                  <a:lnTo>
                    <a:pt x="1748" y="823"/>
                  </a:lnTo>
                  <a:cubicBezTo>
                    <a:pt x="1762" y="814"/>
                    <a:pt x="1779" y="814"/>
                    <a:pt x="1793" y="822"/>
                  </a:cubicBezTo>
                  <a:cubicBezTo>
                    <a:pt x="1807" y="830"/>
                    <a:pt x="1815" y="845"/>
                    <a:pt x="1815" y="860"/>
                  </a:cubicBezTo>
                  <a:lnTo>
                    <a:pt x="1815" y="1862"/>
                  </a:lnTo>
                  <a:close/>
                  <a:moveTo>
                    <a:pt x="3333" y="7238"/>
                  </a:moveTo>
                  <a:cubicBezTo>
                    <a:pt x="3333" y="7258"/>
                    <a:pt x="3319" y="7276"/>
                    <a:pt x="3300" y="7281"/>
                  </a:cubicBezTo>
                  <a:lnTo>
                    <a:pt x="2394" y="7509"/>
                  </a:lnTo>
                  <a:cubicBezTo>
                    <a:pt x="2390" y="7510"/>
                    <a:pt x="2387" y="7511"/>
                    <a:pt x="2383" y="7511"/>
                  </a:cubicBezTo>
                  <a:cubicBezTo>
                    <a:pt x="2373" y="7511"/>
                    <a:pt x="2364" y="7507"/>
                    <a:pt x="2356" y="7501"/>
                  </a:cubicBezTo>
                  <a:cubicBezTo>
                    <a:pt x="2345" y="7493"/>
                    <a:pt x="2339" y="7480"/>
                    <a:pt x="2339" y="7467"/>
                  </a:cubicBezTo>
                  <a:lnTo>
                    <a:pt x="2339" y="5400"/>
                  </a:lnTo>
                  <a:cubicBezTo>
                    <a:pt x="2339" y="5377"/>
                    <a:pt x="2357" y="5358"/>
                    <a:pt x="2379" y="5356"/>
                  </a:cubicBezTo>
                  <a:lnTo>
                    <a:pt x="3285" y="5278"/>
                  </a:lnTo>
                  <a:cubicBezTo>
                    <a:pt x="3298" y="5277"/>
                    <a:pt x="3310" y="5281"/>
                    <a:pt x="3319" y="5289"/>
                  </a:cubicBezTo>
                  <a:cubicBezTo>
                    <a:pt x="3328" y="5298"/>
                    <a:pt x="3333" y="5310"/>
                    <a:pt x="3333" y="5322"/>
                  </a:cubicBezTo>
                  <a:lnTo>
                    <a:pt x="3333" y="7238"/>
                  </a:lnTo>
                  <a:lnTo>
                    <a:pt x="3333" y="7238"/>
                  </a:lnTo>
                  <a:close/>
                  <a:moveTo>
                    <a:pt x="3333" y="4843"/>
                  </a:moveTo>
                  <a:cubicBezTo>
                    <a:pt x="3333" y="4867"/>
                    <a:pt x="3315" y="4886"/>
                    <a:pt x="3291" y="4887"/>
                  </a:cubicBezTo>
                  <a:lnTo>
                    <a:pt x="2385" y="4928"/>
                  </a:lnTo>
                  <a:cubicBezTo>
                    <a:pt x="2384" y="4928"/>
                    <a:pt x="2384" y="4928"/>
                    <a:pt x="2383" y="4928"/>
                  </a:cubicBezTo>
                  <a:cubicBezTo>
                    <a:pt x="2372" y="4928"/>
                    <a:pt x="2361" y="4923"/>
                    <a:pt x="2352" y="4916"/>
                  </a:cubicBezTo>
                  <a:cubicBezTo>
                    <a:pt x="2344" y="4907"/>
                    <a:pt x="2339" y="4896"/>
                    <a:pt x="2339" y="4884"/>
                  </a:cubicBezTo>
                  <a:lnTo>
                    <a:pt x="2339" y="3851"/>
                  </a:lnTo>
                  <a:cubicBezTo>
                    <a:pt x="2339" y="3839"/>
                    <a:pt x="2344" y="3827"/>
                    <a:pt x="2352" y="3819"/>
                  </a:cubicBezTo>
                  <a:cubicBezTo>
                    <a:pt x="2361" y="3811"/>
                    <a:pt x="2372" y="3806"/>
                    <a:pt x="2384" y="3807"/>
                  </a:cubicBezTo>
                  <a:lnTo>
                    <a:pt x="3291" y="3841"/>
                  </a:lnTo>
                  <a:cubicBezTo>
                    <a:pt x="3314" y="3842"/>
                    <a:pt x="3333" y="3861"/>
                    <a:pt x="3333" y="3885"/>
                  </a:cubicBezTo>
                  <a:lnTo>
                    <a:pt x="3333" y="4843"/>
                  </a:lnTo>
                  <a:lnTo>
                    <a:pt x="3333" y="4843"/>
                  </a:lnTo>
                  <a:close/>
                  <a:moveTo>
                    <a:pt x="3333" y="3406"/>
                  </a:moveTo>
                  <a:cubicBezTo>
                    <a:pt x="3333" y="3418"/>
                    <a:pt x="3328" y="3430"/>
                    <a:pt x="3319" y="3438"/>
                  </a:cubicBezTo>
                  <a:cubicBezTo>
                    <a:pt x="3311" y="3446"/>
                    <a:pt x="3300" y="3450"/>
                    <a:pt x="3289" y="3450"/>
                  </a:cubicBezTo>
                  <a:cubicBezTo>
                    <a:pt x="3288" y="3450"/>
                    <a:pt x="3286" y="3450"/>
                    <a:pt x="3285" y="3450"/>
                  </a:cubicBezTo>
                  <a:lnTo>
                    <a:pt x="2380" y="3378"/>
                  </a:lnTo>
                  <a:cubicBezTo>
                    <a:pt x="2357" y="3376"/>
                    <a:pt x="2339" y="3357"/>
                    <a:pt x="2339" y="3334"/>
                  </a:cubicBezTo>
                  <a:lnTo>
                    <a:pt x="2339" y="2300"/>
                  </a:lnTo>
                  <a:cubicBezTo>
                    <a:pt x="2339" y="2288"/>
                    <a:pt x="2345" y="2275"/>
                    <a:pt x="2354" y="2267"/>
                  </a:cubicBezTo>
                  <a:cubicBezTo>
                    <a:pt x="2364" y="2258"/>
                    <a:pt x="2377" y="2255"/>
                    <a:pt x="2390" y="2257"/>
                  </a:cubicBezTo>
                  <a:lnTo>
                    <a:pt x="3296" y="2404"/>
                  </a:lnTo>
                  <a:cubicBezTo>
                    <a:pt x="3317" y="2407"/>
                    <a:pt x="3333" y="2426"/>
                    <a:pt x="3333" y="2448"/>
                  </a:cubicBezTo>
                  <a:lnTo>
                    <a:pt x="3333" y="3406"/>
                  </a:lnTo>
                  <a:lnTo>
                    <a:pt x="3333" y="3406"/>
                  </a:lnTo>
                  <a:close/>
                  <a:moveTo>
                    <a:pt x="3333" y="1969"/>
                  </a:moveTo>
                  <a:cubicBezTo>
                    <a:pt x="3333" y="1982"/>
                    <a:pt x="3327" y="1995"/>
                    <a:pt x="3317" y="2003"/>
                  </a:cubicBezTo>
                  <a:cubicBezTo>
                    <a:pt x="3309" y="2009"/>
                    <a:pt x="3299" y="2013"/>
                    <a:pt x="3289" y="2013"/>
                  </a:cubicBezTo>
                  <a:cubicBezTo>
                    <a:pt x="3286" y="2013"/>
                    <a:pt x="3283" y="2013"/>
                    <a:pt x="3280" y="2012"/>
                  </a:cubicBezTo>
                  <a:lnTo>
                    <a:pt x="2374" y="1827"/>
                  </a:lnTo>
                  <a:cubicBezTo>
                    <a:pt x="2354" y="1823"/>
                    <a:pt x="2339" y="1805"/>
                    <a:pt x="2339" y="1784"/>
                  </a:cubicBezTo>
                  <a:lnTo>
                    <a:pt x="2339" y="751"/>
                  </a:lnTo>
                  <a:cubicBezTo>
                    <a:pt x="2339" y="737"/>
                    <a:pt x="2345" y="724"/>
                    <a:pt x="2356" y="716"/>
                  </a:cubicBezTo>
                  <a:cubicBezTo>
                    <a:pt x="2367" y="707"/>
                    <a:pt x="2382" y="704"/>
                    <a:pt x="2395" y="708"/>
                  </a:cubicBezTo>
                  <a:lnTo>
                    <a:pt x="3301" y="968"/>
                  </a:lnTo>
                  <a:cubicBezTo>
                    <a:pt x="3320" y="974"/>
                    <a:pt x="3333" y="991"/>
                    <a:pt x="3333" y="1011"/>
                  </a:cubicBezTo>
                  <a:lnTo>
                    <a:pt x="3333" y="1969"/>
                  </a:lnTo>
                  <a:lnTo>
                    <a:pt x="3333" y="1969"/>
                  </a:lnTo>
                  <a:close/>
                  <a:moveTo>
                    <a:pt x="4467" y="6952"/>
                  </a:moveTo>
                  <a:cubicBezTo>
                    <a:pt x="4467" y="6972"/>
                    <a:pt x="4454" y="6989"/>
                    <a:pt x="4434" y="6994"/>
                  </a:cubicBezTo>
                  <a:lnTo>
                    <a:pt x="3705" y="7179"/>
                  </a:lnTo>
                  <a:cubicBezTo>
                    <a:pt x="3702" y="7179"/>
                    <a:pt x="3698" y="7180"/>
                    <a:pt x="3694" y="7180"/>
                  </a:cubicBezTo>
                  <a:cubicBezTo>
                    <a:pt x="3685" y="7180"/>
                    <a:pt x="3675" y="7177"/>
                    <a:pt x="3667" y="7171"/>
                  </a:cubicBezTo>
                  <a:cubicBezTo>
                    <a:pt x="3657" y="7162"/>
                    <a:pt x="3650" y="7149"/>
                    <a:pt x="3650" y="7136"/>
                  </a:cubicBezTo>
                  <a:lnTo>
                    <a:pt x="3650" y="5287"/>
                  </a:lnTo>
                  <a:cubicBezTo>
                    <a:pt x="3650" y="5264"/>
                    <a:pt x="3668" y="5245"/>
                    <a:pt x="3691" y="5243"/>
                  </a:cubicBezTo>
                  <a:lnTo>
                    <a:pt x="4421" y="5180"/>
                  </a:lnTo>
                  <a:cubicBezTo>
                    <a:pt x="4434" y="5178"/>
                    <a:pt x="4446" y="5183"/>
                    <a:pt x="4455" y="5191"/>
                  </a:cubicBezTo>
                  <a:cubicBezTo>
                    <a:pt x="4464" y="5200"/>
                    <a:pt x="4469" y="5211"/>
                    <a:pt x="4469" y="5224"/>
                  </a:cubicBezTo>
                  <a:lnTo>
                    <a:pt x="4467" y="6952"/>
                  </a:lnTo>
                  <a:close/>
                  <a:moveTo>
                    <a:pt x="4469" y="4792"/>
                  </a:moveTo>
                  <a:cubicBezTo>
                    <a:pt x="4469" y="4815"/>
                    <a:pt x="4451" y="4835"/>
                    <a:pt x="4427" y="4836"/>
                  </a:cubicBezTo>
                  <a:lnTo>
                    <a:pt x="3696" y="4869"/>
                  </a:lnTo>
                  <a:lnTo>
                    <a:pt x="3694" y="4869"/>
                  </a:lnTo>
                  <a:cubicBezTo>
                    <a:pt x="3683" y="4869"/>
                    <a:pt x="3672" y="4864"/>
                    <a:pt x="3664" y="4856"/>
                  </a:cubicBezTo>
                  <a:cubicBezTo>
                    <a:pt x="3655" y="4848"/>
                    <a:pt x="3650" y="4837"/>
                    <a:pt x="3650" y="4825"/>
                  </a:cubicBezTo>
                  <a:lnTo>
                    <a:pt x="3650" y="3900"/>
                  </a:lnTo>
                  <a:cubicBezTo>
                    <a:pt x="3650" y="3888"/>
                    <a:pt x="3655" y="3877"/>
                    <a:pt x="3664" y="3869"/>
                  </a:cubicBezTo>
                  <a:cubicBezTo>
                    <a:pt x="3672" y="3860"/>
                    <a:pt x="3684" y="3856"/>
                    <a:pt x="3696" y="3856"/>
                  </a:cubicBezTo>
                  <a:lnTo>
                    <a:pt x="4427" y="3884"/>
                  </a:lnTo>
                  <a:cubicBezTo>
                    <a:pt x="4450" y="3885"/>
                    <a:pt x="4469" y="3905"/>
                    <a:pt x="4469" y="3928"/>
                  </a:cubicBezTo>
                  <a:lnTo>
                    <a:pt x="4469" y="4792"/>
                  </a:lnTo>
                  <a:close/>
                  <a:moveTo>
                    <a:pt x="4469" y="3496"/>
                  </a:moveTo>
                  <a:cubicBezTo>
                    <a:pt x="4469" y="3509"/>
                    <a:pt x="4464" y="3520"/>
                    <a:pt x="4455" y="3529"/>
                  </a:cubicBezTo>
                  <a:cubicBezTo>
                    <a:pt x="4447" y="3536"/>
                    <a:pt x="4436" y="3540"/>
                    <a:pt x="4425" y="3540"/>
                  </a:cubicBezTo>
                  <a:cubicBezTo>
                    <a:pt x="4424" y="3540"/>
                    <a:pt x="4423" y="3540"/>
                    <a:pt x="4422" y="3540"/>
                  </a:cubicBezTo>
                  <a:lnTo>
                    <a:pt x="3691" y="3482"/>
                  </a:lnTo>
                  <a:cubicBezTo>
                    <a:pt x="3668" y="3480"/>
                    <a:pt x="3650" y="3461"/>
                    <a:pt x="3650" y="3438"/>
                  </a:cubicBezTo>
                  <a:lnTo>
                    <a:pt x="3650" y="2513"/>
                  </a:lnTo>
                  <a:cubicBezTo>
                    <a:pt x="3650" y="2500"/>
                    <a:pt x="3656" y="2488"/>
                    <a:pt x="3666" y="2480"/>
                  </a:cubicBezTo>
                  <a:cubicBezTo>
                    <a:pt x="3675" y="2471"/>
                    <a:pt x="3688" y="2468"/>
                    <a:pt x="3701" y="2470"/>
                  </a:cubicBezTo>
                  <a:lnTo>
                    <a:pt x="4432" y="2589"/>
                  </a:lnTo>
                  <a:cubicBezTo>
                    <a:pt x="4453" y="2592"/>
                    <a:pt x="4469" y="2611"/>
                    <a:pt x="4469" y="2632"/>
                  </a:cubicBezTo>
                  <a:lnTo>
                    <a:pt x="4469" y="3496"/>
                  </a:lnTo>
                  <a:lnTo>
                    <a:pt x="4469" y="3496"/>
                  </a:lnTo>
                  <a:close/>
                  <a:moveTo>
                    <a:pt x="4469" y="2200"/>
                  </a:moveTo>
                  <a:cubicBezTo>
                    <a:pt x="4469" y="2214"/>
                    <a:pt x="4463" y="2226"/>
                    <a:pt x="4453" y="2235"/>
                  </a:cubicBezTo>
                  <a:cubicBezTo>
                    <a:pt x="4445" y="2241"/>
                    <a:pt x="4435" y="2245"/>
                    <a:pt x="4425" y="2245"/>
                  </a:cubicBezTo>
                  <a:cubicBezTo>
                    <a:pt x="4422" y="2245"/>
                    <a:pt x="4419" y="2244"/>
                    <a:pt x="4416" y="2244"/>
                  </a:cubicBezTo>
                  <a:lnTo>
                    <a:pt x="3685" y="2095"/>
                  </a:lnTo>
                  <a:cubicBezTo>
                    <a:pt x="3665" y="2091"/>
                    <a:pt x="3650" y="2072"/>
                    <a:pt x="3650" y="2051"/>
                  </a:cubicBezTo>
                  <a:lnTo>
                    <a:pt x="3650" y="1127"/>
                  </a:lnTo>
                  <a:cubicBezTo>
                    <a:pt x="3650" y="1113"/>
                    <a:pt x="3657" y="1100"/>
                    <a:pt x="3668" y="1092"/>
                  </a:cubicBezTo>
                  <a:cubicBezTo>
                    <a:pt x="3679" y="1083"/>
                    <a:pt x="3693" y="1081"/>
                    <a:pt x="3706" y="1085"/>
                  </a:cubicBezTo>
                  <a:lnTo>
                    <a:pt x="4437" y="1294"/>
                  </a:lnTo>
                  <a:cubicBezTo>
                    <a:pt x="4456" y="1300"/>
                    <a:pt x="4469" y="1317"/>
                    <a:pt x="4469" y="1337"/>
                  </a:cubicBezTo>
                  <a:lnTo>
                    <a:pt x="4469" y="2200"/>
                  </a:lnTo>
                  <a:lnTo>
                    <a:pt x="4469" y="2200"/>
                  </a:lnTo>
                  <a:close/>
                  <a:moveTo>
                    <a:pt x="5676" y="5119"/>
                  </a:moveTo>
                  <a:cubicBezTo>
                    <a:pt x="5676" y="5142"/>
                    <a:pt x="5659" y="5161"/>
                    <a:pt x="5636" y="5163"/>
                  </a:cubicBezTo>
                  <a:lnTo>
                    <a:pt x="5069" y="5212"/>
                  </a:lnTo>
                  <a:cubicBezTo>
                    <a:pt x="5068" y="5213"/>
                    <a:pt x="5067" y="5213"/>
                    <a:pt x="5066" y="5213"/>
                  </a:cubicBezTo>
                  <a:cubicBezTo>
                    <a:pt x="5055" y="5213"/>
                    <a:pt x="5044" y="5208"/>
                    <a:pt x="5036" y="5201"/>
                  </a:cubicBezTo>
                  <a:cubicBezTo>
                    <a:pt x="5027" y="5193"/>
                    <a:pt x="5022" y="5181"/>
                    <a:pt x="5022" y="5169"/>
                  </a:cubicBezTo>
                  <a:lnTo>
                    <a:pt x="5022" y="3953"/>
                  </a:lnTo>
                  <a:cubicBezTo>
                    <a:pt x="5022" y="3941"/>
                    <a:pt x="5026" y="3929"/>
                    <a:pt x="5035" y="3921"/>
                  </a:cubicBezTo>
                  <a:cubicBezTo>
                    <a:pt x="5044" y="3913"/>
                    <a:pt x="5055" y="3908"/>
                    <a:pt x="5067" y="3909"/>
                  </a:cubicBezTo>
                  <a:lnTo>
                    <a:pt x="5634" y="3930"/>
                  </a:lnTo>
                  <a:cubicBezTo>
                    <a:pt x="5658" y="3931"/>
                    <a:pt x="5676" y="3951"/>
                    <a:pt x="5676" y="3974"/>
                  </a:cubicBezTo>
                  <a:lnTo>
                    <a:pt x="5676" y="5119"/>
                  </a:lnTo>
                  <a:close/>
                  <a:moveTo>
                    <a:pt x="5676" y="3592"/>
                  </a:moveTo>
                  <a:cubicBezTo>
                    <a:pt x="5676" y="3604"/>
                    <a:pt x="5671" y="3616"/>
                    <a:pt x="5662" y="3624"/>
                  </a:cubicBezTo>
                  <a:cubicBezTo>
                    <a:pt x="5654" y="3632"/>
                    <a:pt x="5643" y="3636"/>
                    <a:pt x="5632" y="3636"/>
                  </a:cubicBezTo>
                  <a:lnTo>
                    <a:pt x="5629" y="3636"/>
                  </a:lnTo>
                  <a:lnTo>
                    <a:pt x="5062" y="3591"/>
                  </a:lnTo>
                  <a:cubicBezTo>
                    <a:pt x="5039" y="3589"/>
                    <a:pt x="5022" y="3570"/>
                    <a:pt x="5022" y="3547"/>
                  </a:cubicBezTo>
                  <a:lnTo>
                    <a:pt x="5022" y="2331"/>
                  </a:lnTo>
                  <a:cubicBezTo>
                    <a:pt x="5022" y="2318"/>
                    <a:pt x="5028" y="2305"/>
                    <a:pt x="5038" y="2297"/>
                  </a:cubicBezTo>
                  <a:cubicBezTo>
                    <a:pt x="5048" y="2289"/>
                    <a:pt x="5062" y="2285"/>
                    <a:pt x="5075" y="2288"/>
                  </a:cubicBezTo>
                  <a:lnTo>
                    <a:pt x="5641" y="2404"/>
                  </a:lnTo>
                  <a:cubicBezTo>
                    <a:pt x="5662" y="2408"/>
                    <a:pt x="5677" y="2426"/>
                    <a:pt x="5677" y="2447"/>
                  </a:cubicBezTo>
                  <a:lnTo>
                    <a:pt x="5677" y="3592"/>
                  </a:lnTo>
                  <a:lnTo>
                    <a:pt x="5676" y="3592"/>
                  </a:lnTo>
                  <a:close/>
                  <a:moveTo>
                    <a:pt x="6754" y="2018"/>
                  </a:moveTo>
                  <a:cubicBezTo>
                    <a:pt x="6754" y="2004"/>
                    <a:pt x="6760" y="1991"/>
                    <a:pt x="6771" y="1982"/>
                  </a:cubicBezTo>
                  <a:cubicBezTo>
                    <a:pt x="6782" y="1974"/>
                    <a:pt x="6796" y="1971"/>
                    <a:pt x="6809" y="1975"/>
                  </a:cubicBezTo>
                  <a:lnTo>
                    <a:pt x="7197" y="2086"/>
                  </a:lnTo>
                  <a:cubicBezTo>
                    <a:pt x="7216" y="2092"/>
                    <a:pt x="7229" y="2109"/>
                    <a:pt x="7229" y="2129"/>
                  </a:cubicBezTo>
                  <a:lnTo>
                    <a:pt x="7229" y="2764"/>
                  </a:lnTo>
                  <a:cubicBezTo>
                    <a:pt x="7229" y="2777"/>
                    <a:pt x="7223" y="2789"/>
                    <a:pt x="7213" y="2798"/>
                  </a:cubicBezTo>
                  <a:cubicBezTo>
                    <a:pt x="7205" y="2804"/>
                    <a:pt x="7195" y="2808"/>
                    <a:pt x="7185" y="2808"/>
                  </a:cubicBezTo>
                  <a:cubicBezTo>
                    <a:pt x="7182" y="2808"/>
                    <a:pt x="7179" y="2807"/>
                    <a:pt x="7176" y="2807"/>
                  </a:cubicBezTo>
                  <a:lnTo>
                    <a:pt x="6788" y="2728"/>
                  </a:lnTo>
                  <a:cubicBezTo>
                    <a:pt x="6768" y="2724"/>
                    <a:pt x="6753" y="2705"/>
                    <a:pt x="6753" y="2684"/>
                  </a:cubicBezTo>
                  <a:lnTo>
                    <a:pt x="6753" y="2018"/>
                  </a:lnTo>
                  <a:lnTo>
                    <a:pt x="6754" y="2018"/>
                  </a:lnTo>
                  <a:close/>
                  <a:moveTo>
                    <a:pt x="6754" y="3018"/>
                  </a:moveTo>
                  <a:cubicBezTo>
                    <a:pt x="6754" y="3005"/>
                    <a:pt x="6759" y="2993"/>
                    <a:pt x="6769" y="2984"/>
                  </a:cubicBezTo>
                  <a:cubicBezTo>
                    <a:pt x="6779" y="2976"/>
                    <a:pt x="6792" y="2972"/>
                    <a:pt x="6805" y="2975"/>
                  </a:cubicBezTo>
                  <a:lnTo>
                    <a:pt x="7192" y="3038"/>
                  </a:lnTo>
                  <a:cubicBezTo>
                    <a:pt x="7213" y="3041"/>
                    <a:pt x="7229" y="3059"/>
                    <a:pt x="7229" y="3081"/>
                  </a:cubicBezTo>
                  <a:lnTo>
                    <a:pt x="7229" y="3716"/>
                  </a:lnTo>
                  <a:cubicBezTo>
                    <a:pt x="7229" y="3728"/>
                    <a:pt x="7224" y="3740"/>
                    <a:pt x="7215" y="3748"/>
                  </a:cubicBezTo>
                  <a:cubicBezTo>
                    <a:pt x="7206" y="3756"/>
                    <a:pt x="7196" y="3760"/>
                    <a:pt x="7185" y="3760"/>
                  </a:cubicBezTo>
                  <a:cubicBezTo>
                    <a:pt x="7184" y="3760"/>
                    <a:pt x="7182" y="3760"/>
                    <a:pt x="7181" y="3760"/>
                  </a:cubicBezTo>
                  <a:lnTo>
                    <a:pt x="6794" y="3729"/>
                  </a:lnTo>
                  <a:cubicBezTo>
                    <a:pt x="6771" y="3727"/>
                    <a:pt x="6754" y="3708"/>
                    <a:pt x="6754" y="3685"/>
                  </a:cubicBezTo>
                  <a:lnTo>
                    <a:pt x="6754" y="3018"/>
                  </a:lnTo>
                  <a:close/>
                  <a:moveTo>
                    <a:pt x="6754" y="4018"/>
                  </a:moveTo>
                  <a:cubicBezTo>
                    <a:pt x="6754" y="4006"/>
                    <a:pt x="6758" y="3995"/>
                    <a:pt x="6767" y="3987"/>
                  </a:cubicBezTo>
                  <a:cubicBezTo>
                    <a:pt x="6776" y="3978"/>
                    <a:pt x="6787" y="3974"/>
                    <a:pt x="6799" y="3974"/>
                  </a:cubicBezTo>
                  <a:lnTo>
                    <a:pt x="7187" y="3989"/>
                  </a:lnTo>
                  <a:cubicBezTo>
                    <a:pt x="7210" y="3990"/>
                    <a:pt x="7229" y="4009"/>
                    <a:pt x="7229" y="4033"/>
                  </a:cubicBezTo>
                  <a:lnTo>
                    <a:pt x="7229" y="4668"/>
                  </a:lnTo>
                  <a:cubicBezTo>
                    <a:pt x="7229" y="4692"/>
                    <a:pt x="7210" y="4711"/>
                    <a:pt x="7187" y="4712"/>
                  </a:cubicBezTo>
                  <a:lnTo>
                    <a:pt x="6799" y="4729"/>
                  </a:lnTo>
                  <a:cubicBezTo>
                    <a:pt x="6799" y="4730"/>
                    <a:pt x="6798" y="4730"/>
                    <a:pt x="6797" y="4730"/>
                  </a:cubicBezTo>
                  <a:cubicBezTo>
                    <a:pt x="6786" y="4730"/>
                    <a:pt x="6775" y="4725"/>
                    <a:pt x="6767" y="4717"/>
                  </a:cubicBezTo>
                  <a:cubicBezTo>
                    <a:pt x="6758" y="4709"/>
                    <a:pt x="6753" y="4698"/>
                    <a:pt x="6753" y="4686"/>
                  </a:cubicBezTo>
                  <a:lnTo>
                    <a:pt x="6753" y="4018"/>
                  </a:lnTo>
                  <a:lnTo>
                    <a:pt x="6754" y="4018"/>
                  </a:lnTo>
                  <a:close/>
                  <a:moveTo>
                    <a:pt x="6633" y="6405"/>
                  </a:moveTo>
                  <a:cubicBezTo>
                    <a:pt x="6633" y="6425"/>
                    <a:pt x="6619" y="6443"/>
                    <a:pt x="6600" y="6448"/>
                  </a:cubicBezTo>
                  <a:lnTo>
                    <a:pt x="6148" y="6562"/>
                  </a:lnTo>
                  <a:cubicBezTo>
                    <a:pt x="6144" y="6563"/>
                    <a:pt x="6140" y="6564"/>
                    <a:pt x="6137" y="6564"/>
                  </a:cubicBezTo>
                  <a:cubicBezTo>
                    <a:pt x="6127" y="6564"/>
                    <a:pt x="6117" y="6560"/>
                    <a:pt x="6110" y="6554"/>
                  </a:cubicBezTo>
                  <a:cubicBezTo>
                    <a:pt x="6099" y="6546"/>
                    <a:pt x="6093" y="6533"/>
                    <a:pt x="6093" y="6519"/>
                  </a:cubicBezTo>
                  <a:lnTo>
                    <a:pt x="6093" y="5076"/>
                  </a:lnTo>
                  <a:cubicBezTo>
                    <a:pt x="6093" y="5053"/>
                    <a:pt x="6110" y="5034"/>
                    <a:pt x="6133" y="5032"/>
                  </a:cubicBezTo>
                  <a:lnTo>
                    <a:pt x="6585" y="4993"/>
                  </a:lnTo>
                  <a:cubicBezTo>
                    <a:pt x="6597" y="4991"/>
                    <a:pt x="6609" y="4996"/>
                    <a:pt x="6618" y="5004"/>
                  </a:cubicBezTo>
                  <a:cubicBezTo>
                    <a:pt x="6628" y="5012"/>
                    <a:pt x="6633" y="5024"/>
                    <a:pt x="6633" y="5037"/>
                  </a:cubicBezTo>
                  <a:lnTo>
                    <a:pt x="6633" y="6405"/>
                  </a:lnTo>
                  <a:close/>
                  <a:moveTo>
                    <a:pt x="6633" y="4695"/>
                  </a:moveTo>
                  <a:cubicBezTo>
                    <a:pt x="6633" y="4718"/>
                    <a:pt x="6614" y="4738"/>
                    <a:pt x="6591" y="4739"/>
                  </a:cubicBezTo>
                  <a:lnTo>
                    <a:pt x="6139" y="4759"/>
                  </a:lnTo>
                  <a:lnTo>
                    <a:pt x="6137" y="4759"/>
                  </a:lnTo>
                  <a:cubicBezTo>
                    <a:pt x="6125" y="4759"/>
                    <a:pt x="6114" y="4755"/>
                    <a:pt x="6106" y="4747"/>
                  </a:cubicBezTo>
                  <a:cubicBezTo>
                    <a:pt x="6097" y="4738"/>
                    <a:pt x="6093" y="4727"/>
                    <a:pt x="6093" y="4715"/>
                  </a:cubicBezTo>
                  <a:lnTo>
                    <a:pt x="6093" y="3993"/>
                  </a:lnTo>
                  <a:cubicBezTo>
                    <a:pt x="6093" y="3981"/>
                    <a:pt x="6097" y="3970"/>
                    <a:pt x="6106" y="3962"/>
                  </a:cubicBezTo>
                  <a:cubicBezTo>
                    <a:pt x="6115" y="3953"/>
                    <a:pt x="6126" y="3949"/>
                    <a:pt x="6138" y="3949"/>
                  </a:cubicBezTo>
                  <a:lnTo>
                    <a:pt x="6590" y="3966"/>
                  </a:lnTo>
                  <a:cubicBezTo>
                    <a:pt x="6614" y="3967"/>
                    <a:pt x="6633" y="3987"/>
                    <a:pt x="6633" y="4011"/>
                  </a:cubicBezTo>
                  <a:lnTo>
                    <a:pt x="6633" y="4695"/>
                  </a:lnTo>
                  <a:lnTo>
                    <a:pt x="6633" y="4695"/>
                  </a:lnTo>
                  <a:close/>
                  <a:moveTo>
                    <a:pt x="6633" y="3668"/>
                  </a:moveTo>
                  <a:cubicBezTo>
                    <a:pt x="6633" y="3680"/>
                    <a:pt x="6628" y="3692"/>
                    <a:pt x="6619" y="3701"/>
                  </a:cubicBezTo>
                  <a:cubicBezTo>
                    <a:pt x="6610" y="3708"/>
                    <a:pt x="6600" y="3712"/>
                    <a:pt x="6589" y="3712"/>
                  </a:cubicBezTo>
                  <a:cubicBezTo>
                    <a:pt x="6587" y="3712"/>
                    <a:pt x="6586" y="3712"/>
                    <a:pt x="6585" y="3712"/>
                  </a:cubicBezTo>
                  <a:lnTo>
                    <a:pt x="6133" y="3676"/>
                  </a:lnTo>
                  <a:cubicBezTo>
                    <a:pt x="6110" y="3674"/>
                    <a:pt x="6093" y="3655"/>
                    <a:pt x="6093" y="3632"/>
                  </a:cubicBezTo>
                  <a:lnTo>
                    <a:pt x="6093" y="2911"/>
                  </a:lnTo>
                  <a:cubicBezTo>
                    <a:pt x="6093" y="2898"/>
                    <a:pt x="6098" y="2885"/>
                    <a:pt x="6108" y="2877"/>
                  </a:cubicBezTo>
                  <a:cubicBezTo>
                    <a:pt x="6118" y="2869"/>
                    <a:pt x="6131" y="2865"/>
                    <a:pt x="6144" y="2867"/>
                  </a:cubicBezTo>
                  <a:lnTo>
                    <a:pt x="6596" y="2941"/>
                  </a:lnTo>
                  <a:cubicBezTo>
                    <a:pt x="6617" y="2944"/>
                    <a:pt x="6633" y="2963"/>
                    <a:pt x="6633" y="2984"/>
                  </a:cubicBezTo>
                  <a:lnTo>
                    <a:pt x="6633" y="3668"/>
                  </a:lnTo>
                  <a:lnTo>
                    <a:pt x="6633" y="3668"/>
                  </a:lnTo>
                  <a:close/>
                  <a:moveTo>
                    <a:pt x="6633" y="2642"/>
                  </a:moveTo>
                  <a:cubicBezTo>
                    <a:pt x="6633" y="2655"/>
                    <a:pt x="6627" y="2668"/>
                    <a:pt x="6616" y="2676"/>
                  </a:cubicBezTo>
                  <a:cubicBezTo>
                    <a:pt x="6608" y="2683"/>
                    <a:pt x="6599" y="2686"/>
                    <a:pt x="6589" y="2686"/>
                  </a:cubicBezTo>
                  <a:cubicBezTo>
                    <a:pt x="6586" y="2686"/>
                    <a:pt x="6583" y="2686"/>
                    <a:pt x="6580" y="2685"/>
                  </a:cubicBezTo>
                  <a:lnTo>
                    <a:pt x="6128" y="2593"/>
                  </a:lnTo>
                  <a:cubicBezTo>
                    <a:pt x="6107" y="2589"/>
                    <a:pt x="6093" y="2571"/>
                    <a:pt x="6093" y="2550"/>
                  </a:cubicBezTo>
                  <a:lnTo>
                    <a:pt x="6093" y="1828"/>
                  </a:lnTo>
                  <a:cubicBezTo>
                    <a:pt x="6093" y="1814"/>
                    <a:pt x="6099" y="1801"/>
                    <a:pt x="6110" y="1793"/>
                  </a:cubicBezTo>
                  <a:cubicBezTo>
                    <a:pt x="6121" y="1784"/>
                    <a:pt x="6135" y="1782"/>
                    <a:pt x="6149" y="1786"/>
                  </a:cubicBezTo>
                  <a:lnTo>
                    <a:pt x="6601" y="1915"/>
                  </a:lnTo>
                  <a:cubicBezTo>
                    <a:pt x="6619" y="1921"/>
                    <a:pt x="6632" y="1938"/>
                    <a:pt x="6632" y="1958"/>
                  </a:cubicBezTo>
                  <a:lnTo>
                    <a:pt x="6632" y="2642"/>
                  </a:lnTo>
                  <a:lnTo>
                    <a:pt x="6633" y="2642"/>
                  </a:lnTo>
                  <a:close/>
                  <a:moveTo>
                    <a:pt x="7209" y="6294"/>
                  </a:moveTo>
                  <a:lnTo>
                    <a:pt x="6808" y="6395"/>
                  </a:lnTo>
                  <a:cubicBezTo>
                    <a:pt x="6805" y="6396"/>
                    <a:pt x="6801" y="6397"/>
                    <a:pt x="6798" y="6397"/>
                  </a:cubicBezTo>
                  <a:cubicBezTo>
                    <a:pt x="6788" y="6397"/>
                    <a:pt x="6778" y="6393"/>
                    <a:pt x="6770" y="6387"/>
                  </a:cubicBezTo>
                  <a:cubicBezTo>
                    <a:pt x="6760" y="6379"/>
                    <a:pt x="6754" y="6366"/>
                    <a:pt x="6754" y="6352"/>
                  </a:cubicBezTo>
                  <a:lnTo>
                    <a:pt x="6754" y="5019"/>
                  </a:lnTo>
                  <a:cubicBezTo>
                    <a:pt x="6754" y="4996"/>
                    <a:pt x="6771" y="4977"/>
                    <a:pt x="6794" y="4975"/>
                  </a:cubicBezTo>
                  <a:lnTo>
                    <a:pt x="7181" y="4941"/>
                  </a:lnTo>
                  <a:cubicBezTo>
                    <a:pt x="7193" y="4940"/>
                    <a:pt x="7205" y="4944"/>
                    <a:pt x="7214" y="4952"/>
                  </a:cubicBezTo>
                  <a:cubicBezTo>
                    <a:pt x="7224" y="4961"/>
                    <a:pt x="7229" y="4972"/>
                    <a:pt x="7229" y="4984"/>
                  </a:cubicBezTo>
                  <a:lnTo>
                    <a:pt x="7242" y="6251"/>
                  </a:lnTo>
                  <a:cubicBezTo>
                    <a:pt x="7242" y="6271"/>
                    <a:pt x="7229" y="6289"/>
                    <a:pt x="7209" y="6294"/>
                  </a:cubicBezTo>
                  <a:close/>
                </a:path>
              </a:pathLst>
            </a:custGeom>
            <a:solidFill>
              <a:srgbClr val="00B0F0"/>
            </a:solidFill>
            <a:ln>
              <a:noFill/>
            </a:ln>
          </p:spPr>
        </p:sp>
        <p:sp>
          <p:nvSpPr>
            <p:cNvPr id="17" name="office-block_63657"/>
            <p:cNvSpPr>
              <a:spLocks noChangeAspect="1"/>
            </p:cNvSpPr>
            <p:nvPr/>
          </p:nvSpPr>
          <p:spPr bwMode="auto">
            <a:xfrm>
              <a:off x="4424105" y="4687525"/>
              <a:ext cx="881238" cy="901040"/>
            </a:xfrm>
            <a:custGeom>
              <a:avLst/>
              <a:gdLst>
                <a:gd name="T0" fmla="*/ 4888 w 7497"/>
                <a:gd name="T1" fmla="*/ 1013 h 7677"/>
                <a:gd name="T2" fmla="*/ 0 w 7497"/>
                <a:gd name="T3" fmla="*/ 1529 h 7677"/>
                <a:gd name="T4" fmla="*/ 4788 w 7497"/>
                <a:gd name="T5" fmla="*/ 6996 h 7677"/>
                <a:gd name="T6" fmla="*/ 783 w 7497"/>
                <a:gd name="T7" fmla="*/ 5989 h 7677"/>
                <a:gd name="T8" fmla="*/ 310 w 7497"/>
                <a:gd name="T9" fmla="*/ 5101 h 7677"/>
                <a:gd name="T10" fmla="*/ 783 w 7497"/>
                <a:gd name="T11" fmla="*/ 4766 h 7677"/>
                <a:gd name="T12" fmla="*/ 310 w 7497"/>
                <a:gd name="T13" fmla="*/ 3982 h 7677"/>
                <a:gd name="T14" fmla="*/ 783 w 7497"/>
                <a:gd name="T15" fmla="*/ 3543 h 7677"/>
                <a:gd name="T16" fmla="*/ 310 w 7497"/>
                <a:gd name="T17" fmla="*/ 2863 h 7677"/>
                <a:gd name="T18" fmla="*/ 783 w 7497"/>
                <a:gd name="T19" fmla="*/ 2319 h 7677"/>
                <a:gd name="T20" fmla="*/ 310 w 7497"/>
                <a:gd name="T21" fmla="*/ 1744 h 7677"/>
                <a:gd name="T22" fmla="*/ 1815 w 7497"/>
                <a:gd name="T23" fmla="*/ 6369 h 7677"/>
                <a:gd name="T24" fmla="*/ 1158 w 7497"/>
                <a:gd name="T25" fmla="*/ 5260 h 7677"/>
                <a:gd name="T26" fmla="*/ 1815 w 7497"/>
                <a:gd name="T27" fmla="*/ 6369 h 7677"/>
                <a:gd name="T28" fmla="*/ 1158 w 7497"/>
                <a:gd name="T29" fmla="*/ 4811 h 7677"/>
                <a:gd name="T30" fmla="*/ 1815 w 7497"/>
                <a:gd name="T31" fmla="*/ 4866 h 7677"/>
                <a:gd name="T32" fmla="*/ 1158 w 7497"/>
                <a:gd name="T33" fmla="*/ 3463 h 7677"/>
                <a:gd name="T34" fmla="*/ 1815 w 7497"/>
                <a:gd name="T35" fmla="*/ 3364 h 7677"/>
                <a:gd name="T36" fmla="*/ 1178 w 7497"/>
                <a:gd name="T37" fmla="*/ 2151 h 7677"/>
                <a:gd name="T38" fmla="*/ 1815 w 7497"/>
                <a:gd name="T39" fmla="*/ 860 h 7677"/>
                <a:gd name="T40" fmla="*/ 2356 w 7497"/>
                <a:gd name="T41" fmla="*/ 7501 h 7677"/>
                <a:gd name="T42" fmla="*/ 3333 w 7497"/>
                <a:gd name="T43" fmla="*/ 5322 h 7677"/>
                <a:gd name="T44" fmla="*/ 2383 w 7497"/>
                <a:gd name="T45" fmla="*/ 4928 h 7677"/>
                <a:gd name="T46" fmla="*/ 3291 w 7497"/>
                <a:gd name="T47" fmla="*/ 3841 h 7677"/>
                <a:gd name="T48" fmla="*/ 3289 w 7497"/>
                <a:gd name="T49" fmla="*/ 3450 h 7677"/>
                <a:gd name="T50" fmla="*/ 2390 w 7497"/>
                <a:gd name="T51" fmla="*/ 2257 h 7677"/>
                <a:gd name="T52" fmla="*/ 3317 w 7497"/>
                <a:gd name="T53" fmla="*/ 2003 h 7677"/>
                <a:gd name="T54" fmla="*/ 2356 w 7497"/>
                <a:gd name="T55" fmla="*/ 716 h 7677"/>
                <a:gd name="T56" fmla="*/ 4467 w 7497"/>
                <a:gd name="T57" fmla="*/ 6952 h 7677"/>
                <a:gd name="T58" fmla="*/ 3650 w 7497"/>
                <a:gd name="T59" fmla="*/ 5287 h 7677"/>
                <a:gd name="T60" fmla="*/ 4469 w 7497"/>
                <a:gd name="T61" fmla="*/ 4792 h 7677"/>
                <a:gd name="T62" fmla="*/ 3650 w 7497"/>
                <a:gd name="T63" fmla="*/ 3900 h 7677"/>
                <a:gd name="T64" fmla="*/ 4469 w 7497"/>
                <a:gd name="T65" fmla="*/ 3496 h 7677"/>
                <a:gd name="T66" fmla="*/ 3650 w 7497"/>
                <a:gd name="T67" fmla="*/ 2513 h 7677"/>
                <a:gd name="T68" fmla="*/ 4469 w 7497"/>
                <a:gd name="T69" fmla="*/ 3496 h 7677"/>
                <a:gd name="T70" fmla="*/ 3650 w 7497"/>
                <a:gd name="T71" fmla="*/ 2051 h 7677"/>
                <a:gd name="T72" fmla="*/ 4469 w 7497"/>
                <a:gd name="T73" fmla="*/ 2200 h 7677"/>
                <a:gd name="T74" fmla="*/ 5036 w 7497"/>
                <a:gd name="T75" fmla="*/ 5201 h 7677"/>
                <a:gd name="T76" fmla="*/ 5676 w 7497"/>
                <a:gd name="T77" fmla="*/ 3974 h 7677"/>
                <a:gd name="T78" fmla="*/ 5062 w 7497"/>
                <a:gd name="T79" fmla="*/ 3591 h 7677"/>
                <a:gd name="T80" fmla="*/ 5677 w 7497"/>
                <a:gd name="T81" fmla="*/ 2447 h 7677"/>
                <a:gd name="T82" fmla="*/ 7197 w 7497"/>
                <a:gd name="T83" fmla="*/ 2086 h 7677"/>
                <a:gd name="T84" fmla="*/ 6788 w 7497"/>
                <a:gd name="T85" fmla="*/ 2728 h 7677"/>
                <a:gd name="T86" fmla="*/ 6805 w 7497"/>
                <a:gd name="T87" fmla="*/ 2975 h 7677"/>
                <a:gd name="T88" fmla="*/ 7181 w 7497"/>
                <a:gd name="T89" fmla="*/ 3760 h 7677"/>
                <a:gd name="T90" fmla="*/ 6799 w 7497"/>
                <a:gd name="T91" fmla="*/ 3974 h 7677"/>
                <a:gd name="T92" fmla="*/ 6797 w 7497"/>
                <a:gd name="T93" fmla="*/ 4730 h 7677"/>
                <a:gd name="T94" fmla="*/ 6600 w 7497"/>
                <a:gd name="T95" fmla="*/ 6448 h 7677"/>
                <a:gd name="T96" fmla="*/ 6133 w 7497"/>
                <a:gd name="T97" fmla="*/ 5032 h 7677"/>
                <a:gd name="T98" fmla="*/ 6591 w 7497"/>
                <a:gd name="T99" fmla="*/ 4739 h 7677"/>
                <a:gd name="T100" fmla="*/ 6106 w 7497"/>
                <a:gd name="T101" fmla="*/ 3962 h 7677"/>
                <a:gd name="T102" fmla="*/ 6633 w 7497"/>
                <a:gd name="T103" fmla="*/ 3668 h 7677"/>
                <a:gd name="T104" fmla="*/ 6093 w 7497"/>
                <a:gd name="T105" fmla="*/ 2911 h 7677"/>
                <a:gd name="T106" fmla="*/ 6633 w 7497"/>
                <a:gd name="T107" fmla="*/ 3668 h 7677"/>
                <a:gd name="T108" fmla="*/ 6093 w 7497"/>
                <a:gd name="T109" fmla="*/ 2550 h 7677"/>
                <a:gd name="T110" fmla="*/ 6632 w 7497"/>
                <a:gd name="T111" fmla="*/ 2642 h 7677"/>
                <a:gd name="T112" fmla="*/ 6754 w 7497"/>
                <a:gd name="T113" fmla="*/ 6352 h 7677"/>
                <a:gd name="T114" fmla="*/ 7242 w 7497"/>
                <a:gd name="T115" fmla="*/ 6251 h 7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97" h="7677">
                  <a:moveTo>
                    <a:pt x="7406" y="1745"/>
                  </a:moveTo>
                  <a:lnTo>
                    <a:pt x="5933" y="1261"/>
                  </a:lnTo>
                  <a:cubicBezTo>
                    <a:pt x="5933" y="1261"/>
                    <a:pt x="5914" y="1254"/>
                    <a:pt x="5888" y="1254"/>
                  </a:cubicBezTo>
                  <a:cubicBezTo>
                    <a:pt x="5862" y="1255"/>
                    <a:pt x="5842" y="1264"/>
                    <a:pt x="5842" y="1264"/>
                  </a:cubicBezTo>
                  <a:lnTo>
                    <a:pt x="4888" y="1653"/>
                  </a:lnTo>
                  <a:lnTo>
                    <a:pt x="4888" y="1013"/>
                  </a:lnTo>
                  <a:cubicBezTo>
                    <a:pt x="4888" y="956"/>
                    <a:pt x="4851" y="906"/>
                    <a:pt x="4797" y="888"/>
                  </a:cubicBezTo>
                  <a:lnTo>
                    <a:pt x="2126" y="11"/>
                  </a:lnTo>
                  <a:cubicBezTo>
                    <a:pt x="2126" y="11"/>
                    <a:pt x="2102" y="0"/>
                    <a:pt x="2067" y="5"/>
                  </a:cubicBezTo>
                  <a:cubicBezTo>
                    <a:pt x="2032" y="10"/>
                    <a:pt x="2007" y="29"/>
                    <a:pt x="2007" y="29"/>
                  </a:cubicBezTo>
                  <a:lnTo>
                    <a:pt x="55" y="1421"/>
                  </a:lnTo>
                  <a:cubicBezTo>
                    <a:pt x="20" y="1446"/>
                    <a:pt x="0" y="1486"/>
                    <a:pt x="0" y="1529"/>
                  </a:cubicBezTo>
                  <a:lnTo>
                    <a:pt x="0" y="6472"/>
                  </a:lnTo>
                  <a:cubicBezTo>
                    <a:pt x="0" y="6520"/>
                    <a:pt x="26" y="6564"/>
                    <a:pt x="68" y="6588"/>
                  </a:cubicBezTo>
                  <a:lnTo>
                    <a:pt x="2021" y="7658"/>
                  </a:lnTo>
                  <a:cubicBezTo>
                    <a:pt x="2021" y="7658"/>
                    <a:pt x="2040" y="7669"/>
                    <a:pt x="2069" y="7673"/>
                  </a:cubicBezTo>
                  <a:cubicBezTo>
                    <a:pt x="2098" y="7677"/>
                    <a:pt x="2117" y="7670"/>
                    <a:pt x="2117" y="7670"/>
                  </a:cubicBezTo>
                  <a:lnTo>
                    <a:pt x="4788" y="6996"/>
                  </a:lnTo>
                  <a:lnTo>
                    <a:pt x="5924" y="6709"/>
                  </a:lnTo>
                  <a:lnTo>
                    <a:pt x="7397" y="6338"/>
                  </a:lnTo>
                  <a:cubicBezTo>
                    <a:pt x="7455" y="6323"/>
                    <a:pt x="7497" y="6270"/>
                    <a:pt x="7497" y="6209"/>
                  </a:cubicBezTo>
                  <a:lnTo>
                    <a:pt x="7497" y="1871"/>
                  </a:lnTo>
                  <a:cubicBezTo>
                    <a:pt x="7497" y="1813"/>
                    <a:pt x="7460" y="1763"/>
                    <a:pt x="7406" y="1745"/>
                  </a:cubicBezTo>
                  <a:close/>
                  <a:moveTo>
                    <a:pt x="783" y="5989"/>
                  </a:moveTo>
                  <a:cubicBezTo>
                    <a:pt x="783" y="6003"/>
                    <a:pt x="776" y="6017"/>
                    <a:pt x="764" y="6025"/>
                  </a:cubicBezTo>
                  <a:cubicBezTo>
                    <a:pt x="756" y="6030"/>
                    <a:pt x="747" y="6033"/>
                    <a:pt x="739" y="6033"/>
                  </a:cubicBezTo>
                  <a:cubicBezTo>
                    <a:pt x="734" y="6033"/>
                    <a:pt x="728" y="6032"/>
                    <a:pt x="723" y="6030"/>
                  </a:cubicBezTo>
                  <a:lnTo>
                    <a:pt x="339" y="5889"/>
                  </a:lnTo>
                  <a:cubicBezTo>
                    <a:pt x="321" y="5882"/>
                    <a:pt x="310" y="5866"/>
                    <a:pt x="310" y="5847"/>
                  </a:cubicBezTo>
                  <a:lnTo>
                    <a:pt x="310" y="5101"/>
                  </a:lnTo>
                  <a:cubicBezTo>
                    <a:pt x="310" y="5088"/>
                    <a:pt x="316" y="5076"/>
                    <a:pt x="326" y="5067"/>
                  </a:cubicBezTo>
                  <a:cubicBezTo>
                    <a:pt x="336" y="5059"/>
                    <a:pt x="349" y="5056"/>
                    <a:pt x="362" y="5058"/>
                  </a:cubicBezTo>
                  <a:lnTo>
                    <a:pt x="747" y="5130"/>
                  </a:lnTo>
                  <a:cubicBezTo>
                    <a:pt x="767" y="5134"/>
                    <a:pt x="783" y="5152"/>
                    <a:pt x="783" y="5173"/>
                  </a:cubicBezTo>
                  <a:lnTo>
                    <a:pt x="783" y="5989"/>
                  </a:lnTo>
                  <a:close/>
                  <a:moveTo>
                    <a:pt x="783" y="4766"/>
                  </a:moveTo>
                  <a:cubicBezTo>
                    <a:pt x="783" y="4778"/>
                    <a:pt x="777" y="4790"/>
                    <a:pt x="768" y="4798"/>
                  </a:cubicBezTo>
                  <a:cubicBezTo>
                    <a:pt x="760" y="4806"/>
                    <a:pt x="750" y="4810"/>
                    <a:pt x="738" y="4810"/>
                  </a:cubicBezTo>
                  <a:cubicBezTo>
                    <a:pt x="737" y="4810"/>
                    <a:pt x="735" y="4810"/>
                    <a:pt x="734" y="4809"/>
                  </a:cubicBezTo>
                  <a:lnTo>
                    <a:pt x="350" y="4772"/>
                  </a:lnTo>
                  <a:cubicBezTo>
                    <a:pt x="327" y="4770"/>
                    <a:pt x="310" y="4751"/>
                    <a:pt x="310" y="4728"/>
                  </a:cubicBezTo>
                  <a:lnTo>
                    <a:pt x="310" y="3982"/>
                  </a:lnTo>
                  <a:cubicBezTo>
                    <a:pt x="310" y="3959"/>
                    <a:pt x="328" y="3940"/>
                    <a:pt x="350" y="3938"/>
                  </a:cubicBezTo>
                  <a:lnTo>
                    <a:pt x="735" y="3906"/>
                  </a:lnTo>
                  <a:cubicBezTo>
                    <a:pt x="747" y="3905"/>
                    <a:pt x="759" y="3910"/>
                    <a:pt x="768" y="3918"/>
                  </a:cubicBezTo>
                  <a:cubicBezTo>
                    <a:pt x="778" y="3926"/>
                    <a:pt x="783" y="3938"/>
                    <a:pt x="783" y="3950"/>
                  </a:cubicBezTo>
                  <a:lnTo>
                    <a:pt x="783" y="4766"/>
                  </a:lnTo>
                  <a:close/>
                  <a:moveTo>
                    <a:pt x="783" y="3543"/>
                  </a:moveTo>
                  <a:cubicBezTo>
                    <a:pt x="783" y="3564"/>
                    <a:pt x="767" y="3582"/>
                    <a:pt x="746" y="3586"/>
                  </a:cubicBezTo>
                  <a:lnTo>
                    <a:pt x="361" y="3652"/>
                  </a:lnTo>
                  <a:cubicBezTo>
                    <a:pt x="359" y="3653"/>
                    <a:pt x="356" y="3653"/>
                    <a:pt x="354" y="3653"/>
                  </a:cubicBezTo>
                  <a:cubicBezTo>
                    <a:pt x="344" y="3653"/>
                    <a:pt x="334" y="3649"/>
                    <a:pt x="326" y="3643"/>
                  </a:cubicBezTo>
                  <a:cubicBezTo>
                    <a:pt x="315" y="3634"/>
                    <a:pt x="310" y="3622"/>
                    <a:pt x="310" y="3609"/>
                  </a:cubicBezTo>
                  <a:lnTo>
                    <a:pt x="310" y="2863"/>
                  </a:lnTo>
                  <a:cubicBezTo>
                    <a:pt x="310" y="2844"/>
                    <a:pt x="322" y="2827"/>
                    <a:pt x="339" y="2821"/>
                  </a:cubicBezTo>
                  <a:lnTo>
                    <a:pt x="724" y="2686"/>
                  </a:lnTo>
                  <a:cubicBezTo>
                    <a:pt x="737" y="2681"/>
                    <a:pt x="752" y="2683"/>
                    <a:pt x="764" y="2691"/>
                  </a:cubicBezTo>
                  <a:cubicBezTo>
                    <a:pt x="776" y="2699"/>
                    <a:pt x="783" y="2713"/>
                    <a:pt x="783" y="2727"/>
                  </a:cubicBezTo>
                  <a:lnTo>
                    <a:pt x="783" y="3543"/>
                  </a:lnTo>
                  <a:close/>
                  <a:moveTo>
                    <a:pt x="783" y="2319"/>
                  </a:moveTo>
                  <a:cubicBezTo>
                    <a:pt x="783" y="2337"/>
                    <a:pt x="773" y="2353"/>
                    <a:pt x="756" y="2360"/>
                  </a:cubicBezTo>
                  <a:lnTo>
                    <a:pt x="372" y="2530"/>
                  </a:lnTo>
                  <a:cubicBezTo>
                    <a:pt x="366" y="2533"/>
                    <a:pt x="360" y="2534"/>
                    <a:pt x="354" y="2534"/>
                  </a:cubicBezTo>
                  <a:cubicBezTo>
                    <a:pt x="346" y="2534"/>
                    <a:pt x="337" y="2531"/>
                    <a:pt x="330" y="2527"/>
                  </a:cubicBezTo>
                  <a:cubicBezTo>
                    <a:pt x="317" y="2518"/>
                    <a:pt x="310" y="2505"/>
                    <a:pt x="310" y="2490"/>
                  </a:cubicBezTo>
                  <a:lnTo>
                    <a:pt x="310" y="1744"/>
                  </a:lnTo>
                  <a:cubicBezTo>
                    <a:pt x="310" y="1728"/>
                    <a:pt x="318" y="1714"/>
                    <a:pt x="331" y="1706"/>
                  </a:cubicBezTo>
                  <a:lnTo>
                    <a:pt x="715" y="1466"/>
                  </a:lnTo>
                  <a:cubicBezTo>
                    <a:pt x="729" y="1458"/>
                    <a:pt x="746" y="1457"/>
                    <a:pt x="760" y="1465"/>
                  </a:cubicBezTo>
                  <a:cubicBezTo>
                    <a:pt x="774" y="1473"/>
                    <a:pt x="783" y="1488"/>
                    <a:pt x="783" y="1504"/>
                  </a:cubicBezTo>
                  <a:lnTo>
                    <a:pt x="783" y="2319"/>
                  </a:lnTo>
                  <a:close/>
                  <a:moveTo>
                    <a:pt x="1815" y="6369"/>
                  </a:moveTo>
                  <a:cubicBezTo>
                    <a:pt x="1815" y="6383"/>
                    <a:pt x="1808" y="6397"/>
                    <a:pt x="1797" y="6405"/>
                  </a:cubicBezTo>
                  <a:cubicBezTo>
                    <a:pt x="1789" y="6410"/>
                    <a:pt x="1780" y="6413"/>
                    <a:pt x="1771" y="6413"/>
                  </a:cubicBezTo>
                  <a:cubicBezTo>
                    <a:pt x="1766" y="6413"/>
                    <a:pt x="1761" y="6412"/>
                    <a:pt x="1756" y="6410"/>
                  </a:cubicBezTo>
                  <a:lnTo>
                    <a:pt x="1187" y="6201"/>
                  </a:lnTo>
                  <a:cubicBezTo>
                    <a:pt x="1169" y="6194"/>
                    <a:pt x="1158" y="6178"/>
                    <a:pt x="1158" y="6159"/>
                  </a:cubicBezTo>
                  <a:lnTo>
                    <a:pt x="1158" y="5260"/>
                  </a:lnTo>
                  <a:cubicBezTo>
                    <a:pt x="1158" y="5247"/>
                    <a:pt x="1164" y="5235"/>
                    <a:pt x="1174" y="5226"/>
                  </a:cubicBezTo>
                  <a:cubicBezTo>
                    <a:pt x="1184" y="5218"/>
                    <a:pt x="1198" y="5215"/>
                    <a:pt x="1210" y="5217"/>
                  </a:cubicBezTo>
                  <a:lnTo>
                    <a:pt x="1779" y="5324"/>
                  </a:lnTo>
                  <a:cubicBezTo>
                    <a:pt x="1800" y="5328"/>
                    <a:pt x="1816" y="5346"/>
                    <a:pt x="1816" y="5367"/>
                  </a:cubicBezTo>
                  <a:lnTo>
                    <a:pt x="1816" y="6369"/>
                  </a:lnTo>
                  <a:lnTo>
                    <a:pt x="1815" y="6369"/>
                  </a:lnTo>
                  <a:close/>
                  <a:moveTo>
                    <a:pt x="1815" y="4866"/>
                  </a:moveTo>
                  <a:cubicBezTo>
                    <a:pt x="1815" y="4879"/>
                    <a:pt x="1810" y="4891"/>
                    <a:pt x="1801" y="4899"/>
                  </a:cubicBezTo>
                  <a:cubicBezTo>
                    <a:pt x="1793" y="4907"/>
                    <a:pt x="1782" y="4910"/>
                    <a:pt x="1771" y="4910"/>
                  </a:cubicBezTo>
                  <a:cubicBezTo>
                    <a:pt x="1770" y="4910"/>
                    <a:pt x="1768" y="4910"/>
                    <a:pt x="1767" y="4910"/>
                  </a:cubicBezTo>
                  <a:lnTo>
                    <a:pt x="1198" y="4855"/>
                  </a:lnTo>
                  <a:cubicBezTo>
                    <a:pt x="1175" y="4852"/>
                    <a:pt x="1158" y="4833"/>
                    <a:pt x="1158" y="4811"/>
                  </a:cubicBezTo>
                  <a:lnTo>
                    <a:pt x="1158" y="3912"/>
                  </a:lnTo>
                  <a:cubicBezTo>
                    <a:pt x="1158" y="3889"/>
                    <a:pt x="1176" y="3870"/>
                    <a:pt x="1198" y="3868"/>
                  </a:cubicBezTo>
                  <a:lnTo>
                    <a:pt x="1768" y="3821"/>
                  </a:lnTo>
                  <a:cubicBezTo>
                    <a:pt x="1780" y="3820"/>
                    <a:pt x="1792" y="3824"/>
                    <a:pt x="1801" y="3832"/>
                  </a:cubicBezTo>
                  <a:cubicBezTo>
                    <a:pt x="1810" y="3841"/>
                    <a:pt x="1815" y="3852"/>
                    <a:pt x="1815" y="3865"/>
                  </a:cubicBezTo>
                  <a:lnTo>
                    <a:pt x="1815" y="4866"/>
                  </a:lnTo>
                  <a:close/>
                  <a:moveTo>
                    <a:pt x="1815" y="3364"/>
                  </a:moveTo>
                  <a:cubicBezTo>
                    <a:pt x="1815" y="3386"/>
                    <a:pt x="1800" y="3404"/>
                    <a:pt x="1779" y="3408"/>
                  </a:cubicBezTo>
                  <a:lnTo>
                    <a:pt x="1210" y="3506"/>
                  </a:lnTo>
                  <a:cubicBezTo>
                    <a:pt x="1207" y="3506"/>
                    <a:pt x="1205" y="3507"/>
                    <a:pt x="1202" y="3507"/>
                  </a:cubicBezTo>
                  <a:cubicBezTo>
                    <a:pt x="1192" y="3507"/>
                    <a:pt x="1182" y="3503"/>
                    <a:pt x="1174" y="3496"/>
                  </a:cubicBezTo>
                  <a:cubicBezTo>
                    <a:pt x="1164" y="3488"/>
                    <a:pt x="1158" y="3475"/>
                    <a:pt x="1158" y="3463"/>
                  </a:cubicBezTo>
                  <a:lnTo>
                    <a:pt x="1158" y="2564"/>
                  </a:lnTo>
                  <a:cubicBezTo>
                    <a:pt x="1158" y="2545"/>
                    <a:pt x="1170" y="2528"/>
                    <a:pt x="1187" y="2522"/>
                  </a:cubicBezTo>
                  <a:lnTo>
                    <a:pt x="1756" y="2321"/>
                  </a:lnTo>
                  <a:cubicBezTo>
                    <a:pt x="1770" y="2316"/>
                    <a:pt x="1785" y="2318"/>
                    <a:pt x="1797" y="2327"/>
                  </a:cubicBezTo>
                  <a:cubicBezTo>
                    <a:pt x="1808" y="2335"/>
                    <a:pt x="1815" y="2348"/>
                    <a:pt x="1815" y="2363"/>
                  </a:cubicBezTo>
                  <a:lnTo>
                    <a:pt x="1815" y="3364"/>
                  </a:lnTo>
                  <a:lnTo>
                    <a:pt x="1815" y="3364"/>
                  </a:lnTo>
                  <a:close/>
                  <a:moveTo>
                    <a:pt x="1815" y="1862"/>
                  </a:moveTo>
                  <a:cubicBezTo>
                    <a:pt x="1815" y="1879"/>
                    <a:pt x="1805" y="1895"/>
                    <a:pt x="1789" y="1902"/>
                  </a:cubicBezTo>
                  <a:lnTo>
                    <a:pt x="1220" y="2154"/>
                  </a:lnTo>
                  <a:cubicBezTo>
                    <a:pt x="1214" y="2157"/>
                    <a:pt x="1208" y="2158"/>
                    <a:pt x="1202" y="2158"/>
                  </a:cubicBezTo>
                  <a:cubicBezTo>
                    <a:pt x="1194" y="2158"/>
                    <a:pt x="1185" y="2156"/>
                    <a:pt x="1178" y="2151"/>
                  </a:cubicBezTo>
                  <a:cubicBezTo>
                    <a:pt x="1166" y="2143"/>
                    <a:pt x="1158" y="2129"/>
                    <a:pt x="1158" y="2114"/>
                  </a:cubicBezTo>
                  <a:lnTo>
                    <a:pt x="1158" y="1215"/>
                  </a:lnTo>
                  <a:cubicBezTo>
                    <a:pt x="1158" y="1200"/>
                    <a:pt x="1166" y="1186"/>
                    <a:pt x="1179" y="1178"/>
                  </a:cubicBezTo>
                  <a:lnTo>
                    <a:pt x="1748" y="823"/>
                  </a:lnTo>
                  <a:cubicBezTo>
                    <a:pt x="1762" y="814"/>
                    <a:pt x="1779" y="814"/>
                    <a:pt x="1793" y="822"/>
                  </a:cubicBezTo>
                  <a:cubicBezTo>
                    <a:pt x="1807" y="830"/>
                    <a:pt x="1815" y="845"/>
                    <a:pt x="1815" y="860"/>
                  </a:cubicBezTo>
                  <a:lnTo>
                    <a:pt x="1815" y="1862"/>
                  </a:lnTo>
                  <a:close/>
                  <a:moveTo>
                    <a:pt x="3333" y="7238"/>
                  </a:moveTo>
                  <a:cubicBezTo>
                    <a:pt x="3333" y="7258"/>
                    <a:pt x="3319" y="7276"/>
                    <a:pt x="3300" y="7281"/>
                  </a:cubicBezTo>
                  <a:lnTo>
                    <a:pt x="2394" y="7509"/>
                  </a:lnTo>
                  <a:cubicBezTo>
                    <a:pt x="2390" y="7510"/>
                    <a:pt x="2387" y="7511"/>
                    <a:pt x="2383" y="7511"/>
                  </a:cubicBezTo>
                  <a:cubicBezTo>
                    <a:pt x="2373" y="7511"/>
                    <a:pt x="2364" y="7507"/>
                    <a:pt x="2356" y="7501"/>
                  </a:cubicBezTo>
                  <a:cubicBezTo>
                    <a:pt x="2345" y="7493"/>
                    <a:pt x="2339" y="7480"/>
                    <a:pt x="2339" y="7467"/>
                  </a:cubicBezTo>
                  <a:lnTo>
                    <a:pt x="2339" y="5400"/>
                  </a:lnTo>
                  <a:cubicBezTo>
                    <a:pt x="2339" y="5377"/>
                    <a:pt x="2357" y="5358"/>
                    <a:pt x="2379" y="5356"/>
                  </a:cubicBezTo>
                  <a:lnTo>
                    <a:pt x="3285" y="5278"/>
                  </a:lnTo>
                  <a:cubicBezTo>
                    <a:pt x="3298" y="5277"/>
                    <a:pt x="3310" y="5281"/>
                    <a:pt x="3319" y="5289"/>
                  </a:cubicBezTo>
                  <a:cubicBezTo>
                    <a:pt x="3328" y="5298"/>
                    <a:pt x="3333" y="5310"/>
                    <a:pt x="3333" y="5322"/>
                  </a:cubicBezTo>
                  <a:lnTo>
                    <a:pt x="3333" y="7238"/>
                  </a:lnTo>
                  <a:lnTo>
                    <a:pt x="3333" y="7238"/>
                  </a:lnTo>
                  <a:close/>
                  <a:moveTo>
                    <a:pt x="3333" y="4843"/>
                  </a:moveTo>
                  <a:cubicBezTo>
                    <a:pt x="3333" y="4867"/>
                    <a:pt x="3315" y="4886"/>
                    <a:pt x="3291" y="4887"/>
                  </a:cubicBezTo>
                  <a:lnTo>
                    <a:pt x="2385" y="4928"/>
                  </a:lnTo>
                  <a:cubicBezTo>
                    <a:pt x="2384" y="4928"/>
                    <a:pt x="2384" y="4928"/>
                    <a:pt x="2383" y="4928"/>
                  </a:cubicBezTo>
                  <a:cubicBezTo>
                    <a:pt x="2372" y="4928"/>
                    <a:pt x="2361" y="4923"/>
                    <a:pt x="2352" y="4916"/>
                  </a:cubicBezTo>
                  <a:cubicBezTo>
                    <a:pt x="2344" y="4907"/>
                    <a:pt x="2339" y="4896"/>
                    <a:pt x="2339" y="4884"/>
                  </a:cubicBezTo>
                  <a:lnTo>
                    <a:pt x="2339" y="3851"/>
                  </a:lnTo>
                  <a:cubicBezTo>
                    <a:pt x="2339" y="3839"/>
                    <a:pt x="2344" y="3827"/>
                    <a:pt x="2352" y="3819"/>
                  </a:cubicBezTo>
                  <a:cubicBezTo>
                    <a:pt x="2361" y="3811"/>
                    <a:pt x="2372" y="3806"/>
                    <a:pt x="2384" y="3807"/>
                  </a:cubicBezTo>
                  <a:lnTo>
                    <a:pt x="3291" y="3841"/>
                  </a:lnTo>
                  <a:cubicBezTo>
                    <a:pt x="3314" y="3842"/>
                    <a:pt x="3333" y="3861"/>
                    <a:pt x="3333" y="3885"/>
                  </a:cubicBezTo>
                  <a:lnTo>
                    <a:pt x="3333" y="4843"/>
                  </a:lnTo>
                  <a:lnTo>
                    <a:pt x="3333" y="4843"/>
                  </a:lnTo>
                  <a:close/>
                  <a:moveTo>
                    <a:pt x="3333" y="3406"/>
                  </a:moveTo>
                  <a:cubicBezTo>
                    <a:pt x="3333" y="3418"/>
                    <a:pt x="3328" y="3430"/>
                    <a:pt x="3319" y="3438"/>
                  </a:cubicBezTo>
                  <a:cubicBezTo>
                    <a:pt x="3311" y="3446"/>
                    <a:pt x="3300" y="3450"/>
                    <a:pt x="3289" y="3450"/>
                  </a:cubicBezTo>
                  <a:cubicBezTo>
                    <a:pt x="3288" y="3450"/>
                    <a:pt x="3286" y="3450"/>
                    <a:pt x="3285" y="3450"/>
                  </a:cubicBezTo>
                  <a:lnTo>
                    <a:pt x="2380" y="3378"/>
                  </a:lnTo>
                  <a:cubicBezTo>
                    <a:pt x="2357" y="3376"/>
                    <a:pt x="2339" y="3357"/>
                    <a:pt x="2339" y="3334"/>
                  </a:cubicBezTo>
                  <a:lnTo>
                    <a:pt x="2339" y="2300"/>
                  </a:lnTo>
                  <a:cubicBezTo>
                    <a:pt x="2339" y="2288"/>
                    <a:pt x="2345" y="2275"/>
                    <a:pt x="2354" y="2267"/>
                  </a:cubicBezTo>
                  <a:cubicBezTo>
                    <a:pt x="2364" y="2258"/>
                    <a:pt x="2377" y="2255"/>
                    <a:pt x="2390" y="2257"/>
                  </a:cubicBezTo>
                  <a:lnTo>
                    <a:pt x="3296" y="2404"/>
                  </a:lnTo>
                  <a:cubicBezTo>
                    <a:pt x="3317" y="2407"/>
                    <a:pt x="3333" y="2426"/>
                    <a:pt x="3333" y="2448"/>
                  </a:cubicBezTo>
                  <a:lnTo>
                    <a:pt x="3333" y="3406"/>
                  </a:lnTo>
                  <a:lnTo>
                    <a:pt x="3333" y="3406"/>
                  </a:lnTo>
                  <a:close/>
                  <a:moveTo>
                    <a:pt x="3333" y="1969"/>
                  </a:moveTo>
                  <a:cubicBezTo>
                    <a:pt x="3333" y="1982"/>
                    <a:pt x="3327" y="1995"/>
                    <a:pt x="3317" y="2003"/>
                  </a:cubicBezTo>
                  <a:cubicBezTo>
                    <a:pt x="3309" y="2009"/>
                    <a:pt x="3299" y="2013"/>
                    <a:pt x="3289" y="2013"/>
                  </a:cubicBezTo>
                  <a:cubicBezTo>
                    <a:pt x="3286" y="2013"/>
                    <a:pt x="3283" y="2013"/>
                    <a:pt x="3280" y="2012"/>
                  </a:cubicBezTo>
                  <a:lnTo>
                    <a:pt x="2374" y="1827"/>
                  </a:lnTo>
                  <a:cubicBezTo>
                    <a:pt x="2354" y="1823"/>
                    <a:pt x="2339" y="1805"/>
                    <a:pt x="2339" y="1784"/>
                  </a:cubicBezTo>
                  <a:lnTo>
                    <a:pt x="2339" y="751"/>
                  </a:lnTo>
                  <a:cubicBezTo>
                    <a:pt x="2339" y="737"/>
                    <a:pt x="2345" y="724"/>
                    <a:pt x="2356" y="716"/>
                  </a:cubicBezTo>
                  <a:cubicBezTo>
                    <a:pt x="2367" y="707"/>
                    <a:pt x="2382" y="704"/>
                    <a:pt x="2395" y="708"/>
                  </a:cubicBezTo>
                  <a:lnTo>
                    <a:pt x="3301" y="968"/>
                  </a:lnTo>
                  <a:cubicBezTo>
                    <a:pt x="3320" y="974"/>
                    <a:pt x="3333" y="991"/>
                    <a:pt x="3333" y="1011"/>
                  </a:cubicBezTo>
                  <a:lnTo>
                    <a:pt x="3333" y="1969"/>
                  </a:lnTo>
                  <a:lnTo>
                    <a:pt x="3333" y="1969"/>
                  </a:lnTo>
                  <a:close/>
                  <a:moveTo>
                    <a:pt x="4467" y="6952"/>
                  </a:moveTo>
                  <a:cubicBezTo>
                    <a:pt x="4467" y="6972"/>
                    <a:pt x="4454" y="6989"/>
                    <a:pt x="4434" y="6994"/>
                  </a:cubicBezTo>
                  <a:lnTo>
                    <a:pt x="3705" y="7179"/>
                  </a:lnTo>
                  <a:cubicBezTo>
                    <a:pt x="3702" y="7179"/>
                    <a:pt x="3698" y="7180"/>
                    <a:pt x="3694" y="7180"/>
                  </a:cubicBezTo>
                  <a:cubicBezTo>
                    <a:pt x="3685" y="7180"/>
                    <a:pt x="3675" y="7177"/>
                    <a:pt x="3667" y="7171"/>
                  </a:cubicBezTo>
                  <a:cubicBezTo>
                    <a:pt x="3657" y="7162"/>
                    <a:pt x="3650" y="7149"/>
                    <a:pt x="3650" y="7136"/>
                  </a:cubicBezTo>
                  <a:lnTo>
                    <a:pt x="3650" y="5287"/>
                  </a:lnTo>
                  <a:cubicBezTo>
                    <a:pt x="3650" y="5264"/>
                    <a:pt x="3668" y="5245"/>
                    <a:pt x="3691" y="5243"/>
                  </a:cubicBezTo>
                  <a:lnTo>
                    <a:pt x="4421" y="5180"/>
                  </a:lnTo>
                  <a:cubicBezTo>
                    <a:pt x="4434" y="5178"/>
                    <a:pt x="4446" y="5183"/>
                    <a:pt x="4455" y="5191"/>
                  </a:cubicBezTo>
                  <a:cubicBezTo>
                    <a:pt x="4464" y="5200"/>
                    <a:pt x="4469" y="5211"/>
                    <a:pt x="4469" y="5224"/>
                  </a:cubicBezTo>
                  <a:lnTo>
                    <a:pt x="4467" y="6952"/>
                  </a:lnTo>
                  <a:close/>
                  <a:moveTo>
                    <a:pt x="4469" y="4792"/>
                  </a:moveTo>
                  <a:cubicBezTo>
                    <a:pt x="4469" y="4815"/>
                    <a:pt x="4451" y="4835"/>
                    <a:pt x="4427" y="4836"/>
                  </a:cubicBezTo>
                  <a:lnTo>
                    <a:pt x="3696" y="4869"/>
                  </a:lnTo>
                  <a:lnTo>
                    <a:pt x="3694" y="4869"/>
                  </a:lnTo>
                  <a:cubicBezTo>
                    <a:pt x="3683" y="4869"/>
                    <a:pt x="3672" y="4864"/>
                    <a:pt x="3664" y="4856"/>
                  </a:cubicBezTo>
                  <a:cubicBezTo>
                    <a:pt x="3655" y="4848"/>
                    <a:pt x="3650" y="4837"/>
                    <a:pt x="3650" y="4825"/>
                  </a:cubicBezTo>
                  <a:lnTo>
                    <a:pt x="3650" y="3900"/>
                  </a:lnTo>
                  <a:cubicBezTo>
                    <a:pt x="3650" y="3888"/>
                    <a:pt x="3655" y="3877"/>
                    <a:pt x="3664" y="3869"/>
                  </a:cubicBezTo>
                  <a:cubicBezTo>
                    <a:pt x="3672" y="3860"/>
                    <a:pt x="3684" y="3856"/>
                    <a:pt x="3696" y="3856"/>
                  </a:cubicBezTo>
                  <a:lnTo>
                    <a:pt x="4427" y="3884"/>
                  </a:lnTo>
                  <a:cubicBezTo>
                    <a:pt x="4450" y="3885"/>
                    <a:pt x="4469" y="3905"/>
                    <a:pt x="4469" y="3928"/>
                  </a:cubicBezTo>
                  <a:lnTo>
                    <a:pt x="4469" y="4792"/>
                  </a:lnTo>
                  <a:close/>
                  <a:moveTo>
                    <a:pt x="4469" y="3496"/>
                  </a:moveTo>
                  <a:cubicBezTo>
                    <a:pt x="4469" y="3509"/>
                    <a:pt x="4464" y="3520"/>
                    <a:pt x="4455" y="3529"/>
                  </a:cubicBezTo>
                  <a:cubicBezTo>
                    <a:pt x="4447" y="3536"/>
                    <a:pt x="4436" y="3540"/>
                    <a:pt x="4425" y="3540"/>
                  </a:cubicBezTo>
                  <a:cubicBezTo>
                    <a:pt x="4424" y="3540"/>
                    <a:pt x="4423" y="3540"/>
                    <a:pt x="4422" y="3540"/>
                  </a:cubicBezTo>
                  <a:lnTo>
                    <a:pt x="3691" y="3482"/>
                  </a:lnTo>
                  <a:cubicBezTo>
                    <a:pt x="3668" y="3480"/>
                    <a:pt x="3650" y="3461"/>
                    <a:pt x="3650" y="3438"/>
                  </a:cubicBezTo>
                  <a:lnTo>
                    <a:pt x="3650" y="2513"/>
                  </a:lnTo>
                  <a:cubicBezTo>
                    <a:pt x="3650" y="2500"/>
                    <a:pt x="3656" y="2488"/>
                    <a:pt x="3666" y="2480"/>
                  </a:cubicBezTo>
                  <a:cubicBezTo>
                    <a:pt x="3675" y="2471"/>
                    <a:pt x="3688" y="2468"/>
                    <a:pt x="3701" y="2470"/>
                  </a:cubicBezTo>
                  <a:lnTo>
                    <a:pt x="4432" y="2589"/>
                  </a:lnTo>
                  <a:cubicBezTo>
                    <a:pt x="4453" y="2592"/>
                    <a:pt x="4469" y="2611"/>
                    <a:pt x="4469" y="2632"/>
                  </a:cubicBezTo>
                  <a:lnTo>
                    <a:pt x="4469" y="3496"/>
                  </a:lnTo>
                  <a:lnTo>
                    <a:pt x="4469" y="3496"/>
                  </a:lnTo>
                  <a:close/>
                  <a:moveTo>
                    <a:pt x="4469" y="2200"/>
                  </a:moveTo>
                  <a:cubicBezTo>
                    <a:pt x="4469" y="2214"/>
                    <a:pt x="4463" y="2226"/>
                    <a:pt x="4453" y="2235"/>
                  </a:cubicBezTo>
                  <a:cubicBezTo>
                    <a:pt x="4445" y="2241"/>
                    <a:pt x="4435" y="2245"/>
                    <a:pt x="4425" y="2245"/>
                  </a:cubicBezTo>
                  <a:cubicBezTo>
                    <a:pt x="4422" y="2245"/>
                    <a:pt x="4419" y="2244"/>
                    <a:pt x="4416" y="2244"/>
                  </a:cubicBezTo>
                  <a:lnTo>
                    <a:pt x="3685" y="2095"/>
                  </a:lnTo>
                  <a:cubicBezTo>
                    <a:pt x="3665" y="2091"/>
                    <a:pt x="3650" y="2072"/>
                    <a:pt x="3650" y="2051"/>
                  </a:cubicBezTo>
                  <a:lnTo>
                    <a:pt x="3650" y="1127"/>
                  </a:lnTo>
                  <a:cubicBezTo>
                    <a:pt x="3650" y="1113"/>
                    <a:pt x="3657" y="1100"/>
                    <a:pt x="3668" y="1092"/>
                  </a:cubicBezTo>
                  <a:cubicBezTo>
                    <a:pt x="3679" y="1083"/>
                    <a:pt x="3693" y="1081"/>
                    <a:pt x="3706" y="1085"/>
                  </a:cubicBezTo>
                  <a:lnTo>
                    <a:pt x="4437" y="1294"/>
                  </a:lnTo>
                  <a:cubicBezTo>
                    <a:pt x="4456" y="1300"/>
                    <a:pt x="4469" y="1317"/>
                    <a:pt x="4469" y="1337"/>
                  </a:cubicBezTo>
                  <a:lnTo>
                    <a:pt x="4469" y="2200"/>
                  </a:lnTo>
                  <a:lnTo>
                    <a:pt x="4469" y="2200"/>
                  </a:lnTo>
                  <a:close/>
                  <a:moveTo>
                    <a:pt x="5676" y="5119"/>
                  </a:moveTo>
                  <a:cubicBezTo>
                    <a:pt x="5676" y="5142"/>
                    <a:pt x="5659" y="5161"/>
                    <a:pt x="5636" y="5163"/>
                  </a:cubicBezTo>
                  <a:lnTo>
                    <a:pt x="5069" y="5212"/>
                  </a:lnTo>
                  <a:cubicBezTo>
                    <a:pt x="5068" y="5213"/>
                    <a:pt x="5067" y="5213"/>
                    <a:pt x="5066" y="5213"/>
                  </a:cubicBezTo>
                  <a:cubicBezTo>
                    <a:pt x="5055" y="5213"/>
                    <a:pt x="5044" y="5208"/>
                    <a:pt x="5036" y="5201"/>
                  </a:cubicBezTo>
                  <a:cubicBezTo>
                    <a:pt x="5027" y="5193"/>
                    <a:pt x="5022" y="5181"/>
                    <a:pt x="5022" y="5169"/>
                  </a:cubicBezTo>
                  <a:lnTo>
                    <a:pt x="5022" y="3953"/>
                  </a:lnTo>
                  <a:cubicBezTo>
                    <a:pt x="5022" y="3941"/>
                    <a:pt x="5026" y="3929"/>
                    <a:pt x="5035" y="3921"/>
                  </a:cubicBezTo>
                  <a:cubicBezTo>
                    <a:pt x="5044" y="3913"/>
                    <a:pt x="5055" y="3908"/>
                    <a:pt x="5067" y="3909"/>
                  </a:cubicBezTo>
                  <a:lnTo>
                    <a:pt x="5634" y="3930"/>
                  </a:lnTo>
                  <a:cubicBezTo>
                    <a:pt x="5658" y="3931"/>
                    <a:pt x="5676" y="3951"/>
                    <a:pt x="5676" y="3974"/>
                  </a:cubicBezTo>
                  <a:lnTo>
                    <a:pt x="5676" y="5119"/>
                  </a:lnTo>
                  <a:close/>
                  <a:moveTo>
                    <a:pt x="5676" y="3592"/>
                  </a:moveTo>
                  <a:cubicBezTo>
                    <a:pt x="5676" y="3604"/>
                    <a:pt x="5671" y="3616"/>
                    <a:pt x="5662" y="3624"/>
                  </a:cubicBezTo>
                  <a:cubicBezTo>
                    <a:pt x="5654" y="3632"/>
                    <a:pt x="5643" y="3636"/>
                    <a:pt x="5632" y="3636"/>
                  </a:cubicBezTo>
                  <a:lnTo>
                    <a:pt x="5629" y="3636"/>
                  </a:lnTo>
                  <a:lnTo>
                    <a:pt x="5062" y="3591"/>
                  </a:lnTo>
                  <a:cubicBezTo>
                    <a:pt x="5039" y="3589"/>
                    <a:pt x="5022" y="3570"/>
                    <a:pt x="5022" y="3547"/>
                  </a:cubicBezTo>
                  <a:lnTo>
                    <a:pt x="5022" y="2331"/>
                  </a:lnTo>
                  <a:cubicBezTo>
                    <a:pt x="5022" y="2318"/>
                    <a:pt x="5028" y="2305"/>
                    <a:pt x="5038" y="2297"/>
                  </a:cubicBezTo>
                  <a:cubicBezTo>
                    <a:pt x="5048" y="2289"/>
                    <a:pt x="5062" y="2285"/>
                    <a:pt x="5075" y="2288"/>
                  </a:cubicBezTo>
                  <a:lnTo>
                    <a:pt x="5641" y="2404"/>
                  </a:lnTo>
                  <a:cubicBezTo>
                    <a:pt x="5662" y="2408"/>
                    <a:pt x="5677" y="2426"/>
                    <a:pt x="5677" y="2447"/>
                  </a:cubicBezTo>
                  <a:lnTo>
                    <a:pt x="5677" y="3592"/>
                  </a:lnTo>
                  <a:lnTo>
                    <a:pt x="5676" y="3592"/>
                  </a:lnTo>
                  <a:close/>
                  <a:moveTo>
                    <a:pt x="6754" y="2018"/>
                  </a:moveTo>
                  <a:cubicBezTo>
                    <a:pt x="6754" y="2004"/>
                    <a:pt x="6760" y="1991"/>
                    <a:pt x="6771" y="1982"/>
                  </a:cubicBezTo>
                  <a:cubicBezTo>
                    <a:pt x="6782" y="1974"/>
                    <a:pt x="6796" y="1971"/>
                    <a:pt x="6809" y="1975"/>
                  </a:cubicBezTo>
                  <a:lnTo>
                    <a:pt x="7197" y="2086"/>
                  </a:lnTo>
                  <a:cubicBezTo>
                    <a:pt x="7216" y="2092"/>
                    <a:pt x="7229" y="2109"/>
                    <a:pt x="7229" y="2129"/>
                  </a:cubicBezTo>
                  <a:lnTo>
                    <a:pt x="7229" y="2764"/>
                  </a:lnTo>
                  <a:cubicBezTo>
                    <a:pt x="7229" y="2777"/>
                    <a:pt x="7223" y="2789"/>
                    <a:pt x="7213" y="2798"/>
                  </a:cubicBezTo>
                  <a:cubicBezTo>
                    <a:pt x="7205" y="2804"/>
                    <a:pt x="7195" y="2808"/>
                    <a:pt x="7185" y="2808"/>
                  </a:cubicBezTo>
                  <a:cubicBezTo>
                    <a:pt x="7182" y="2808"/>
                    <a:pt x="7179" y="2807"/>
                    <a:pt x="7176" y="2807"/>
                  </a:cubicBezTo>
                  <a:lnTo>
                    <a:pt x="6788" y="2728"/>
                  </a:lnTo>
                  <a:cubicBezTo>
                    <a:pt x="6768" y="2724"/>
                    <a:pt x="6753" y="2705"/>
                    <a:pt x="6753" y="2684"/>
                  </a:cubicBezTo>
                  <a:lnTo>
                    <a:pt x="6753" y="2018"/>
                  </a:lnTo>
                  <a:lnTo>
                    <a:pt x="6754" y="2018"/>
                  </a:lnTo>
                  <a:close/>
                  <a:moveTo>
                    <a:pt x="6754" y="3018"/>
                  </a:moveTo>
                  <a:cubicBezTo>
                    <a:pt x="6754" y="3005"/>
                    <a:pt x="6759" y="2993"/>
                    <a:pt x="6769" y="2984"/>
                  </a:cubicBezTo>
                  <a:cubicBezTo>
                    <a:pt x="6779" y="2976"/>
                    <a:pt x="6792" y="2972"/>
                    <a:pt x="6805" y="2975"/>
                  </a:cubicBezTo>
                  <a:lnTo>
                    <a:pt x="7192" y="3038"/>
                  </a:lnTo>
                  <a:cubicBezTo>
                    <a:pt x="7213" y="3041"/>
                    <a:pt x="7229" y="3059"/>
                    <a:pt x="7229" y="3081"/>
                  </a:cubicBezTo>
                  <a:lnTo>
                    <a:pt x="7229" y="3716"/>
                  </a:lnTo>
                  <a:cubicBezTo>
                    <a:pt x="7229" y="3728"/>
                    <a:pt x="7224" y="3740"/>
                    <a:pt x="7215" y="3748"/>
                  </a:cubicBezTo>
                  <a:cubicBezTo>
                    <a:pt x="7206" y="3756"/>
                    <a:pt x="7196" y="3760"/>
                    <a:pt x="7185" y="3760"/>
                  </a:cubicBezTo>
                  <a:cubicBezTo>
                    <a:pt x="7184" y="3760"/>
                    <a:pt x="7182" y="3760"/>
                    <a:pt x="7181" y="3760"/>
                  </a:cubicBezTo>
                  <a:lnTo>
                    <a:pt x="6794" y="3729"/>
                  </a:lnTo>
                  <a:cubicBezTo>
                    <a:pt x="6771" y="3727"/>
                    <a:pt x="6754" y="3708"/>
                    <a:pt x="6754" y="3685"/>
                  </a:cubicBezTo>
                  <a:lnTo>
                    <a:pt x="6754" y="3018"/>
                  </a:lnTo>
                  <a:close/>
                  <a:moveTo>
                    <a:pt x="6754" y="4018"/>
                  </a:moveTo>
                  <a:cubicBezTo>
                    <a:pt x="6754" y="4006"/>
                    <a:pt x="6758" y="3995"/>
                    <a:pt x="6767" y="3987"/>
                  </a:cubicBezTo>
                  <a:cubicBezTo>
                    <a:pt x="6776" y="3978"/>
                    <a:pt x="6787" y="3974"/>
                    <a:pt x="6799" y="3974"/>
                  </a:cubicBezTo>
                  <a:lnTo>
                    <a:pt x="7187" y="3989"/>
                  </a:lnTo>
                  <a:cubicBezTo>
                    <a:pt x="7210" y="3990"/>
                    <a:pt x="7229" y="4009"/>
                    <a:pt x="7229" y="4033"/>
                  </a:cubicBezTo>
                  <a:lnTo>
                    <a:pt x="7229" y="4668"/>
                  </a:lnTo>
                  <a:cubicBezTo>
                    <a:pt x="7229" y="4692"/>
                    <a:pt x="7210" y="4711"/>
                    <a:pt x="7187" y="4712"/>
                  </a:cubicBezTo>
                  <a:lnTo>
                    <a:pt x="6799" y="4729"/>
                  </a:lnTo>
                  <a:cubicBezTo>
                    <a:pt x="6799" y="4730"/>
                    <a:pt x="6798" y="4730"/>
                    <a:pt x="6797" y="4730"/>
                  </a:cubicBezTo>
                  <a:cubicBezTo>
                    <a:pt x="6786" y="4730"/>
                    <a:pt x="6775" y="4725"/>
                    <a:pt x="6767" y="4717"/>
                  </a:cubicBezTo>
                  <a:cubicBezTo>
                    <a:pt x="6758" y="4709"/>
                    <a:pt x="6753" y="4698"/>
                    <a:pt x="6753" y="4686"/>
                  </a:cubicBezTo>
                  <a:lnTo>
                    <a:pt x="6753" y="4018"/>
                  </a:lnTo>
                  <a:lnTo>
                    <a:pt x="6754" y="4018"/>
                  </a:lnTo>
                  <a:close/>
                  <a:moveTo>
                    <a:pt x="6633" y="6405"/>
                  </a:moveTo>
                  <a:cubicBezTo>
                    <a:pt x="6633" y="6425"/>
                    <a:pt x="6619" y="6443"/>
                    <a:pt x="6600" y="6448"/>
                  </a:cubicBezTo>
                  <a:lnTo>
                    <a:pt x="6148" y="6562"/>
                  </a:lnTo>
                  <a:cubicBezTo>
                    <a:pt x="6144" y="6563"/>
                    <a:pt x="6140" y="6564"/>
                    <a:pt x="6137" y="6564"/>
                  </a:cubicBezTo>
                  <a:cubicBezTo>
                    <a:pt x="6127" y="6564"/>
                    <a:pt x="6117" y="6560"/>
                    <a:pt x="6110" y="6554"/>
                  </a:cubicBezTo>
                  <a:cubicBezTo>
                    <a:pt x="6099" y="6546"/>
                    <a:pt x="6093" y="6533"/>
                    <a:pt x="6093" y="6519"/>
                  </a:cubicBezTo>
                  <a:lnTo>
                    <a:pt x="6093" y="5076"/>
                  </a:lnTo>
                  <a:cubicBezTo>
                    <a:pt x="6093" y="5053"/>
                    <a:pt x="6110" y="5034"/>
                    <a:pt x="6133" y="5032"/>
                  </a:cubicBezTo>
                  <a:lnTo>
                    <a:pt x="6585" y="4993"/>
                  </a:lnTo>
                  <a:cubicBezTo>
                    <a:pt x="6597" y="4991"/>
                    <a:pt x="6609" y="4996"/>
                    <a:pt x="6618" y="5004"/>
                  </a:cubicBezTo>
                  <a:cubicBezTo>
                    <a:pt x="6628" y="5012"/>
                    <a:pt x="6633" y="5024"/>
                    <a:pt x="6633" y="5037"/>
                  </a:cubicBezTo>
                  <a:lnTo>
                    <a:pt x="6633" y="6405"/>
                  </a:lnTo>
                  <a:close/>
                  <a:moveTo>
                    <a:pt x="6633" y="4695"/>
                  </a:moveTo>
                  <a:cubicBezTo>
                    <a:pt x="6633" y="4718"/>
                    <a:pt x="6614" y="4738"/>
                    <a:pt x="6591" y="4739"/>
                  </a:cubicBezTo>
                  <a:lnTo>
                    <a:pt x="6139" y="4759"/>
                  </a:lnTo>
                  <a:lnTo>
                    <a:pt x="6137" y="4759"/>
                  </a:lnTo>
                  <a:cubicBezTo>
                    <a:pt x="6125" y="4759"/>
                    <a:pt x="6114" y="4755"/>
                    <a:pt x="6106" y="4747"/>
                  </a:cubicBezTo>
                  <a:cubicBezTo>
                    <a:pt x="6097" y="4738"/>
                    <a:pt x="6093" y="4727"/>
                    <a:pt x="6093" y="4715"/>
                  </a:cubicBezTo>
                  <a:lnTo>
                    <a:pt x="6093" y="3993"/>
                  </a:lnTo>
                  <a:cubicBezTo>
                    <a:pt x="6093" y="3981"/>
                    <a:pt x="6097" y="3970"/>
                    <a:pt x="6106" y="3962"/>
                  </a:cubicBezTo>
                  <a:cubicBezTo>
                    <a:pt x="6115" y="3953"/>
                    <a:pt x="6126" y="3949"/>
                    <a:pt x="6138" y="3949"/>
                  </a:cubicBezTo>
                  <a:lnTo>
                    <a:pt x="6590" y="3966"/>
                  </a:lnTo>
                  <a:cubicBezTo>
                    <a:pt x="6614" y="3967"/>
                    <a:pt x="6633" y="3987"/>
                    <a:pt x="6633" y="4011"/>
                  </a:cubicBezTo>
                  <a:lnTo>
                    <a:pt x="6633" y="4695"/>
                  </a:lnTo>
                  <a:lnTo>
                    <a:pt x="6633" y="4695"/>
                  </a:lnTo>
                  <a:close/>
                  <a:moveTo>
                    <a:pt x="6633" y="3668"/>
                  </a:moveTo>
                  <a:cubicBezTo>
                    <a:pt x="6633" y="3680"/>
                    <a:pt x="6628" y="3692"/>
                    <a:pt x="6619" y="3701"/>
                  </a:cubicBezTo>
                  <a:cubicBezTo>
                    <a:pt x="6610" y="3708"/>
                    <a:pt x="6600" y="3712"/>
                    <a:pt x="6589" y="3712"/>
                  </a:cubicBezTo>
                  <a:cubicBezTo>
                    <a:pt x="6587" y="3712"/>
                    <a:pt x="6586" y="3712"/>
                    <a:pt x="6585" y="3712"/>
                  </a:cubicBezTo>
                  <a:lnTo>
                    <a:pt x="6133" y="3676"/>
                  </a:lnTo>
                  <a:cubicBezTo>
                    <a:pt x="6110" y="3674"/>
                    <a:pt x="6093" y="3655"/>
                    <a:pt x="6093" y="3632"/>
                  </a:cubicBezTo>
                  <a:lnTo>
                    <a:pt x="6093" y="2911"/>
                  </a:lnTo>
                  <a:cubicBezTo>
                    <a:pt x="6093" y="2898"/>
                    <a:pt x="6098" y="2885"/>
                    <a:pt x="6108" y="2877"/>
                  </a:cubicBezTo>
                  <a:cubicBezTo>
                    <a:pt x="6118" y="2869"/>
                    <a:pt x="6131" y="2865"/>
                    <a:pt x="6144" y="2867"/>
                  </a:cubicBezTo>
                  <a:lnTo>
                    <a:pt x="6596" y="2941"/>
                  </a:lnTo>
                  <a:cubicBezTo>
                    <a:pt x="6617" y="2944"/>
                    <a:pt x="6633" y="2963"/>
                    <a:pt x="6633" y="2984"/>
                  </a:cubicBezTo>
                  <a:lnTo>
                    <a:pt x="6633" y="3668"/>
                  </a:lnTo>
                  <a:lnTo>
                    <a:pt x="6633" y="3668"/>
                  </a:lnTo>
                  <a:close/>
                  <a:moveTo>
                    <a:pt x="6633" y="2642"/>
                  </a:moveTo>
                  <a:cubicBezTo>
                    <a:pt x="6633" y="2655"/>
                    <a:pt x="6627" y="2668"/>
                    <a:pt x="6616" y="2676"/>
                  </a:cubicBezTo>
                  <a:cubicBezTo>
                    <a:pt x="6608" y="2683"/>
                    <a:pt x="6599" y="2686"/>
                    <a:pt x="6589" y="2686"/>
                  </a:cubicBezTo>
                  <a:cubicBezTo>
                    <a:pt x="6586" y="2686"/>
                    <a:pt x="6583" y="2686"/>
                    <a:pt x="6580" y="2685"/>
                  </a:cubicBezTo>
                  <a:lnTo>
                    <a:pt x="6128" y="2593"/>
                  </a:lnTo>
                  <a:cubicBezTo>
                    <a:pt x="6107" y="2589"/>
                    <a:pt x="6093" y="2571"/>
                    <a:pt x="6093" y="2550"/>
                  </a:cubicBezTo>
                  <a:lnTo>
                    <a:pt x="6093" y="1828"/>
                  </a:lnTo>
                  <a:cubicBezTo>
                    <a:pt x="6093" y="1814"/>
                    <a:pt x="6099" y="1801"/>
                    <a:pt x="6110" y="1793"/>
                  </a:cubicBezTo>
                  <a:cubicBezTo>
                    <a:pt x="6121" y="1784"/>
                    <a:pt x="6135" y="1782"/>
                    <a:pt x="6149" y="1786"/>
                  </a:cubicBezTo>
                  <a:lnTo>
                    <a:pt x="6601" y="1915"/>
                  </a:lnTo>
                  <a:cubicBezTo>
                    <a:pt x="6619" y="1921"/>
                    <a:pt x="6632" y="1938"/>
                    <a:pt x="6632" y="1958"/>
                  </a:cubicBezTo>
                  <a:lnTo>
                    <a:pt x="6632" y="2642"/>
                  </a:lnTo>
                  <a:lnTo>
                    <a:pt x="6633" y="2642"/>
                  </a:lnTo>
                  <a:close/>
                  <a:moveTo>
                    <a:pt x="7209" y="6294"/>
                  </a:moveTo>
                  <a:lnTo>
                    <a:pt x="6808" y="6395"/>
                  </a:lnTo>
                  <a:cubicBezTo>
                    <a:pt x="6805" y="6396"/>
                    <a:pt x="6801" y="6397"/>
                    <a:pt x="6798" y="6397"/>
                  </a:cubicBezTo>
                  <a:cubicBezTo>
                    <a:pt x="6788" y="6397"/>
                    <a:pt x="6778" y="6393"/>
                    <a:pt x="6770" y="6387"/>
                  </a:cubicBezTo>
                  <a:cubicBezTo>
                    <a:pt x="6760" y="6379"/>
                    <a:pt x="6754" y="6366"/>
                    <a:pt x="6754" y="6352"/>
                  </a:cubicBezTo>
                  <a:lnTo>
                    <a:pt x="6754" y="5019"/>
                  </a:lnTo>
                  <a:cubicBezTo>
                    <a:pt x="6754" y="4996"/>
                    <a:pt x="6771" y="4977"/>
                    <a:pt x="6794" y="4975"/>
                  </a:cubicBezTo>
                  <a:lnTo>
                    <a:pt x="7181" y="4941"/>
                  </a:lnTo>
                  <a:cubicBezTo>
                    <a:pt x="7193" y="4940"/>
                    <a:pt x="7205" y="4944"/>
                    <a:pt x="7214" y="4952"/>
                  </a:cubicBezTo>
                  <a:cubicBezTo>
                    <a:pt x="7224" y="4961"/>
                    <a:pt x="7229" y="4972"/>
                    <a:pt x="7229" y="4984"/>
                  </a:cubicBezTo>
                  <a:lnTo>
                    <a:pt x="7242" y="6251"/>
                  </a:lnTo>
                  <a:cubicBezTo>
                    <a:pt x="7242" y="6271"/>
                    <a:pt x="7229" y="6289"/>
                    <a:pt x="7209" y="6294"/>
                  </a:cubicBezTo>
                  <a:close/>
                </a:path>
              </a:pathLst>
            </a:custGeom>
            <a:solidFill>
              <a:srgbClr val="00B0F0"/>
            </a:solidFill>
            <a:ln>
              <a:noFill/>
            </a:ln>
          </p:spPr>
        </p:sp>
        <p:sp>
          <p:nvSpPr>
            <p:cNvPr id="18" name="office-block_63657"/>
            <p:cNvSpPr>
              <a:spLocks noChangeAspect="1"/>
            </p:cNvSpPr>
            <p:nvPr/>
          </p:nvSpPr>
          <p:spPr bwMode="auto">
            <a:xfrm>
              <a:off x="6001313" y="4687525"/>
              <a:ext cx="881238" cy="901040"/>
            </a:xfrm>
            <a:custGeom>
              <a:avLst/>
              <a:gdLst>
                <a:gd name="T0" fmla="*/ 4888 w 7497"/>
                <a:gd name="T1" fmla="*/ 1013 h 7677"/>
                <a:gd name="T2" fmla="*/ 0 w 7497"/>
                <a:gd name="T3" fmla="*/ 1529 h 7677"/>
                <a:gd name="T4" fmla="*/ 4788 w 7497"/>
                <a:gd name="T5" fmla="*/ 6996 h 7677"/>
                <a:gd name="T6" fmla="*/ 783 w 7497"/>
                <a:gd name="T7" fmla="*/ 5989 h 7677"/>
                <a:gd name="T8" fmla="*/ 310 w 7497"/>
                <a:gd name="T9" fmla="*/ 5101 h 7677"/>
                <a:gd name="T10" fmla="*/ 783 w 7497"/>
                <a:gd name="T11" fmla="*/ 4766 h 7677"/>
                <a:gd name="T12" fmla="*/ 310 w 7497"/>
                <a:gd name="T13" fmla="*/ 3982 h 7677"/>
                <a:gd name="T14" fmla="*/ 783 w 7497"/>
                <a:gd name="T15" fmla="*/ 3543 h 7677"/>
                <a:gd name="T16" fmla="*/ 310 w 7497"/>
                <a:gd name="T17" fmla="*/ 2863 h 7677"/>
                <a:gd name="T18" fmla="*/ 783 w 7497"/>
                <a:gd name="T19" fmla="*/ 2319 h 7677"/>
                <a:gd name="T20" fmla="*/ 310 w 7497"/>
                <a:gd name="T21" fmla="*/ 1744 h 7677"/>
                <a:gd name="T22" fmla="*/ 1815 w 7497"/>
                <a:gd name="T23" fmla="*/ 6369 h 7677"/>
                <a:gd name="T24" fmla="*/ 1158 w 7497"/>
                <a:gd name="T25" fmla="*/ 5260 h 7677"/>
                <a:gd name="T26" fmla="*/ 1815 w 7497"/>
                <a:gd name="T27" fmla="*/ 6369 h 7677"/>
                <a:gd name="T28" fmla="*/ 1158 w 7497"/>
                <a:gd name="T29" fmla="*/ 4811 h 7677"/>
                <a:gd name="T30" fmla="*/ 1815 w 7497"/>
                <a:gd name="T31" fmla="*/ 4866 h 7677"/>
                <a:gd name="T32" fmla="*/ 1158 w 7497"/>
                <a:gd name="T33" fmla="*/ 3463 h 7677"/>
                <a:gd name="T34" fmla="*/ 1815 w 7497"/>
                <a:gd name="T35" fmla="*/ 3364 h 7677"/>
                <a:gd name="T36" fmla="*/ 1178 w 7497"/>
                <a:gd name="T37" fmla="*/ 2151 h 7677"/>
                <a:gd name="T38" fmla="*/ 1815 w 7497"/>
                <a:gd name="T39" fmla="*/ 860 h 7677"/>
                <a:gd name="T40" fmla="*/ 2356 w 7497"/>
                <a:gd name="T41" fmla="*/ 7501 h 7677"/>
                <a:gd name="T42" fmla="*/ 3333 w 7497"/>
                <a:gd name="T43" fmla="*/ 5322 h 7677"/>
                <a:gd name="T44" fmla="*/ 2383 w 7497"/>
                <a:gd name="T45" fmla="*/ 4928 h 7677"/>
                <a:gd name="T46" fmla="*/ 3291 w 7497"/>
                <a:gd name="T47" fmla="*/ 3841 h 7677"/>
                <a:gd name="T48" fmla="*/ 3289 w 7497"/>
                <a:gd name="T49" fmla="*/ 3450 h 7677"/>
                <a:gd name="T50" fmla="*/ 2390 w 7497"/>
                <a:gd name="T51" fmla="*/ 2257 h 7677"/>
                <a:gd name="T52" fmla="*/ 3317 w 7497"/>
                <a:gd name="T53" fmla="*/ 2003 h 7677"/>
                <a:gd name="T54" fmla="*/ 2356 w 7497"/>
                <a:gd name="T55" fmla="*/ 716 h 7677"/>
                <a:gd name="T56" fmla="*/ 4467 w 7497"/>
                <a:gd name="T57" fmla="*/ 6952 h 7677"/>
                <a:gd name="T58" fmla="*/ 3650 w 7497"/>
                <a:gd name="T59" fmla="*/ 5287 h 7677"/>
                <a:gd name="T60" fmla="*/ 4469 w 7497"/>
                <a:gd name="T61" fmla="*/ 4792 h 7677"/>
                <a:gd name="T62" fmla="*/ 3650 w 7497"/>
                <a:gd name="T63" fmla="*/ 3900 h 7677"/>
                <a:gd name="T64" fmla="*/ 4469 w 7497"/>
                <a:gd name="T65" fmla="*/ 3496 h 7677"/>
                <a:gd name="T66" fmla="*/ 3650 w 7497"/>
                <a:gd name="T67" fmla="*/ 2513 h 7677"/>
                <a:gd name="T68" fmla="*/ 4469 w 7497"/>
                <a:gd name="T69" fmla="*/ 3496 h 7677"/>
                <a:gd name="T70" fmla="*/ 3650 w 7497"/>
                <a:gd name="T71" fmla="*/ 2051 h 7677"/>
                <a:gd name="T72" fmla="*/ 4469 w 7497"/>
                <a:gd name="T73" fmla="*/ 2200 h 7677"/>
                <a:gd name="T74" fmla="*/ 5036 w 7497"/>
                <a:gd name="T75" fmla="*/ 5201 h 7677"/>
                <a:gd name="T76" fmla="*/ 5676 w 7497"/>
                <a:gd name="T77" fmla="*/ 3974 h 7677"/>
                <a:gd name="T78" fmla="*/ 5062 w 7497"/>
                <a:gd name="T79" fmla="*/ 3591 h 7677"/>
                <a:gd name="T80" fmla="*/ 5677 w 7497"/>
                <a:gd name="T81" fmla="*/ 2447 h 7677"/>
                <a:gd name="T82" fmla="*/ 7197 w 7497"/>
                <a:gd name="T83" fmla="*/ 2086 h 7677"/>
                <a:gd name="T84" fmla="*/ 6788 w 7497"/>
                <a:gd name="T85" fmla="*/ 2728 h 7677"/>
                <a:gd name="T86" fmla="*/ 6805 w 7497"/>
                <a:gd name="T87" fmla="*/ 2975 h 7677"/>
                <a:gd name="T88" fmla="*/ 7181 w 7497"/>
                <a:gd name="T89" fmla="*/ 3760 h 7677"/>
                <a:gd name="T90" fmla="*/ 6799 w 7497"/>
                <a:gd name="T91" fmla="*/ 3974 h 7677"/>
                <a:gd name="T92" fmla="*/ 6797 w 7497"/>
                <a:gd name="T93" fmla="*/ 4730 h 7677"/>
                <a:gd name="T94" fmla="*/ 6600 w 7497"/>
                <a:gd name="T95" fmla="*/ 6448 h 7677"/>
                <a:gd name="T96" fmla="*/ 6133 w 7497"/>
                <a:gd name="T97" fmla="*/ 5032 h 7677"/>
                <a:gd name="T98" fmla="*/ 6591 w 7497"/>
                <a:gd name="T99" fmla="*/ 4739 h 7677"/>
                <a:gd name="T100" fmla="*/ 6106 w 7497"/>
                <a:gd name="T101" fmla="*/ 3962 h 7677"/>
                <a:gd name="T102" fmla="*/ 6633 w 7497"/>
                <a:gd name="T103" fmla="*/ 3668 h 7677"/>
                <a:gd name="T104" fmla="*/ 6093 w 7497"/>
                <a:gd name="T105" fmla="*/ 2911 h 7677"/>
                <a:gd name="T106" fmla="*/ 6633 w 7497"/>
                <a:gd name="T107" fmla="*/ 3668 h 7677"/>
                <a:gd name="T108" fmla="*/ 6093 w 7497"/>
                <a:gd name="T109" fmla="*/ 2550 h 7677"/>
                <a:gd name="T110" fmla="*/ 6632 w 7497"/>
                <a:gd name="T111" fmla="*/ 2642 h 7677"/>
                <a:gd name="T112" fmla="*/ 6754 w 7497"/>
                <a:gd name="T113" fmla="*/ 6352 h 7677"/>
                <a:gd name="T114" fmla="*/ 7242 w 7497"/>
                <a:gd name="T115" fmla="*/ 6251 h 7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97" h="7677">
                  <a:moveTo>
                    <a:pt x="7406" y="1745"/>
                  </a:moveTo>
                  <a:lnTo>
                    <a:pt x="5933" y="1261"/>
                  </a:lnTo>
                  <a:cubicBezTo>
                    <a:pt x="5933" y="1261"/>
                    <a:pt x="5914" y="1254"/>
                    <a:pt x="5888" y="1254"/>
                  </a:cubicBezTo>
                  <a:cubicBezTo>
                    <a:pt x="5862" y="1255"/>
                    <a:pt x="5842" y="1264"/>
                    <a:pt x="5842" y="1264"/>
                  </a:cubicBezTo>
                  <a:lnTo>
                    <a:pt x="4888" y="1653"/>
                  </a:lnTo>
                  <a:lnTo>
                    <a:pt x="4888" y="1013"/>
                  </a:lnTo>
                  <a:cubicBezTo>
                    <a:pt x="4888" y="956"/>
                    <a:pt x="4851" y="906"/>
                    <a:pt x="4797" y="888"/>
                  </a:cubicBezTo>
                  <a:lnTo>
                    <a:pt x="2126" y="11"/>
                  </a:lnTo>
                  <a:cubicBezTo>
                    <a:pt x="2126" y="11"/>
                    <a:pt x="2102" y="0"/>
                    <a:pt x="2067" y="5"/>
                  </a:cubicBezTo>
                  <a:cubicBezTo>
                    <a:pt x="2032" y="10"/>
                    <a:pt x="2007" y="29"/>
                    <a:pt x="2007" y="29"/>
                  </a:cubicBezTo>
                  <a:lnTo>
                    <a:pt x="55" y="1421"/>
                  </a:lnTo>
                  <a:cubicBezTo>
                    <a:pt x="20" y="1446"/>
                    <a:pt x="0" y="1486"/>
                    <a:pt x="0" y="1529"/>
                  </a:cubicBezTo>
                  <a:lnTo>
                    <a:pt x="0" y="6472"/>
                  </a:lnTo>
                  <a:cubicBezTo>
                    <a:pt x="0" y="6520"/>
                    <a:pt x="26" y="6564"/>
                    <a:pt x="68" y="6588"/>
                  </a:cubicBezTo>
                  <a:lnTo>
                    <a:pt x="2021" y="7658"/>
                  </a:lnTo>
                  <a:cubicBezTo>
                    <a:pt x="2021" y="7658"/>
                    <a:pt x="2040" y="7669"/>
                    <a:pt x="2069" y="7673"/>
                  </a:cubicBezTo>
                  <a:cubicBezTo>
                    <a:pt x="2098" y="7677"/>
                    <a:pt x="2117" y="7670"/>
                    <a:pt x="2117" y="7670"/>
                  </a:cubicBezTo>
                  <a:lnTo>
                    <a:pt x="4788" y="6996"/>
                  </a:lnTo>
                  <a:lnTo>
                    <a:pt x="5924" y="6709"/>
                  </a:lnTo>
                  <a:lnTo>
                    <a:pt x="7397" y="6338"/>
                  </a:lnTo>
                  <a:cubicBezTo>
                    <a:pt x="7455" y="6323"/>
                    <a:pt x="7497" y="6270"/>
                    <a:pt x="7497" y="6209"/>
                  </a:cubicBezTo>
                  <a:lnTo>
                    <a:pt x="7497" y="1871"/>
                  </a:lnTo>
                  <a:cubicBezTo>
                    <a:pt x="7497" y="1813"/>
                    <a:pt x="7460" y="1763"/>
                    <a:pt x="7406" y="1745"/>
                  </a:cubicBezTo>
                  <a:close/>
                  <a:moveTo>
                    <a:pt x="783" y="5989"/>
                  </a:moveTo>
                  <a:cubicBezTo>
                    <a:pt x="783" y="6003"/>
                    <a:pt x="776" y="6017"/>
                    <a:pt x="764" y="6025"/>
                  </a:cubicBezTo>
                  <a:cubicBezTo>
                    <a:pt x="756" y="6030"/>
                    <a:pt x="747" y="6033"/>
                    <a:pt x="739" y="6033"/>
                  </a:cubicBezTo>
                  <a:cubicBezTo>
                    <a:pt x="734" y="6033"/>
                    <a:pt x="728" y="6032"/>
                    <a:pt x="723" y="6030"/>
                  </a:cubicBezTo>
                  <a:lnTo>
                    <a:pt x="339" y="5889"/>
                  </a:lnTo>
                  <a:cubicBezTo>
                    <a:pt x="321" y="5882"/>
                    <a:pt x="310" y="5866"/>
                    <a:pt x="310" y="5847"/>
                  </a:cubicBezTo>
                  <a:lnTo>
                    <a:pt x="310" y="5101"/>
                  </a:lnTo>
                  <a:cubicBezTo>
                    <a:pt x="310" y="5088"/>
                    <a:pt x="316" y="5076"/>
                    <a:pt x="326" y="5067"/>
                  </a:cubicBezTo>
                  <a:cubicBezTo>
                    <a:pt x="336" y="5059"/>
                    <a:pt x="349" y="5056"/>
                    <a:pt x="362" y="5058"/>
                  </a:cubicBezTo>
                  <a:lnTo>
                    <a:pt x="747" y="5130"/>
                  </a:lnTo>
                  <a:cubicBezTo>
                    <a:pt x="767" y="5134"/>
                    <a:pt x="783" y="5152"/>
                    <a:pt x="783" y="5173"/>
                  </a:cubicBezTo>
                  <a:lnTo>
                    <a:pt x="783" y="5989"/>
                  </a:lnTo>
                  <a:close/>
                  <a:moveTo>
                    <a:pt x="783" y="4766"/>
                  </a:moveTo>
                  <a:cubicBezTo>
                    <a:pt x="783" y="4778"/>
                    <a:pt x="777" y="4790"/>
                    <a:pt x="768" y="4798"/>
                  </a:cubicBezTo>
                  <a:cubicBezTo>
                    <a:pt x="760" y="4806"/>
                    <a:pt x="750" y="4810"/>
                    <a:pt x="738" y="4810"/>
                  </a:cubicBezTo>
                  <a:cubicBezTo>
                    <a:pt x="737" y="4810"/>
                    <a:pt x="735" y="4810"/>
                    <a:pt x="734" y="4809"/>
                  </a:cubicBezTo>
                  <a:lnTo>
                    <a:pt x="350" y="4772"/>
                  </a:lnTo>
                  <a:cubicBezTo>
                    <a:pt x="327" y="4770"/>
                    <a:pt x="310" y="4751"/>
                    <a:pt x="310" y="4728"/>
                  </a:cubicBezTo>
                  <a:lnTo>
                    <a:pt x="310" y="3982"/>
                  </a:lnTo>
                  <a:cubicBezTo>
                    <a:pt x="310" y="3959"/>
                    <a:pt x="328" y="3940"/>
                    <a:pt x="350" y="3938"/>
                  </a:cubicBezTo>
                  <a:lnTo>
                    <a:pt x="735" y="3906"/>
                  </a:lnTo>
                  <a:cubicBezTo>
                    <a:pt x="747" y="3905"/>
                    <a:pt x="759" y="3910"/>
                    <a:pt x="768" y="3918"/>
                  </a:cubicBezTo>
                  <a:cubicBezTo>
                    <a:pt x="778" y="3926"/>
                    <a:pt x="783" y="3938"/>
                    <a:pt x="783" y="3950"/>
                  </a:cubicBezTo>
                  <a:lnTo>
                    <a:pt x="783" y="4766"/>
                  </a:lnTo>
                  <a:close/>
                  <a:moveTo>
                    <a:pt x="783" y="3543"/>
                  </a:moveTo>
                  <a:cubicBezTo>
                    <a:pt x="783" y="3564"/>
                    <a:pt x="767" y="3582"/>
                    <a:pt x="746" y="3586"/>
                  </a:cubicBezTo>
                  <a:lnTo>
                    <a:pt x="361" y="3652"/>
                  </a:lnTo>
                  <a:cubicBezTo>
                    <a:pt x="359" y="3653"/>
                    <a:pt x="356" y="3653"/>
                    <a:pt x="354" y="3653"/>
                  </a:cubicBezTo>
                  <a:cubicBezTo>
                    <a:pt x="344" y="3653"/>
                    <a:pt x="334" y="3649"/>
                    <a:pt x="326" y="3643"/>
                  </a:cubicBezTo>
                  <a:cubicBezTo>
                    <a:pt x="315" y="3634"/>
                    <a:pt x="310" y="3622"/>
                    <a:pt x="310" y="3609"/>
                  </a:cubicBezTo>
                  <a:lnTo>
                    <a:pt x="310" y="2863"/>
                  </a:lnTo>
                  <a:cubicBezTo>
                    <a:pt x="310" y="2844"/>
                    <a:pt x="322" y="2827"/>
                    <a:pt x="339" y="2821"/>
                  </a:cubicBezTo>
                  <a:lnTo>
                    <a:pt x="724" y="2686"/>
                  </a:lnTo>
                  <a:cubicBezTo>
                    <a:pt x="737" y="2681"/>
                    <a:pt x="752" y="2683"/>
                    <a:pt x="764" y="2691"/>
                  </a:cubicBezTo>
                  <a:cubicBezTo>
                    <a:pt x="776" y="2699"/>
                    <a:pt x="783" y="2713"/>
                    <a:pt x="783" y="2727"/>
                  </a:cubicBezTo>
                  <a:lnTo>
                    <a:pt x="783" y="3543"/>
                  </a:lnTo>
                  <a:close/>
                  <a:moveTo>
                    <a:pt x="783" y="2319"/>
                  </a:moveTo>
                  <a:cubicBezTo>
                    <a:pt x="783" y="2337"/>
                    <a:pt x="773" y="2353"/>
                    <a:pt x="756" y="2360"/>
                  </a:cubicBezTo>
                  <a:lnTo>
                    <a:pt x="372" y="2530"/>
                  </a:lnTo>
                  <a:cubicBezTo>
                    <a:pt x="366" y="2533"/>
                    <a:pt x="360" y="2534"/>
                    <a:pt x="354" y="2534"/>
                  </a:cubicBezTo>
                  <a:cubicBezTo>
                    <a:pt x="346" y="2534"/>
                    <a:pt x="337" y="2531"/>
                    <a:pt x="330" y="2527"/>
                  </a:cubicBezTo>
                  <a:cubicBezTo>
                    <a:pt x="317" y="2518"/>
                    <a:pt x="310" y="2505"/>
                    <a:pt x="310" y="2490"/>
                  </a:cubicBezTo>
                  <a:lnTo>
                    <a:pt x="310" y="1744"/>
                  </a:lnTo>
                  <a:cubicBezTo>
                    <a:pt x="310" y="1728"/>
                    <a:pt x="318" y="1714"/>
                    <a:pt x="331" y="1706"/>
                  </a:cubicBezTo>
                  <a:lnTo>
                    <a:pt x="715" y="1466"/>
                  </a:lnTo>
                  <a:cubicBezTo>
                    <a:pt x="729" y="1458"/>
                    <a:pt x="746" y="1457"/>
                    <a:pt x="760" y="1465"/>
                  </a:cubicBezTo>
                  <a:cubicBezTo>
                    <a:pt x="774" y="1473"/>
                    <a:pt x="783" y="1488"/>
                    <a:pt x="783" y="1504"/>
                  </a:cubicBezTo>
                  <a:lnTo>
                    <a:pt x="783" y="2319"/>
                  </a:lnTo>
                  <a:close/>
                  <a:moveTo>
                    <a:pt x="1815" y="6369"/>
                  </a:moveTo>
                  <a:cubicBezTo>
                    <a:pt x="1815" y="6383"/>
                    <a:pt x="1808" y="6397"/>
                    <a:pt x="1797" y="6405"/>
                  </a:cubicBezTo>
                  <a:cubicBezTo>
                    <a:pt x="1789" y="6410"/>
                    <a:pt x="1780" y="6413"/>
                    <a:pt x="1771" y="6413"/>
                  </a:cubicBezTo>
                  <a:cubicBezTo>
                    <a:pt x="1766" y="6413"/>
                    <a:pt x="1761" y="6412"/>
                    <a:pt x="1756" y="6410"/>
                  </a:cubicBezTo>
                  <a:lnTo>
                    <a:pt x="1187" y="6201"/>
                  </a:lnTo>
                  <a:cubicBezTo>
                    <a:pt x="1169" y="6194"/>
                    <a:pt x="1158" y="6178"/>
                    <a:pt x="1158" y="6159"/>
                  </a:cubicBezTo>
                  <a:lnTo>
                    <a:pt x="1158" y="5260"/>
                  </a:lnTo>
                  <a:cubicBezTo>
                    <a:pt x="1158" y="5247"/>
                    <a:pt x="1164" y="5235"/>
                    <a:pt x="1174" y="5226"/>
                  </a:cubicBezTo>
                  <a:cubicBezTo>
                    <a:pt x="1184" y="5218"/>
                    <a:pt x="1198" y="5215"/>
                    <a:pt x="1210" y="5217"/>
                  </a:cubicBezTo>
                  <a:lnTo>
                    <a:pt x="1779" y="5324"/>
                  </a:lnTo>
                  <a:cubicBezTo>
                    <a:pt x="1800" y="5328"/>
                    <a:pt x="1816" y="5346"/>
                    <a:pt x="1816" y="5367"/>
                  </a:cubicBezTo>
                  <a:lnTo>
                    <a:pt x="1816" y="6369"/>
                  </a:lnTo>
                  <a:lnTo>
                    <a:pt x="1815" y="6369"/>
                  </a:lnTo>
                  <a:close/>
                  <a:moveTo>
                    <a:pt x="1815" y="4866"/>
                  </a:moveTo>
                  <a:cubicBezTo>
                    <a:pt x="1815" y="4879"/>
                    <a:pt x="1810" y="4891"/>
                    <a:pt x="1801" y="4899"/>
                  </a:cubicBezTo>
                  <a:cubicBezTo>
                    <a:pt x="1793" y="4907"/>
                    <a:pt x="1782" y="4910"/>
                    <a:pt x="1771" y="4910"/>
                  </a:cubicBezTo>
                  <a:cubicBezTo>
                    <a:pt x="1770" y="4910"/>
                    <a:pt x="1768" y="4910"/>
                    <a:pt x="1767" y="4910"/>
                  </a:cubicBezTo>
                  <a:lnTo>
                    <a:pt x="1198" y="4855"/>
                  </a:lnTo>
                  <a:cubicBezTo>
                    <a:pt x="1175" y="4852"/>
                    <a:pt x="1158" y="4833"/>
                    <a:pt x="1158" y="4811"/>
                  </a:cubicBezTo>
                  <a:lnTo>
                    <a:pt x="1158" y="3912"/>
                  </a:lnTo>
                  <a:cubicBezTo>
                    <a:pt x="1158" y="3889"/>
                    <a:pt x="1176" y="3870"/>
                    <a:pt x="1198" y="3868"/>
                  </a:cubicBezTo>
                  <a:lnTo>
                    <a:pt x="1768" y="3821"/>
                  </a:lnTo>
                  <a:cubicBezTo>
                    <a:pt x="1780" y="3820"/>
                    <a:pt x="1792" y="3824"/>
                    <a:pt x="1801" y="3832"/>
                  </a:cubicBezTo>
                  <a:cubicBezTo>
                    <a:pt x="1810" y="3841"/>
                    <a:pt x="1815" y="3852"/>
                    <a:pt x="1815" y="3865"/>
                  </a:cubicBezTo>
                  <a:lnTo>
                    <a:pt x="1815" y="4866"/>
                  </a:lnTo>
                  <a:close/>
                  <a:moveTo>
                    <a:pt x="1815" y="3364"/>
                  </a:moveTo>
                  <a:cubicBezTo>
                    <a:pt x="1815" y="3386"/>
                    <a:pt x="1800" y="3404"/>
                    <a:pt x="1779" y="3408"/>
                  </a:cubicBezTo>
                  <a:lnTo>
                    <a:pt x="1210" y="3506"/>
                  </a:lnTo>
                  <a:cubicBezTo>
                    <a:pt x="1207" y="3506"/>
                    <a:pt x="1205" y="3507"/>
                    <a:pt x="1202" y="3507"/>
                  </a:cubicBezTo>
                  <a:cubicBezTo>
                    <a:pt x="1192" y="3507"/>
                    <a:pt x="1182" y="3503"/>
                    <a:pt x="1174" y="3496"/>
                  </a:cubicBezTo>
                  <a:cubicBezTo>
                    <a:pt x="1164" y="3488"/>
                    <a:pt x="1158" y="3475"/>
                    <a:pt x="1158" y="3463"/>
                  </a:cubicBezTo>
                  <a:lnTo>
                    <a:pt x="1158" y="2564"/>
                  </a:lnTo>
                  <a:cubicBezTo>
                    <a:pt x="1158" y="2545"/>
                    <a:pt x="1170" y="2528"/>
                    <a:pt x="1187" y="2522"/>
                  </a:cubicBezTo>
                  <a:lnTo>
                    <a:pt x="1756" y="2321"/>
                  </a:lnTo>
                  <a:cubicBezTo>
                    <a:pt x="1770" y="2316"/>
                    <a:pt x="1785" y="2318"/>
                    <a:pt x="1797" y="2327"/>
                  </a:cubicBezTo>
                  <a:cubicBezTo>
                    <a:pt x="1808" y="2335"/>
                    <a:pt x="1815" y="2348"/>
                    <a:pt x="1815" y="2363"/>
                  </a:cubicBezTo>
                  <a:lnTo>
                    <a:pt x="1815" y="3364"/>
                  </a:lnTo>
                  <a:lnTo>
                    <a:pt x="1815" y="3364"/>
                  </a:lnTo>
                  <a:close/>
                  <a:moveTo>
                    <a:pt x="1815" y="1862"/>
                  </a:moveTo>
                  <a:cubicBezTo>
                    <a:pt x="1815" y="1879"/>
                    <a:pt x="1805" y="1895"/>
                    <a:pt x="1789" y="1902"/>
                  </a:cubicBezTo>
                  <a:lnTo>
                    <a:pt x="1220" y="2154"/>
                  </a:lnTo>
                  <a:cubicBezTo>
                    <a:pt x="1214" y="2157"/>
                    <a:pt x="1208" y="2158"/>
                    <a:pt x="1202" y="2158"/>
                  </a:cubicBezTo>
                  <a:cubicBezTo>
                    <a:pt x="1194" y="2158"/>
                    <a:pt x="1185" y="2156"/>
                    <a:pt x="1178" y="2151"/>
                  </a:cubicBezTo>
                  <a:cubicBezTo>
                    <a:pt x="1166" y="2143"/>
                    <a:pt x="1158" y="2129"/>
                    <a:pt x="1158" y="2114"/>
                  </a:cubicBezTo>
                  <a:lnTo>
                    <a:pt x="1158" y="1215"/>
                  </a:lnTo>
                  <a:cubicBezTo>
                    <a:pt x="1158" y="1200"/>
                    <a:pt x="1166" y="1186"/>
                    <a:pt x="1179" y="1178"/>
                  </a:cubicBezTo>
                  <a:lnTo>
                    <a:pt x="1748" y="823"/>
                  </a:lnTo>
                  <a:cubicBezTo>
                    <a:pt x="1762" y="814"/>
                    <a:pt x="1779" y="814"/>
                    <a:pt x="1793" y="822"/>
                  </a:cubicBezTo>
                  <a:cubicBezTo>
                    <a:pt x="1807" y="830"/>
                    <a:pt x="1815" y="845"/>
                    <a:pt x="1815" y="860"/>
                  </a:cubicBezTo>
                  <a:lnTo>
                    <a:pt x="1815" y="1862"/>
                  </a:lnTo>
                  <a:close/>
                  <a:moveTo>
                    <a:pt x="3333" y="7238"/>
                  </a:moveTo>
                  <a:cubicBezTo>
                    <a:pt x="3333" y="7258"/>
                    <a:pt x="3319" y="7276"/>
                    <a:pt x="3300" y="7281"/>
                  </a:cubicBezTo>
                  <a:lnTo>
                    <a:pt x="2394" y="7509"/>
                  </a:lnTo>
                  <a:cubicBezTo>
                    <a:pt x="2390" y="7510"/>
                    <a:pt x="2387" y="7511"/>
                    <a:pt x="2383" y="7511"/>
                  </a:cubicBezTo>
                  <a:cubicBezTo>
                    <a:pt x="2373" y="7511"/>
                    <a:pt x="2364" y="7507"/>
                    <a:pt x="2356" y="7501"/>
                  </a:cubicBezTo>
                  <a:cubicBezTo>
                    <a:pt x="2345" y="7493"/>
                    <a:pt x="2339" y="7480"/>
                    <a:pt x="2339" y="7467"/>
                  </a:cubicBezTo>
                  <a:lnTo>
                    <a:pt x="2339" y="5400"/>
                  </a:lnTo>
                  <a:cubicBezTo>
                    <a:pt x="2339" y="5377"/>
                    <a:pt x="2357" y="5358"/>
                    <a:pt x="2379" y="5356"/>
                  </a:cubicBezTo>
                  <a:lnTo>
                    <a:pt x="3285" y="5278"/>
                  </a:lnTo>
                  <a:cubicBezTo>
                    <a:pt x="3298" y="5277"/>
                    <a:pt x="3310" y="5281"/>
                    <a:pt x="3319" y="5289"/>
                  </a:cubicBezTo>
                  <a:cubicBezTo>
                    <a:pt x="3328" y="5298"/>
                    <a:pt x="3333" y="5310"/>
                    <a:pt x="3333" y="5322"/>
                  </a:cubicBezTo>
                  <a:lnTo>
                    <a:pt x="3333" y="7238"/>
                  </a:lnTo>
                  <a:lnTo>
                    <a:pt x="3333" y="7238"/>
                  </a:lnTo>
                  <a:close/>
                  <a:moveTo>
                    <a:pt x="3333" y="4843"/>
                  </a:moveTo>
                  <a:cubicBezTo>
                    <a:pt x="3333" y="4867"/>
                    <a:pt x="3315" y="4886"/>
                    <a:pt x="3291" y="4887"/>
                  </a:cubicBezTo>
                  <a:lnTo>
                    <a:pt x="2385" y="4928"/>
                  </a:lnTo>
                  <a:cubicBezTo>
                    <a:pt x="2384" y="4928"/>
                    <a:pt x="2384" y="4928"/>
                    <a:pt x="2383" y="4928"/>
                  </a:cubicBezTo>
                  <a:cubicBezTo>
                    <a:pt x="2372" y="4928"/>
                    <a:pt x="2361" y="4923"/>
                    <a:pt x="2352" y="4916"/>
                  </a:cubicBezTo>
                  <a:cubicBezTo>
                    <a:pt x="2344" y="4907"/>
                    <a:pt x="2339" y="4896"/>
                    <a:pt x="2339" y="4884"/>
                  </a:cubicBezTo>
                  <a:lnTo>
                    <a:pt x="2339" y="3851"/>
                  </a:lnTo>
                  <a:cubicBezTo>
                    <a:pt x="2339" y="3839"/>
                    <a:pt x="2344" y="3827"/>
                    <a:pt x="2352" y="3819"/>
                  </a:cubicBezTo>
                  <a:cubicBezTo>
                    <a:pt x="2361" y="3811"/>
                    <a:pt x="2372" y="3806"/>
                    <a:pt x="2384" y="3807"/>
                  </a:cubicBezTo>
                  <a:lnTo>
                    <a:pt x="3291" y="3841"/>
                  </a:lnTo>
                  <a:cubicBezTo>
                    <a:pt x="3314" y="3842"/>
                    <a:pt x="3333" y="3861"/>
                    <a:pt x="3333" y="3885"/>
                  </a:cubicBezTo>
                  <a:lnTo>
                    <a:pt x="3333" y="4843"/>
                  </a:lnTo>
                  <a:lnTo>
                    <a:pt x="3333" y="4843"/>
                  </a:lnTo>
                  <a:close/>
                  <a:moveTo>
                    <a:pt x="3333" y="3406"/>
                  </a:moveTo>
                  <a:cubicBezTo>
                    <a:pt x="3333" y="3418"/>
                    <a:pt x="3328" y="3430"/>
                    <a:pt x="3319" y="3438"/>
                  </a:cubicBezTo>
                  <a:cubicBezTo>
                    <a:pt x="3311" y="3446"/>
                    <a:pt x="3300" y="3450"/>
                    <a:pt x="3289" y="3450"/>
                  </a:cubicBezTo>
                  <a:cubicBezTo>
                    <a:pt x="3288" y="3450"/>
                    <a:pt x="3286" y="3450"/>
                    <a:pt x="3285" y="3450"/>
                  </a:cubicBezTo>
                  <a:lnTo>
                    <a:pt x="2380" y="3378"/>
                  </a:lnTo>
                  <a:cubicBezTo>
                    <a:pt x="2357" y="3376"/>
                    <a:pt x="2339" y="3357"/>
                    <a:pt x="2339" y="3334"/>
                  </a:cubicBezTo>
                  <a:lnTo>
                    <a:pt x="2339" y="2300"/>
                  </a:lnTo>
                  <a:cubicBezTo>
                    <a:pt x="2339" y="2288"/>
                    <a:pt x="2345" y="2275"/>
                    <a:pt x="2354" y="2267"/>
                  </a:cubicBezTo>
                  <a:cubicBezTo>
                    <a:pt x="2364" y="2258"/>
                    <a:pt x="2377" y="2255"/>
                    <a:pt x="2390" y="2257"/>
                  </a:cubicBezTo>
                  <a:lnTo>
                    <a:pt x="3296" y="2404"/>
                  </a:lnTo>
                  <a:cubicBezTo>
                    <a:pt x="3317" y="2407"/>
                    <a:pt x="3333" y="2426"/>
                    <a:pt x="3333" y="2448"/>
                  </a:cubicBezTo>
                  <a:lnTo>
                    <a:pt x="3333" y="3406"/>
                  </a:lnTo>
                  <a:lnTo>
                    <a:pt x="3333" y="3406"/>
                  </a:lnTo>
                  <a:close/>
                  <a:moveTo>
                    <a:pt x="3333" y="1969"/>
                  </a:moveTo>
                  <a:cubicBezTo>
                    <a:pt x="3333" y="1982"/>
                    <a:pt x="3327" y="1995"/>
                    <a:pt x="3317" y="2003"/>
                  </a:cubicBezTo>
                  <a:cubicBezTo>
                    <a:pt x="3309" y="2009"/>
                    <a:pt x="3299" y="2013"/>
                    <a:pt x="3289" y="2013"/>
                  </a:cubicBezTo>
                  <a:cubicBezTo>
                    <a:pt x="3286" y="2013"/>
                    <a:pt x="3283" y="2013"/>
                    <a:pt x="3280" y="2012"/>
                  </a:cubicBezTo>
                  <a:lnTo>
                    <a:pt x="2374" y="1827"/>
                  </a:lnTo>
                  <a:cubicBezTo>
                    <a:pt x="2354" y="1823"/>
                    <a:pt x="2339" y="1805"/>
                    <a:pt x="2339" y="1784"/>
                  </a:cubicBezTo>
                  <a:lnTo>
                    <a:pt x="2339" y="751"/>
                  </a:lnTo>
                  <a:cubicBezTo>
                    <a:pt x="2339" y="737"/>
                    <a:pt x="2345" y="724"/>
                    <a:pt x="2356" y="716"/>
                  </a:cubicBezTo>
                  <a:cubicBezTo>
                    <a:pt x="2367" y="707"/>
                    <a:pt x="2382" y="704"/>
                    <a:pt x="2395" y="708"/>
                  </a:cubicBezTo>
                  <a:lnTo>
                    <a:pt x="3301" y="968"/>
                  </a:lnTo>
                  <a:cubicBezTo>
                    <a:pt x="3320" y="974"/>
                    <a:pt x="3333" y="991"/>
                    <a:pt x="3333" y="1011"/>
                  </a:cubicBezTo>
                  <a:lnTo>
                    <a:pt x="3333" y="1969"/>
                  </a:lnTo>
                  <a:lnTo>
                    <a:pt x="3333" y="1969"/>
                  </a:lnTo>
                  <a:close/>
                  <a:moveTo>
                    <a:pt x="4467" y="6952"/>
                  </a:moveTo>
                  <a:cubicBezTo>
                    <a:pt x="4467" y="6972"/>
                    <a:pt x="4454" y="6989"/>
                    <a:pt x="4434" y="6994"/>
                  </a:cubicBezTo>
                  <a:lnTo>
                    <a:pt x="3705" y="7179"/>
                  </a:lnTo>
                  <a:cubicBezTo>
                    <a:pt x="3702" y="7179"/>
                    <a:pt x="3698" y="7180"/>
                    <a:pt x="3694" y="7180"/>
                  </a:cubicBezTo>
                  <a:cubicBezTo>
                    <a:pt x="3685" y="7180"/>
                    <a:pt x="3675" y="7177"/>
                    <a:pt x="3667" y="7171"/>
                  </a:cubicBezTo>
                  <a:cubicBezTo>
                    <a:pt x="3657" y="7162"/>
                    <a:pt x="3650" y="7149"/>
                    <a:pt x="3650" y="7136"/>
                  </a:cubicBezTo>
                  <a:lnTo>
                    <a:pt x="3650" y="5287"/>
                  </a:lnTo>
                  <a:cubicBezTo>
                    <a:pt x="3650" y="5264"/>
                    <a:pt x="3668" y="5245"/>
                    <a:pt x="3691" y="5243"/>
                  </a:cubicBezTo>
                  <a:lnTo>
                    <a:pt x="4421" y="5180"/>
                  </a:lnTo>
                  <a:cubicBezTo>
                    <a:pt x="4434" y="5178"/>
                    <a:pt x="4446" y="5183"/>
                    <a:pt x="4455" y="5191"/>
                  </a:cubicBezTo>
                  <a:cubicBezTo>
                    <a:pt x="4464" y="5200"/>
                    <a:pt x="4469" y="5211"/>
                    <a:pt x="4469" y="5224"/>
                  </a:cubicBezTo>
                  <a:lnTo>
                    <a:pt x="4467" y="6952"/>
                  </a:lnTo>
                  <a:close/>
                  <a:moveTo>
                    <a:pt x="4469" y="4792"/>
                  </a:moveTo>
                  <a:cubicBezTo>
                    <a:pt x="4469" y="4815"/>
                    <a:pt x="4451" y="4835"/>
                    <a:pt x="4427" y="4836"/>
                  </a:cubicBezTo>
                  <a:lnTo>
                    <a:pt x="3696" y="4869"/>
                  </a:lnTo>
                  <a:lnTo>
                    <a:pt x="3694" y="4869"/>
                  </a:lnTo>
                  <a:cubicBezTo>
                    <a:pt x="3683" y="4869"/>
                    <a:pt x="3672" y="4864"/>
                    <a:pt x="3664" y="4856"/>
                  </a:cubicBezTo>
                  <a:cubicBezTo>
                    <a:pt x="3655" y="4848"/>
                    <a:pt x="3650" y="4837"/>
                    <a:pt x="3650" y="4825"/>
                  </a:cubicBezTo>
                  <a:lnTo>
                    <a:pt x="3650" y="3900"/>
                  </a:lnTo>
                  <a:cubicBezTo>
                    <a:pt x="3650" y="3888"/>
                    <a:pt x="3655" y="3877"/>
                    <a:pt x="3664" y="3869"/>
                  </a:cubicBezTo>
                  <a:cubicBezTo>
                    <a:pt x="3672" y="3860"/>
                    <a:pt x="3684" y="3856"/>
                    <a:pt x="3696" y="3856"/>
                  </a:cubicBezTo>
                  <a:lnTo>
                    <a:pt x="4427" y="3884"/>
                  </a:lnTo>
                  <a:cubicBezTo>
                    <a:pt x="4450" y="3885"/>
                    <a:pt x="4469" y="3905"/>
                    <a:pt x="4469" y="3928"/>
                  </a:cubicBezTo>
                  <a:lnTo>
                    <a:pt x="4469" y="4792"/>
                  </a:lnTo>
                  <a:close/>
                  <a:moveTo>
                    <a:pt x="4469" y="3496"/>
                  </a:moveTo>
                  <a:cubicBezTo>
                    <a:pt x="4469" y="3509"/>
                    <a:pt x="4464" y="3520"/>
                    <a:pt x="4455" y="3529"/>
                  </a:cubicBezTo>
                  <a:cubicBezTo>
                    <a:pt x="4447" y="3536"/>
                    <a:pt x="4436" y="3540"/>
                    <a:pt x="4425" y="3540"/>
                  </a:cubicBezTo>
                  <a:cubicBezTo>
                    <a:pt x="4424" y="3540"/>
                    <a:pt x="4423" y="3540"/>
                    <a:pt x="4422" y="3540"/>
                  </a:cubicBezTo>
                  <a:lnTo>
                    <a:pt x="3691" y="3482"/>
                  </a:lnTo>
                  <a:cubicBezTo>
                    <a:pt x="3668" y="3480"/>
                    <a:pt x="3650" y="3461"/>
                    <a:pt x="3650" y="3438"/>
                  </a:cubicBezTo>
                  <a:lnTo>
                    <a:pt x="3650" y="2513"/>
                  </a:lnTo>
                  <a:cubicBezTo>
                    <a:pt x="3650" y="2500"/>
                    <a:pt x="3656" y="2488"/>
                    <a:pt x="3666" y="2480"/>
                  </a:cubicBezTo>
                  <a:cubicBezTo>
                    <a:pt x="3675" y="2471"/>
                    <a:pt x="3688" y="2468"/>
                    <a:pt x="3701" y="2470"/>
                  </a:cubicBezTo>
                  <a:lnTo>
                    <a:pt x="4432" y="2589"/>
                  </a:lnTo>
                  <a:cubicBezTo>
                    <a:pt x="4453" y="2592"/>
                    <a:pt x="4469" y="2611"/>
                    <a:pt x="4469" y="2632"/>
                  </a:cubicBezTo>
                  <a:lnTo>
                    <a:pt x="4469" y="3496"/>
                  </a:lnTo>
                  <a:lnTo>
                    <a:pt x="4469" y="3496"/>
                  </a:lnTo>
                  <a:close/>
                  <a:moveTo>
                    <a:pt x="4469" y="2200"/>
                  </a:moveTo>
                  <a:cubicBezTo>
                    <a:pt x="4469" y="2214"/>
                    <a:pt x="4463" y="2226"/>
                    <a:pt x="4453" y="2235"/>
                  </a:cubicBezTo>
                  <a:cubicBezTo>
                    <a:pt x="4445" y="2241"/>
                    <a:pt x="4435" y="2245"/>
                    <a:pt x="4425" y="2245"/>
                  </a:cubicBezTo>
                  <a:cubicBezTo>
                    <a:pt x="4422" y="2245"/>
                    <a:pt x="4419" y="2244"/>
                    <a:pt x="4416" y="2244"/>
                  </a:cubicBezTo>
                  <a:lnTo>
                    <a:pt x="3685" y="2095"/>
                  </a:lnTo>
                  <a:cubicBezTo>
                    <a:pt x="3665" y="2091"/>
                    <a:pt x="3650" y="2072"/>
                    <a:pt x="3650" y="2051"/>
                  </a:cubicBezTo>
                  <a:lnTo>
                    <a:pt x="3650" y="1127"/>
                  </a:lnTo>
                  <a:cubicBezTo>
                    <a:pt x="3650" y="1113"/>
                    <a:pt x="3657" y="1100"/>
                    <a:pt x="3668" y="1092"/>
                  </a:cubicBezTo>
                  <a:cubicBezTo>
                    <a:pt x="3679" y="1083"/>
                    <a:pt x="3693" y="1081"/>
                    <a:pt x="3706" y="1085"/>
                  </a:cubicBezTo>
                  <a:lnTo>
                    <a:pt x="4437" y="1294"/>
                  </a:lnTo>
                  <a:cubicBezTo>
                    <a:pt x="4456" y="1300"/>
                    <a:pt x="4469" y="1317"/>
                    <a:pt x="4469" y="1337"/>
                  </a:cubicBezTo>
                  <a:lnTo>
                    <a:pt x="4469" y="2200"/>
                  </a:lnTo>
                  <a:lnTo>
                    <a:pt x="4469" y="2200"/>
                  </a:lnTo>
                  <a:close/>
                  <a:moveTo>
                    <a:pt x="5676" y="5119"/>
                  </a:moveTo>
                  <a:cubicBezTo>
                    <a:pt x="5676" y="5142"/>
                    <a:pt x="5659" y="5161"/>
                    <a:pt x="5636" y="5163"/>
                  </a:cubicBezTo>
                  <a:lnTo>
                    <a:pt x="5069" y="5212"/>
                  </a:lnTo>
                  <a:cubicBezTo>
                    <a:pt x="5068" y="5213"/>
                    <a:pt x="5067" y="5213"/>
                    <a:pt x="5066" y="5213"/>
                  </a:cubicBezTo>
                  <a:cubicBezTo>
                    <a:pt x="5055" y="5213"/>
                    <a:pt x="5044" y="5208"/>
                    <a:pt x="5036" y="5201"/>
                  </a:cubicBezTo>
                  <a:cubicBezTo>
                    <a:pt x="5027" y="5193"/>
                    <a:pt x="5022" y="5181"/>
                    <a:pt x="5022" y="5169"/>
                  </a:cubicBezTo>
                  <a:lnTo>
                    <a:pt x="5022" y="3953"/>
                  </a:lnTo>
                  <a:cubicBezTo>
                    <a:pt x="5022" y="3941"/>
                    <a:pt x="5026" y="3929"/>
                    <a:pt x="5035" y="3921"/>
                  </a:cubicBezTo>
                  <a:cubicBezTo>
                    <a:pt x="5044" y="3913"/>
                    <a:pt x="5055" y="3908"/>
                    <a:pt x="5067" y="3909"/>
                  </a:cubicBezTo>
                  <a:lnTo>
                    <a:pt x="5634" y="3930"/>
                  </a:lnTo>
                  <a:cubicBezTo>
                    <a:pt x="5658" y="3931"/>
                    <a:pt x="5676" y="3951"/>
                    <a:pt x="5676" y="3974"/>
                  </a:cubicBezTo>
                  <a:lnTo>
                    <a:pt x="5676" y="5119"/>
                  </a:lnTo>
                  <a:close/>
                  <a:moveTo>
                    <a:pt x="5676" y="3592"/>
                  </a:moveTo>
                  <a:cubicBezTo>
                    <a:pt x="5676" y="3604"/>
                    <a:pt x="5671" y="3616"/>
                    <a:pt x="5662" y="3624"/>
                  </a:cubicBezTo>
                  <a:cubicBezTo>
                    <a:pt x="5654" y="3632"/>
                    <a:pt x="5643" y="3636"/>
                    <a:pt x="5632" y="3636"/>
                  </a:cubicBezTo>
                  <a:lnTo>
                    <a:pt x="5629" y="3636"/>
                  </a:lnTo>
                  <a:lnTo>
                    <a:pt x="5062" y="3591"/>
                  </a:lnTo>
                  <a:cubicBezTo>
                    <a:pt x="5039" y="3589"/>
                    <a:pt x="5022" y="3570"/>
                    <a:pt x="5022" y="3547"/>
                  </a:cubicBezTo>
                  <a:lnTo>
                    <a:pt x="5022" y="2331"/>
                  </a:lnTo>
                  <a:cubicBezTo>
                    <a:pt x="5022" y="2318"/>
                    <a:pt x="5028" y="2305"/>
                    <a:pt x="5038" y="2297"/>
                  </a:cubicBezTo>
                  <a:cubicBezTo>
                    <a:pt x="5048" y="2289"/>
                    <a:pt x="5062" y="2285"/>
                    <a:pt x="5075" y="2288"/>
                  </a:cubicBezTo>
                  <a:lnTo>
                    <a:pt x="5641" y="2404"/>
                  </a:lnTo>
                  <a:cubicBezTo>
                    <a:pt x="5662" y="2408"/>
                    <a:pt x="5677" y="2426"/>
                    <a:pt x="5677" y="2447"/>
                  </a:cubicBezTo>
                  <a:lnTo>
                    <a:pt x="5677" y="3592"/>
                  </a:lnTo>
                  <a:lnTo>
                    <a:pt x="5676" y="3592"/>
                  </a:lnTo>
                  <a:close/>
                  <a:moveTo>
                    <a:pt x="6754" y="2018"/>
                  </a:moveTo>
                  <a:cubicBezTo>
                    <a:pt x="6754" y="2004"/>
                    <a:pt x="6760" y="1991"/>
                    <a:pt x="6771" y="1982"/>
                  </a:cubicBezTo>
                  <a:cubicBezTo>
                    <a:pt x="6782" y="1974"/>
                    <a:pt x="6796" y="1971"/>
                    <a:pt x="6809" y="1975"/>
                  </a:cubicBezTo>
                  <a:lnTo>
                    <a:pt x="7197" y="2086"/>
                  </a:lnTo>
                  <a:cubicBezTo>
                    <a:pt x="7216" y="2092"/>
                    <a:pt x="7229" y="2109"/>
                    <a:pt x="7229" y="2129"/>
                  </a:cubicBezTo>
                  <a:lnTo>
                    <a:pt x="7229" y="2764"/>
                  </a:lnTo>
                  <a:cubicBezTo>
                    <a:pt x="7229" y="2777"/>
                    <a:pt x="7223" y="2789"/>
                    <a:pt x="7213" y="2798"/>
                  </a:cubicBezTo>
                  <a:cubicBezTo>
                    <a:pt x="7205" y="2804"/>
                    <a:pt x="7195" y="2808"/>
                    <a:pt x="7185" y="2808"/>
                  </a:cubicBezTo>
                  <a:cubicBezTo>
                    <a:pt x="7182" y="2808"/>
                    <a:pt x="7179" y="2807"/>
                    <a:pt x="7176" y="2807"/>
                  </a:cubicBezTo>
                  <a:lnTo>
                    <a:pt x="6788" y="2728"/>
                  </a:lnTo>
                  <a:cubicBezTo>
                    <a:pt x="6768" y="2724"/>
                    <a:pt x="6753" y="2705"/>
                    <a:pt x="6753" y="2684"/>
                  </a:cubicBezTo>
                  <a:lnTo>
                    <a:pt x="6753" y="2018"/>
                  </a:lnTo>
                  <a:lnTo>
                    <a:pt x="6754" y="2018"/>
                  </a:lnTo>
                  <a:close/>
                  <a:moveTo>
                    <a:pt x="6754" y="3018"/>
                  </a:moveTo>
                  <a:cubicBezTo>
                    <a:pt x="6754" y="3005"/>
                    <a:pt x="6759" y="2993"/>
                    <a:pt x="6769" y="2984"/>
                  </a:cubicBezTo>
                  <a:cubicBezTo>
                    <a:pt x="6779" y="2976"/>
                    <a:pt x="6792" y="2972"/>
                    <a:pt x="6805" y="2975"/>
                  </a:cubicBezTo>
                  <a:lnTo>
                    <a:pt x="7192" y="3038"/>
                  </a:lnTo>
                  <a:cubicBezTo>
                    <a:pt x="7213" y="3041"/>
                    <a:pt x="7229" y="3059"/>
                    <a:pt x="7229" y="3081"/>
                  </a:cubicBezTo>
                  <a:lnTo>
                    <a:pt x="7229" y="3716"/>
                  </a:lnTo>
                  <a:cubicBezTo>
                    <a:pt x="7229" y="3728"/>
                    <a:pt x="7224" y="3740"/>
                    <a:pt x="7215" y="3748"/>
                  </a:cubicBezTo>
                  <a:cubicBezTo>
                    <a:pt x="7206" y="3756"/>
                    <a:pt x="7196" y="3760"/>
                    <a:pt x="7185" y="3760"/>
                  </a:cubicBezTo>
                  <a:cubicBezTo>
                    <a:pt x="7184" y="3760"/>
                    <a:pt x="7182" y="3760"/>
                    <a:pt x="7181" y="3760"/>
                  </a:cubicBezTo>
                  <a:lnTo>
                    <a:pt x="6794" y="3729"/>
                  </a:lnTo>
                  <a:cubicBezTo>
                    <a:pt x="6771" y="3727"/>
                    <a:pt x="6754" y="3708"/>
                    <a:pt x="6754" y="3685"/>
                  </a:cubicBezTo>
                  <a:lnTo>
                    <a:pt x="6754" y="3018"/>
                  </a:lnTo>
                  <a:close/>
                  <a:moveTo>
                    <a:pt x="6754" y="4018"/>
                  </a:moveTo>
                  <a:cubicBezTo>
                    <a:pt x="6754" y="4006"/>
                    <a:pt x="6758" y="3995"/>
                    <a:pt x="6767" y="3987"/>
                  </a:cubicBezTo>
                  <a:cubicBezTo>
                    <a:pt x="6776" y="3978"/>
                    <a:pt x="6787" y="3974"/>
                    <a:pt x="6799" y="3974"/>
                  </a:cubicBezTo>
                  <a:lnTo>
                    <a:pt x="7187" y="3989"/>
                  </a:lnTo>
                  <a:cubicBezTo>
                    <a:pt x="7210" y="3990"/>
                    <a:pt x="7229" y="4009"/>
                    <a:pt x="7229" y="4033"/>
                  </a:cubicBezTo>
                  <a:lnTo>
                    <a:pt x="7229" y="4668"/>
                  </a:lnTo>
                  <a:cubicBezTo>
                    <a:pt x="7229" y="4692"/>
                    <a:pt x="7210" y="4711"/>
                    <a:pt x="7187" y="4712"/>
                  </a:cubicBezTo>
                  <a:lnTo>
                    <a:pt x="6799" y="4729"/>
                  </a:lnTo>
                  <a:cubicBezTo>
                    <a:pt x="6799" y="4730"/>
                    <a:pt x="6798" y="4730"/>
                    <a:pt x="6797" y="4730"/>
                  </a:cubicBezTo>
                  <a:cubicBezTo>
                    <a:pt x="6786" y="4730"/>
                    <a:pt x="6775" y="4725"/>
                    <a:pt x="6767" y="4717"/>
                  </a:cubicBezTo>
                  <a:cubicBezTo>
                    <a:pt x="6758" y="4709"/>
                    <a:pt x="6753" y="4698"/>
                    <a:pt x="6753" y="4686"/>
                  </a:cubicBezTo>
                  <a:lnTo>
                    <a:pt x="6753" y="4018"/>
                  </a:lnTo>
                  <a:lnTo>
                    <a:pt x="6754" y="4018"/>
                  </a:lnTo>
                  <a:close/>
                  <a:moveTo>
                    <a:pt x="6633" y="6405"/>
                  </a:moveTo>
                  <a:cubicBezTo>
                    <a:pt x="6633" y="6425"/>
                    <a:pt x="6619" y="6443"/>
                    <a:pt x="6600" y="6448"/>
                  </a:cubicBezTo>
                  <a:lnTo>
                    <a:pt x="6148" y="6562"/>
                  </a:lnTo>
                  <a:cubicBezTo>
                    <a:pt x="6144" y="6563"/>
                    <a:pt x="6140" y="6564"/>
                    <a:pt x="6137" y="6564"/>
                  </a:cubicBezTo>
                  <a:cubicBezTo>
                    <a:pt x="6127" y="6564"/>
                    <a:pt x="6117" y="6560"/>
                    <a:pt x="6110" y="6554"/>
                  </a:cubicBezTo>
                  <a:cubicBezTo>
                    <a:pt x="6099" y="6546"/>
                    <a:pt x="6093" y="6533"/>
                    <a:pt x="6093" y="6519"/>
                  </a:cubicBezTo>
                  <a:lnTo>
                    <a:pt x="6093" y="5076"/>
                  </a:lnTo>
                  <a:cubicBezTo>
                    <a:pt x="6093" y="5053"/>
                    <a:pt x="6110" y="5034"/>
                    <a:pt x="6133" y="5032"/>
                  </a:cubicBezTo>
                  <a:lnTo>
                    <a:pt x="6585" y="4993"/>
                  </a:lnTo>
                  <a:cubicBezTo>
                    <a:pt x="6597" y="4991"/>
                    <a:pt x="6609" y="4996"/>
                    <a:pt x="6618" y="5004"/>
                  </a:cubicBezTo>
                  <a:cubicBezTo>
                    <a:pt x="6628" y="5012"/>
                    <a:pt x="6633" y="5024"/>
                    <a:pt x="6633" y="5037"/>
                  </a:cubicBezTo>
                  <a:lnTo>
                    <a:pt x="6633" y="6405"/>
                  </a:lnTo>
                  <a:close/>
                  <a:moveTo>
                    <a:pt x="6633" y="4695"/>
                  </a:moveTo>
                  <a:cubicBezTo>
                    <a:pt x="6633" y="4718"/>
                    <a:pt x="6614" y="4738"/>
                    <a:pt x="6591" y="4739"/>
                  </a:cubicBezTo>
                  <a:lnTo>
                    <a:pt x="6139" y="4759"/>
                  </a:lnTo>
                  <a:lnTo>
                    <a:pt x="6137" y="4759"/>
                  </a:lnTo>
                  <a:cubicBezTo>
                    <a:pt x="6125" y="4759"/>
                    <a:pt x="6114" y="4755"/>
                    <a:pt x="6106" y="4747"/>
                  </a:cubicBezTo>
                  <a:cubicBezTo>
                    <a:pt x="6097" y="4738"/>
                    <a:pt x="6093" y="4727"/>
                    <a:pt x="6093" y="4715"/>
                  </a:cubicBezTo>
                  <a:lnTo>
                    <a:pt x="6093" y="3993"/>
                  </a:lnTo>
                  <a:cubicBezTo>
                    <a:pt x="6093" y="3981"/>
                    <a:pt x="6097" y="3970"/>
                    <a:pt x="6106" y="3962"/>
                  </a:cubicBezTo>
                  <a:cubicBezTo>
                    <a:pt x="6115" y="3953"/>
                    <a:pt x="6126" y="3949"/>
                    <a:pt x="6138" y="3949"/>
                  </a:cubicBezTo>
                  <a:lnTo>
                    <a:pt x="6590" y="3966"/>
                  </a:lnTo>
                  <a:cubicBezTo>
                    <a:pt x="6614" y="3967"/>
                    <a:pt x="6633" y="3987"/>
                    <a:pt x="6633" y="4011"/>
                  </a:cubicBezTo>
                  <a:lnTo>
                    <a:pt x="6633" y="4695"/>
                  </a:lnTo>
                  <a:lnTo>
                    <a:pt x="6633" y="4695"/>
                  </a:lnTo>
                  <a:close/>
                  <a:moveTo>
                    <a:pt x="6633" y="3668"/>
                  </a:moveTo>
                  <a:cubicBezTo>
                    <a:pt x="6633" y="3680"/>
                    <a:pt x="6628" y="3692"/>
                    <a:pt x="6619" y="3701"/>
                  </a:cubicBezTo>
                  <a:cubicBezTo>
                    <a:pt x="6610" y="3708"/>
                    <a:pt x="6600" y="3712"/>
                    <a:pt x="6589" y="3712"/>
                  </a:cubicBezTo>
                  <a:cubicBezTo>
                    <a:pt x="6587" y="3712"/>
                    <a:pt x="6586" y="3712"/>
                    <a:pt x="6585" y="3712"/>
                  </a:cubicBezTo>
                  <a:lnTo>
                    <a:pt x="6133" y="3676"/>
                  </a:lnTo>
                  <a:cubicBezTo>
                    <a:pt x="6110" y="3674"/>
                    <a:pt x="6093" y="3655"/>
                    <a:pt x="6093" y="3632"/>
                  </a:cubicBezTo>
                  <a:lnTo>
                    <a:pt x="6093" y="2911"/>
                  </a:lnTo>
                  <a:cubicBezTo>
                    <a:pt x="6093" y="2898"/>
                    <a:pt x="6098" y="2885"/>
                    <a:pt x="6108" y="2877"/>
                  </a:cubicBezTo>
                  <a:cubicBezTo>
                    <a:pt x="6118" y="2869"/>
                    <a:pt x="6131" y="2865"/>
                    <a:pt x="6144" y="2867"/>
                  </a:cubicBezTo>
                  <a:lnTo>
                    <a:pt x="6596" y="2941"/>
                  </a:lnTo>
                  <a:cubicBezTo>
                    <a:pt x="6617" y="2944"/>
                    <a:pt x="6633" y="2963"/>
                    <a:pt x="6633" y="2984"/>
                  </a:cubicBezTo>
                  <a:lnTo>
                    <a:pt x="6633" y="3668"/>
                  </a:lnTo>
                  <a:lnTo>
                    <a:pt x="6633" y="3668"/>
                  </a:lnTo>
                  <a:close/>
                  <a:moveTo>
                    <a:pt x="6633" y="2642"/>
                  </a:moveTo>
                  <a:cubicBezTo>
                    <a:pt x="6633" y="2655"/>
                    <a:pt x="6627" y="2668"/>
                    <a:pt x="6616" y="2676"/>
                  </a:cubicBezTo>
                  <a:cubicBezTo>
                    <a:pt x="6608" y="2683"/>
                    <a:pt x="6599" y="2686"/>
                    <a:pt x="6589" y="2686"/>
                  </a:cubicBezTo>
                  <a:cubicBezTo>
                    <a:pt x="6586" y="2686"/>
                    <a:pt x="6583" y="2686"/>
                    <a:pt x="6580" y="2685"/>
                  </a:cubicBezTo>
                  <a:lnTo>
                    <a:pt x="6128" y="2593"/>
                  </a:lnTo>
                  <a:cubicBezTo>
                    <a:pt x="6107" y="2589"/>
                    <a:pt x="6093" y="2571"/>
                    <a:pt x="6093" y="2550"/>
                  </a:cubicBezTo>
                  <a:lnTo>
                    <a:pt x="6093" y="1828"/>
                  </a:lnTo>
                  <a:cubicBezTo>
                    <a:pt x="6093" y="1814"/>
                    <a:pt x="6099" y="1801"/>
                    <a:pt x="6110" y="1793"/>
                  </a:cubicBezTo>
                  <a:cubicBezTo>
                    <a:pt x="6121" y="1784"/>
                    <a:pt x="6135" y="1782"/>
                    <a:pt x="6149" y="1786"/>
                  </a:cubicBezTo>
                  <a:lnTo>
                    <a:pt x="6601" y="1915"/>
                  </a:lnTo>
                  <a:cubicBezTo>
                    <a:pt x="6619" y="1921"/>
                    <a:pt x="6632" y="1938"/>
                    <a:pt x="6632" y="1958"/>
                  </a:cubicBezTo>
                  <a:lnTo>
                    <a:pt x="6632" y="2642"/>
                  </a:lnTo>
                  <a:lnTo>
                    <a:pt x="6633" y="2642"/>
                  </a:lnTo>
                  <a:close/>
                  <a:moveTo>
                    <a:pt x="7209" y="6294"/>
                  </a:moveTo>
                  <a:lnTo>
                    <a:pt x="6808" y="6395"/>
                  </a:lnTo>
                  <a:cubicBezTo>
                    <a:pt x="6805" y="6396"/>
                    <a:pt x="6801" y="6397"/>
                    <a:pt x="6798" y="6397"/>
                  </a:cubicBezTo>
                  <a:cubicBezTo>
                    <a:pt x="6788" y="6397"/>
                    <a:pt x="6778" y="6393"/>
                    <a:pt x="6770" y="6387"/>
                  </a:cubicBezTo>
                  <a:cubicBezTo>
                    <a:pt x="6760" y="6379"/>
                    <a:pt x="6754" y="6366"/>
                    <a:pt x="6754" y="6352"/>
                  </a:cubicBezTo>
                  <a:lnTo>
                    <a:pt x="6754" y="5019"/>
                  </a:lnTo>
                  <a:cubicBezTo>
                    <a:pt x="6754" y="4996"/>
                    <a:pt x="6771" y="4977"/>
                    <a:pt x="6794" y="4975"/>
                  </a:cubicBezTo>
                  <a:lnTo>
                    <a:pt x="7181" y="4941"/>
                  </a:lnTo>
                  <a:cubicBezTo>
                    <a:pt x="7193" y="4940"/>
                    <a:pt x="7205" y="4944"/>
                    <a:pt x="7214" y="4952"/>
                  </a:cubicBezTo>
                  <a:cubicBezTo>
                    <a:pt x="7224" y="4961"/>
                    <a:pt x="7229" y="4972"/>
                    <a:pt x="7229" y="4984"/>
                  </a:cubicBezTo>
                  <a:lnTo>
                    <a:pt x="7242" y="6251"/>
                  </a:lnTo>
                  <a:cubicBezTo>
                    <a:pt x="7242" y="6271"/>
                    <a:pt x="7229" y="6289"/>
                    <a:pt x="7209" y="6294"/>
                  </a:cubicBezTo>
                  <a:close/>
                </a:path>
              </a:pathLst>
            </a:custGeom>
            <a:solidFill>
              <a:srgbClr val="00B0F0"/>
            </a:solidFill>
            <a:ln>
              <a:noFill/>
            </a:ln>
          </p:spPr>
        </p:sp>
        <p:sp>
          <p:nvSpPr>
            <p:cNvPr id="19" name="sloping-roof-buildings_63754"/>
            <p:cNvSpPr>
              <a:spLocks noChangeAspect="1"/>
            </p:cNvSpPr>
            <p:nvPr/>
          </p:nvSpPr>
          <p:spPr bwMode="auto">
            <a:xfrm>
              <a:off x="3720911" y="2352635"/>
              <a:ext cx="1406388" cy="1369014"/>
            </a:xfrm>
            <a:custGeom>
              <a:avLst/>
              <a:gdLst>
                <a:gd name="T0" fmla="*/ 4455 w 7681"/>
                <a:gd name="T1" fmla="*/ 1538 h 7489"/>
                <a:gd name="T2" fmla="*/ 485 w 7681"/>
                <a:gd name="T3" fmla="*/ 2214 h 7489"/>
                <a:gd name="T4" fmla="*/ 209 w 7681"/>
                <a:gd name="T5" fmla="*/ 3200 h 7489"/>
                <a:gd name="T6" fmla="*/ 2488 w 7681"/>
                <a:gd name="T7" fmla="*/ 7483 h 7489"/>
                <a:gd name="T8" fmla="*/ 7560 w 7681"/>
                <a:gd name="T9" fmla="*/ 3238 h 7489"/>
                <a:gd name="T10" fmla="*/ 605 w 7681"/>
                <a:gd name="T11" fmla="*/ 5751 h 7489"/>
                <a:gd name="T12" fmla="*/ 289 w 7681"/>
                <a:gd name="T13" fmla="*/ 5045 h 7489"/>
                <a:gd name="T14" fmla="*/ 622 w 7681"/>
                <a:gd name="T15" fmla="*/ 5718 h 7489"/>
                <a:gd name="T16" fmla="*/ 325 w 7681"/>
                <a:gd name="T17" fmla="*/ 4796 h 7489"/>
                <a:gd name="T18" fmla="*/ 609 w 7681"/>
                <a:gd name="T19" fmla="*/ 4125 h 7489"/>
                <a:gd name="T20" fmla="*/ 588 w 7681"/>
                <a:gd name="T21" fmla="*/ 3881 h 7489"/>
                <a:gd name="T22" fmla="*/ 289 w 7681"/>
                <a:gd name="T23" fmla="*/ 3305 h 7489"/>
                <a:gd name="T24" fmla="*/ 622 w 7681"/>
                <a:gd name="T25" fmla="*/ 3842 h 7489"/>
                <a:gd name="T26" fmla="*/ 1212 w 7681"/>
                <a:gd name="T27" fmla="*/ 5993 h 7489"/>
                <a:gd name="T28" fmla="*/ 884 w 7681"/>
                <a:gd name="T29" fmla="*/ 5109 h 7489"/>
                <a:gd name="T30" fmla="*/ 1267 w 7681"/>
                <a:gd name="T31" fmla="*/ 4843 h 7489"/>
                <a:gd name="T32" fmla="*/ 836 w 7681"/>
                <a:gd name="T33" fmla="*/ 4809 h 7489"/>
                <a:gd name="T34" fmla="*/ 1267 w 7681"/>
                <a:gd name="T35" fmla="*/ 4101 h 7489"/>
                <a:gd name="T36" fmla="*/ 877 w 7681"/>
                <a:gd name="T37" fmla="*/ 3831 h 7489"/>
                <a:gd name="T38" fmla="*/ 1213 w 7681"/>
                <a:gd name="T39" fmla="*/ 2951 h 7489"/>
                <a:gd name="T40" fmla="*/ 2206 w 7681"/>
                <a:gd name="T41" fmla="*/ 6301 h 7489"/>
                <a:gd name="T42" fmla="*/ 1608 w 7681"/>
                <a:gd name="T43" fmla="*/ 6111 h 7489"/>
                <a:gd name="T44" fmla="*/ 2206 w 7681"/>
                <a:gd name="T45" fmla="*/ 5390 h 7489"/>
                <a:gd name="T46" fmla="*/ 2166 w 7681"/>
                <a:gd name="T47" fmla="*/ 4975 h 7489"/>
                <a:gd name="T48" fmla="*/ 1645 w 7681"/>
                <a:gd name="T49" fmla="*/ 4026 h 7489"/>
                <a:gd name="T50" fmla="*/ 2206 w 7681"/>
                <a:gd name="T51" fmla="*/ 3568 h 7489"/>
                <a:gd name="T52" fmla="*/ 1608 w 7681"/>
                <a:gd name="T53" fmla="*/ 3657 h 7489"/>
                <a:gd name="T54" fmla="*/ 2206 w 7681"/>
                <a:gd name="T55" fmla="*/ 2657 h 7489"/>
                <a:gd name="T56" fmla="*/ 2729 w 7681"/>
                <a:gd name="T57" fmla="*/ 6400 h 7489"/>
                <a:gd name="T58" fmla="*/ 2719 w 7681"/>
                <a:gd name="T59" fmla="*/ 5380 h 7489"/>
                <a:gd name="T60" fmla="*/ 3587 w 7681"/>
                <a:gd name="T61" fmla="*/ 6221 h 7489"/>
                <a:gd name="T62" fmla="*/ 2695 w 7681"/>
                <a:gd name="T63" fmla="*/ 4979 h 7489"/>
                <a:gd name="T64" fmla="*/ 3548 w 7681"/>
                <a:gd name="T65" fmla="*/ 4002 h 7489"/>
                <a:gd name="T66" fmla="*/ 3547 w 7681"/>
                <a:gd name="T67" fmla="*/ 3646 h 7489"/>
                <a:gd name="T68" fmla="*/ 2696 w 7681"/>
                <a:gd name="T69" fmla="*/ 2570 h 7489"/>
                <a:gd name="T70" fmla="*/ 4620 w 7681"/>
                <a:gd name="T71" fmla="*/ 6046 h 7489"/>
                <a:gd name="T72" fmla="*/ 3875 w 7681"/>
                <a:gd name="T73" fmla="*/ 6158 h 7489"/>
                <a:gd name="T74" fmla="*/ 4620 w 7681"/>
                <a:gd name="T75" fmla="*/ 5259 h 7489"/>
                <a:gd name="T76" fmla="*/ 3917 w 7681"/>
                <a:gd name="T77" fmla="*/ 4937 h 7489"/>
                <a:gd name="T78" fmla="*/ 3888 w 7681"/>
                <a:gd name="T79" fmla="*/ 4027 h 7489"/>
                <a:gd name="T80" fmla="*/ 4620 w 7681"/>
                <a:gd name="T81" fmla="*/ 4867 h 7489"/>
                <a:gd name="T82" fmla="*/ 3912 w 7681"/>
                <a:gd name="T83" fmla="*/ 3676 h 7489"/>
                <a:gd name="T84" fmla="*/ 4586 w 7681"/>
                <a:gd name="T85" fmla="*/ 2863 h 7489"/>
                <a:gd name="T86" fmla="*/ 2637 w 7681"/>
                <a:gd name="T87" fmla="*/ 1990 h 7489"/>
                <a:gd name="T88" fmla="*/ 5688 w 7681"/>
                <a:gd name="T89" fmla="*/ 6593 h 7489"/>
                <a:gd name="T90" fmla="*/ 5123 w 7681"/>
                <a:gd name="T91" fmla="*/ 5209 h 7489"/>
                <a:gd name="T92" fmla="*/ 5718 w 7681"/>
                <a:gd name="T93" fmla="*/ 6554 h 7489"/>
                <a:gd name="T94" fmla="*/ 6137 w 7681"/>
                <a:gd name="T95" fmla="*/ 5822 h 7489"/>
                <a:gd name="T96" fmla="*/ 6545 w 7681"/>
                <a:gd name="T97" fmla="*/ 5049 h 7489"/>
                <a:gd name="T98" fmla="*/ 6588 w 7681"/>
                <a:gd name="T99" fmla="*/ 4778 h 7489"/>
                <a:gd name="T100" fmla="*/ 6097 w 7681"/>
                <a:gd name="T101" fmla="*/ 4797 h 7489"/>
                <a:gd name="T102" fmla="*/ 6588 w 7681"/>
                <a:gd name="T103" fmla="*/ 4156 h 7489"/>
                <a:gd name="T104" fmla="*/ 6545 w 7681"/>
                <a:gd name="T105" fmla="*/ 3885 h 7489"/>
                <a:gd name="T106" fmla="*/ 6143 w 7681"/>
                <a:gd name="T107" fmla="*/ 3116 h 7489"/>
                <a:gd name="T108" fmla="*/ 7131 w 7681"/>
                <a:gd name="T109" fmla="*/ 5620 h 7489"/>
                <a:gd name="T110" fmla="*/ 6698 w 7681"/>
                <a:gd name="T111" fmla="*/ 5680 h 7489"/>
                <a:gd name="T112" fmla="*/ 7131 w 7681"/>
                <a:gd name="T113" fmla="*/ 5042 h 7489"/>
                <a:gd name="T114" fmla="*/ 6740 w 7681"/>
                <a:gd name="T115" fmla="*/ 4810 h 7489"/>
                <a:gd name="T116" fmla="*/ 6710 w 7681"/>
                <a:gd name="T117" fmla="*/ 4135 h 7489"/>
                <a:gd name="T118" fmla="*/ 7131 w 7681"/>
                <a:gd name="T119" fmla="*/ 3888 h 7489"/>
                <a:gd name="T120" fmla="*/ 6698 w 7681"/>
                <a:gd name="T121" fmla="*/ 3860 h 7489"/>
                <a:gd name="T122" fmla="*/ 7130 w 7681"/>
                <a:gd name="T123" fmla="*/ 3310 h 7489"/>
                <a:gd name="T124" fmla="*/ 6543 w 7681"/>
                <a:gd name="T125" fmla="*/ 1588 h 7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81" h="7489">
                  <a:moveTo>
                    <a:pt x="7660" y="3050"/>
                  </a:moveTo>
                  <a:cubicBezTo>
                    <a:pt x="7660" y="3050"/>
                    <a:pt x="6652" y="1295"/>
                    <a:pt x="6652" y="1295"/>
                  </a:cubicBezTo>
                  <a:cubicBezTo>
                    <a:pt x="6630" y="1259"/>
                    <a:pt x="6591" y="1235"/>
                    <a:pt x="6546" y="1235"/>
                  </a:cubicBezTo>
                  <a:cubicBezTo>
                    <a:pt x="6541" y="1235"/>
                    <a:pt x="6536" y="1236"/>
                    <a:pt x="6532" y="1236"/>
                  </a:cubicBezTo>
                  <a:cubicBezTo>
                    <a:pt x="6531" y="1236"/>
                    <a:pt x="4455" y="1538"/>
                    <a:pt x="4455" y="1538"/>
                  </a:cubicBezTo>
                  <a:cubicBezTo>
                    <a:pt x="4455" y="1538"/>
                    <a:pt x="3652" y="62"/>
                    <a:pt x="3652" y="62"/>
                  </a:cubicBezTo>
                  <a:cubicBezTo>
                    <a:pt x="3631" y="25"/>
                    <a:pt x="3592" y="0"/>
                    <a:pt x="3546" y="0"/>
                  </a:cubicBezTo>
                  <a:cubicBezTo>
                    <a:pt x="3520" y="0"/>
                    <a:pt x="3495" y="9"/>
                    <a:pt x="3475" y="24"/>
                  </a:cubicBezTo>
                  <a:lnTo>
                    <a:pt x="520" y="2175"/>
                  </a:lnTo>
                  <a:cubicBezTo>
                    <a:pt x="506" y="2185"/>
                    <a:pt x="494" y="2199"/>
                    <a:pt x="485" y="2214"/>
                  </a:cubicBezTo>
                  <a:lnTo>
                    <a:pt x="25" y="3045"/>
                  </a:lnTo>
                  <a:cubicBezTo>
                    <a:pt x="0" y="3090"/>
                    <a:pt x="7" y="3146"/>
                    <a:pt x="42" y="3184"/>
                  </a:cubicBezTo>
                  <a:cubicBezTo>
                    <a:pt x="65" y="3210"/>
                    <a:pt x="97" y="3223"/>
                    <a:pt x="130" y="3223"/>
                  </a:cubicBezTo>
                  <a:cubicBezTo>
                    <a:pt x="147" y="3223"/>
                    <a:pt x="163" y="3220"/>
                    <a:pt x="179" y="3213"/>
                  </a:cubicBezTo>
                  <a:lnTo>
                    <a:pt x="209" y="3200"/>
                  </a:lnTo>
                  <a:lnTo>
                    <a:pt x="209" y="6206"/>
                  </a:lnTo>
                  <a:cubicBezTo>
                    <a:pt x="209" y="6250"/>
                    <a:pt x="233" y="6290"/>
                    <a:pt x="272" y="6311"/>
                  </a:cubicBezTo>
                  <a:cubicBezTo>
                    <a:pt x="272" y="6311"/>
                    <a:pt x="2395" y="7474"/>
                    <a:pt x="2395" y="7474"/>
                  </a:cubicBezTo>
                  <a:cubicBezTo>
                    <a:pt x="2412" y="7483"/>
                    <a:pt x="2431" y="7489"/>
                    <a:pt x="2452" y="7489"/>
                  </a:cubicBezTo>
                  <a:cubicBezTo>
                    <a:pt x="2464" y="7489"/>
                    <a:pt x="2476" y="7487"/>
                    <a:pt x="2488" y="7483"/>
                  </a:cubicBezTo>
                  <a:lnTo>
                    <a:pt x="7284" y="6273"/>
                  </a:lnTo>
                  <a:cubicBezTo>
                    <a:pt x="7337" y="6259"/>
                    <a:pt x="7375" y="6211"/>
                    <a:pt x="7375" y="6156"/>
                  </a:cubicBezTo>
                  <a:lnTo>
                    <a:pt x="7375" y="3202"/>
                  </a:lnTo>
                  <a:lnTo>
                    <a:pt x="7536" y="3235"/>
                  </a:lnTo>
                  <a:cubicBezTo>
                    <a:pt x="7544" y="3237"/>
                    <a:pt x="7552" y="3238"/>
                    <a:pt x="7560" y="3238"/>
                  </a:cubicBezTo>
                  <a:cubicBezTo>
                    <a:pt x="7561" y="3238"/>
                    <a:pt x="7561" y="3237"/>
                    <a:pt x="7562" y="3237"/>
                  </a:cubicBezTo>
                  <a:cubicBezTo>
                    <a:pt x="7628" y="3237"/>
                    <a:pt x="7681" y="3183"/>
                    <a:pt x="7681" y="3117"/>
                  </a:cubicBezTo>
                  <a:cubicBezTo>
                    <a:pt x="7680" y="3093"/>
                    <a:pt x="7673" y="3070"/>
                    <a:pt x="7660" y="3050"/>
                  </a:cubicBezTo>
                  <a:close/>
                  <a:moveTo>
                    <a:pt x="622" y="5718"/>
                  </a:moveTo>
                  <a:cubicBezTo>
                    <a:pt x="622" y="5731"/>
                    <a:pt x="615" y="5744"/>
                    <a:pt x="605" y="5751"/>
                  </a:cubicBezTo>
                  <a:cubicBezTo>
                    <a:pt x="598" y="5756"/>
                    <a:pt x="590" y="5758"/>
                    <a:pt x="582" y="5758"/>
                  </a:cubicBezTo>
                  <a:cubicBezTo>
                    <a:pt x="577" y="5758"/>
                    <a:pt x="572" y="5758"/>
                    <a:pt x="568" y="5756"/>
                  </a:cubicBezTo>
                  <a:lnTo>
                    <a:pt x="316" y="5663"/>
                  </a:lnTo>
                  <a:cubicBezTo>
                    <a:pt x="300" y="5657"/>
                    <a:pt x="289" y="5642"/>
                    <a:pt x="289" y="5626"/>
                  </a:cubicBezTo>
                  <a:lnTo>
                    <a:pt x="289" y="5045"/>
                  </a:lnTo>
                  <a:cubicBezTo>
                    <a:pt x="289" y="5033"/>
                    <a:pt x="294" y="5022"/>
                    <a:pt x="304" y="5015"/>
                  </a:cubicBezTo>
                  <a:cubicBezTo>
                    <a:pt x="313" y="5007"/>
                    <a:pt x="325" y="5004"/>
                    <a:pt x="337" y="5006"/>
                  </a:cubicBezTo>
                  <a:lnTo>
                    <a:pt x="589" y="5053"/>
                  </a:lnTo>
                  <a:cubicBezTo>
                    <a:pt x="608" y="5057"/>
                    <a:pt x="622" y="5073"/>
                    <a:pt x="622" y="5093"/>
                  </a:cubicBezTo>
                  <a:lnTo>
                    <a:pt x="622" y="5718"/>
                  </a:lnTo>
                  <a:close/>
                  <a:moveTo>
                    <a:pt x="622" y="4780"/>
                  </a:moveTo>
                  <a:cubicBezTo>
                    <a:pt x="622" y="4791"/>
                    <a:pt x="617" y="4802"/>
                    <a:pt x="608" y="4810"/>
                  </a:cubicBezTo>
                  <a:cubicBezTo>
                    <a:pt x="601" y="4817"/>
                    <a:pt x="591" y="4820"/>
                    <a:pt x="582" y="4820"/>
                  </a:cubicBezTo>
                  <a:lnTo>
                    <a:pt x="578" y="4820"/>
                  </a:lnTo>
                  <a:lnTo>
                    <a:pt x="325" y="4796"/>
                  </a:lnTo>
                  <a:cubicBezTo>
                    <a:pt x="305" y="4793"/>
                    <a:pt x="289" y="4776"/>
                    <a:pt x="289" y="4756"/>
                  </a:cubicBezTo>
                  <a:lnTo>
                    <a:pt x="289" y="4175"/>
                  </a:lnTo>
                  <a:cubicBezTo>
                    <a:pt x="289" y="4154"/>
                    <a:pt x="305" y="4137"/>
                    <a:pt x="326" y="4135"/>
                  </a:cubicBezTo>
                  <a:lnTo>
                    <a:pt x="578" y="4115"/>
                  </a:lnTo>
                  <a:cubicBezTo>
                    <a:pt x="589" y="4114"/>
                    <a:pt x="601" y="4117"/>
                    <a:pt x="609" y="4125"/>
                  </a:cubicBezTo>
                  <a:cubicBezTo>
                    <a:pt x="617" y="4132"/>
                    <a:pt x="622" y="4143"/>
                    <a:pt x="622" y="4154"/>
                  </a:cubicBezTo>
                  <a:lnTo>
                    <a:pt x="622" y="4780"/>
                  </a:lnTo>
                  <a:lnTo>
                    <a:pt x="622" y="4780"/>
                  </a:lnTo>
                  <a:close/>
                  <a:moveTo>
                    <a:pt x="622" y="3842"/>
                  </a:moveTo>
                  <a:cubicBezTo>
                    <a:pt x="622" y="3861"/>
                    <a:pt x="608" y="3878"/>
                    <a:pt x="588" y="3881"/>
                  </a:cubicBezTo>
                  <a:lnTo>
                    <a:pt x="336" y="3925"/>
                  </a:lnTo>
                  <a:cubicBezTo>
                    <a:pt x="334" y="3925"/>
                    <a:pt x="332" y="3925"/>
                    <a:pt x="329" y="3925"/>
                  </a:cubicBezTo>
                  <a:cubicBezTo>
                    <a:pt x="320" y="3925"/>
                    <a:pt x="311" y="3922"/>
                    <a:pt x="303" y="3916"/>
                  </a:cubicBezTo>
                  <a:cubicBezTo>
                    <a:pt x="294" y="3908"/>
                    <a:pt x="289" y="3897"/>
                    <a:pt x="289" y="3885"/>
                  </a:cubicBezTo>
                  <a:lnTo>
                    <a:pt x="289" y="3305"/>
                  </a:lnTo>
                  <a:cubicBezTo>
                    <a:pt x="289" y="3288"/>
                    <a:pt x="300" y="3273"/>
                    <a:pt x="316" y="3267"/>
                  </a:cubicBezTo>
                  <a:lnTo>
                    <a:pt x="568" y="3178"/>
                  </a:lnTo>
                  <a:cubicBezTo>
                    <a:pt x="580" y="3174"/>
                    <a:pt x="594" y="3176"/>
                    <a:pt x="605" y="3183"/>
                  </a:cubicBezTo>
                  <a:cubicBezTo>
                    <a:pt x="616" y="3191"/>
                    <a:pt x="622" y="3203"/>
                    <a:pt x="622" y="3216"/>
                  </a:cubicBezTo>
                  <a:lnTo>
                    <a:pt x="622" y="3842"/>
                  </a:lnTo>
                  <a:lnTo>
                    <a:pt x="622" y="3842"/>
                  </a:lnTo>
                  <a:close/>
                  <a:moveTo>
                    <a:pt x="1267" y="5956"/>
                  </a:moveTo>
                  <a:cubicBezTo>
                    <a:pt x="1267" y="5969"/>
                    <a:pt x="1260" y="5981"/>
                    <a:pt x="1249" y="5989"/>
                  </a:cubicBezTo>
                  <a:cubicBezTo>
                    <a:pt x="1243" y="5993"/>
                    <a:pt x="1235" y="5996"/>
                    <a:pt x="1226" y="5996"/>
                  </a:cubicBezTo>
                  <a:cubicBezTo>
                    <a:pt x="1222" y="5996"/>
                    <a:pt x="1217" y="5995"/>
                    <a:pt x="1212" y="5993"/>
                  </a:cubicBezTo>
                  <a:lnTo>
                    <a:pt x="863" y="5865"/>
                  </a:lnTo>
                  <a:cubicBezTo>
                    <a:pt x="847" y="5859"/>
                    <a:pt x="836" y="5844"/>
                    <a:pt x="836" y="5827"/>
                  </a:cubicBezTo>
                  <a:lnTo>
                    <a:pt x="836" y="5148"/>
                  </a:lnTo>
                  <a:cubicBezTo>
                    <a:pt x="836" y="5136"/>
                    <a:pt x="842" y="5125"/>
                    <a:pt x="851" y="5117"/>
                  </a:cubicBezTo>
                  <a:cubicBezTo>
                    <a:pt x="860" y="5110"/>
                    <a:pt x="872" y="5107"/>
                    <a:pt x="884" y="5109"/>
                  </a:cubicBezTo>
                  <a:lnTo>
                    <a:pt x="1234" y="5175"/>
                  </a:lnTo>
                  <a:cubicBezTo>
                    <a:pt x="1253" y="5178"/>
                    <a:pt x="1267" y="5195"/>
                    <a:pt x="1267" y="5214"/>
                  </a:cubicBezTo>
                  <a:lnTo>
                    <a:pt x="1267" y="5956"/>
                  </a:lnTo>
                  <a:lnTo>
                    <a:pt x="1267" y="5956"/>
                  </a:lnTo>
                  <a:close/>
                  <a:moveTo>
                    <a:pt x="1267" y="4843"/>
                  </a:moveTo>
                  <a:cubicBezTo>
                    <a:pt x="1267" y="4854"/>
                    <a:pt x="1262" y="4865"/>
                    <a:pt x="1253" y="4873"/>
                  </a:cubicBezTo>
                  <a:cubicBezTo>
                    <a:pt x="1246" y="4879"/>
                    <a:pt x="1237" y="4883"/>
                    <a:pt x="1227" y="4883"/>
                  </a:cubicBezTo>
                  <a:cubicBezTo>
                    <a:pt x="1225" y="4883"/>
                    <a:pt x="1224" y="4883"/>
                    <a:pt x="1223" y="4883"/>
                  </a:cubicBezTo>
                  <a:lnTo>
                    <a:pt x="873" y="4849"/>
                  </a:lnTo>
                  <a:cubicBezTo>
                    <a:pt x="852" y="4847"/>
                    <a:pt x="836" y="4830"/>
                    <a:pt x="836" y="4809"/>
                  </a:cubicBezTo>
                  <a:lnTo>
                    <a:pt x="836" y="4130"/>
                  </a:lnTo>
                  <a:cubicBezTo>
                    <a:pt x="836" y="4109"/>
                    <a:pt x="852" y="4092"/>
                    <a:pt x="873" y="4090"/>
                  </a:cubicBezTo>
                  <a:lnTo>
                    <a:pt x="1223" y="4061"/>
                  </a:lnTo>
                  <a:cubicBezTo>
                    <a:pt x="1234" y="4060"/>
                    <a:pt x="1245" y="4064"/>
                    <a:pt x="1254" y="4071"/>
                  </a:cubicBezTo>
                  <a:cubicBezTo>
                    <a:pt x="1262" y="4079"/>
                    <a:pt x="1267" y="4090"/>
                    <a:pt x="1267" y="4101"/>
                  </a:cubicBezTo>
                  <a:lnTo>
                    <a:pt x="1267" y="4843"/>
                  </a:lnTo>
                  <a:close/>
                  <a:moveTo>
                    <a:pt x="1267" y="3730"/>
                  </a:moveTo>
                  <a:cubicBezTo>
                    <a:pt x="1267" y="3750"/>
                    <a:pt x="1253" y="3767"/>
                    <a:pt x="1233" y="3770"/>
                  </a:cubicBezTo>
                  <a:lnTo>
                    <a:pt x="883" y="3830"/>
                  </a:lnTo>
                  <a:cubicBezTo>
                    <a:pt x="881" y="3831"/>
                    <a:pt x="879" y="3831"/>
                    <a:pt x="877" y="3831"/>
                  </a:cubicBezTo>
                  <a:cubicBezTo>
                    <a:pt x="867" y="3831"/>
                    <a:pt x="858" y="3827"/>
                    <a:pt x="851" y="3821"/>
                  </a:cubicBezTo>
                  <a:cubicBezTo>
                    <a:pt x="842" y="3814"/>
                    <a:pt x="836" y="3803"/>
                    <a:pt x="836" y="3791"/>
                  </a:cubicBezTo>
                  <a:lnTo>
                    <a:pt x="836" y="3112"/>
                  </a:lnTo>
                  <a:cubicBezTo>
                    <a:pt x="836" y="3095"/>
                    <a:pt x="847" y="3080"/>
                    <a:pt x="863" y="3074"/>
                  </a:cubicBezTo>
                  <a:lnTo>
                    <a:pt x="1213" y="2951"/>
                  </a:lnTo>
                  <a:cubicBezTo>
                    <a:pt x="1226" y="2946"/>
                    <a:pt x="1239" y="2948"/>
                    <a:pt x="1250" y="2956"/>
                  </a:cubicBezTo>
                  <a:cubicBezTo>
                    <a:pt x="1260" y="2963"/>
                    <a:pt x="1267" y="2975"/>
                    <a:pt x="1267" y="2988"/>
                  </a:cubicBezTo>
                  <a:lnTo>
                    <a:pt x="1267" y="3730"/>
                  </a:lnTo>
                  <a:lnTo>
                    <a:pt x="1267" y="3730"/>
                  </a:lnTo>
                  <a:close/>
                  <a:moveTo>
                    <a:pt x="2206" y="6301"/>
                  </a:moveTo>
                  <a:cubicBezTo>
                    <a:pt x="2206" y="6314"/>
                    <a:pt x="2200" y="6327"/>
                    <a:pt x="2189" y="6334"/>
                  </a:cubicBezTo>
                  <a:cubicBezTo>
                    <a:pt x="2182" y="6339"/>
                    <a:pt x="2174" y="6341"/>
                    <a:pt x="2166" y="6341"/>
                  </a:cubicBezTo>
                  <a:cubicBezTo>
                    <a:pt x="2161" y="6341"/>
                    <a:pt x="2156" y="6340"/>
                    <a:pt x="2152" y="6339"/>
                  </a:cubicBezTo>
                  <a:lnTo>
                    <a:pt x="1634" y="6148"/>
                  </a:lnTo>
                  <a:cubicBezTo>
                    <a:pt x="1618" y="6142"/>
                    <a:pt x="1608" y="6127"/>
                    <a:pt x="1608" y="6111"/>
                  </a:cubicBezTo>
                  <a:lnTo>
                    <a:pt x="1608" y="5293"/>
                  </a:lnTo>
                  <a:cubicBezTo>
                    <a:pt x="1608" y="5281"/>
                    <a:pt x="1613" y="5270"/>
                    <a:pt x="1622" y="5262"/>
                  </a:cubicBezTo>
                  <a:cubicBezTo>
                    <a:pt x="1632" y="5254"/>
                    <a:pt x="1644" y="5251"/>
                    <a:pt x="1655" y="5254"/>
                  </a:cubicBezTo>
                  <a:lnTo>
                    <a:pt x="2173" y="5351"/>
                  </a:lnTo>
                  <a:cubicBezTo>
                    <a:pt x="2192" y="5354"/>
                    <a:pt x="2206" y="5371"/>
                    <a:pt x="2206" y="5390"/>
                  </a:cubicBezTo>
                  <a:lnTo>
                    <a:pt x="2206" y="6301"/>
                  </a:lnTo>
                  <a:lnTo>
                    <a:pt x="2206" y="6301"/>
                  </a:lnTo>
                  <a:close/>
                  <a:moveTo>
                    <a:pt x="2206" y="4935"/>
                  </a:moveTo>
                  <a:cubicBezTo>
                    <a:pt x="2206" y="4946"/>
                    <a:pt x="2201" y="4957"/>
                    <a:pt x="2193" y="4964"/>
                  </a:cubicBezTo>
                  <a:cubicBezTo>
                    <a:pt x="2185" y="4971"/>
                    <a:pt x="2176" y="4975"/>
                    <a:pt x="2166" y="4975"/>
                  </a:cubicBezTo>
                  <a:cubicBezTo>
                    <a:pt x="2165" y="4975"/>
                    <a:pt x="2163" y="4975"/>
                    <a:pt x="2162" y="4975"/>
                  </a:cubicBezTo>
                  <a:lnTo>
                    <a:pt x="1644" y="4924"/>
                  </a:lnTo>
                  <a:cubicBezTo>
                    <a:pt x="1624" y="4922"/>
                    <a:pt x="1608" y="4905"/>
                    <a:pt x="1608" y="4884"/>
                  </a:cubicBezTo>
                  <a:lnTo>
                    <a:pt x="1608" y="4066"/>
                  </a:lnTo>
                  <a:cubicBezTo>
                    <a:pt x="1608" y="4045"/>
                    <a:pt x="1624" y="4028"/>
                    <a:pt x="1645" y="4026"/>
                  </a:cubicBezTo>
                  <a:lnTo>
                    <a:pt x="2163" y="3983"/>
                  </a:lnTo>
                  <a:cubicBezTo>
                    <a:pt x="2174" y="3983"/>
                    <a:pt x="2185" y="3986"/>
                    <a:pt x="2193" y="3994"/>
                  </a:cubicBezTo>
                  <a:cubicBezTo>
                    <a:pt x="2201" y="4002"/>
                    <a:pt x="2206" y="4012"/>
                    <a:pt x="2206" y="4024"/>
                  </a:cubicBezTo>
                  <a:lnTo>
                    <a:pt x="2206" y="4935"/>
                  </a:lnTo>
                  <a:close/>
                  <a:moveTo>
                    <a:pt x="2206" y="3568"/>
                  </a:moveTo>
                  <a:cubicBezTo>
                    <a:pt x="2206" y="3588"/>
                    <a:pt x="2192" y="3604"/>
                    <a:pt x="2173" y="3608"/>
                  </a:cubicBezTo>
                  <a:lnTo>
                    <a:pt x="1655" y="3697"/>
                  </a:lnTo>
                  <a:cubicBezTo>
                    <a:pt x="1653" y="3697"/>
                    <a:pt x="1651" y="3698"/>
                    <a:pt x="1648" y="3698"/>
                  </a:cubicBezTo>
                  <a:cubicBezTo>
                    <a:pt x="1639" y="3698"/>
                    <a:pt x="1630" y="3694"/>
                    <a:pt x="1622" y="3688"/>
                  </a:cubicBezTo>
                  <a:cubicBezTo>
                    <a:pt x="1613" y="3680"/>
                    <a:pt x="1608" y="3669"/>
                    <a:pt x="1608" y="3657"/>
                  </a:cubicBezTo>
                  <a:lnTo>
                    <a:pt x="1608" y="2840"/>
                  </a:lnTo>
                  <a:cubicBezTo>
                    <a:pt x="1608" y="2823"/>
                    <a:pt x="1619" y="2807"/>
                    <a:pt x="1635" y="2802"/>
                  </a:cubicBezTo>
                  <a:lnTo>
                    <a:pt x="2153" y="2619"/>
                  </a:lnTo>
                  <a:cubicBezTo>
                    <a:pt x="2165" y="2615"/>
                    <a:pt x="2179" y="2617"/>
                    <a:pt x="2189" y="2624"/>
                  </a:cubicBezTo>
                  <a:cubicBezTo>
                    <a:pt x="2200" y="2632"/>
                    <a:pt x="2206" y="2644"/>
                    <a:pt x="2206" y="2657"/>
                  </a:cubicBezTo>
                  <a:lnTo>
                    <a:pt x="2206" y="3568"/>
                  </a:lnTo>
                  <a:lnTo>
                    <a:pt x="2206" y="3568"/>
                  </a:lnTo>
                  <a:close/>
                  <a:moveTo>
                    <a:pt x="3587" y="6221"/>
                  </a:moveTo>
                  <a:cubicBezTo>
                    <a:pt x="3587" y="6240"/>
                    <a:pt x="3573" y="6257"/>
                    <a:pt x="3553" y="6260"/>
                  </a:cubicBezTo>
                  <a:lnTo>
                    <a:pt x="2729" y="6400"/>
                  </a:lnTo>
                  <a:cubicBezTo>
                    <a:pt x="2727" y="6400"/>
                    <a:pt x="2725" y="6400"/>
                    <a:pt x="2722" y="6400"/>
                  </a:cubicBezTo>
                  <a:cubicBezTo>
                    <a:pt x="2713" y="6400"/>
                    <a:pt x="2704" y="6397"/>
                    <a:pt x="2697" y="6391"/>
                  </a:cubicBezTo>
                  <a:cubicBezTo>
                    <a:pt x="2687" y="6383"/>
                    <a:pt x="2682" y="6372"/>
                    <a:pt x="2682" y="6360"/>
                  </a:cubicBezTo>
                  <a:lnTo>
                    <a:pt x="2682" y="5420"/>
                  </a:lnTo>
                  <a:cubicBezTo>
                    <a:pt x="2682" y="5399"/>
                    <a:pt x="2698" y="5382"/>
                    <a:pt x="2719" y="5380"/>
                  </a:cubicBezTo>
                  <a:lnTo>
                    <a:pt x="3543" y="5309"/>
                  </a:lnTo>
                  <a:cubicBezTo>
                    <a:pt x="3554" y="5308"/>
                    <a:pt x="3566" y="5312"/>
                    <a:pt x="3574" y="5319"/>
                  </a:cubicBezTo>
                  <a:cubicBezTo>
                    <a:pt x="3582" y="5327"/>
                    <a:pt x="3587" y="5338"/>
                    <a:pt x="3587" y="5349"/>
                  </a:cubicBezTo>
                  <a:lnTo>
                    <a:pt x="3587" y="6221"/>
                  </a:lnTo>
                  <a:lnTo>
                    <a:pt x="3587" y="6221"/>
                  </a:lnTo>
                  <a:close/>
                  <a:moveTo>
                    <a:pt x="3587" y="4913"/>
                  </a:moveTo>
                  <a:cubicBezTo>
                    <a:pt x="3587" y="4935"/>
                    <a:pt x="3570" y="4952"/>
                    <a:pt x="3548" y="4953"/>
                  </a:cubicBezTo>
                  <a:lnTo>
                    <a:pt x="2724" y="4991"/>
                  </a:lnTo>
                  <a:lnTo>
                    <a:pt x="2722" y="4991"/>
                  </a:lnTo>
                  <a:cubicBezTo>
                    <a:pt x="2712" y="4991"/>
                    <a:pt x="2702" y="4986"/>
                    <a:pt x="2695" y="4979"/>
                  </a:cubicBezTo>
                  <a:cubicBezTo>
                    <a:pt x="2687" y="4972"/>
                    <a:pt x="2682" y="4961"/>
                    <a:pt x="2682" y="4950"/>
                  </a:cubicBezTo>
                  <a:lnTo>
                    <a:pt x="2682" y="4010"/>
                  </a:lnTo>
                  <a:cubicBezTo>
                    <a:pt x="2682" y="4000"/>
                    <a:pt x="2687" y="3989"/>
                    <a:pt x="2695" y="3982"/>
                  </a:cubicBezTo>
                  <a:cubicBezTo>
                    <a:pt x="2703" y="3974"/>
                    <a:pt x="2713" y="3970"/>
                    <a:pt x="2724" y="3970"/>
                  </a:cubicBezTo>
                  <a:lnTo>
                    <a:pt x="3548" y="4002"/>
                  </a:lnTo>
                  <a:cubicBezTo>
                    <a:pt x="3570" y="4002"/>
                    <a:pt x="3587" y="4020"/>
                    <a:pt x="3587" y="4042"/>
                  </a:cubicBezTo>
                  <a:lnTo>
                    <a:pt x="3587" y="4913"/>
                  </a:lnTo>
                  <a:close/>
                  <a:moveTo>
                    <a:pt x="3587" y="3606"/>
                  </a:moveTo>
                  <a:cubicBezTo>
                    <a:pt x="3587" y="3617"/>
                    <a:pt x="3582" y="3628"/>
                    <a:pt x="3574" y="3636"/>
                  </a:cubicBezTo>
                  <a:cubicBezTo>
                    <a:pt x="3566" y="3642"/>
                    <a:pt x="3557" y="3646"/>
                    <a:pt x="3547" y="3646"/>
                  </a:cubicBezTo>
                  <a:cubicBezTo>
                    <a:pt x="3545" y="3646"/>
                    <a:pt x="3544" y="3646"/>
                    <a:pt x="3543" y="3646"/>
                  </a:cubicBezTo>
                  <a:lnTo>
                    <a:pt x="2719" y="3581"/>
                  </a:lnTo>
                  <a:cubicBezTo>
                    <a:pt x="2699" y="3579"/>
                    <a:pt x="2682" y="3561"/>
                    <a:pt x="2682" y="3541"/>
                  </a:cubicBezTo>
                  <a:lnTo>
                    <a:pt x="2682" y="2601"/>
                  </a:lnTo>
                  <a:cubicBezTo>
                    <a:pt x="2682" y="2589"/>
                    <a:pt x="2687" y="2578"/>
                    <a:pt x="2696" y="2570"/>
                  </a:cubicBezTo>
                  <a:cubicBezTo>
                    <a:pt x="2705" y="2562"/>
                    <a:pt x="2717" y="2559"/>
                    <a:pt x="2729" y="2561"/>
                  </a:cubicBezTo>
                  <a:lnTo>
                    <a:pt x="3553" y="2695"/>
                  </a:lnTo>
                  <a:cubicBezTo>
                    <a:pt x="3572" y="2698"/>
                    <a:pt x="3587" y="2715"/>
                    <a:pt x="3587" y="2734"/>
                  </a:cubicBezTo>
                  <a:lnTo>
                    <a:pt x="3587" y="3606"/>
                  </a:lnTo>
                  <a:close/>
                  <a:moveTo>
                    <a:pt x="4620" y="6046"/>
                  </a:moveTo>
                  <a:cubicBezTo>
                    <a:pt x="4620" y="6065"/>
                    <a:pt x="4606" y="6082"/>
                    <a:pt x="4587" y="6085"/>
                  </a:cubicBezTo>
                  <a:lnTo>
                    <a:pt x="3922" y="6198"/>
                  </a:lnTo>
                  <a:cubicBezTo>
                    <a:pt x="3920" y="6198"/>
                    <a:pt x="3918" y="6198"/>
                    <a:pt x="3915" y="6198"/>
                  </a:cubicBezTo>
                  <a:cubicBezTo>
                    <a:pt x="3906" y="6198"/>
                    <a:pt x="3897" y="6195"/>
                    <a:pt x="3889" y="6189"/>
                  </a:cubicBezTo>
                  <a:cubicBezTo>
                    <a:pt x="3880" y="6181"/>
                    <a:pt x="3875" y="6170"/>
                    <a:pt x="3875" y="6158"/>
                  </a:cubicBezTo>
                  <a:lnTo>
                    <a:pt x="3875" y="5317"/>
                  </a:lnTo>
                  <a:cubicBezTo>
                    <a:pt x="3875" y="5296"/>
                    <a:pt x="3891" y="5279"/>
                    <a:pt x="3912" y="5277"/>
                  </a:cubicBezTo>
                  <a:lnTo>
                    <a:pt x="4577" y="5220"/>
                  </a:lnTo>
                  <a:cubicBezTo>
                    <a:pt x="4588" y="5219"/>
                    <a:pt x="4599" y="5222"/>
                    <a:pt x="4607" y="5230"/>
                  </a:cubicBezTo>
                  <a:cubicBezTo>
                    <a:pt x="4616" y="5238"/>
                    <a:pt x="4620" y="5248"/>
                    <a:pt x="4620" y="5259"/>
                  </a:cubicBezTo>
                  <a:lnTo>
                    <a:pt x="4620" y="6046"/>
                  </a:lnTo>
                  <a:lnTo>
                    <a:pt x="4620" y="6046"/>
                  </a:lnTo>
                  <a:close/>
                  <a:moveTo>
                    <a:pt x="4620" y="4867"/>
                  </a:moveTo>
                  <a:cubicBezTo>
                    <a:pt x="4620" y="4888"/>
                    <a:pt x="4603" y="4906"/>
                    <a:pt x="4582" y="4907"/>
                  </a:cubicBezTo>
                  <a:lnTo>
                    <a:pt x="3917" y="4937"/>
                  </a:lnTo>
                  <a:lnTo>
                    <a:pt x="3915" y="4937"/>
                  </a:lnTo>
                  <a:cubicBezTo>
                    <a:pt x="3905" y="4937"/>
                    <a:pt x="3895" y="4933"/>
                    <a:pt x="3888" y="4926"/>
                  </a:cubicBezTo>
                  <a:cubicBezTo>
                    <a:pt x="3880" y="4918"/>
                    <a:pt x="3875" y="4908"/>
                    <a:pt x="3875" y="4897"/>
                  </a:cubicBezTo>
                  <a:lnTo>
                    <a:pt x="3875" y="4056"/>
                  </a:lnTo>
                  <a:cubicBezTo>
                    <a:pt x="3875" y="4045"/>
                    <a:pt x="3880" y="4035"/>
                    <a:pt x="3888" y="4027"/>
                  </a:cubicBezTo>
                  <a:cubicBezTo>
                    <a:pt x="3895" y="4019"/>
                    <a:pt x="3906" y="4015"/>
                    <a:pt x="3917" y="4016"/>
                  </a:cubicBezTo>
                  <a:lnTo>
                    <a:pt x="4582" y="4041"/>
                  </a:lnTo>
                  <a:cubicBezTo>
                    <a:pt x="4603" y="4042"/>
                    <a:pt x="4620" y="4059"/>
                    <a:pt x="4620" y="4081"/>
                  </a:cubicBezTo>
                  <a:lnTo>
                    <a:pt x="4620" y="4867"/>
                  </a:lnTo>
                  <a:lnTo>
                    <a:pt x="4620" y="4867"/>
                  </a:lnTo>
                  <a:close/>
                  <a:moveTo>
                    <a:pt x="4620" y="3688"/>
                  </a:moveTo>
                  <a:cubicBezTo>
                    <a:pt x="4620" y="3699"/>
                    <a:pt x="4616" y="3710"/>
                    <a:pt x="4607" y="3718"/>
                  </a:cubicBezTo>
                  <a:cubicBezTo>
                    <a:pt x="4600" y="3725"/>
                    <a:pt x="4590" y="3729"/>
                    <a:pt x="4580" y="3729"/>
                  </a:cubicBezTo>
                  <a:cubicBezTo>
                    <a:pt x="4579" y="3729"/>
                    <a:pt x="4578" y="3728"/>
                    <a:pt x="4577" y="3728"/>
                  </a:cubicBezTo>
                  <a:lnTo>
                    <a:pt x="3912" y="3676"/>
                  </a:lnTo>
                  <a:cubicBezTo>
                    <a:pt x="3891" y="3674"/>
                    <a:pt x="3875" y="3656"/>
                    <a:pt x="3875" y="3636"/>
                  </a:cubicBezTo>
                  <a:lnTo>
                    <a:pt x="3875" y="2795"/>
                  </a:lnTo>
                  <a:cubicBezTo>
                    <a:pt x="3875" y="2783"/>
                    <a:pt x="3880" y="2772"/>
                    <a:pt x="3889" y="2764"/>
                  </a:cubicBezTo>
                  <a:cubicBezTo>
                    <a:pt x="3898" y="2756"/>
                    <a:pt x="3910" y="2753"/>
                    <a:pt x="3922" y="2755"/>
                  </a:cubicBezTo>
                  <a:lnTo>
                    <a:pt x="4586" y="2863"/>
                  </a:lnTo>
                  <a:cubicBezTo>
                    <a:pt x="4606" y="2866"/>
                    <a:pt x="4620" y="2883"/>
                    <a:pt x="4620" y="2903"/>
                  </a:cubicBezTo>
                  <a:lnTo>
                    <a:pt x="4620" y="3688"/>
                  </a:lnTo>
                  <a:lnTo>
                    <a:pt x="4620" y="3688"/>
                  </a:lnTo>
                  <a:close/>
                  <a:moveTo>
                    <a:pt x="2661" y="1995"/>
                  </a:moveTo>
                  <a:lnTo>
                    <a:pt x="2637" y="1990"/>
                  </a:lnTo>
                  <a:lnTo>
                    <a:pt x="3545" y="369"/>
                  </a:lnTo>
                  <a:lnTo>
                    <a:pt x="4651" y="2402"/>
                  </a:lnTo>
                  <a:lnTo>
                    <a:pt x="2661" y="1995"/>
                  </a:lnTo>
                  <a:close/>
                  <a:moveTo>
                    <a:pt x="5718" y="6554"/>
                  </a:moveTo>
                  <a:cubicBezTo>
                    <a:pt x="5718" y="6572"/>
                    <a:pt x="5706" y="6588"/>
                    <a:pt x="5688" y="6593"/>
                  </a:cubicBezTo>
                  <a:lnTo>
                    <a:pt x="5173" y="6723"/>
                  </a:lnTo>
                  <a:cubicBezTo>
                    <a:pt x="5169" y="6724"/>
                    <a:pt x="5166" y="6724"/>
                    <a:pt x="5163" y="6724"/>
                  </a:cubicBezTo>
                  <a:cubicBezTo>
                    <a:pt x="5154" y="6724"/>
                    <a:pt x="5145" y="6721"/>
                    <a:pt x="5138" y="6716"/>
                  </a:cubicBezTo>
                  <a:cubicBezTo>
                    <a:pt x="5128" y="6708"/>
                    <a:pt x="5123" y="6697"/>
                    <a:pt x="5123" y="6684"/>
                  </a:cubicBezTo>
                  <a:lnTo>
                    <a:pt x="5123" y="5209"/>
                  </a:lnTo>
                  <a:cubicBezTo>
                    <a:pt x="5123" y="5189"/>
                    <a:pt x="5138" y="5172"/>
                    <a:pt x="5158" y="5169"/>
                  </a:cubicBezTo>
                  <a:lnTo>
                    <a:pt x="5674" y="5108"/>
                  </a:lnTo>
                  <a:cubicBezTo>
                    <a:pt x="5685" y="5107"/>
                    <a:pt x="5696" y="5111"/>
                    <a:pt x="5705" y="5118"/>
                  </a:cubicBezTo>
                  <a:cubicBezTo>
                    <a:pt x="5713" y="5126"/>
                    <a:pt x="5718" y="5137"/>
                    <a:pt x="5718" y="5148"/>
                  </a:cubicBezTo>
                  <a:lnTo>
                    <a:pt x="5718" y="6554"/>
                  </a:lnTo>
                  <a:lnTo>
                    <a:pt x="5718" y="6554"/>
                  </a:lnTo>
                  <a:close/>
                  <a:moveTo>
                    <a:pt x="6588" y="5712"/>
                  </a:moveTo>
                  <a:cubicBezTo>
                    <a:pt x="6588" y="5732"/>
                    <a:pt x="6574" y="5748"/>
                    <a:pt x="6555" y="5751"/>
                  </a:cubicBezTo>
                  <a:lnTo>
                    <a:pt x="6144" y="5821"/>
                  </a:lnTo>
                  <a:cubicBezTo>
                    <a:pt x="6142" y="5822"/>
                    <a:pt x="6140" y="5822"/>
                    <a:pt x="6137" y="5822"/>
                  </a:cubicBezTo>
                  <a:cubicBezTo>
                    <a:pt x="6128" y="5822"/>
                    <a:pt x="6119" y="5818"/>
                    <a:pt x="6111" y="5812"/>
                  </a:cubicBezTo>
                  <a:cubicBezTo>
                    <a:pt x="6102" y="5805"/>
                    <a:pt x="6097" y="5794"/>
                    <a:pt x="6097" y="5782"/>
                  </a:cubicBezTo>
                  <a:lnTo>
                    <a:pt x="6097" y="5125"/>
                  </a:lnTo>
                  <a:cubicBezTo>
                    <a:pt x="6097" y="5104"/>
                    <a:pt x="6113" y="5087"/>
                    <a:pt x="6134" y="5085"/>
                  </a:cubicBezTo>
                  <a:lnTo>
                    <a:pt x="6545" y="5049"/>
                  </a:lnTo>
                  <a:cubicBezTo>
                    <a:pt x="6556" y="5048"/>
                    <a:pt x="6567" y="5052"/>
                    <a:pt x="6576" y="5060"/>
                  </a:cubicBezTo>
                  <a:cubicBezTo>
                    <a:pt x="6584" y="5067"/>
                    <a:pt x="6588" y="5078"/>
                    <a:pt x="6588" y="5089"/>
                  </a:cubicBezTo>
                  <a:lnTo>
                    <a:pt x="6588" y="5712"/>
                  </a:lnTo>
                  <a:lnTo>
                    <a:pt x="6588" y="5712"/>
                  </a:lnTo>
                  <a:close/>
                  <a:moveTo>
                    <a:pt x="6588" y="4778"/>
                  </a:moveTo>
                  <a:cubicBezTo>
                    <a:pt x="6588" y="4800"/>
                    <a:pt x="6571" y="4817"/>
                    <a:pt x="6550" y="4818"/>
                  </a:cubicBezTo>
                  <a:lnTo>
                    <a:pt x="6139" y="4837"/>
                  </a:lnTo>
                  <a:lnTo>
                    <a:pt x="6137" y="4837"/>
                  </a:lnTo>
                  <a:cubicBezTo>
                    <a:pt x="6127" y="4837"/>
                    <a:pt x="6117" y="4833"/>
                    <a:pt x="6109" y="4826"/>
                  </a:cubicBezTo>
                  <a:cubicBezTo>
                    <a:pt x="6101" y="4818"/>
                    <a:pt x="6097" y="4808"/>
                    <a:pt x="6097" y="4797"/>
                  </a:cubicBezTo>
                  <a:lnTo>
                    <a:pt x="6097" y="4140"/>
                  </a:lnTo>
                  <a:cubicBezTo>
                    <a:pt x="6097" y="4129"/>
                    <a:pt x="6101" y="4119"/>
                    <a:pt x="6109" y="4111"/>
                  </a:cubicBezTo>
                  <a:cubicBezTo>
                    <a:pt x="6117" y="4104"/>
                    <a:pt x="6128" y="4099"/>
                    <a:pt x="6139" y="4100"/>
                  </a:cubicBezTo>
                  <a:lnTo>
                    <a:pt x="6550" y="4116"/>
                  </a:lnTo>
                  <a:cubicBezTo>
                    <a:pt x="6571" y="4116"/>
                    <a:pt x="6588" y="4134"/>
                    <a:pt x="6588" y="4156"/>
                  </a:cubicBezTo>
                  <a:lnTo>
                    <a:pt x="6588" y="4778"/>
                  </a:lnTo>
                  <a:close/>
                  <a:moveTo>
                    <a:pt x="6588" y="3845"/>
                  </a:moveTo>
                  <a:cubicBezTo>
                    <a:pt x="6588" y="3856"/>
                    <a:pt x="6584" y="3867"/>
                    <a:pt x="6575" y="3874"/>
                  </a:cubicBezTo>
                  <a:cubicBezTo>
                    <a:pt x="6568" y="3881"/>
                    <a:pt x="6558" y="3885"/>
                    <a:pt x="6548" y="3885"/>
                  </a:cubicBezTo>
                  <a:lnTo>
                    <a:pt x="6545" y="3885"/>
                  </a:lnTo>
                  <a:lnTo>
                    <a:pt x="6134" y="3852"/>
                  </a:lnTo>
                  <a:cubicBezTo>
                    <a:pt x="6113" y="3850"/>
                    <a:pt x="6097" y="3833"/>
                    <a:pt x="6097" y="3812"/>
                  </a:cubicBezTo>
                  <a:lnTo>
                    <a:pt x="6097" y="3155"/>
                  </a:lnTo>
                  <a:cubicBezTo>
                    <a:pt x="6097" y="3144"/>
                    <a:pt x="6102" y="3132"/>
                    <a:pt x="6111" y="3125"/>
                  </a:cubicBezTo>
                  <a:cubicBezTo>
                    <a:pt x="6120" y="3117"/>
                    <a:pt x="6132" y="3114"/>
                    <a:pt x="6143" y="3116"/>
                  </a:cubicBezTo>
                  <a:lnTo>
                    <a:pt x="6555" y="3182"/>
                  </a:lnTo>
                  <a:cubicBezTo>
                    <a:pt x="6574" y="3186"/>
                    <a:pt x="6588" y="3202"/>
                    <a:pt x="6588" y="3222"/>
                  </a:cubicBezTo>
                  <a:lnTo>
                    <a:pt x="6588" y="3845"/>
                  </a:lnTo>
                  <a:lnTo>
                    <a:pt x="6588" y="3845"/>
                  </a:lnTo>
                  <a:close/>
                  <a:moveTo>
                    <a:pt x="7131" y="5620"/>
                  </a:moveTo>
                  <a:cubicBezTo>
                    <a:pt x="7131" y="5640"/>
                    <a:pt x="7117" y="5657"/>
                    <a:pt x="7097" y="5660"/>
                  </a:cubicBezTo>
                  <a:lnTo>
                    <a:pt x="6745" y="5719"/>
                  </a:lnTo>
                  <a:cubicBezTo>
                    <a:pt x="6743" y="5720"/>
                    <a:pt x="6740" y="5720"/>
                    <a:pt x="6738" y="5720"/>
                  </a:cubicBezTo>
                  <a:cubicBezTo>
                    <a:pt x="6729" y="5720"/>
                    <a:pt x="6720" y="5717"/>
                    <a:pt x="6712" y="5710"/>
                  </a:cubicBezTo>
                  <a:cubicBezTo>
                    <a:pt x="6703" y="5703"/>
                    <a:pt x="6698" y="5692"/>
                    <a:pt x="6698" y="5680"/>
                  </a:cubicBezTo>
                  <a:lnTo>
                    <a:pt x="6698" y="5073"/>
                  </a:lnTo>
                  <a:cubicBezTo>
                    <a:pt x="6698" y="5052"/>
                    <a:pt x="6714" y="5035"/>
                    <a:pt x="6735" y="5033"/>
                  </a:cubicBezTo>
                  <a:lnTo>
                    <a:pt x="7087" y="5002"/>
                  </a:lnTo>
                  <a:cubicBezTo>
                    <a:pt x="7098" y="5002"/>
                    <a:pt x="7110" y="5005"/>
                    <a:pt x="7118" y="5013"/>
                  </a:cubicBezTo>
                  <a:cubicBezTo>
                    <a:pt x="7126" y="5020"/>
                    <a:pt x="7131" y="5031"/>
                    <a:pt x="7131" y="5042"/>
                  </a:cubicBezTo>
                  <a:lnTo>
                    <a:pt x="7131" y="5620"/>
                  </a:lnTo>
                  <a:lnTo>
                    <a:pt x="7131" y="5620"/>
                  </a:lnTo>
                  <a:close/>
                  <a:moveTo>
                    <a:pt x="7131" y="4754"/>
                  </a:moveTo>
                  <a:cubicBezTo>
                    <a:pt x="7131" y="4775"/>
                    <a:pt x="7114" y="4793"/>
                    <a:pt x="7092" y="4794"/>
                  </a:cubicBezTo>
                  <a:lnTo>
                    <a:pt x="6740" y="4810"/>
                  </a:lnTo>
                  <a:lnTo>
                    <a:pt x="6738" y="4810"/>
                  </a:lnTo>
                  <a:cubicBezTo>
                    <a:pt x="6728" y="4810"/>
                    <a:pt x="6718" y="4806"/>
                    <a:pt x="6710" y="4799"/>
                  </a:cubicBezTo>
                  <a:cubicBezTo>
                    <a:pt x="6703" y="4791"/>
                    <a:pt x="6698" y="4781"/>
                    <a:pt x="6698" y="4770"/>
                  </a:cubicBezTo>
                  <a:lnTo>
                    <a:pt x="6698" y="4163"/>
                  </a:lnTo>
                  <a:cubicBezTo>
                    <a:pt x="6698" y="4152"/>
                    <a:pt x="6703" y="4142"/>
                    <a:pt x="6710" y="4135"/>
                  </a:cubicBezTo>
                  <a:cubicBezTo>
                    <a:pt x="6718" y="4127"/>
                    <a:pt x="6729" y="4123"/>
                    <a:pt x="6740" y="4123"/>
                  </a:cubicBezTo>
                  <a:lnTo>
                    <a:pt x="7092" y="4137"/>
                  </a:lnTo>
                  <a:cubicBezTo>
                    <a:pt x="7114" y="4137"/>
                    <a:pt x="7131" y="4155"/>
                    <a:pt x="7131" y="4177"/>
                  </a:cubicBezTo>
                  <a:lnTo>
                    <a:pt x="7131" y="4754"/>
                  </a:lnTo>
                  <a:close/>
                  <a:moveTo>
                    <a:pt x="7131" y="3888"/>
                  </a:moveTo>
                  <a:cubicBezTo>
                    <a:pt x="7131" y="3899"/>
                    <a:pt x="7126" y="3910"/>
                    <a:pt x="7118" y="3917"/>
                  </a:cubicBezTo>
                  <a:cubicBezTo>
                    <a:pt x="7110" y="3924"/>
                    <a:pt x="7101" y="3928"/>
                    <a:pt x="7091" y="3928"/>
                  </a:cubicBezTo>
                  <a:lnTo>
                    <a:pt x="7087" y="3928"/>
                  </a:lnTo>
                  <a:lnTo>
                    <a:pt x="6735" y="3900"/>
                  </a:lnTo>
                  <a:cubicBezTo>
                    <a:pt x="6714" y="3898"/>
                    <a:pt x="6698" y="3881"/>
                    <a:pt x="6698" y="3860"/>
                  </a:cubicBezTo>
                  <a:lnTo>
                    <a:pt x="6698" y="3253"/>
                  </a:lnTo>
                  <a:cubicBezTo>
                    <a:pt x="6698" y="3241"/>
                    <a:pt x="6703" y="3230"/>
                    <a:pt x="6712" y="3223"/>
                  </a:cubicBezTo>
                  <a:cubicBezTo>
                    <a:pt x="6721" y="3215"/>
                    <a:pt x="6733" y="3212"/>
                    <a:pt x="6744" y="3213"/>
                  </a:cubicBezTo>
                  <a:lnTo>
                    <a:pt x="7097" y="3271"/>
                  </a:lnTo>
                  <a:cubicBezTo>
                    <a:pt x="7116" y="3274"/>
                    <a:pt x="7130" y="3291"/>
                    <a:pt x="7130" y="3310"/>
                  </a:cubicBezTo>
                  <a:lnTo>
                    <a:pt x="7130" y="3888"/>
                  </a:lnTo>
                  <a:lnTo>
                    <a:pt x="7131" y="3888"/>
                  </a:lnTo>
                  <a:close/>
                  <a:moveTo>
                    <a:pt x="5873" y="2650"/>
                  </a:moveTo>
                  <a:lnTo>
                    <a:pt x="6033" y="2396"/>
                  </a:lnTo>
                  <a:lnTo>
                    <a:pt x="6543" y="1588"/>
                  </a:lnTo>
                  <a:lnTo>
                    <a:pt x="7323" y="2946"/>
                  </a:lnTo>
                  <a:lnTo>
                    <a:pt x="5873" y="2650"/>
                  </a:lnTo>
                  <a:close/>
                </a:path>
              </a:pathLst>
            </a:custGeom>
            <a:solidFill>
              <a:schemeClr val="bg1">
                <a:lumMod val="50000"/>
              </a:schemeClr>
            </a:solidFill>
            <a:ln>
              <a:noFill/>
            </a:ln>
          </p:spPr>
        </p:sp>
        <p:sp>
          <p:nvSpPr>
            <p:cNvPr id="20" name="Freeform 7"/>
            <p:cNvSpPr/>
            <p:nvPr/>
          </p:nvSpPr>
          <p:spPr bwMode="auto">
            <a:xfrm>
              <a:off x="2443035" y="2654937"/>
              <a:ext cx="1920647" cy="1143154"/>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558ED5"/>
            </a:solidFill>
            <a:ln w="12700" cap="flat" cmpd="sng" algn="ctr">
              <a:noFill/>
              <a:prstDash val="solid"/>
              <a:round/>
              <a:headEnd type="none" w="med" len="med"/>
              <a:tailEnd type="none" w="med" len="med"/>
            </a:ln>
            <a:effectLst/>
          </p:spPr>
          <p:txBody>
            <a:bodyPr vert="horz" wrap="none" lIns="162427" tIns="81215" rIns="162427" bIns="143883"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624965" eaLnBrk="0" hangingPunct="0"/>
              <a:endParaRPr lang="zh-CN" altLang="en-US" sz="1065" b="1" dirty="0">
                <a:solidFill>
                  <a:prstClr val="white"/>
                </a:solidFill>
                <a:latin typeface="+mn-ea"/>
                <a:ea typeface="+mn-ea"/>
                <a:cs typeface="Arial" panose="020B0604020202020204" pitchFamily="34" charset="0"/>
              </a:endParaRPr>
            </a:p>
          </p:txBody>
        </p:sp>
        <p:cxnSp>
          <p:nvCxnSpPr>
            <p:cNvPr id="21" name="直接箭头连接符 20"/>
            <p:cNvCxnSpPr/>
            <p:nvPr/>
          </p:nvCxnSpPr>
          <p:spPr>
            <a:xfrm>
              <a:off x="3391270" y="3798091"/>
              <a:ext cx="8878" cy="978095"/>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391270" y="3798091"/>
              <a:ext cx="1236216" cy="889433"/>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391270" y="3798091"/>
              <a:ext cx="2787588" cy="889433"/>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767232" y="5660992"/>
              <a:ext cx="1175401" cy="377340"/>
            </a:xfrm>
            <a:prstGeom prst="rect">
              <a:avLst/>
            </a:prstGeom>
          </p:spPr>
          <p:txBody>
            <a:bodyPr wrap="square">
              <a:spAutoFit/>
            </a:bodyPr>
            <a:lstStyle/>
            <a:p>
              <a:pPr defTabSz="1218565" fontAlgn="base">
                <a:spcBef>
                  <a:spcPts val="1200"/>
                </a:spcBef>
              </a:pPr>
              <a:r>
                <a:rPr lang="zh-CN" altLang="en-US" sz="1200" b="1" dirty="0">
                  <a:solidFill>
                    <a:srgbClr val="000000"/>
                  </a:solidFill>
                  <a:latin typeface="+mn-ea"/>
                  <a:ea typeface="+mn-ea"/>
                </a:rPr>
                <a:t>双创企业</a:t>
              </a:r>
              <a:endParaRPr lang="en-US" sz="1200" b="1" dirty="0">
                <a:solidFill>
                  <a:srgbClr val="000000"/>
                </a:solidFill>
                <a:latin typeface="+mn-ea"/>
                <a:ea typeface="+mn-ea"/>
              </a:endParaRPr>
            </a:p>
          </p:txBody>
        </p:sp>
        <p:sp>
          <p:nvSpPr>
            <p:cNvPr id="25" name="矩形 24"/>
            <p:cNvSpPr/>
            <p:nvPr/>
          </p:nvSpPr>
          <p:spPr>
            <a:xfrm>
              <a:off x="4244912" y="5660994"/>
              <a:ext cx="1329019" cy="377340"/>
            </a:xfrm>
            <a:prstGeom prst="rect">
              <a:avLst/>
            </a:prstGeom>
          </p:spPr>
          <p:txBody>
            <a:bodyPr wrap="square">
              <a:spAutoFit/>
            </a:bodyPr>
            <a:lstStyle/>
            <a:p>
              <a:pPr defTabSz="1218565" fontAlgn="base">
                <a:spcBef>
                  <a:spcPts val="1200"/>
                </a:spcBef>
              </a:pPr>
              <a:r>
                <a:rPr lang="zh-CN" altLang="en-US" sz="1200" b="1" dirty="0">
                  <a:solidFill>
                    <a:srgbClr val="000000"/>
                  </a:solidFill>
                  <a:latin typeface="+mn-ea"/>
                  <a:ea typeface="+mn-ea"/>
                </a:rPr>
                <a:t>自贸区客户</a:t>
              </a:r>
              <a:endParaRPr lang="en-US" sz="1200" b="1" dirty="0">
                <a:solidFill>
                  <a:srgbClr val="000000"/>
                </a:solidFill>
                <a:latin typeface="+mn-ea"/>
                <a:ea typeface="+mn-ea"/>
              </a:endParaRPr>
            </a:p>
          </p:txBody>
        </p:sp>
        <p:sp>
          <p:nvSpPr>
            <p:cNvPr id="26" name="矩形 25"/>
            <p:cNvSpPr/>
            <p:nvPr/>
          </p:nvSpPr>
          <p:spPr>
            <a:xfrm>
              <a:off x="5786818" y="5660994"/>
              <a:ext cx="1501571" cy="377340"/>
            </a:xfrm>
            <a:prstGeom prst="rect">
              <a:avLst/>
            </a:prstGeom>
          </p:spPr>
          <p:txBody>
            <a:bodyPr wrap="square">
              <a:spAutoFit/>
            </a:bodyPr>
            <a:lstStyle/>
            <a:p>
              <a:pPr defTabSz="1218565" fontAlgn="base">
                <a:spcBef>
                  <a:spcPts val="1200"/>
                </a:spcBef>
              </a:pPr>
              <a:r>
                <a:rPr lang="zh-CN" altLang="en-US" sz="1200" b="1" dirty="0">
                  <a:solidFill>
                    <a:srgbClr val="000000"/>
                  </a:solidFill>
                  <a:latin typeface="+mn-ea"/>
                  <a:ea typeface="+mn-ea"/>
                </a:rPr>
                <a:t>一带一路客户</a:t>
              </a:r>
              <a:endParaRPr lang="en-US" sz="1200" b="1" dirty="0">
                <a:solidFill>
                  <a:srgbClr val="000000"/>
                </a:solidFill>
                <a:latin typeface="+mn-ea"/>
                <a:ea typeface="+mn-ea"/>
              </a:endParaRPr>
            </a:p>
          </p:txBody>
        </p:sp>
        <p:sp>
          <p:nvSpPr>
            <p:cNvPr id="27" name="左右箭头 26"/>
            <p:cNvSpPr/>
            <p:nvPr/>
          </p:nvSpPr>
          <p:spPr>
            <a:xfrm>
              <a:off x="5127298" y="3107184"/>
              <a:ext cx="2773827" cy="381740"/>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sp>
          <p:nvSpPr>
            <p:cNvPr id="28" name="矩形 27"/>
            <p:cNvSpPr/>
            <p:nvPr/>
          </p:nvSpPr>
          <p:spPr>
            <a:xfrm>
              <a:off x="6178857" y="3345322"/>
              <a:ext cx="1347460" cy="377340"/>
            </a:xfrm>
            <a:prstGeom prst="rect">
              <a:avLst/>
            </a:prstGeom>
          </p:spPr>
          <p:txBody>
            <a:bodyPr wrap="square">
              <a:spAutoFit/>
            </a:bodyPr>
            <a:lstStyle/>
            <a:p>
              <a:pPr defTabSz="1218565" fontAlgn="base">
                <a:spcBef>
                  <a:spcPts val="1200"/>
                </a:spcBef>
              </a:pPr>
              <a:r>
                <a:rPr lang="zh-CN" altLang="en-US" sz="1200" dirty="0">
                  <a:solidFill>
                    <a:srgbClr val="000000"/>
                  </a:solidFill>
                  <a:latin typeface="+mn-ea"/>
                  <a:ea typeface="+mn-ea"/>
                </a:rPr>
                <a:t>专线</a:t>
              </a:r>
              <a:endParaRPr lang="en-US" sz="1200" dirty="0">
                <a:solidFill>
                  <a:srgbClr val="000000"/>
                </a:solidFill>
                <a:latin typeface="+mn-ea"/>
                <a:ea typeface="+mn-ea"/>
              </a:endParaRPr>
            </a:p>
          </p:txBody>
        </p:sp>
        <p:sp>
          <p:nvSpPr>
            <p:cNvPr id="29" name="矩形 28"/>
            <p:cNvSpPr/>
            <p:nvPr/>
          </p:nvSpPr>
          <p:spPr>
            <a:xfrm>
              <a:off x="5533844" y="2752736"/>
              <a:ext cx="2583496" cy="377340"/>
            </a:xfrm>
            <a:prstGeom prst="rect">
              <a:avLst/>
            </a:prstGeom>
          </p:spPr>
          <p:txBody>
            <a:bodyPr wrap="square">
              <a:spAutoFit/>
            </a:bodyPr>
            <a:lstStyle/>
            <a:p>
              <a:pPr defTabSz="1218565" fontAlgn="base">
                <a:spcBef>
                  <a:spcPts val="1200"/>
                </a:spcBef>
              </a:pPr>
              <a:r>
                <a:rPr lang="zh-CN" altLang="en-US" sz="1200" dirty="0">
                  <a:solidFill>
                    <a:srgbClr val="000000"/>
                  </a:solidFill>
                  <a:latin typeface="+mn-ea"/>
                  <a:ea typeface="+mn-ea"/>
                </a:rPr>
                <a:t>高速通道，网络互通</a:t>
              </a:r>
              <a:endParaRPr lang="en-US" sz="1200" dirty="0">
                <a:solidFill>
                  <a:srgbClr val="000000"/>
                </a:solidFill>
                <a:latin typeface="+mn-ea"/>
                <a:ea typeface="+mn-ea"/>
              </a:endParaRPr>
            </a:p>
          </p:txBody>
        </p:sp>
        <p:sp>
          <p:nvSpPr>
            <p:cNvPr id="30" name="矩形 29"/>
            <p:cNvSpPr/>
            <p:nvPr/>
          </p:nvSpPr>
          <p:spPr>
            <a:xfrm>
              <a:off x="8354540" y="2912714"/>
              <a:ext cx="1347460" cy="433329"/>
            </a:xfrm>
            <a:prstGeom prst="rect">
              <a:avLst/>
            </a:prstGeom>
          </p:spPr>
          <p:txBody>
            <a:bodyPr wrap="square">
              <a:spAutoFit/>
            </a:bodyPr>
            <a:lstStyle/>
            <a:p>
              <a:pPr defTabSz="1218565" fontAlgn="base">
                <a:spcBef>
                  <a:spcPts val="1200"/>
                </a:spcBef>
              </a:pPr>
              <a:r>
                <a:rPr lang="zh-CN" altLang="en-US" sz="1465" dirty="0">
                  <a:solidFill>
                    <a:srgbClr val="000000"/>
                  </a:solidFill>
                  <a:latin typeface="+mn-ea"/>
                  <a:ea typeface="+mn-ea"/>
                </a:rPr>
                <a:t>华为云</a:t>
              </a:r>
              <a:endParaRPr lang="en-US" sz="1465" dirty="0">
                <a:solidFill>
                  <a:srgbClr val="000000"/>
                </a:solidFill>
                <a:latin typeface="+mn-ea"/>
                <a:ea typeface="+mn-ea"/>
              </a:endParaRPr>
            </a:p>
          </p:txBody>
        </p:sp>
        <p:sp>
          <p:nvSpPr>
            <p:cNvPr id="31" name="矩形 30"/>
            <p:cNvSpPr/>
            <p:nvPr/>
          </p:nvSpPr>
          <p:spPr>
            <a:xfrm>
              <a:off x="2767233" y="2990257"/>
              <a:ext cx="1643209" cy="1215872"/>
            </a:xfrm>
            <a:prstGeom prst="rect">
              <a:avLst/>
            </a:prstGeom>
          </p:spPr>
          <p:txBody>
            <a:bodyPr wrap="square">
              <a:spAutoFit/>
            </a:bodyPr>
            <a:lstStyle/>
            <a:p>
              <a:pPr defTabSz="1218565" fontAlgn="base">
                <a:spcBef>
                  <a:spcPts val="1200"/>
                </a:spcBef>
              </a:pPr>
              <a:r>
                <a:rPr lang="zh-CN" altLang="en-US" sz="1400" dirty="0">
                  <a:solidFill>
                    <a:srgbClr val="000000"/>
                  </a:solidFill>
                  <a:latin typeface="+mn-ea"/>
                  <a:ea typeface="+mn-ea"/>
                </a:rPr>
                <a:t>华为云</a:t>
              </a:r>
              <a:r>
                <a:rPr lang="en-US" altLang="zh-CN" sz="1400" dirty="0">
                  <a:solidFill>
                    <a:srgbClr val="000000"/>
                  </a:solidFill>
                  <a:latin typeface="+mn-ea"/>
                  <a:ea typeface="+mn-ea"/>
                </a:rPr>
                <a:t>HCS Online</a:t>
              </a:r>
              <a:endParaRPr lang="en-US" altLang="zh-CN" sz="1400" dirty="0">
                <a:solidFill>
                  <a:srgbClr val="000000"/>
                </a:solidFill>
                <a:latin typeface="+mn-ea"/>
                <a:ea typeface="+mn-ea"/>
              </a:endParaRPr>
            </a:p>
            <a:p>
              <a:pPr defTabSz="1218565" fontAlgn="base">
                <a:spcBef>
                  <a:spcPts val="1200"/>
                </a:spcBef>
              </a:pPr>
              <a:r>
                <a:rPr lang="zh-CN" altLang="en-US" sz="1400" dirty="0">
                  <a:solidFill>
                    <a:srgbClr val="000000"/>
                  </a:solidFill>
                  <a:latin typeface="+mn-ea"/>
                  <a:ea typeface="+mn-ea"/>
                </a:rPr>
                <a:t>招商双创云</a:t>
              </a:r>
              <a:endParaRPr lang="en-US" sz="1400" dirty="0">
                <a:solidFill>
                  <a:srgbClr val="000000"/>
                </a:solidFill>
                <a:latin typeface="+mn-ea"/>
                <a:ea typeface="+mn-ea"/>
              </a:endParaRPr>
            </a:p>
          </p:txBody>
        </p:sp>
        <p:sp>
          <p:nvSpPr>
            <p:cNvPr id="32" name="矩形 31"/>
            <p:cNvSpPr/>
            <p:nvPr/>
          </p:nvSpPr>
          <p:spPr>
            <a:xfrm>
              <a:off x="2949403" y="1004901"/>
              <a:ext cx="1347460" cy="433329"/>
            </a:xfrm>
            <a:prstGeom prst="rect">
              <a:avLst/>
            </a:prstGeom>
          </p:spPr>
          <p:txBody>
            <a:bodyPr wrap="square">
              <a:spAutoFit/>
            </a:bodyPr>
            <a:lstStyle/>
            <a:p>
              <a:pPr defTabSz="1218565" fontAlgn="base">
                <a:spcBef>
                  <a:spcPts val="1200"/>
                </a:spcBef>
              </a:pPr>
              <a:r>
                <a:rPr lang="zh-CN" altLang="en-US" sz="1465" dirty="0">
                  <a:solidFill>
                    <a:srgbClr val="558ED5"/>
                  </a:solidFill>
                  <a:latin typeface="+mn-ea"/>
                  <a:ea typeface="+mn-ea"/>
                </a:rPr>
                <a:t>互联网</a:t>
              </a:r>
              <a:endParaRPr lang="en-US" sz="1465" dirty="0">
                <a:solidFill>
                  <a:srgbClr val="558ED5"/>
                </a:solidFill>
                <a:latin typeface="+mn-ea"/>
                <a:ea typeface="+mn-ea"/>
              </a:endParaRPr>
            </a:p>
          </p:txBody>
        </p:sp>
        <p:sp>
          <p:nvSpPr>
            <p:cNvPr id="33" name="上下箭头 32"/>
            <p:cNvSpPr/>
            <p:nvPr/>
          </p:nvSpPr>
          <p:spPr>
            <a:xfrm>
              <a:off x="3204839" y="1496806"/>
              <a:ext cx="328474" cy="1158131"/>
            </a:xfrm>
            <a:prstGeom prst="upDownArrow">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sp>
          <p:nvSpPr>
            <p:cNvPr id="34" name="矩形 33"/>
            <p:cNvSpPr/>
            <p:nvPr/>
          </p:nvSpPr>
          <p:spPr>
            <a:xfrm>
              <a:off x="2443035" y="1935813"/>
              <a:ext cx="1880558" cy="628899"/>
            </a:xfrm>
            <a:prstGeom prst="rect">
              <a:avLst/>
            </a:prstGeom>
          </p:spPr>
          <p:txBody>
            <a:bodyPr wrap="square">
              <a:spAutoFit/>
            </a:bodyPr>
            <a:lstStyle/>
            <a:p>
              <a:pPr defTabSz="1218565" fontAlgn="base">
                <a:spcBef>
                  <a:spcPts val="1200"/>
                </a:spcBef>
              </a:pPr>
              <a:r>
                <a:rPr lang="en-US" altLang="zh-CN" sz="1200" dirty="0">
                  <a:solidFill>
                    <a:srgbClr val="000000"/>
                  </a:solidFill>
                  <a:latin typeface="+mn-ea"/>
                  <a:ea typeface="+mn-ea"/>
                </a:rPr>
                <a:t>40G</a:t>
              </a:r>
              <a:r>
                <a:rPr lang="zh-CN" altLang="en-US" sz="1200" dirty="0">
                  <a:solidFill>
                    <a:srgbClr val="000000"/>
                  </a:solidFill>
                  <a:latin typeface="+mn-ea"/>
                  <a:ea typeface="+mn-ea"/>
                </a:rPr>
                <a:t>带宽（一期</a:t>
              </a:r>
              <a:r>
                <a:rPr lang="en-US" altLang="zh-CN" sz="1200" dirty="0">
                  <a:solidFill>
                    <a:srgbClr val="000000"/>
                  </a:solidFill>
                  <a:latin typeface="+mn-ea"/>
                  <a:ea typeface="+mn-ea"/>
                </a:rPr>
                <a:t>5G</a:t>
              </a:r>
              <a:r>
                <a:rPr lang="zh-CN" altLang="en-US" sz="1200" dirty="0">
                  <a:solidFill>
                    <a:srgbClr val="000000"/>
                  </a:solidFill>
                  <a:latin typeface="+mn-ea"/>
                  <a:ea typeface="+mn-ea"/>
                </a:rPr>
                <a:t>）</a:t>
              </a:r>
              <a:endParaRPr lang="en-US" sz="1200" dirty="0">
                <a:solidFill>
                  <a:srgbClr val="000000"/>
                </a:solidFill>
                <a:latin typeface="+mn-ea"/>
                <a:ea typeface="+mn-ea"/>
              </a:endParaRPr>
            </a:p>
          </p:txBody>
        </p:sp>
      </p:grpSp>
      <p:sp>
        <p:nvSpPr>
          <p:cNvPr id="35" name="同侧圆角矩形 34"/>
          <p:cNvSpPr/>
          <p:nvPr/>
        </p:nvSpPr>
        <p:spPr bwMode="auto">
          <a:xfrm>
            <a:off x="6732694" y="2082763"/>
            <a:ext cx="4670873" cy="1931861"/>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基于</a:t>
            </a:r>
            <a:r>
              <a:rPr lang="en-US" altLang="zh-CN" sz="1600" kern="0" dirty="0">
                <a:solidFill>
                  <a:srgbClr val="000000"/>
                </a:solidFill>
                <a:latin typeface="+mn-ea"/>
                <a:ea typeface="+mn-ea"/>
                <a:cs typeface="Times New Roman" panose="02020603050405020304" pitchFamily="18" charset="0"/>
              </a:rPr>
              <a:t>HCS Online</a:t>
            </a:r>
            <a:r>
              <a:rPr lang="zh-CN" altLang="en-US" sz="1600" kern="0" dirty="0">
                <a:solidFill>
                  <a:srgbClr val="000000"/>
                </a:solidFill>
                <a:latin typeface="+mn-ea"/>
                <a:ea typeface="+mn-ea"/>
                <a:cs typeface="Times New Roman" panose="02020603050405020304" pitchFamily="18" charset="0"/>
              </a:rPr>
              <a:t>方案与天翼云结合，为招商打造一朵招商双创</a:t>
            </a:r>
            <a:r>
              <a:rPr lang="zh-CN" altLang="en-US" sz="1600" kern="0" dirty="0" smtClean="0">
                <a:solidFill>
                  <a:srgbClr val="000000"/>
                </a:solidFill>
                <a:latin typeface="+mn-ea"/>
                <a:ea typeface="+mn-ea"/>
                <a:cs typeface="Times New Roman" panose="02020603050405020304" pitchFamily="18" charset="0"/>
              </a:rPr>
              <a:t>云；</a:t>
            </a:r>
            <a:endParaRPr lang="zh-CN" altLang="en-US" sz="16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双创云接入天翼云的二级运营运</a:t>
            </a:r>
            <a:r>
              <a:rPr lang="zh-CN" altLang="en-US" sz="1600" kern="0" dirty="0" smtClean="0">
                <a:solidFill>
                  <a:srgbClr val="000000"/>
                </a:solidFill>
                <a:latin typeface="+mn-ea"/>
                <a:ea typeface="+mn-ea"/>
                <a:cs typeface="Times New Roman" panose="02020603050405020304" pitchFamily="18" charset="0"/>
              </a:rPr>
              <a:t>维，集约化部署；</a:t>
            </a:r>
            <a:endParaRPr lang="zh-CN" altLang="en-US" sz="16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rPr>
              <a:t>企业专线接入；</a:t>
            </a:r>
            <a:endParaRPr lang="zh-CN" altLang="en-US" sz="1600" kern="0" dirty="0">
              <a:solidFill>
                <a:srgbClr val="000000"/>
              </a:solidFill>
              <a:latin typeface="+mn-ea"/>
              <a:ea typeface="+mn-ea"/>
              <a:cs typeface="Times New Roman" panose="02020603050405020304" pitchFamily="18" charset="0"/>
            </a:endParaRPr>
          </a:p>
        </p:txBody>
      </p:sp>
      <p:sp>
        <p:nvSpPr>
          <p:cNvPr id="36" name="圆角矩形 35"/>
          <p:cNvSpPr/>
          <p:nvPr/>
        </p:nvSpPr>
        <p:spPr>
          <a:xfrm>
            <a:off x="6714206" y="4090012"/>
            <a:ext cx="4689361" cy="44829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rtlCol="0" anchor="ctr"/>
          <a:lstStyle/>
          <a:p>
            <a:pPr lvl="0" algn="ctr">
              <a:buNone/>
            </a:pPr>
            <a:r>
              <a:rPr lang="zh-CN" altLang="en-US" sz="1800" b="1" dirty="0">
                <a:solidFill>
                  <a:schemeClr val="bg1"/>
                </a:solidFill>
                <a:latin typeface="+mn-ea"/>
                <a:cs typeface="Calibri" panose="020F0502020204030204" charset="0"/>
              </a:rPr>
              <a:t>客户价值</a:t>
            </a:r>
            <a:endParaRPr lang="en-US" altLang="zh-CN" sz="1800" b="1" dirty="0">
              <a:solidFill>
                <a:schemeClr val="bg1"/>
              </a:solidFill>
              <a:latin typeface="+mn-ea"/>
              <a:cs typeface="Calibri" panose="020F0502020204030204" charset="0"/>
            </a:endParaRPr>
          </a:p>
        </p:txBody>
      </p:sp>
      <p:sp>
        <p:nvSpPr>
          <p:cNvPr id="37" name="同侧圆角矩形 36"/>
          <p:cNvSpPr/>
          <p:nvPr/>
        </p:nvSpPr>
        <p:spPr bwMode="auto">
          <a:xfrm>
            <a:off x="6732694" y="4552638"/>
            <a:ext cx="4670873" cy="1475727"/>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企业拎包</a:t>
            </a:r>
            <a:r>
              <a:rPr lang="zh-CN" altLang="en-US" sz="1600" kern="0" dirty="0" smtClean="0">
                <a:solidFill>
                  <a:srgbClr val="000000"/>
                </a:solidFill>
                <a:latin typeface="+mn-ea"/>
                <a:ea typeface="+mn-ea"/>
                <a:cs typeface="Times New Roman" panose="02020603050405020304" pitchFamily="18" charset="0"/>
              </a:rPr>
              <a:t>入住；</a:t>
            </a:r>
            <a:endParaRPr lang="en-US" altLang="zh-CN" sz="1600" kern="0" dirty="0" smtClean="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smtClean="0">
                <a:solidFill>
                  <a:srgbClr val="000000"/>
                </a:solidFill>
                <a:latin typeface="+mn-ea"/>
                <a:ea typeface="+mn-ea"/>
                <a:cs typeface="Times New Roman" panose="02020603050405020304" pitchFamily="18" charset="0"/>
              </a:rPr>
              <a:t>依托</a:t>
            </a:r>
            <a:r>
              <a:rPr lang="zh-CN" altLang="en-US" sz="1600" kern="0" dirty="0">
                <a:solidFill>
                  <a:srgbClr val="000000"/>
                </a:solidFill>
                <a:latin typeface="+mn-ea"/>
                <a:ea typeface="+mn-ea"/>
                <a:cs typeface="Times New Roman" panose="02020603050405020304" pitchFamily="18" charset="0"/>
              </a:rPr>
              <a:t>电信及天翼云</a:t>
            </a:r>
            <a:r>
              <a:rPr lang="zh-CN" altLang="en-US" sz="1600" kern="0" dirty="0" smtClean="0">
                <a:solidFill>
                  <a:srgbClr val="000000"/>
                </a:solidFill>
                <a:latin typeface="+mn-ea"/>
                <a:ea typeface="+mn-ea"/>
                <a:cs typeface="Times New Roman" panose="02020603050405020304" pitchFamily="18" charset="0"/>
              </a:rPr>
              <a:t>，合</a:t>
            </a:r>
            <a:r>
              <a:rPr lang="zh-CN" altLang="en-US" sz="1600" kern="0" dirty="0">
                <a:solidFill>
                  <a:srgbClr val="000000"/>
                </a:solidFill>
                <a:latin typeface="+mn-ea"/>
                <a:ea typeface="+mn-ea"/>
                <a:cs typeface="Times New Roman" panose="02020603050405020304" pitchFamily="18" charset="0"/>
              </a:rPr>
              <a:t>规</a:t>
            </a:r>
            <a:r>
              <a:rPr lang="zh-CN" altLang="en-US" sz="1600" kern="0" dirty="0" smtClean="0">
                <a:solidFill>
                  <a:srgbClr val="000000"/>
                </a:solidFill>
                <a:latin typeface="+mn-ea"/>
                <a:ea typeface="+mn-ea"/>
                <a:cs typeface="Times New Roman" panose="02020603050405020304" pitchFamily="18" charset="0"/>
              </a:rPr>
              <a:t>运营；</a:t>
            </a:r>
            <a:endParaRPr lang="zh-CN" altLang="en-US" sz="16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600" kern="0" dirty="0">
                <a:solidFill>
                  <a:srgbClr val="000000"/>
                </a:solidFill>
                <a:latin typeface="+mn-ea"/>
                <a:ea typeface="+mn-ea"/>
                <a:cs typeface="Times New Roman" panose="02020603050405020304" pitchFamily="18" charset="0"/>
              </a:rPr>
              <a:t>云网融合： 云</a:t>
            </a:r>
            <a:r>
              <a:rPr lang="zh-CN" altLang="en-US" sz="1600" kern="0" dirty="0" smtClean="0">
                <a:solidFill>
                  <a:srgbClr val="000000"/>
                </a:solidFill>
                <a:latin typeface="+mn-ea"/>
                <a:ea typeface="+mn-ea"/>
                <a:cs typeface="Times New Roman" panose="02020603050405020304" pitchFamily="18" charset="0"/>
              </a:rPr>
              <a:t>专线提供</a:t>
            </a:r>
            <a:r>
              <a:rPr lang="zh-CN" altLang="en-US" sz="1600" kern="0" dirty="0">
                <a:solidFill>
                  <a:srgbClr val="000000"/>
                </a:solidFill>
                <a:latin typeface="+mn-ea"/>
                <a:ea typeface="+mn-ea"/>
                <a:cs typeface="Times New Roman" panose="02020603050405020304" pitchFamily="18" charset="0"/>
              </a:rPr>
              <a:t>一站式打包</a:t>
            </a:r>
            <a:r>
              <a:rPr lang="zh-CN" altLang="en-US" sz="1600" kern="0" dirty="0" smtClean="0">
                <a:solidFill>
                  <a:srgbClr val="000000"/>
                </a:solidFill>
                <a:latin typeface="+mn-ea"/>
                <a:ea typeface="+mn-ea"/>
                <a:cs typeface="Times New Roman" panose="02020603050405020304" pitchFamily="18" charset="0"/>
              </a:rPr>
              <a:t>服务；</a:t>
            </a:r>
            <a:endParaRPr lang="zh-CN" altLang="en-US" sz="1600" kern="0" dirty="0">
              <a:solidFill>
                <a:srgbClr val="000000"/>
              </a:solidFill>
              <a:latin typeface="+mn-ea"/>
              <a:ea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b="1" kern="0" dirty="0" smtClean="0"/>
              <a:t>华为鲲鹏水平解决方案</a:t>
            </a:r>
            <a:endParaRPr lang="en-US" altLang="zh-CN" b="1" kern="0" dirty="0" smtClean="0"/>
          </a:p>
          <a:p>
            <a:pPr lvl="1">
              <a:buClr>
                <a:schemeClr val="bg1">
                  <a:lumMod val="50000"/>
                </a:schemeClr>
              </a:buClr>
            </a:pPr>
            <a:r>
              <a:rPr lang="zh-CN" altLang="en-US" dirty="0">
                <a:solidFill>
                  <a:schemeClr val="bg1">
                    <a:lumMod val="50000"/>
                  </a:schemeClr>
                </a:solidFill>
                <a:latin typeface="+mn-ea"/>
              </a:rPr>
              <a:t>全栈专属云</a:t>
            </a:r>
            <a:r>
              <a:rPr lang="en-US" altLang="zh-CN" dirty="0">
                <a:solidFill>
                  <a:schemeClr val="bg1">
                    <a:lumMod val="50000"/>
                  </a:schemeClr>
                </a:solidFill>
                <a:latin typeface="+mn-ea"/>
              </a:rPr>
              <a:t>HCS Online</a:t>
            </a:r>
            <a:r>
              <a:rPr lang="zh-CN" altLang="en-US" dirty="0">
                <a:solidFill>
                  <a:schemeClr val="bg1">
                    <a:lumMod val="50000"/>
                  </a:schemeClr>
                </a:solidFill>
                <a:latin typeface="+mn-ea"/>
              </a:rPr>
              <a:t>解决方案</a:t>
            </a:r>
            <a:endParaRPr lang="en-US" altLang="zh-CN" dirty="0">
              <a:solidFill>
                <a:schemeClr val="bg1">
                  <a:lumMod val="50000"/>
                </a:schemeClr>
              </a:solidFill>
              <a:latin typeface="+mn-ea"/>
            </a:endParaRPr>
          </a:p>
          <a:p>
            <a:pPr lvl="1">
              <a:buClr>
                <a:schemeClr val="bg1">
                  <a:lumMod val="50000"/>
                </a:schemeClr>
              </a:buClr>
              <a:buSzPct val="60000"/>
              <a:buFont typeface="Wingdings" panose="05000000000000000000" pitchFamily="2" charset="2"/>
              <a:buChar char="n"/>
            </a:pPr>
            <a:r>
              <a:rPr lang="zh-CN" altLang="en-US" dirty="0" smtClean="0">
                <a:latin typeface="+mn-ea"/>
              </a:rPr>
              <a:t>高性能计算</a:t>
            </a:r>
            <a:r>
              <a:rPr lang="en-US" altLang="zh-CN" dirty="0" smtClean="0">
                <a:latin typeface="+mn-ea"/>
              </a:rPr>
              <a:t>HPC</a:t>
            </a:r>
            <a:r>
              <a:rPr lang="zh-CN" altLang="en-US" dirty="0" smtClean="0">
                <a:latin typeface="+mn-ea"/>
              </a:rPr>
              <a:t>解决方案</a:t>
            </a:r>
            <a:endParaRPr lang="en-US" altLang="zh-CN" dirty="0" smtClean="0">
              <a:latin typeface="+mn-ea"/>
            </a:endParaRPr>
          </a:p>
          <a:p>
            <a:pPr lvl="1">
              <a:buClr>
                <a:schemeClr val="bg1">
                  <a:lumMod val="50000"/>
                </a:schemeClr>
              </a:buClr>
            </a:pPr>
            <a:r>
              <a:rPr lang="zh-CN" altLang="en-US" dirty="0">
                <a:solidFill>
                  <a:schemeClr val="bg1">
                    <a:lumMod val="50000"/>
                  </a:schemeClr>
                </a:solidFill>
                <a:latin typeface="+mn-ea"/>
              </a:rPr>
              <a:t>大数据基础设施解决方案</a:t>
            </a:r>
            <a:endParaRPr lang="en-US" altLang="zh-CN" dirty="0">
              <a:solidFill>
                <a:schemeClr val="bg1">
                  <a:lumMod val="50000"/>
                </a:schemeClr>
              </a:solidFill>
              <a:latin typeface="+mn-ea"/>
            </a:endParaRPr>
          </a:p>
          <a:p>
            <a:r>
              <a:rPr lang="zh-CN" altLang="en-US" kern="0" dirty="0" smtClean="0">
                <a:solidFill>
                  <a:schemeClr val="bg1">
                    <a:lumMod val="50000"/>
                  </a:schemeClr>
                </a:solidFill>
              </a:rPr>
              <a:t>华为鲲鹏行业解决方案</a:t>
            </a:r>
            <a:endParaRPr lang="en-US" altLang="zh-CN" kern="0"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高性能计算</a:t>
            </a:r>
            <a:r>
              <a:rPr lang="en-US" altLang="zh-CN" sz="3200" dirty="0"/>
              <a:t>HPC</a:t>
            </a:r>
            <a:r>
              <a:rPr lang="zh-CN" altLang="en-US" sz="3200" dirty="0"/>
              <a:t>解决</a:t>
            </a:r>
            <a:r>
              <a:rPr lang="zh-CN" altLang="en-US" sz="3200" dirty="0" smtClean="0"/>
              <a:t>方案概述</a:t>
            </a:r>
            <a:endParaRPr lang="zh-CN" altLang="en-US" sz="3200" dirty="0"/>
          </a:p>
        </p:txBody>
      </p:sp>
      <p:sp>
        <p:nvSpPr>
          <p:cNvPr id="2" name="文本占位符 1"/>
          <p:cNvSpPr>
            <a:spLocks noGrp="1"/>
          </p:cNvSpPr>
          <p:nvPr>
            <p:ph type="body" sz="quarter" idx="10"/>
          </p:nvPr>
        </p:nvSpPr>
        <p:spPr/>
        <p:txBody>
          <a:bodyPr/>
          <a:lstStyle/>
          <a:p>
            <a:r>
              <a:rPr lang="zh-CN" altLang="en-US" dirty="0"/>
              <a:t>高性能计算</a:t>
            </a:r>
            <a:r>
              <a:rPr lang="en-US" altLang="zh-CN" dirty="0"/>
              <a:t>HPC</a:t>
            </a:r>
            <a:r>
              <a:rPr lang="zh-CN" altLang="en-US" dirty="0"/>
              <a:t>（</a:t>
            </a:r>
            <a:r>
              <a:rPr lang="en-US" altLang="zh-CN" dirty="0"/>
              <a:t>High Performance Computing</a:t>
            </a:r>
            <a:r>
              <a:rPr lang="zh-CN" altLang="en-US" dirty="0"/>
              <a:t>，高性能计算）是一个计算机集群系统，它通过各种互联技术将多个计算机系统连接在一起，利用所有被连接系统的综合计算能力来处理大型计算问题，所以又通常被称为高性能计算集群。</a:t>
            </a:r>
            <a:endParaRPr lang="zh-CN" altLang="en-US" dirty="0"/>
          </a:p>
          <a:p>
            <a:r>
              <a:rPr lang="zh-CN" altLang="en-US" dirty="0" smtClean="0"/>
              <a:t>高性能</a:t>
            </a:r>
            <a:r>
              <a:rPr lang="zh-CN" altLang="en-US" dirty="0"/>
              <a:t>计算云解决方案（</a:t>
            </a:r>
            <a:r>
              <a:rPr lang="en-US" altLang="zh-CN" dirty="0"/>
              <a:t>HPC Cloud</a:t>
            </a:r>
            <a:r>
              <a:rPr lang="zh-CN" altLang="en-US" dirty="0"/>
              <a:t>）是利用云部署方式来提供一种高效、可靠、灵活、安全的计算服务；能够为工业设计、海量数据处理等场景提供卓越的计算服务；帮助客户降低</a:t>
            </a:r>
            <a:r>
              <a:rPr lang="en-US" altLang="zh-CN" dirty="0"/>
              <a:t>TCO</a:t>
            </a:r>
            <a:r>
              <a:rPr lang="zh-CN" altLang="en-US" dirty="0"/>
              <a:t>，缩短产品上市周期， 提升企业产品竞争力。</a:t>
            </a:r>
            <a:endParaRPr lang="zh-CN" altLang="en-US" dirty="0"/>
          </a:p>
          <a:p>
            <a:r>
              <a:rPr lang="zh-CN" altLang="en-US" dirty="0" smtClean="0"/>
              <a:t>华</a:t>
            </a:r>
            <a:r>
              <a:rPr lang="zh-CN" altLang="en-US" dirty="0"/>
              <a:t>为</a:t>
            </a:r>
            <a:r>
              <a:rPr lang="en-US" altLang="zh-CN" dirty="0"/>
              <a:t>HPC</a:t>
            </a:r>
            <a:r>
              <a:rPr lang="zh-CN" altLang="en-US" dirty="0"/>
              <a:t>解决方案主要分两层：</a:t>
            </a:r>
            <a:endParaRPr lang="zh-CN" altLang="en-US" dirty="0"/>
          </a:p>
          <a:p>
            <a:pPr lvl="1"/>
            <a:r>
              <a:rPr lang="zh-CN" altLang="en-US" dirty="0" smtClean="0"/>
              <a:t>华</a:t>
            </a:r>
            <a:r>
              <a:rPr lang="zh-CN" altLang="en-US" dirty="0"/>
              <a:t>为主要提供相关的计算所需要的</a:t>
            </a:r>
            <a:r>
              <a:rPr lang="en-US" altLang="zh-CN" dirty="0"/>
              <a:t>IAAS</a:t>
            </a:r>
            <a:r>
              <a:rPr lang="zh-CN" altLang="en-US" dirty="0"/>
              <a:t>资源，包括计算、存储、网络等资源。</a:t>
            </a:r>
            <a:endParaRPr lang="zh-CN" altLang="en-US" dirty="0"/>
          </a:p>
          <a:p>
            <a:pPr lvl="1"/>
            <a:r>
              <a:rPr lang="zh-CN" altLang="en-US" dirty="0"/>
              <a:t>集群调度层在不同的应用场景使用的软件略有不同，如工业仿真场景更多的使用的</a:t>
            </a:r>
            <a:r>
              <a:rPr lang="en-US" altLang="zh-CN" dirty="0"/>
              <a:t>PBS</a:t>
            </a:r>
            <a:r>
              <a:rPr lang="zh-CN" altLang="en-US" dirty="0"/>
              <a:t>，而针对基因测序使用的更多的是开源软件</a:t>
            </a:r>
            <a:r>
              <a:rPr lang="en-US" altLang="zh-CN" dirty="0" err="1"/>
              <a:t>Sge</a:t>
            </a:r>
            <a:r>
              <a:rPr lang="zh-CN" altLang="en-US" dirty="0"/>
              <a:t>以及</a:t>
            </a:r>
            <a:r>
              <a:rPr lang="en-US" altLang="zh-CN" dirty="0" err="1"/>
              <a:t>Slurm</a:t>
            </a:r>
            <a:r>
              <a:rPr lang="zh-CN" altLang="en-US" dirty="0"/>
              <a:t>。</a:t>
            </a:r>
            <a:endParaRPr lang="zh-CN" altLang="en-US" dirty="0"/>
          </a:p>
          <a:p>
            <a:endParaRPr lang="zh-CN" altLang="en-US" dirty="0"/>
          </a:p>
        </p:txBody>
      </p:sp>
      <p:sp>
        <p:nvSpPr>
          <p:cNvPr id="21" name="矩形 20"/>
          <p:cNvSpPr/>
          <p:nvPr/>
        </p:nvSpPr>
        <p:spPr>
          <a:xfrm>
            <a:off x="7984783" y="2314708"/>
            <a:ext cx="954107" cy="369332"/>
          </a:xfrm>
          <a:prstGeom prst="rect">
            <a:avLst/>
          </a:prstGeom>
        </p:spPr>
        <p:txBody>
          <a:bodyPr wrap="none">
            <a:spAutoFit/>
          </a:bodyPr>
          <a:lstStyle/>
          <a:p>
            <a:pPr indent="-171450" algn="ctr" defTabSz="685165" fontAlgn="ctr">
              <a:lnSpc>
                <a:spcPct val="150000"/>
              </a:lnSpc>
              <a:buClr>
                <a:srgbClr val="CC9900"/>
              </a:buClr>
              <a:buSzPct val="60000"/>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服务模式</a:t>
            </a:r>
            <a:r>
              <a:rPr lang="zh-CN" altLang="en-US" sz="1200" dirty="0" smtClean="0">
                <a:solidFill>
                  <a:prstClr val="white"/>
                </a:solidFill>
                <a:latin typeface="微软雅黑" panose="020B0503020204020204" pitchFamily="34" charset="-122"/>
                <a:ea typeface="微软雅黑" panose="020B0503020204020204" pitchFamily="34" charset="-122"/>
                <a:cs typeface="Arial" panose="020B0604020202020204" pitchFamily="34" charset="0"/>
              </a:rPr>
              <a:t>云</a:t>
            </a:r>
            <a:endPar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占位符 3"/>
          <p:cNvSpPr txBox="1"/>
          <p:nvPr/>
        </p:nvSpPr>
        <p:spPr>
          <a:xfrm>
            <a:off x="695400" y="1412776"/>
            <a:ext cx="10558800" cy="4968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zh-CN" altLang="en-US" sz="18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学完本课程后，您将能够掌握：</a:t>
            </a:r>
            <a:endParaRPr lang="zh-CN" altLang="en-US" dirty="0"/>
          </a:p>
          <a:p>
            <a:pPr lvl="1"/>
            <a:r>
              <a:rPr lang="zh-CN" altLang="en-US" dirty="0" smtClean="0">
                <a:latin typeface="微软雅黑" panose="020B0503020204020204" pitchFamily="34" charset="-122"/>
                <a:ea typeface="微软雅黑" panose="020B0503020204020204" pitchFamily="34" charset="-122"/>
              </a:rPr>
              <a:t>华为云鲲鹏解决方案包含哪些通用解决方案</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华为云鲲鹏解决方案包含哪些行业解决方案</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高性能计算</a:t>
            </a:r>
            <a:r>
              <a:rPr lang="en-US" altLang="zh-CN" sz="3200" dirty="0"/>
              <a:t>HPC</a:t>
            </a:r>
            <a:r>
              <a:rPr lang="zh-CN" altLang="en-US" sz="3200" dirty="0"/>
              <a:t>解决方案核心</a:t>
            </a:r>
            <a:r>
              <a:rPr lang="zh-CN" altLang="en-US" sz="3200" dirty="0" smtClean="0"/>
              <a:t>价值</a:t>
            </a:r>
            <a:endParaRPr lang="zh-CN" altLang="en-US" sz="3200" dirty="0"/>
          </a:p>
        </p:txBody>
      </p:sp>
      <p:sp>
        <p:nvSpPr>
          <p:cNvPr id="2" name="文本占位符 1"/>
          <p:cNvSpPr>
            <a:spLocks noGrp="1"/>
          </p:cNvSpPr>
          <p:nvPr>
            <p:ph type="body" sz="quarter" idx="10"/>
          </p:nvPr>
        </p:nvSpPr>
        <p:spPr/>
        <p:txBody>
          <a:bodyPr/>
          <a:lstStyle/>
          <a:p>
            <a:r>
              <a:rPr lang="zh-CN" altLang="en-US" dirty="0"/>
              <a:t>部署周期短，成本低。</a:t>
            </a:r>
            <a:endParaRPr lang="zh-CN" altLang="en-US" dirty="0"/>
          </a:p>
          <a:p>
            <a:r>
              <a:rPr lang="zh-CN" altLang="en-US" dirty="0"/>
              <a:t>部署灵活</a:t>
            </a:r>
            <a:r>
              <a:rPr lang="zh-CN" altLang="en-US" dirty="0" smtClean="0"/>
              <a:t>，不会造成</a:t>
            </a:r>
            <a:r>
              <a:rPr lang="zh-CN" altLang="en-US" dirty="0"/>
              <a:t>资源的浪费或不足。</a:t>
            </a:r>
            <a:endParaRPr lang="zh-CN" altLang="en-US" dirty="0"/>
          </a:p>
          <a:p>
            <a:r>
              <a:rPr lang="zh-CN" altLang="en-US" dirty="0"/>
              <a:t>公有云方式维护成本低。</a:t>
            </a:r>
            <a:endParaRPr lang="zh-CN" altLang="en-US" dirty="0"/>
          </a:p>
          <a:p>
            <a:r>
              <a:rPr lang="zh-CN" altLang="en-US" dirty="0"/>
              <a:t>满足技术快速发展要求。</a:t>
            </a:r>
            <a:endParaRPr lang="zh-CN" altLang="en-US" dirty="0"/>
          </a:p>
          <a:p>
            <a:r>
              <a:rPr lang="en-US" altLang="zh-CN" dirty="0"/>
              <a:t>ARM HPC</a:t>
            </a:r>
            <a:r>
              <a:rPr lang="zh-CN" altLang="en-US" dirty="0"/>
              <a:t>瞄准内存敏感型应用及整型计算（或者单精度计算）的应用</a:t>
            </a:r>
            <a:r>
              <a:rPr lang="en-US" altLang="zh-CN" dirty="0"/>
              <a:t>, </a:t>
            </a:r>
            <a:r>
              <a:rPr lang="zh-CN" altLang="en-US" dirty="0"/>
              <a:t>比如气象环保，基因测序。</a:t>
            </a:r>
            <a:endParaRPr lang="zh-CN" altLang="en-US" dirty="0"/>
          </a:p>
          <a:p>
            <a:pPr marL="0" indent="0">
              <a:buNone/>
            </a:pPr>
            <a:endParaRPr lang="zh-CN" altLang="en-US" dirty="0"/>
          </a:p>
        </p:txBody>
      </p:sp>
      <p:sp>
        <p:nvSpPr>
          <p:cNvPr id="8" name="同侧圆角矩形 7"/>
          <p:cNvSpPr/>
          <p:nvPr/>
        </p:nvSpPr>
        <p:spPr bwMode="auto">
          <a:xfrm>
            <a:off x="1014959" y="1376772"/>
            <a:ext cx="10457904" cy="5076564"/>
          </a:xfrm>
          <a:prstGeom prst="round2SameRect">
            <a:avLst>
              <a:gd name="adj1" fmla="val 0"/>
              <a:gd name="adj2" fmla="val 0"/>
            </a:avLst>
          </a:prstGeom>
          <a:noFill/>
          <a:ln w="9525">
            <a:noFill/>
            <a:miter lim="800000"/>
          </a:ln>
        </p:spPr>
        <p:txBody>
          <a:bodyPr vert="horz" wrap="square" lIns="80084" tIns="40041" rIns="80084" bIns="40041" numCol="1" anchor="t" anchorCtr="0" compatLnSpc="1"/>
          <a:lstStyle/>
          <a:p>
            <a:pPr marL="48260" indent="-240030" defTabSz="1068070" eaLnBrk="0" hangingPunct="0">
              <a:lnSpc>
                <a:spcPct val="150000"/>
              </a:lnSpc>
              <a:buSzPct val="60000"/>
              <a:buFont typeface="Wingdings" panose="05000000000000000000" pitchFamily="2" charset="2"/>
              <a:buChar char="Ø"/>
              <a:defRPr/>
            </a:pPr>
            <a:endParaRPr lang="en-US" altLang="zh-CN" sz="1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3200" dirty="0"/>
              <a:t>高性能计算</a:t>
            </a:r>
            <a:r>
              <a:rPr lang="en-US" altLang="zh-CN" sz="3200" dirty="0"/>
              <a:t>HPC</a:t>
            </a:r>
            <a:r>
              <a:rPr lang="zh-CN" altLang="en-US" sz="3200" dirty="0" smtClean="0"/>
              <a:t>解决方案优势</a:t>
            </a:r>
            <a:br>
              <a:rPr lang="zh-CN" altLang="en-US" sz="3200" dirty="0">
                <a:solidFill>
                  <a:srgbClr val="C00000"/>
                </a:solidFill>
              </a:rPr>
            </a:br>
            <a:endParaRPr lang="zh-CN" altLang="en-US" sz="3200" dirty="0"/>
          </a:p>
        </p:txBody>
      </p:sp>
      <p:sp>
        <p:nvSpPr>
          <p:cNvPr id="2" name="文本占位符 1"/>
          <p:cNvSpPr>
            <a:spLocks noGrp="1"/>
          </p:cNvSpPr>
          <p:nvPr>
            <p:ph type="body" sz="quarter" idx="10"/>
          </p:nvPr>
        </p:nvSpPr>
        <p:spPr/>
        <p:txBody>
          <a:bodyPr/>
          <a:lstStyle/>
          <a:p>
            <a:r>
              <a:rPr lang="zh-CN" altLang="en-US" dirty="0"/>
              <a:t>性能卓越</a:t>
            </a:r>
            <a:endParaRPr lang="zh-CN" altLang="en-US" dirty="0"/>
          </a:p>
          <a:p>
            <a:r>
              <a:rPr lang="zh-CN" altLang="en-US" dirty="0"/>
              <a:t>性价比高：方便易用、生态丰富</a:t>
            </a:r>
            <a:endParaRPr lang="zh-CN" altLang="en-US" dirty="0"/>
          </a:p>
          <a:p>
            <a:r>
              <a:rPr lang="zh-CN" altLang="en-US" dirty="0"/>
              <a:t>多组织、区域租户共享</a:t>
            </a:r>
            <a:endParaRPr lang="zh-CN" altLang="en-US" dirty="0"/>
          </a:p>
          <a:p>
            <a:r>
              <a:rPr lang="zh-CN" altLang="en-US" dirty="0"/>
              <a:t>自服务能力</a:t>
            </a:r>
            <a:endParaRPr lang="zh-CN" altLang="en-US" dirty="0"/>
          </a:p>
          <a:p>
            <a:r>
              <a:rPr lang="zh-CN" altLang="en-US" dirty="0"/>
              <a:t>部署方式</a:t>
            </a:r>
            <a:r>
              <a:rPr lang="zh-CN" altLang="en-US" dirty="0" smtClean="0"/>
              <a:t>灵活</a:t>
            </a:r>
            <a:endParaRPr lang="zh-CN" altLang="en-US" dirty="0"/>
          </a:p>
        </p:txBody>
      </p:sp>
      <p:sp>
        <p:nvSpPr>
          <p:cNvPr id="109" name="文本占位符 3"/>
          <p:cNvSpPr txBox="1"/>
          <p:nvPr/>
        </p:nvSpPr>
        <p:spPr>
          <a:xfrm>
            <a:off x="1008063" y="1376338"/>
            <a:ext cx="10558800" cy="4680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None/>
            </a:pPr>
            <a:endParaRPr lang="en-US" altLang="zh-CN" sz="2400" dirty="0" smtClean="0"/>
          </a:p>
          <a:p>
            <a:pPr latinLnBrk="1"/>
            <a:endParaRPr lang="en-US" altLang="zh-CN"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600" dirty="0"/>
              <a:t>性能</a:t>
            </a:r>
            <a:r>
              <a:rPr lang="zh-CN" altLang="en-US" sz="3600" dirty="0" smtClean="0"/>
              <a:t>卓越</a:t>
            </a:r>
            <a:endParaRPr lang="zh-CN" altLang="en-US" dirty="0"/>
          </a:p>
        </p:txBody>
      </p:sp>
      <p:sp>
        <p:nvSpPr>
          <p:cNvPr id="8" name="TextBox 7"/>
          <p:cNvSpPr txBox="1"/>
          <p:nvPr/>
        </p:nvSpPr>
        <p:spPr>
          <a:xfrm>
            <a:off x="5658512" y="-1187362"/>
            <a:ext cx="184592" cy="527953"/>
          </a:xfrm>
          <a:prstGeom prst="rect">
            <a:avLst/>
          </a:prstGeom>
          <a:noFill/>
        </p:spPr>
        <p:txBody>
          <a:bodyPr wrap="none" rtlCol="0">
            <a:spAutoFit/>
          </a:bodyPr>
          <a:lstStyle/>
          <a:p>
            <a:pPr>
              <a:lnSpc>
                <a:spcPts val="3435"/>
              </a:lnSpc>
            </a:pPr>
            <a:endParaRPr lang="en-US" sz="3195" dirty="0">
              <a:latin typeface="+mn-ea"/>
              <a:ea typeface="+mn-ea"/>
              <a:cs typeface="Arial" panose="020B0604020202020204" pitchFamily="34" charset="0"/>
            </a:endParaRPr>
          </a:p>
        </p:txBody>
      </p:sp>
      <p:graphicFrame>
        <p:nvGraphicFramePr>
          <p:cNvPr id="69" name="表格 68"/>
          <p:cNvGraphicFramePr>
            <a:graphicFrameLocks noGrp="1"/>
          </p:cNvGraphicFramePr>
          <p:nvPr/>
        </p:nvGraphicFramePr>
        <p:xfrm>
          <a:off x="6283864" y="4561764"/>
          <a:ext cx="4970470" cy="1746300"/>
        </p:xfrm>
        <a:graphic>
          <a:graphicData uri="http://schemas.openxmlformats.org/drawingml/2006/table">
            <a:tbl>
              <a:tblPr/>
              <a:tblGrid>
                <a:gridCol w="934395"/>
                <a:gridCol w="2011548"/>
                <a:gridCol w="2024527"/>
              </a:tblGrid>
              <a:tr h="349260">
                <a:tc>
                  <a:txBody>
                    <a:bodyPr/>
                    <a:lstStyle/>
                    <a:p>
                      <a:pPr algn="ctr" fontAlgn="ctr"/>
                      <a:r>
                        <a:rPr lang="zh-CN" altLang="en-US" sz="1200" b="1" kern="1200" dirty="0">
                          <a:solidFill>
                            <a:srgbClr val="1A1918"/>
                          </a:solidFill>
                          <a:effectLst/>
                          <a:latin typeface="+mn-ea"/>
                          <a:ea typeface="+mn-ea"/>
                          <a:cs typeface="Arial" panose="020B0604020202020204" pitchFamily="34" charset="0"/>
                        </a:rPr>
                        <a:t>　</a:t>
                      </a:r>
                      <a:endParaRPr lang="zh-CN" altLang="en-US" sz="1200" b="1"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81280" marR="69215" algn="ctr" defTabSz="1188085" rtl="0" eaLnBrk="1" fontAlgn="ctr" latinLnBrk="0" hangingPunct="1">
                        <a:spcBef>
                          <a:spcPts val="130"/>
                        </a:spcBef>
                        <a:spcAft>
                          <a:spcPts val="0"/>
                        </a:spcAft>
                      </a:pPr>
                      <a:r>
                        <a:rPr lang="zh-CN" altLang="en-US" sz="1200" b="1" kern="1200" dirty="0" smtClean="0">
                          <a:solidFill>
                            <a:srgbClr val="1A1918"/>
                          </a:solidFill>
                          <a:effectLst/>
                          <a:latin typeface="+mn-ea"/>
                          <a:ea typeface="+mn-ea"/>
                          <a:cs typeface="Arial" panose="020B0604020202020204" pitchFamily="34" charset="0"/>
                        </a:rPr>
                        <a:t>业界其它产品</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200" b="1" kern="1200" dirty="0" smtClean="0">
                          <a:solidFill>
                            <a:srgbClr val="1A1918"/>
                          </a:solidFill>
                          <a:effectLst/>
                          <a:latin typeface="+mn-ea"/>
                          <a:ea typeface="+mn-ea"/>
                          <a:cs typeface="Arial" panose="020B0604020202020204" pitchFamily="34" charset="0"/>
                        </a:rPr>
                        <a:t>鲲鹏</a:t>
                      </a:r>
                      <a:r>
                        <a:rPr lang="en-US" altLang="zh-CN" sz="1200" b="1" kern="1200" dirty="0" smtClean="0">
                          <a:solidFill>
                            <a:srgbClr val="1A1918"/>
                          </a:solidFill>
                          <a:effectLst/>
                          <a:latin typeface="+mn-ea"/>
                          <a:ea typeface="+mn-ea"/>
                          <a:cs typeface="Arial" panose="020B0604020202020204" pitchFamily="34" charset="0"/>
                        </a:rPr>
                        <a:t>920-4826</a:t>
                      </a:r>
                      <a:r>
                        <a:rPr lang="en-US" sz="1200" b="1" kern="1200" dirty="0" smtClean="0">
                          <a:solidFill>
                            <a:srgbClr val="1A1918"/>
                          </a:solidFill>
                          <a:effectLst/>
                          <a:latin typeface="+mn-ea"/>
                          <a:ea typeface="+mn-ea"/>
                          <a:cs typeface="Arial" panose="020B0604020202020204" pitchFamily="34" charset="0"/>
                        </a:rPr>
                        <a:t>, 2S</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9260">
                <a:tc>
                  <a:txBody>
                    <a:bodyPr/>
                    <a:lstStyle/>
                    <a:p>
                      <a:pPr algn="ctr" fontAlgn="ctr"/>
                      <a:r>
                        <a:rPr lang="en-US" sz="1200" b="0" kern="1200" dirty="0" smtClean="0">
                          <a:solidFill>
                            <a:srgbClr val="1A1918"/>
                          </a:solidFill>
                          <a:effectLst/>
                          <a:latin typeface="+mn-ea"/>
                          <a:ea typeface="+mn-ea"/>
                          <a:cs typeface="Arial" panose="020B0604020202020204" pitchFamily="34" charset="0"/>
                        </a:rPr>
                        <a:t>OS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CentOS 7.5</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200" b="0" kern="1200" dirty="0" smtClean="0">
                          <a:solidFill>
                            <a:srgbClr val="1A1918"/>
                          </a:solidFill>
                          <a:effectLst/>
                          <a:latin typeface="+mn-ea"/>
                          <a:ea typeface="+mn-ea"/>
                          <a:cs typeface="Arial" panose="020B0604020202020204" pitchFamily="34" charset="0"/>
                        </a:rPr>
                        <a:t>openEuler</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9260">
                <a:tc>
                  <a:txBody>
                    <a:bodyPr/>
                    <a:lstStyle/>
                    <a:p>
                      <a:pPr algn="ctr" fontAlgn="ctr"/>
                      <a:r>
                        <a:rPr lang="en-US" sz="1200" b="0" kern="1200" dirty="0" smtClean="0">
                          <a:solidFill>
                            <a:srgbClr val="1A1918"/>
                          </a:solidFill>
                          <a:effectLst/>
                          <a:latin typeface="+mn-ea"/>
                          <a:ea typeface="+mn-ea"/>
                          <a:cs typeface="Arial" panose="020B0604020202020204" pitchFamily="34" charset="0"/>
                        </a:rPr>
                        <a:t>MPI</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lvl="0" indent="0" algn="l" defTabSz="1188085" rtl="0" eaLnBrk="1" fontAlgn="ctr" latinLnBrk="0" hangingPunct="1">
                        <a:lnSpc>
                          <a:spcPct val="100000"/>
                        </a:lnSpc>
                        <a:spcBef>
                          <a:spcPts val="130"/>
                        </a:spcBef>
                        <a:spcAft>
                          <a:spcPts val="0"/>
                        </a:spcAft>
                        <a:buClrTx/>
                        <a:buSzTx/>
                        <a:buFontTx/>
                        <a:buNone/>
                        <a:defRPr/>
                      </a:pPr>
                      <a:r>
                        <a:rPr lang="en-US" sz="1200" b="0" kern="1200" dirty="0" smtClean="0">
                          <a:solidFill>
                            <a:srgbClr val="1A1918"/>
                          </a:solidFill>
                          <a:effectLst/>
                          <a:latin typeface="+mn-ea"/>
                          <a:ea typeface="+mn-ea"/>
                          <a:cs typeface="Arial" panose="020B0604020202020204" pitchFamily="34" charset="0"/>
                        </a:rPr>
                        <a:t>Intel MPI </a:t>
                      </a:r>
                      <a:r>
                        <a:rPr lang="en-US" altLang="zh-CN" sz="1200" b="0" kern="1200" dirty="0" smtClean="0">
                          <a:solidFill>
                            <a:srgbClr val="1A1918"/>
                          </a:solidFill>
                          <a:effectLst/>
                          <a:latin typeface="+mn-ea"/>
                          <a:ea typeface="+mn-ea"/>
                          <a:cs typeface="Arial" panose="020B0604020202020204" pitchFamily="34" charset="0"/>
                        </a:rPr>
                        <a:t>18.0.1</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Open MPI 3.0.0</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9260">
                <a:tc>
                  <a:txBody>
                    <a:bodyPr/>
                    <a:lstStyle/>
                    <a:p>
                      <a:pPr algn="ctr" fontAlgn="ctr"/>
                      <a:r>
                        <a:rPr lang="en-US" sz="1200" b="0" kern="1200" dirty="0">
                          <a:solidFill>
                            <a:srgbClr val="1A1918"/>
                          </a:solidFill>
                          <a:effectLst/>
                          <a:latin typeface="+mn-ea"/>
                          <a:ea typeface="+mn-ea"/>
                          <a:cs typeface="Arial" panose="020B0604020202020204" pitchFamily="34" charset="0"/>
                        </a:rPr>
                        <a:t>C</a:t>
                      </a:r>
                      <a:r>
                        <a:rPr lang="en-US" sz="1200" b="0" kern="1200" dirty="0" smtClean="0">
                          <a:solidFill>
                            <a:srgbClr val="1A1918"/>
                          </a:solidFill>
                          <a:effectLst/>
                          <a:latin typeface="+mn-ea"/>
                          <a:ea typeface="+mn-ea"/>
                          <a:cs typeface="Arial" panose="020B0604020202020204" pitchFamily="34" charset="0"/>
                        </a:rPr>
                        <a:t>ompiler</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altLang="zh-CN" sz="1200" b="0" kern="1200" dirty="0" smtClean="0">
                          <a:solidFill>
                            <a:srgbClr val="1A1918"/>
                          </a:solidFill>
                          <a:effectLst/>
                          <a:latin typeface="+mn-ea"/>
                          <a:ea typeface="+mn-ea"/>
                          <a:cs typeface="Arial" panose="020B0604020202020204" pitchFamily="34" charset="0"/>
                        </a:rPr>
                        <a:t>icc 18.0.1</a:t>
                      </a:r>
                      <a:endParaRPr lang="en-US" altLang="zh-CN"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ahc18.4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9260">
                <a:tc>
                  <a:txBody>
                    <a:bodyPr/>
                    <a:lstStyle/>
                    <a:p>
                      <a:pPr algn="ctr" fontAlgn="ctr"/>
                      <a:r>
                        <a:rPr lang="en-US" sz="1200" b="0" kern="1200" dirty="0" smtClean="0">
                          <a:solidFill>
                            <a:srgbClr val="1A1918"/>
                          </a:solidFill>
                          <a:effectLst/>
                          <a:latin typeface="+mn-ea"/>
                          <a:ea typeface="+mn-ea"/>
                          <a:cs typeface="Arial" panose="020B0604020202020204" pitchFamily="34" charset="0"/>
                        </a:rPr>
                        <a:t>Time (s)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72.03</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61.74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6" name="表格 75"/>
          <p:cNvGraphicFramePr>
            <a:graphicFrameLocks noGrp="1"/>
          </p:cNvGraphicFramePr>
          <p:nvPr/>
        </p:nvGraphicFramePr>
        <p:xfrm>
          <a:off x="1018442" y="4568289"/>
          <a:ext cx="5051424" cy="1739772"/>
        </p:xfrm>
        <a:graphic>
          <a:graphicData uri="http://schemas.openxmlformats.org/drawingml/2006/table">
            <a:tbl>
              <a:tblPr/>
              <a:tblGrid>
                <a:gridCol w="949614"/>
                <a:gridCol w="2044310"/>
                <a:gridCol w="2057500"/>
              </a:tblGrid>
              <a:tr h="403529">
                <a:tc>
                  <a:txBody>
                    <a:bodyPr/>
                    <a:lstStyle/>
                    <a:p>
                      <a:pPr algn="ctr" fontAlgn="ctr"/>
                      <a:r>
                        <a:rPr lang="zh-CN" altLang="en-US" sz="1200" b="1" kern="1200" dirty="0">
                          <a:solidFill>
                            <a:srgbClr val="1A1918"/>
                          </a:solidFill>
                          <a:effectLst/>
                          <a:latin typeface="+mn-ea"/>
                          <a:ea typeface="+mn-ea"/>
                          <a:cs typeface="Arial" panose="020B0604020202020204" pitchFamily="34" charset="0"/>
                        </a:rPr>
                        <a:t>　</a:t>
                      </a:r>
                      <a:endParaRPr lang="zh-CN" altLang="en-US" sz="1200" b="1"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81280" marR="69215" algn="ctr" defTabSz="1188085" rtl="0" eaLnBrk="1" fontAlgn="ctr" latinLnBrk="0" hangingPunct="1">
                        <a:spcBef>
                          <a:spcPts val="130"/>
                        </a:spcBef>
                        <a:spcAft>
                          <a:spcPts val="0"/>
                        </a:spcAft>
                      </a:pPr>
                      <a:r>
                        <a:rPr lang="zh-CN" altLang="en-US" sz="1200" b="1" kern="1200" dirty="0" smtClean="0">
                          <a:solidFill>
                            <a:srgbClr val="1A1918"/>
                          </a:solidFill>
                          <a:effectLst/>
                          <a:latin typeface="+mn-ea"/>
                          <a:ea typeface="+mn-ea"/>
                          <a:cs typeface="Arial" panose="020B0604020202020204" pitchFamily="34" charset="0"/>
                        </a:rPr>
                        <a:t>业界其它产品</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200" b="1" kern="1200" dirty="0" smtClean="0">
                          <a:solidFill>
                            <a:srgbClr val="1A1918"/>
                          </a:solidFill>
                          <a:effectLst/>
                          <a:latin typeface="+mn-ea"/>
                          <a:ea typeface="+mn-ea"/>
                          <a:cs typeface="Arial" panose="020B0604020202020204" pitchFamily="34" charset="0"/>
                        </a:rPr>
                        <a:t>鲲鹏</a:t>
                      </a:r>
                      <a:r>
                        <a:rPr lang="en-US" altLang="zh-CN" sz="1200" b="1" kern="1200" dirty="0" smtClean="0">
                          <a:solidFill>
                            <a:srgbClr val="1A1918"/>
                          </a:solidFill>
                          <a:effectLst/>
                          <a:latin typeface="+mn-ea"/>
                          <a:ea typeface="+mn-ea"/>
                          <a:cs typeface="Arial" panose="020B0604020202020204" pitchFamily="34" charset="0"/>
                        </a:rPr>
                        <a:t>920-4826</a:t>
                      </a:r>
                      <a:r>
                        <a:rPr lang="en-US" sz="1200" b="1" kern="1200" dirty="0" smtClean="0">
                          <a:solidFill>
                            <a:srgbClr val="1A1918"/>
                          </a:solidFill>
                          <a:effectLst/>
                          <a:latin typeface="+mn-ea"/>
                          <a:ea typeface="+mn-ea"/>
                          <a:cs typeface="Arial" panose="020B0604020202020204" pitchFamily="34" charset="0"/>
                        </a:rPr>
                        <a:t>, 2S</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86658">
                <a:tc>
                  <a:txBody>
                    <a:bodyPr/>
                    <a:lstStyle/>
                    <a:p>
                      <a:pPr algn="ctr" fontAlgn="ctr"/>
                      <a:r>
                        <a:rPr lang="en-US" sz="1200" b="0" kern="1200" dirty="0" smtClean="0">
                          <a:solidFill>
                            <a:srgbClr val="1A1918"/>
                          </a:solidFill>
                          <a:effectLst/>
                          <a:latin typeface="+mn-ea"/>
                          <a:ea typeface="+mn-ea"/>
                          <a:cs typeface="Arial" panose="020B0604020202020204" pitchFamily="34" charset="0"/>
                        </a:rPr>
                        <a:t>OS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CentOS 7.5</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200" b="0" kern="1200" dirty="0" smtClean="0">
                          <a:solidFill>
                            <a:srgbClr val="1A1918"/>
                          </a:solidFill>
                          <a:effectLst/>
                          <a:latin typeface="+mn-ea"/>
                          <a:ea typeface="+mn-ea"/>
                          <a:cs typeface="Arial" panose="020B0604020202020204" pitchFamily="34" charset="0"/>
                        </a:rPr>
                        <a:t>openEuler</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6658">
                <a:tc>
                  <a:txBody>
                    <a:bodyPr/>
                    <a:lstStyle/>
                    <a:p>
                      <a:pPr algn="ctr" fontAlgn="ctr"/>
                      <a:r>
                        <a:rPr lang="en-US" sz="1200" b="0" kern="1200" dirty="0" smtClean="0">
                          <a:solidFill>
                            <a:srgbClr val="1A1918"/>
                          </a:solidFill>
                          <a:effectLst/>
                          <a:latin typeface="+mn-ea"/>
                          <a:ea typeface="+mn-ea"/>
                          <a:cs typeface="Arial" panose="020B0604020202020204" pitchFamily="34" charset="0"/>
                        </a:rPr>
                        <a:t>MPI</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lvl="0" indent="0" algn="l" defTabSz="1188085" rtl="0" eaLnBrk="1" fontAlgn="ctr" latinLnBrk="0" hangingPunct="1">
                        <a:lnSpc>
                          <a:spcPct val="100000"/>
                        </a:lnSpc>
                        <a:spcBef>
                          <a:spcPts val="130"/>
                        </a:spcBef>
                        <a:spcAft>
                          <a:spcPts val="0"/>
                        </a:spcAft>
                        <a:buClrTx/>
                        <a:buSzTx/>
                        <a:buFontTx/>
                        <a:buNone/>
                        <a:defRPr/>
                      </a:pPr>
                      <a:r>
                        <a:rPr lang="en-US" sz="1200" b="0" kern="1200" dirty="0" smtClean="0">
                          <a:solidFill>
                            <a:srgbClr val="1A1918"/>
                          </a:solidFill>
                          <a:effectLst/>
                          <a:latin typeface="+mn-ea"/>
                          <a:ea typeface="+mn-ea"/>
                          <a:cs typeface="Arial" panose="020B0604020202020204" pitchFamily="34" charset="0"/>
                        </a:rPr>
                        <a:t>Intel MPI </a:t>
                      </a:r>
                      <a:r>
                        <a:rPr lang="en-US" altLang="zh-CN" sz="1200" b="0" kern="1200" dirty="0" smtClean="0">
                          <a:solidFill>
                            <a:srgbClr val="1A1918"/>
                          </a:solidFill>
                          <a:effectLst/>
                          <a:latin typeface="+mn-ea"/>
                          <a:ea typeface="+mn-ea"/>
                          <a:cs typeface="Arial" panose="020B0604020202020204" pitchFamily="34" charset="0"/>
                        </a:rPr>
                        <a:t>18.0.1</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Open MPI 3.0.0</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6269">
                <a:tc>
                  <a:txBody>
                    <a:bodyPr/>
                    <a:lstStyle/>
                    <a:p>
                      <a:pPr algn="ctr" fontAlgn="ctr"/>
                      <a:r>
                        <a:rPr lang="en-US" sz="1200" b="0" kern="1200" dirty="0">
                          <a:solidFill>
                            <a:srgbClr val="1A1918"/>
                          </a:solidFill>
                          <a:effectLst/>
                          <a:latin typeface="+mn-ea"/>
                          <a:ea typeface="+mn-ea"/>
                          <a:cs typeface="Arial" panose="020B0604020202020204" pitchFamily="34" charset="0"/>
                        </a:rPr>
                        <a:t>C</a:t>
                      </a:r>
                      <a:r>
                        <a:rPr lang="en-US" sz="1200" b="0" kern="1200" dirty="0" smtClean="0">
                          <a:solidFill>
                            <a:srgbClr val="1A1918"/>
                          </a:solidFill>
                          <a:effectLst/>
                          <a:latin typeface="+mn-ea"/>
                          <a:ea typeface="+mn-ea"/>
                          <a:cs typeface="Arial" panose="020B0604020202020204" pitchFamily="34" charset="0"/>
                        </a:rPr>
                        <a:t>ompiler</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altLang="zh-CN" sz="1200" b="0" kern="1200" dirty="0" smtClean="0">
                          <a:solidFill>
                            <a:srgbClr val="1A1918"/>
                          </a:solidFill>
                          <a:effectLst/>
                          <a:latin typeface="+mn-ea"/>
                          <a:ea typeface="+mn-ea"/>
                          <a:cs typeface="Arial" panose="020B0604020202020204" pitchFamily="34" charset="0"/>
                        </a:rPr>
                        <a:t>icc 18.0.1</a:t>
                      </a:r>
                      <a:endParaRPr lang="en-US" altLang="zh-CN"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ahc18.4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6658">
                <a:tc>
                  <a:txBody>
                    <a:bodyPr/>
                    <a:lstStyle/>
                    <a:p>
                      <a:pPr algn="ctr" fontAlgn="ctr"/>
                      <a:r>
                        <a:rPr lang="en-US" sz="1200" b="0" kern="1200" dirty="0" smtClean="0">
                          <a:solidFill>
                            <a:srgbClr val="1A1918"/>
                          </a:solidFill>
                          <a:effectLst/>
                          <a:latin typeface="+mn-ea"/>
                          <a:ea typeface="+mn-ea"/>
                          <a:cs typeface="Arial" panose="020B0604020202020204" pitchFamily="34" charset="0"/>
                        </a:rPr>
                        <a:t>Time (s)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4039</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3989</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图表 9"/>
          <p:cNvGraphicFramePr/>
          <p:nvPr/>
        </p:nvGraphicFramePr>
        <p:xfrm>
          <a:off x="6283863" y="1058756"/>
          <a:ext cx="4970470" cy="365804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7" name="图表 76"/>
          <p:cNvGraphicFramePr/>
          <p:nvPr/>
        </p:nvGraphicFramePr>
        <p:xfrm>
          <a:off x="1018442" y="1009678"/>
          <a:ext cx="4969546" cy="355208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1"/>
          <p:cNvSpPr/>
          <p:nvPr/>
        </p:nvSpPr>
        <p:spPr>
          <a:xfrm>
            <a:off x="2314834" y="4098511"/>
            <a:ext cx="1259961" cy="276999"/>
          </a:xfrm>
          <a:prstGeom prst="rect">
            <a:avLst/>
          </a:prstGeom>
          <a:solidFill>
            <a:srgbClr val="7F7F7F"/>
          </a:solidFill>
        </p:spPr>
        <p:txBody>
          <a:bodyPr wrap="none">
            <a:spAutoFit/>
          </a:body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业界其它产品</a:t>
            </a:r>
            <a:endParaRPr lang="en-US" altLang="zh-CN" sz="1200" b="1" dirty="0">
              <a:solidFill>
                <a:schemeClr val="bg1"/>
              </a:solidFill>
              <a:latin typeface="+mn-ea"/>
              <a:ea typeface="+mn-ea"/>
              <a:cs typeface="Arial" panose="020B0604020202020204" pitchFamily="34" charset="0"/>
            </a:endParaRPr>
          </a:p>
        </p:txBody>
      </p:sp>
      <p:sp>
        <p:nvSpPr>
          <p:cNvPr id="24" name="矩形 23"/>
          <p:cNvSpPr/>
          <p:nvPr/>
        </p:nvSpPr>
        <p:spPr>
          <a:xfrm>
            <a:off x="3788792" y="4098511"/>
            <a:ext cx="1651093" cy="276999"/>
          </a:xfrm>
          <a:prstGeom prst="rect">
            <a:avLst/>
          </a:prstGeom>
          <a:solidFill>
            <a:srgbClr val="00B0F0"/>
          </a:solidFill>
        </p:spPr>
        <p:txBody>
          <a:bodyPr wrap="none">
            <a:spAutoFit/>
          </a:body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鲲鹏</a:t>
            </a:r>
            <a:r>
              <a:rPr lang="en-US" altLang="zh-CN" sz="1200" b="1" dirty="0">
                <a:solidFill>
                  <a:schemeClr val="bg1"/>
                </a:solidFill>
                <a:latin typeface="+mn-ea"/>
                <a:ea typeface="+mn-ea"/>
                <a:cs typeface="Arial" panose="020B0604020202020204" pitchFamily="34" charset="0"/>
              </a:rPr>
              <a:t>920-4826, </a:t>
            </a:r>
            <a:r>
              <a:rPr lang="en-US" altLang="zh-CN" sz="1200" b="1" dirty="0" smtClean="0">
                <a:solidFill>
                  <a:schemeClr val="bg1"/>
                </a:solidFill>
                <a:latin typeface="+mn-ea"/>
                <a:ea typeface="+mn-ea"/>
                <a:cs typeface="Arial" panose="020B0604020202020204" pitchFamily="34" charset="0"/>
              </a:rPr>
              <a:t>2S</a:t>
            </a:r>
            <a:endParaRPr lang="en-US" altLang="zh-CN" sz="1200" b="1" dirty="0">
              <a:solidFill>
                <a:schemeClr val="bg1"/>
              </a:solidFill>
              <a:latin typeface="+mn-ea"/>
              <a:ea typeface="+mn-ea"/>
              <a:cs typeface="Arial" panose="020B0604020202020204" pitchFamily="34" charset="0"/>
            </a:endParaRPr>
          </a:p>
        </p:txBody>
      </p:sp>
      <p:sp>
        <p:nvSpPr>
          <p:cNvPr id="11" name="矩形 10"/>
          <p:cNvSpPr/>
          <p:nvPr/>
        </p:nvSpPr>
        <p:spPr>
          <a:xfrm>
            <a:off x="7574370" y="4077072"/>
            <a:ext cx="1259961" cy="276999"/>
          </a:xfrm>
          <a:prstGeom prst="rect">
            <a:avLst/>
          </a:prstGeom>
          <a:solidFill>
            <a:srgbClr val="7F7F7F"/>
          </a:solidFill>
        </p:spPr>
        <p:txBody>
          <a:bodyPr wrap="none">
            <a:spAutoFit/>
          </a:body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业界其它产品</a:t>
            </a:r>
            <a:endParaRPr lang="en-US" altLang="zh-CN" sz="1200" b="1" dirty="0">
              <a:solidFill>
                <a:schemeClr val="bg1"/>
              </a:solidFill>
              <a:latin typeface="+mn-ea"/>
              <a:ea typeface="+mn-ea"/>
              <a:cs typeface="Arial" panose="020B0604020202020204" pitchFamily="34" charset="0"/>
            </a:endParaRPr>
          </a:p>
        </p:txBody>
      </p:sp>
      <p:sp>
        <p:nvSpPr>
          <p:cNvPr id="12" name="矩形 11"/>
          <p:cNvSpPr/>
          <p:nvPr/>
        </p:nvSpPr>
        <p:spPr>
          <a:xfrm>
            <a:off x="9048328" y="4077072"/>
            <a:ext cx="1651093" cy="276999"/>
          </a:xfrm>
          <a:prstGeom prst="rect">
            <a:avLst/>
          </a:prstGeom>
          <a:solidFill>
            <a:srgbClr val="00B0F0"/>
          </a:solidFill>
        </p:spPr>
        <p:txBody>
          <a:bodyPr wrap="none">
            <a:spAutoFit/>
          </a:bodyPr>
          <a:lstStyle/>
          <a:p>
            <a:pPr marL="81280" marR="69215" algn="ctr" defTabSz="1188085" fontAlgn="ctr">
              <a:spcBef>
                <a:spcPts val="130"/>
              </a:spcBef>
              <a:spcAft>
                <a:spcPts val="0"/>
              </a:spcAft>
            </a:pPr>
            <a:r>
              <a:rPr lang="zh-CN" altLang="en-US" sz="1200" b="1" dirty="0">
                <a:solidFill>
                  <a:schemeClr val="bg1"/>
                </a:solidFill>
                <a:latin typeface="+mn-ea"/>
                <a:ea typeface="+mn-ea"/>
                <a:cs typeface="Arial" panose="020B0604020202020204" pitchFamily="34" charset="0"/>
              </a:rPr>
              <a:t>鲲鹏</a:t>
            </a:r>
            <a:r>
              <a:rPr lang="en-US" altLang="zh-CN" sz="1200" b="1" dirty="0">
                <a:solidFill>
                  <a:schemeClr val="bg1"/>
                </a:solidFill>
                <a:latin typeface="+mn-ea"/>
                <a:ea typeface="+mn-ea"/>
                <a:cs typeface="Arial" panose="020B0604020202020204" pitchFamily="34" charset="0"/>
              </a:rPr>
              <a:t>920-4826, </a:t>
            </a:r>
            <a:r>
              <a:rPr lang="en-US" altLang="zh-CN" sz="1200" b="1" dirty="0" smtClean="0">
                <a:solidFill>
                  <a:schemeClr val="bg1"/>
                </a:solidFill>
                <a:latin typeface="+mn-ea"/>
                <a:ea typeface="+mn-ea"/>
                <a:cs typeface="Arial" panose="020B0604020202020204" pitchFamily="34" charset="0"/>
              </a:rPr>
              <a:t>2S</a:t>
            </a:r>
            <a:endParaRPr lang="en-US" altLang="zh-CN" sz="1200" b="1" dirty="0">
              <a:solidFill>
                <a:schemeClr val="bg1"/>
              </a:solidFill>
              <a:latin typeface="+mn-ea"/>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性能卓越</a:t>
            </a:r>
            <a:br>
              <a:rPr lang="zh-CN" altLang="en-US" sz="3600" dirty="0"/>
            </a:br>
            <a:endParaRPr lang="zh-CN" altLang="en-US" dirty="0"/>
          </a:p>
        </p:txBody>
      </p:sp>
      <p:graphicFrame>
        <p:nvGraphicFramePr>
          <p:cNvPr id="3" name="表格 2"/>
          <p:cNvGraphicFramePr>
            <a:graphicFrameLocks noGrp="1"/>
          </p:cNvGraphicFramePr>
          <p:nvPr/>
        </p:nvGraphicFramePr>
        <p:xfrm>
          <a:off x="1008063" y="4475385"/>
          <a:ext cx="4979925" cy="1906364"/>
        </p:xfrm>
        <a:graphic>
          <a:graphicData uri="http://schemas.openxmlformats.org/drawingml/2006/table">
            <a:tbl>
              <a:tblPr/>
              <a:tblGrid>
                <a:gridCol w="936173"/>
                <a:gridCol w="2015374"/>
                <a:gridCol w="2028378"/>
              </a:tblGrid>
              <a:tr h="373864">
                <a:tc>
                  <a:txBody>
                    <a:bodyPr/>
                    <a:lstStyle/>
                    <a:p>
                      <a:pPr algn="ctr" fontAlgn="ctr"/>
                      <a:r>
                        <a:rPr lang="zh-CN" altLang="en-US" sz="1200" b="1" kern="1200" dirty="0">
                          <a:solidFill>
                            <a:srgbClr val="1A1918"/>
                          </a:solidFill>
                          <a:effectLst/>
                          <a:latin typeface="+mn-ea"/>
                          <a:ea typeface="+mn-ea"/>
                          <a:cs typeface="Arial" panose="020B0604020202020204" pitchFamily="34" charset="0"/>
                        </a:rPr>
                        <a:t>　</a:t>
                      </a:r>
                      <a:endParaRPr lang="zh-CN" altLang="en-US" sz="1200" b="1"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81280" marR="69215" algn="ctr" defTabSz="1188085" rtl="0" eaLnBrk="1" fontAlgn="ctr" latinLnBrk="0" hangingPunct="1">
                        <a:spcBef>
                          <a:spcPts val="130"/>
                        </a:spcBef>
                        <a:spcAft>
                          <a:spcPts val="0"/>
                        </a:spcAft>
                      </a:pPr>
                      <a:r>
                        <a:rPr lang="zh-CN" altLang="en-US" sz="1200" b="1" kern="1200" dirty="0" smtClean="0">
                          <a:solidFill>
                            <a:srgbClr val="1A1918"/>
                          </a:solidFill>
                          <a:effectLst/>
                          <a:latin typeface="+mn-ea"/>
                          <a:ea typeface="+mn-ea"/>
                          <a:cs typeface="Arial" panose="020B0604020202020204" pitchFamily="34" charset="0"/>
                        </a:rPr>
                        <a:t>业界其它产品</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200" b="1" kern="1200" dirty="0" smtClean="0">
                          <a:solidFill>
                            <a:srgbClr val="1A1918"/>
                          </a:solidFill>
                          <a:effectLst/>
                          <a:latin typeface="+mn-ea"/>
                          <a:ea typeface="+mn-ea"/>
                          <a:cs typeface="Arial" panose="020B0604020202020204" pitchFamily="34" charset="0"/>
                        </a:rPr>
                        <a:t>鲲鹏</a:t>
                      </a:r>
                      <a:r>
                        <a:rPr lang="en-US" altLang="zh-CN" sz="1200" b="1" kern="1200" dirty="0" smtClean="0">
                          <a:solidFill>
                            <a:srgbClr val="1A1918"/>
                          </a:solidFill>
                          <a:effectLst/>
                          <a:latin typeface="+mn-ea"/>
                          <a:ea typeface="+mn-ea"/>
                          <a:cs typeface="Arial" panose="020B0604020202020204" pitchFamily="34" charset="0"/>
                        </a:rPr>
                        <a:t>920-4826</a:t>
                      </a:r>
                      <a:r>
                        <a:rPr lang="en-US" sz="1200" b="1" kern="1200" dirty="0" smtClean="0">
                          <a:solidFill>
                            <a:srgbClr val="1A1918"/>
                          </a:solidFill>
                          <a:effectLst/>
                          <a:latin typeface="+mn-ea"/>
                          <a:ea typeface="+mn-ea"/>
                          <a:cs typeface="Arial" panose="020B0604020202020204" pitchFamily="34" charset="0"/>
                        </a:rPr>
                        <a:t>, 2S</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83125">
                <a:tc>
                  <a:txBody>
                    <a:bodyPr/>
                    <a:lstStyle/>
                    <a:p>
                      <a:pPr algn="ctr" fontAlgn="ctr"/>
                      <a:r>
                        <a:rPr lang="en-US" sz="1200" b="0" kern="1200" dirty="0" smtClean="0">
                          <a:solidFill>
                            <a:srgbClr val="1A1918"/>
                          </a:solidFill>
                          <a:effectLst/>
                          <a:latin typeface="+mn-ea"/>
                          <a:ea typeface="+mn-ea"/>
                          <a:cs typeface="Arial" panose="020B0604020202020204" pitchFamily="34" charset="0"/>
                        </a:rPr>
                        <a:t>OS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CentOS 7.4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200" b="0" kern="1200" dirty="0" smtClean="0">
                          <a:solidFill>
                            <a:srgbClr val="1A1918"/>
                          </a:solidFill>
                          <a:effectLst/>
                          <a:latin typeface="+mn-ea"/>
                          <a:ea typeface="+mn-ea"/>
                          <a:cs typeface="Arial" panose="020B0604020202020204" pitchFamily="34" charset="0"/>
                        </a:rPr>
                        <a:t>openEuler</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3125">
                <a:tc>
                  <a:txBody>
                    <a:bodyPr/>
                    <a:lstStyle/>
                    <a:p>
                      <a:pPr algn="ctr" fontAlgn="ctr"/>
                      <a:r>
                        <a:rPr lang="en-US" sz="1200" b="0" kern="1200" dirty="0" smtClean="0">
                          <a:solidFill>
                            <a:srgbClr val="1A1918"/>
                          </a:solidFill>
                          <a:effectLst/>
                          <a:latin typeface="+mn-ea"/>
                          <a:ea typeface="+mn-ea"/>
                          <a:cs typeface="Arial" panose="020B0604020202020204" pitchFamily="34" charset="0"/>
                        </a:rPr>
                        <a:t>MPI</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lvl="0" indent="0" algn="l" defTabSz="1188085" rtl="0" eaLnBrk="1" fontAlgn="ctr" latinLnBrk="0" hangingPunct="1">
                        <a:lnSpc>
                          <a:spcPct val="100000"/>
                        </a:lnSpc>
                        <a:spcBef>
                          <a:spcPts val="130"/>
                        </a:spcBef>
                        <a:spcAft>
                          <a:spcPts val="0"/>
                        </a:spcAft>
                        <a:buClrTx/>
                        <a:buSzTx/>
                        <a:buFontTx/>
                        <a:buNone/>
                        <a:defRPr/>
                      </a:pPr>
                      <a:r>
                        <a:rPr lang="en-US" sz="1200" b="0" kern="1200" dirty="0" smtClean="0">
                          <a:solidFill>
                            <a:srgbClr val="1A1918"/>
                          </a:solidFill>
                          <a:effectLst/>
                          <a:latin typeface="+mn-ea"/>
                          <a:ea typeface="+mn-ea"/>
                          <a:cs typeface="Arial" panose="020B0604020202020204" pitchFamily="34" charset="0"/>
                        </a:rPr>
                        <a:t>Intel MPI </a:t>
                      </a:r>
                      <a:r>
                        <a:rPr lang="en-US" altLang="zh-CN" sz="1200" b="0" kern="1200" dirty="0" smtClean="0">
                          <a:solidFill>
                            <a:srgbClr val="1A1918"/>
                          </a:solidFill>
                          <a:effectLst/>
                          <a:latin typeface="+mn-ea"/>
                          <a:ea typeface="+mn-ea"/>
                          <a:cs typeface="Arial" panose="020B0604020202020204" pitchFamily="34" charset="0"/>
                        </a:rPr>
                        <a:t>18.0.1</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Open MPI 3.0.0</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3125">
                <a:tc>
                  <a:txBody>
                    <a:bodyPr/>
                    <a:lstStyle/>
                    <a:p>
                      <a:pPr algn="ctr" fontAlgn="ctr"/>
                      <a:r>
                        <a:rPr lang="en-US" sz="1200" b="0" kern="1200" dirty="0">
                          <a:solidFill>
                            <a:srgbClr val="1A1918"/>
                          </a:solidFill>
                          <a:effectLst/>
                          <a:latin typeface="+mn-ea"/>
                          <a:ea typeface="+mn-ea"/>
                          <a:cs typeface="Arial" panose="020B0604020202020204" pitchFamily="34" charset="0"/>
                        </a:rPr>
                        <a:t>C</a:t>
                      </a:r>
                      <a:r>
                        <a:rPr lang="en-US" sz="1200" b="0" kern="1200" dirty="0" smtClean="0">
                          <a:solidFill>
                            <a:srgbClr val="1A1918"/>
                          </a:solidFill>
                          <a:effectLst/>
                          <a:latin typeface="+mn-ea"/>
                          <a:ea typeface="+mn-ea"/>
                          <a:cs typeface="Arial" panose="020B0604020202020204" pitchFamily="34" charset="0"/>
                        </a:rPr>
                        <a:t>ompiler</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altLang="zh-CN" sz="1200" b="0" kern="1200" dirty="0" smtClean="0">
                          <a:solidFill>
                            <a:srgbClr val="1A1918"/>
                          </a:solidFill>
                          <a:effectLst/>
                          <a:latin typeface="+mn-ea"/>
                          <a:ea typeface="+mn-ea"/>
                          <a:cs typeface="Arial" panose="020B0604020202020204" pitchFamily="34" charset="0"/>
                        </a:rPr>
                        <a:t>icc 18.0.1</a:t>
                      </a:r>
                      <a:endParaRPr lang="en-US" altLang="zh-CN"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ahc18.4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3125">
                <a:tc>
                  <a:txBody>
                    <a:bodyPr/>
                    <a:lstStyle/>
                    <a:p>
                      <a:pPr algn="ctr" fontAlgn="ctr"/>
                      <a:r>
                        <a:rPr lang="en-US" sz="1200" b="0" kern="1200" dirty="0" smtClean="0">
                          <a:solidFill>
                            <a:srgbClr val="1A1918"/>
                          </a:solidFill>
                          <a:effectLst/>
                          <a:latin typeface="+mn-ea"/>
                          <a:ea typeface="+mn-ea"/>
                          <a:cs typeface="Arial" panose="020B0604020202020204" pitchFamily="34" charset="0"/>
                        </a:rPr>
                        <a:t>Time (s)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a:solidFill>
                            <a:srgbClr val="1A1918"/>
                          </a:solidFill>
                          <a:effectLst/>
                          <a:latin typeface="+mn-ea"/>
                          <a:ea typeface="+mn-ea"/>
                          <a:cs typeface="Arial" panose="020B0604020202020204" pitchFamily="34" charset="0"/>
                        </a:rPr>
                        <a:t>201</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a:solidFill>
                            <a:srgbClr val="1A1918"/>
                          </a:solidFill>
                          <a:effectLst/>
                          <a:latin typeface="+mn-ea"/>
                          <a:ea typeface="+mn-ea"/>
                          <a:cs typeface="Arial" panose="020B0604020202020204" pitchFamily="34" charset="0"/>
                        </a:rPr>
                        <a:t>198</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 name="表格 3"/>
          <p:cNvGraphicFramePr>
            <a:graphicFrameLocks noGrp="1"/>
          </p:cNvGraphicFramePr>
          <p:nvPr/>
        </p:nvGraphicFramePr>
        <p:xfrm>
          <a:off x="6240015" y="4475386"/>
          <a:ext cx="5186385" cy="1906363"/>
        </p:xfrm>
        <a:graphic>
          <a:graphicData uri="http://schemas.openxmlformats.org/drawingml/2006/table">
            <a:tbl>
              <a:tblPr/>
              <a:tblGrid>
                <a:gridCol w="974988"/>
                <a:gridCol w="2098925"/>
                <a:gridCol w="2112472"/>
              </a:tblGrid>
              <a:tr h="358499">
                <a:tc>
                  <a:txBody>
                    <a:bodyPr/>
                    <a:lstStyle/>
                    <a:p>
                      <a:pPr algn="ctr" fontAlgn="ctr"/>
                      <a:r>
                        <a:rPr lang="zh-CN" altLang="en-US" sz="1200" b="1" kern="1200" dirty="0">
                          <a:solidFill>
                            <a:srgbClr val="1A1918"/>
                          </a:solidFill>
                          <a:effectLst/>
                          <a:latin typeface="+mn-ea"/>
                          <a:ea typeface="+mn-ea"/>
                          <a:cs typeface="Arial" panose="020B0604020202020204" pitchFamily="34" charset="0"/>
                        </a:rPr>
                        <a:t>　</a:t>
                      </a:r>
                      <a:endParaRPr lang="zh-CN" altLang="en-US" sz="1200" b="1"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81280" marR="69215" algn="ctr" defTabSz="1188085" fontAlgn="ctr">
                        <a:spcBef>
                          <a:spcPts val="130"/>
                        </a:spcBef>
                        <a:spcAft>
                          <a:spcPts val="0"/>
                        </a:spcAft>
                      </a:pPr>
                      <a:r>
                        <a:rPr lang="zh-CN" altLang="en-US" sz="1200" b="1" dirty="0" smtClean="0">
                          <a:solidFill>
                            <a:schemeClr val="tx1"/>
                          </a:solidFill>
                          <a:latin typeface="+mn-ea"/>
                          <a:ea typeface="+mn-ea"/>
                          <a:cs typeface="Arial" panose="020B0604020202020204" pitchFamily="34" charset="0"/>
                        </a:rPr>
                        <a:t>业界其它产品</a:t>
                      </a:r>
                      <a:endParaRPr lang="en-US" altLang="zh-CN" sz="1200" b="1" dirty="0">
                        <a:solidFill>
                          <a:schemeClr val="tx1"/>
                        </a:solidFill>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200" b="1" kern="1200" dirty="0" smtClean="0">
                          <a:solidFill>
                            <a:srgbClr val="1A1918"/>
                          </a:solidFill>
                          <a:effectLst/>
                          <a:latin typeface="+mn-ea"/>
                          <a:ea typeface="+mn-ea"/>
                          <a:cs typeface="Arial" panose="020B0604020202020204" pitchFamily="34" charset="0"/>
                        </a:rPr>
                        <a:t>鲲鹏</a:t>
                      </a:r>
                      <a:r>
                        <a:rPr lang="en-US" altLang="zh-CN" sz="1200" b="1" kern="1200" dirty="0" smtClean="0">
                          <a:solidFill>
                            <a:srgbClr val="1A1918"/>
                          </a:solidFill>
                          <a:effectLst/>
                          <a:latin typeface="+mn-ea"/>
                          <a:ea typeface="+mn-ea"/>
                          <a:cs typeface="Arial" panose="020B0604020202020204" pitchFamily="34" charset="0"/>
                        </a:rPr>
                        <a:t>920-4826</a:t>
                      </a:r>
                      <a:r>
                        <a:rPr lang="en-US" sz="1200" b="1" kern="1200" dirty="0" smtClean="0">
                          <a:solidFill>
                            <a:srgbClr val="1A1918"/>
                          </a:solidFill>
                          <a:effectLst/>
                          <a:latin typeface="+mn-ea"/>
                          <a:ea typeface="+mn-ea"/>
                          <a:cs typeface="Arial" panose="020B0604020202020204" pitchFamily="34" charset="0"/>
                        </a:rPr>
                        <a:t>, 2S</a:t>
                      </a:r>
                      <a:endParaRPr lang="en-US" sz="1200" b="1"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7380">
                <a:tc>
                  <a:txBody>
                    <a:bodyPr/>
                    <a:lstStyle/>
                    <a:p>
                      <a:pPr algn="ctr" fontAlgn="ctr"/>
                      <a:r>
                        <a:rPr lang="en-US" sz="1200" b="0" kern="1200" dirty="0" smtClean="0">
                          <a:solidFill>
                            <a:srgbClr val="1A1918"/>
                          </a:solidFill>
                          <a:effectLst/>
                          <a:latin typeface="+mn-ea"/>
                          <a:ea typeface="+mn-ea"/>
                          <a:cs typeface="Arial" panose="020B0604020202020204" pitchFamily="34" charset="0"/>
                        </a:rPr>
                        <a:t>OS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CentOS 7.4</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altLang="zh-CN" sz="1200" b="0" kern="1200" dirty="0" smtClean="0">
                          <a:solidFill>
                            <a:srgbClr val="1A1918"/>
                          </a:solidFill>
                          <a:effectLst/>
                          <a:latin typeface="+mn-ea"/>
                          <a:ea typeface="+mn-ea"/>
                          <a:cs typeface="Arial" panose="020B0604020202020204" pitchFamily="34" charset="0"/>
                        </a:rPr>
                        <a:t>openEuler</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5724">
                <a:tc>
                  <a:txBody>
                    <a:bodyPr/>
                    <a:lstStyle/>
                    <a:p>
                      <a:pPr algn="ctr" fontAlgn="ctr"/>
                      <a:r>
                        <a:rPr lang="en-US" sz="1200" b="0" kern="1200" dirty="0" smtClean="0">
                          <a:solidFill>
                            <a:srgbClr val="1A1918"/>
                          </a:solidFill>
                          <a:effectLst/>
                          <a:latin typeface="+mn-ea"/>
                          <a:ea typeface="+mn-ea"/>
                          <a:cs typeface="Arial" panose="020B0604020202020204" pitchFamily="34" charset="0"/>
                        </a:rPr>
                        <a:t>MPI</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lvl="0" indent="0" algn="l" defTabSz="1188085" rtl="0" eaLnBrk="1" fontAlgn="ctr" latinLnBrk="0" hangingPunct="1">
                        <a:lnSpc>
                          <a:spcPct val="100000"/>
                        </a:lnSpc>
                        <a:spcBef>
                          <a:spcPts val="130"/>
                        </a:spcBef>
                        <a:spcAft>
                          <a:spcPts val="0"/>
                        </a:spcAft>
                        <a:buClrTx/>
                        <a:buSzTx/>
                        <a:buFontTx/>
                        <a:buNone/>
                        <a:defRPr/>
                      </a:pPr>
                      <a:r>
                        <a:rPr lang="en-US" sz="1200" b="0" kern="1200" dirty="0" smtClean="0">
                          <a:solidFill>
                            <a:srgbClr val="1A1918"/>
                          </a:solidFill>
                          <a:effectLst/>
                          <a:latin typeface="+mn-ea"/>
                          <a:ea typeface="+mn-ea"/>
                          <a:cs typeface="Arial" panose="020B0604020202020204" pitchFamily="34" charset="0"/>
                        </a:rPr>
                        <a:t>Intel MPI </a:t>
                      </a:r>
                      <a:r>
                        <a:rPr lang="en-US" altLang="zh-CN" sz="1200" b="0" kern="1200" dirty="0" smtClean="0">
                          <a:solidFill>
                            <a:srgbClr val="1A1918"/>
                          </a:solidFill>
                          <a:effectLst/>
                          <a:latin typeface="+mn-ea"/>
                          <a:ea typeface="+mn-ea"/>
                          <a:cs typeface="Arial" panose="020B0604020202020204" pitchFamily="34" charset="0"/>
                        </a:rPr>
                        <a:t>18.0.1</a:t>
                      </a:r>
                      <a:endParaRPr lang="en-US" altLang="zh-CN"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Open MPI 3.0.0</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7380">
                <a:tc>
                  <a:txBody>
                    <a:bodyPr/>
                    <a:lstStyle/>
                    <a:p>
                      <a:pPr algn="ctr" fontAlgn="ctr"/>
                      <a:r>
                        <a:rPr lang="en-US" sz="1200" b="0" kern="1200" dirty="0">
                          <a:solidFill>
                            <a:srgbClr val="1A1918"/>
                          </a:solidFill>
                          <a:effectLst/>
                          <a:latin typeface="+mn-ea"/>
                          <a:ea typeface="+mn-ea"/>
                          <a:cs typeface="Arial" panose="020B0604020202020204" pitchFamily="34" charset="0"/>
                        </a:rPr>
                        <a:t>C</a:t>
                      </a:r>
                      <a:r>
                        <a:rPr lang="en-US" sz="1200" b="0" kern="1200" dirty="0" smtClean="0">
                          <a:solidFill>
                            <a:srgbClr val="1A1918"/>
                          </a:solidFill>
                          <a:effectLst/>
                          <a:latin typeface="+mn-ea"/>
                          <a:ea typeface="+mn-ea"/>
                          <a:cs typeface="Arial" panose="020B0604020202020204" pitchFamily="34" charset="0"/>
                        </a:rPr>
                        <a:t>ompiler</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altLang="zh-CN" sz="1200" b="0" kern="1200" dirty="0" smtClean="0">
                          <a:solidFill>
                            <a:srgbClr val="1A1918"/>
                          </a:solidFill>
                          <a:effectLst/>
                          <a:latin typeface="+mn-ea"/>
                          <a:ea typeface="+mn-ea"/>
                          <a:cs typeface="Arial" panose="020B0604020202020204" pitchFamily="34" charset="0"/>
                        </a:rPr>
                        <a:t>gcc 7</a:t>
                      </a:r>
                      <a:endParaRPr lang="en-US" altLang="zh-CN"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gcc</a:t>
                      </a:r>
                      <a:r>
                        <a:rPr lang="en-US" sz="1200" b="0" kern="1200" baseline="0" dirty="0" smtClean="0">
                          <a:solidFill>
                            <a:srgbClr val="1A1918"/>
                          </a:solidFill>
                          <a:effectLst/>
                          <a:latin typeface="+mn-ea"/>
                          <a:ea typeface="+mn-ea"/>
                          <a:cs typeface="Arial" panose="020B0604020202020204" pitchFamily="34" charset="0"/>
                        </a:rPr>
                        <a:t> 7</a:t>
                      </a:r>
                      <a:endParaRPr lang="en-US" sz="1200" b="0" kern="1200" dirty="0" smtClean="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7380">
                <a:tc>
                  <a:txBody>
                    <a:bodyPr/>
                    <a:lstStyle/>
                    <a:p>
                      <a:pPr algn="ctr" fontAlgn="ctr"/>
                      <a:r>
                        <a:rPr lang="en-US" sz="1200" b="0" kern="1200" dirty="0" smtClean="0">
                          <a:solidFill>
                            <a:srgbClr val="1A1918"/>
                          </a:solidFill>
                          <a:effectLst/>
                          <a:latin typeface="+mn-ea"/>
                          <a:ea typeface="+mn-ea"/>
                          <a:cs typeface="Arial" panose="020B0604020202020204" pitchFamily="34" charset="0"/>
                        </a:rPr>
                        <a:t>Time (s)</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1280" marR="69215" algn="l" defTabSz="1188085" rtl="0" eaLnBrk="1" fontAlgn="ctr" latinLnBrk="0" hangingPunct="1">
                        <a:spcBef>
                          <a:spcPts val="130"/>
                        </a:spcBef>
                        <a:spcAft>
                          <a:spcPts val="0"/>
                        </a:spcAft>
                      </a:pPr>
                      <a:r>
                        <a:rPr lang="en-US" sz="1200" b="0" kern="1200" dirty="0" smtClean="0">
                          <a:solidFill>
                            <a:srgbClr val="1A1918"/>
                          </a:solidFill>
                          <a:effectLst/>
                          <a:latin typeface="+mn-ea"/>
                          <a:ea typeface="+mn-ea"/>
                          <a:cs typeface="Arial" panose="020B0604020202020204" pitchFamily="34" charset="0"/>
                        </a:rPr>
                        <a:t>672</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kern="1200" dirty="0" smtClean="0">
                          <a:solidFill>
                            <a:srgbClr val="1A1918"/>
                          </a:solidFill>
                          <a:effectLst/>
                          <a:latin typeface="+mn-ea"/>
                          <a:ea typeface="+mn-ea"/>
                          <a:cs typeface="Arial" panose="020B0604020202020204" pitchFamily="34" charset="0"/>
                        </a:rPr>
                        <a:t>570</a:t>
                      </a:r>
                      <a:endParaRPr lang="en-US" sz="1200" b="0" kern="1200" dirty="0">
                        <a:solidFill>
                          <a:srgbClr val="1A1918"/>
                        </a:solidFill>
                        <a:effectLst/>
                        <a:latin typeface="+mn-ea"/>
                        <a:ea typeface="+mn-ea"/>
                        <a:cs typeface="Arial" panose="020B0604020202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图表 4"/>
          <p:cNvGraphicFramePr/>
          <p:nvPr/>
        </p:nvGraphicFramePr>
        <p:xfrm>
          <a:off x="1161208" y="1233488"/>
          <a:ext cx="4826780" cy="305960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6096000" y="1051200"/>
          <a:ext cx="5409148" cy="3241897"/>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1"/>
          <p:cNvSpPr>
            <a:spLocks noChangeArrowheads="1"/>
          </p:cNvSpPr>
          <p:nvPr/>
        </p:nvSpPr>
        <p:spPr bwMode="auto">
          <a:xfrm>
            <a:off x="4043772" y="2290965"/>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3765" eaLnBrk="0" fontAlgn="base" hangingPunct="0"/>
            <a:r>
              <a:rPr lang="zh-CN" altLang="en-US" sz="1200" dirty="0">
                <a:latin typeface="Arial" panose="020B0604020202020204" pitchFamily="34" charset="0"/>
              </a:rPr>
              <a:t>越低越好</a:t>
            </a:r>
            <a:endParaRPr lang="zh-CN" altLang="zh-CN" sz="1200" dirty="0">
              <a:latin typeface="Arial" panose="020B0604020202020204" pitchFamily="34" charset="0"/>
            </a:endParaRPr>
          </a:p>
        </p:txBody>
      </p:sp>
      <p:sp>
        <p:nvSpPr>
          <p:cNvPr id="8" name="Rectangle 61"/>
          <p:cNvSpPr>
            <a:spLocks noChangeArrowheads="1"/>
          </p:cNvSpPr>
          <p:nvPr/>
        </p:nvSpPr>
        <p:spPr bwMode="auto">
          <a:xfrm>
            <a:off x="9300356" y="2024844"/>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3765" eaLnBrk="0" fontAlgn="base" hangingPunct="0"/>
            <a:r>
              <a:rPr lang="zh-CN" altLang="en-US" sz="1200" dirty="0">
                <a:latin typeface="Arial" panose="020B0604020202020204" pitchFamily="34" charset="0"/>
              </a:rPr>
              <a:t>越低越好</a:t>
            </a:r>
            <a:endParaRPr lang="zh-CN" altLang="zh-CN" sz="12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563"/>
          <p:cNvSpPr txBox="1"/>
          <p:nvPr/>
        </p:nvSpPr>
        <p:spPr>
          <a:xfrm>
            <a:off x="8075134" y="5304014"/>
            <a:ext cx="3092338" cy="338344"/>
          </a:xfrm>
          <a:prstGeom prst="rect">
            <a:avLst/>
          </a:prstGeom>
          <a:noFill/>
        </p:spPr>
        <p:txBody>
          <a:bodyPr wrap="square" rtlCol="0">
            <a:spAutoFit/>
          </a:bodyPr>
          <a:lstStyle/>
          <a:p>
            <a:pPr defTabSz="914400" fontAlgn="auto">
              <a:spcBef>
                <a:spcPts val="0"/>
              </a:spcBef>
              <a:spcAft>
                <a:spcPts val="0"/>
              </a:spcAft>
            </a:pPr>
            <a:r>
              <a:rPr lang="zh-CN" altLang="en-US" sz="1600" b="1" dirty="0">
                <a:solidFill>
                  <a:srgbClr val="C00000"/>
                </a:solidFill>
                <a:latin typeface="+mn-ea"/>
                <a:ea typeface="+mn-ea"/>
              </a:rPr>
              <a:t>丰富的</a:t>
            </a:r>
            <a:r>
              <a:rPr lang="en-US" altLang="zh-CN" sz="1600" b="1" dirty="0">
                <a:solidFill>
                  <a:srgbClr val="C00000"/>
                </a:solidFill>
                <a:latin typeface="+mn-ea"/>
                <a:ea typeface="+mn-ea"/>
              </a:rPr>
              <a:t>HPC</a:t>
            </a:r>
            <a:r>
              <a:rPr lang="zh-CN" altLang="en-US" sz="1600" b="1" dirty="0">
                <a:solidFill>
                  <a:srgbClr val="C00000"/>
                </a:solidFill>
                <a:latin typeface="+mn-ea"/>
                <a:ea typeface="+mn-ea"/>
              </a:rPr>
              <a:t>生态</a:t>
            </a:r>
            <a:endParaRPr lang="zh-CN" altLang="en-US" sz="1600" dirty="0">
              <a:solidFill>
                <a:srgbClr val="C00000"/>
              </a:solidFill>
              <a:latin typeface="+mn-ea"/>
              <a:ea typeface="+mn-ea"/>
            </a:endParaRPr>
          </a:p>
        </p:txBody>
      </p:sp>
      <p:sp>
        <p:nvSpPr>
          <p:cNvPr id="259" name="文本框 566"/>
          <p:cNvSpPr txBox="1"/>
          <p:nvPr/>
        </p:nvSpPr>
        <p:spPr>
          <a:xfrm>
            <a:off x="8075233" y="2278702"/>
            <a:ext cx="3416173" cy="338344"/>
          </a:xfrm>
          <a:prstGeom prst="rect">
            <a:avLst/>
          </a:prstGeom>
          <a:noFill/>
        </p:spPr>
        <p:txBody>
          <a:bodyPr wrap="square" rtlCol="0">
            <a:spAutoFit/>
          </a:bodyPr>
          <a:lstStyle/>
          <a:p>
            <a:pPr defTabSz="914400" fontAlgn="auto">
              <a:spcBef>
                <a:spcPts val="0"/>
              </a:spcBef>
              <a:spcAft>
                <a:spcPts val="0"/>
              </a:spcAft>
            </a:pPr>
            <a:r>
              <a:rPr lang="zh-CN" altLang="en-US" sz="1600" b="1" dirty="0" smtClean="0">
                <a:solidFill>
                  <a:srgbClr val="C00000"/>
                </a:solidFill>
                <a:latin typeface="+mn-ea"/>
                <a:ea typeface="+mn-ea"/>
              </a:rPr>
              <a:t>性价</a:t>
            </a:r>
            <a:r>
              <a:rPr lang="zh-CN" altLang="en-US" sz="1600" b="1" dirty="0">
                <a:solidFill>
                  <a:srgbClr val="C00000"/>
                </a:solidFill>
                <a:latin typeface="+mn-ea"/>
                <a:ea typeface="+mn-ea"/>
              </a:rPr>
              <a:t>比</a:t>
            </a:r>
            <a:r>
              <a:rPr lang="zh-CN" altLang="en-US" sz="1600" b="1" dirty="0" smtClean="0">
                <a:solidFill>
                  <a:srgbClr val="C00000"/>
                </a:solidFill>
                <a:latin typeface="+mn-ea"/>
                <a:ea typeface="+mn-ea"/>
              </a:rPr>
              <a:t>领先</a:t>
            </a:r>
            <a:endParaRPr lang="zh-CN" altLang="en-US" sz="1600" b="1" dirty="0">
              <a:solidFill>
                <a:srgbClr val="C00000"/>
              </a:solidFill>
              <a:latin typeface="+mn-ea"/>
              <a:ea typeface="+mn-ea"/>
            </a:endParaRPr>
          </a:p>
        </p:txBody>
      </p:sp>
      <p:sp>
        <p:nvSpPr>
          <p:cNvPr id="262" name="文本框 569"/>
          <p:cNvSpPr txBox="1"/>
          <p:nvPr/>
        </p:nvSpPr>
        <p:spPr>
          <a:xfrm>
            <a:off x="8057294" y="3798872"/>
            <a:ext cx="4785554" cy="338422"/>
          </a:xfrm>
          <a:prstGeom prst="rect">
            <a:avLst/>
          </a:prstGeom>
          <a:noFill/>
        </p:spPr>
        <p:txBody>
          <a:bodyPr wrap="square" rtlCol="0">
            <a:spAutoFit/>
          </a:bodyPr>
          <a:lstStyle/>
          <a:p>
            <a:pPr defTabSz="914400" fontAlgn="auto">
              <a:spcBef>
                <a:spcPts val="0"/>
              </a:spcBef>
              <a:spcAft>
                <a:spcPts val="0"/>
              </a:spcAft>
            </a:pPr>
            <a:r>
              <a:rPr lang="zh-CN" altLang="en-US" sz="1600" b="1" dirty="0" smtClean="0">
                <a:solidFill>
                  <a:srgbClr val="C00000"/>
                </a:solidFill>
                <a:latin typeface="+mn-ea"/>
                <a:ea typeface="+mn-ea"/>
              </a:rPr>
              <a:t>易</a:t>
            </a:r>
            <a:r>
              <a:rPr lang="zh-CN" altLang="en-US" sz="1600" b="1" dirty="0">
                <a:solidFill>
                  <a:srgbClr val="C00000"/>
                </a:solidFill>
                <a:latin typeface="+mn-ea"/>
                <a:ea typeface="+mn-ea"/>
              </a:rPr>
              <a:t>部署、易使用、易维护</a:t>
            </a:r>
            <a:endParaRPr lang="zh-CN" altLang="en-US" sz="1600" b="1" dirty="0">
              <a:solidFill>
                <a:srgbClr val="C00000"/>
              </a:solidFill>
              <a:latin typeface="+mn-ea"/>
              <a:ea typeface="+mn-ea"/>
            </a:endParaRPr>
          </a:p>
        </p:txBody>
      </p:sp>
      <p:sp>
        <p:nvSpPr>
          <p:cNvPr id="16" name="矩形 15"/>
          <p:cNvSpPr/>
          <p:nvPr/>
        </p:nvSpPr>
        <p:spPr>
          <a:xfrm>
            <a:off x="835704" y="1274087"/>
            <a:ext cx="10637159" cy="584519"/>
          </a:xfrm>
          <a:prstGeom prst="rect">
            <a:avLst/>
          </a:prstGeom>
        </p:spPr>
        <p:txBody>
          <a:bodyPr wrap="square">
            <a:spAutoFit/>
          </a:bodyPr>
          <a:lstStyle/>
          <a:p>
            <a:pPr marL="608965" lvl="1" defTabSz="913765" eaLnBrk="0" fontAlgn="auto" hangingPunct="0">
              <a:spcBef>
                <a:spcPts val="0"/>
              </a:spcBef>
              <a:spcAft>
                <a:spcPts val="600"/>
              </a:spcAft>
              <a:buSzPct val="50000"/>
              <a:defRPr/>
            </a:pPr>
            <a:r>
              <a:rPr lang="zh-CN" altLang="en-US" sz="1600" kern="0" dirty="0">
                <a:solidFill>
                  <a:srgbClr val="1D1D1A"/>
                </a:solidFill>
                <a:latin typeface="+mn-ea"/>
                <a:ea typeface="+mn-ea"/>
                <a:cs typeface="Arial" panose="020B0604020202020204" pitchFamily="34" charset="0"/>
              </a:rPr>
              <a:t>基因测序、流体力学、气象环保主要为</a:t>
            </a:r>
            <a:r>
              <a:rPr lang="zh-CN" altLang="en-US" sz="1600" kern="0" dirty="0">
                <a:solidFill>
                  <a:srgbClr val="C00000"/>
                </a:solidFill>
                <a:latin typeface="+mn-ea"/>
                <a:ea typeface="+mn-ea"/>
                <a:cs typeface="Arial" panose="020B0604020202020204" pitchFamily="34" charset="0"/>
              </a:rPr>
              <a:t>内存敏感型</a:t>
            </a:r>
            <a:r>
              <a:rPr lang="zh-CN" altLang="en-US" sz="1600" kern="0" dirty="0">
                <a:solidFill>
                  <a:srgbClr val="1D1D1A"/>
                </a:solidFill>
                <a:latin typeface="+mn-ea"/>
                <a:ea typeface="+mn-ea"/>
                <a:cs typeface="Arial" panose="020B0604020202020204" pitchFamily="34" charset="0"/>
              </a:rPr>
              <a:t>应用以及</a:t>
            </a:r>
            <a:r>
              <a:rPr lang="zh-CN" altLang="en-US" sz="1600" kern="0" dirty="0">
                <a:solidFill>
                  <a:srgbClr val="C00000"/>
                </a:solidFill>
                <a:latin typeface="+mn-ea"/>
                <a:ea typeface="+mn-ea"/>
                <a:cs typeface="Arial" panose="020B0604020202020204" pitchFamily="34" charset="0"/>
              </a:rPr>
              <a:t>整型计算</a:t>
            </a:r>
            <a:r>
              <a:rPr lang="zh-CN" altLang="en-US" sz="1600" kern="0" dirty="0">
                <a:solidFill>
                  <a:srgbClr val="1D1D1A"/>
                </a:solidFill>
                <a:latin typeface="+mn-ea"/>
                <a:ea typeface="+mn-ea"/>
                <a:cs typeface="Arial" panose="020B0604020202020204" pitchFamily="34" charset="0"/>
              </a:rPr>
              <a:t>（或者单精度计算）为主</a:t>
            </a:r>
            <a:r>
              <a:rPr lang="zh-CN" altLang="en-US" sz="1600" kern="0" dirty="0" smtClean="0">
                <a:solidFill>
                  <a:srgbClr val="1D1D1A"/>
                </a:solidFill>
                <a:latin typeface="+mn-ea"/>
                <a:ea typeface="+mn-ea"/>
                <a:cs typeface="Arial" panose="020B0604020202020204" pitchFamily="34" charset="0"/>
              </a:rPr>
              <a:t>，适合</a:t>
            </a:r>
            <a:r>
              <a:rPr lang="zh-CN" altLang="en-US" sz="1600" kern="0" dirty="0">
                <a:solidFill>
                  <a:srgbClr val="1D1D1A"/>
                </a:solidFill>
                <a:latin typeface="+mn-ea"/>
                <a:ea typeface="+mn-ea"/>
                <a:cs typeface="Arial" panose="020B0604020202020204" pitchFamily="34" charset="0"/>
              </a:rPr>
              <a:t>鲲鹏云</a:t>
            </a:r>
            <a:r>
              <a:rPr lang="en-US" altLang="zh-CN" sz="1600" kern="0" dirty="0">
                <a:solidFill>
                  <a:srgbClr val="1D1D1A"/>
                </a:solidFill>
                <a:latin typeface="+mn-ea"/>
                <a:ea typeface="+mn-ea"/>
                <a:cs typeface="Arial" panose="020B0604020202020204" pitchFamily="34" charset="0"/>
              </a:rPr>
              <a:t>HPC</a:t>
            </a:r>
            <a:r>
              <a:rPr lang="zh-CN" altLang="en-US" sz="1600" kern="0" dirty="0">
                <a:solidFill>
                  <a:srgbClr val="1D1D1A"/>
                </a:solidFill>
                <a:latin typeface="+mn-ea"/>
                <a:ea typeface="+mn-ea"/>
                <a:cs typeface="Arial" panose="020B0604020202020204" pitchFamily="34" charset="0"/>
              </a:rPr>
              <a:t>应用</a:t>
            </a:r>
            <a:r>
              <a:rPr lang="zh-CN" altLang="en-US" sz="1600" kern="0" dirty="0" smtClean="0">
                <a:solidFill>
                  <a:srgbClr val="1D1D1A"/>
                </a:solidFill>
                <a:latin typeface="+mn-ea"/>
                <a:ea typeface="+mn-ea"/>
                <a:cs typeface="Arial" panose="020B0604020202020204" pitchFamily="34" charset="0"/>
              </a:rPr>
              <a:t>场景。</a:t>
            </a:r>
            <a:endParaRPr lang="de-DE" altLang="zh-CN" sz="1600" kern="0" dirty="0">
              <a:solidFill>
                <a:srgbClr val="1D1D1A"/>
              </a:solidFill>
              <a:latin typeface="+mn-ea"/>
              <a:ea typeface="+mn-ea"/>
              <a:cs typeface="Arial" panose="020B0604020202020204" pitchFamily="34" charset="0"/>
            </a:endParaRPr>
          </a:p>
        </p:txBody>
      </p:sp>
      <p:grpSp>
        <p:nvGrpSpPr>
          <p:cNvPr id="6" name="组合 5"/>
          <p:cNvGrpSpPr/>
          <p:nvPr/>
        </p:nvGrpSpPr>
        <p:grpSpPr>
          <a:xfrm>
            <a:off x="1739516" y="1858606"/>
            <a:ext cx="5372234" cy="4680703"/>
            <a:chOff x="374924" y="1695186"/>
            <a:chExt cx="5372234" cy="4680703"/>
          </a:xfrm>
        </p:grpSpPr>
        <p:sp>
          <p:nvSpPr>
            <p:cNvPr id="102" name="圆角矩形 101"/>
            <p:cNvSpPr/>
            <p:nvPr/>
          </p:nvSpPr>
          <p:spPr>
            <a:xfrm>
              <a:off x="395730" y="5273304"/>
              <a:ext cx="5243123" cy="945025"/>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srgbClr val="666666"/>
                </a:solidFill>
                <a:latin typeface="+mn-ea"/>
              </a:endParaRPr>
            </a:p>
          </p:txBody>
        </p:sp>
        <p:sp>
          <p:nvSpPr>
            <p:cNvPr id="14" name="Rectangle 17"/>
            <p:cNvSpPr/>
            <p:nvPr/>
          </p:nvSpPr>
          <p:spPr>
            <a:xfrm>
              <a:off x="532369" y="4586969"/>
              <a:ext cx="1486662" cy="511854"/>
            </a:xfrm>
            <a:prstGeom prst="rect">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3" tIns="45691" rIns="91383" bIns="45691" numCol="1" spcCol="0" rtlCol="0" fromWordArt="0" anchor="ctr" anchorCtr="0" forceAA="0" compatLnSpc="1">
              <a:noAutofit/>
            </a:bodyPr>
            <a:lstStyle/>
            <a:p>
              <a:pPr algn="ctr" defTabSz="914400" fontAlgn="auto">
                <a:lnSpc>
                  <a:spcPct val="90000"/>
                </a:lnSpc>
                <a:spcBef>
                  <a:spcPts val="0"/>
                </a:spcBef>
                <a:spcAft>
                  <a:spcPts val="0"/>
                </a:spcAft>
                <a:buClr>
                  <a:prstClr val="white"/>
                </a:buClr>
                <a:defRPr/>
              </a:pPr>
              <a:r>
                <a:rPr lang="zh-CN" altLang="en-US" sz="1600" b="1">
                  <a:solidFill>
                    <a:prstClr val="white"/>
                  </a:solidFill>
                  <a:latin typeface="+mn-ea"/>
                  <a:cs typeface="Arial" panose="020B0604020202020204" pitchFamily="34" charset="0"/>
                </a:rPr>
                <a:t>鲲鹏虚机实例</a:t>
              </a:r>
              <a:endParaRPr lang="en-US" altLang="ko-KR" sz="1600" b="1" dirty="0">
                <a:solidFill>
                  <a:prstClr val="white"/>
                </a:solidFill>
                <a:latin typeface="+mn-ea"/>
                <a:cs typeface="Arial" panose="020B0604020202020204" pitchFamily="34" charset="0"/>
              </a:endParaRPr>
            </a:p>
          </p:txBody>
        </p:sp>
        <p:sp>
          <p:nvSpPr>
            <p:cNvPr id="24" name="Rectangle 30"/>
            <p:cNvSpPr/>
            <p:nvPr/>
          </p:nvSpPr>
          <p:spPr>
            <a:xfrm>
              <a:off x="3991977" y="4586967"/>
              <a:ext cx="1606618" cy="511855"/>
            </a:xfrm>
            <a:prstGeom prst="rect">
              <a:avLst/>
            </a:prstGeom>
            <a:solidFill>
              <a:srgbClr val="415463"/>
            </a:solidFill>
            <a:ln w="12700" cap="flat" cmpd="sng" algn="ctr">
              <a:noFill/>
              <a:prstDash val="solid"/>
              <a:miter lim="800000"/>
            </a:ln>
            <a:effectLst/>
          </p:spPr>
          <p:txBody>
            <a:bodyPr rot="0" spcFirstLastPara="0" vertOverflow="overflow" horzOverflow="overflow" vert="horz" wrap="square" lIns="91383" tIns="45691" rIns="91383" bIns="45691" numCol="1" spcCol="0" rtlCol="0" fromWordArt="0" anchor="ctr" anchorCtr="0" forceAA="0" compatLnSpc="1">
              <a:noAutofit/>
            </a:bodyPr>
            <a:lstStyle/>
            <a:p>
              <a:pPr algn="ctr" defTabSz="913765" fontAlgn="auto">
                <a:spcBef>
                  <a:spcPts val="0"/>
                </a:spcBef>
                <a:spcAft>
                  <a:spcPts val="0"/>
                </a:spcAft>
              </a:pPr>
              <a:r>
                <a:rPr lang="zh-CN" altLang="en-US" sz="1600" b="1" dirty="0">
                  <a:solidFill>
                    <a:prstClr val="white"/>
                  </a:solidFill>
                  <a:latin typeface="+mn-ea"/>
                  <a:ea typeface="+mn-ea"/>
                  <a:cs typeface="Arial" panose="020B0604020202020204" pitchFamily="34" charset="0"/>
                </a:rPr>
                <a:t>鲲鹏裸金属实例</a:t>
              </a:r>
              <a:endParaRPr lang="ko-KR" altLang="en-US" sz="1600" kern="0" dirty="0">
                <a:solidFill>
                  <a:sysClr val="window" lastClr="FFFFFF"/>
                </a:solidFill>
                <a:latin typeface="+mn-ea"/>
                <a:ea typeface="+mn-ea"/>
              </a:endParaRPr>
            </a:p>
          </p:txBody>
        </p:sp>
        <p:grpSp>
          <p:nvGrpSpPr>
            <p:cNvPr id="178" name="组合 108"/>
            <p:cNvGrpSpPr/>
            <p:nvPr/>
          </p:nvGrpSpPr>
          <p:grpSpPr>
            <a:xfrm>
              <a:off x="736115" y="1864198"/>
              <a:ext cx="223599" cy="580228"/>
              <a:chOff x="6497638" y="3176588"/>
              <a:chExt cx="398463" cy="407987"/>
            </a:xfrm>
            <a:solidFill>
              <a:schemeClr val="bg1"/>
            </a:solidFill>
          </p:grpSpPr>
          <p:sp>
            <p:nvSpPr>
              <p:cNvPr id="179" name="Freeform 6"/>
              <p:cNvSpPr>
                <a:spLocks noEditPoints="1"/>
              </p:cNvSpPr>
              <p:nvPr/>
            </p:nvSpPr>
            <p:spPr bwMode="auto">
              <a:xfrm>
                <a:off x="6497638" y="3343275"/>
                <a:ext cx="398463" cy="241300"/>
              </a:xfrm>
              <a:custGeom>
                <a:avLst/>
                <a:gdLst>
                  <a:gd name="T0" fmla="*/ 20 w 88"/>
                  <a:gd name="T1" fmla="*/ 39 h 52"/>
                  <a:gd name="T2" fmla="*/ 16 w 88"/>
                  <a:gd name="T3" fmla="*/ 41 h 52"/>
                  <a:gd name="T4" fmla="*/ 2 w 88"/>
                  <a:gd name="T5" fmla="*/ 44 h 52"/>
                  <a:gd name="T6" fmla="*/ 0 w 88"/>
                  <a:gd name="T7" fmla="*/ 7 h 52"/>
                  <a:gd name="T8" fmla="*/ 13 w 88"/>
                  <a:gd name="T9" fmla="*/ 4 h 52"/>
                  <a:gd name="T10" fmla="*/ 16 w 88"/>
                  <a:gd name="T11" fmla="*/ 12 h 52"/>
                  <a:gd name="T12" fmla="*/ 23 w 88"/>
                  <a:gd name="T13" fmla="*/ 8 h 52"/>
                  <a:gd name="T14" fmla="*/ 26 w 88"/>
                  <a:gd name="T15" fmla="*/ 7 h 52"/>
                  <a:gd name="T16" fmla="*/ 31 w 88"/>
                  <a:gd name="T17" fmla="*/ 0 h 52"/>
                  <a:gd name="T18" fmla="*/ 58 w 88"/>
                  <a:gd name="T19" fmla="*/ 1 h 52"/>
                  <a:gd name="T20" fmla="*/ 64 w 88"/>
                  <a:gd name="T21" fmla="*/ 8 h 52"/>
                  <a:gd name="T22" fmla="*/ 72 w 88"/>
                  <a:gd name="T23" fmla="*/ 12 h 52"/>
                  <a:gd name="T24" fmla="*/ 74 w 88"/>
                  <a:gd name="T25" fmla="*/ 4 h 52"/>
                  <a:gd name="T26" fmla="*/ 88 w 88"/>
                  <a:gd name="T27" fmla="*/ 7 h 52"/>
                  <a:gd name="T28" fmla="*/ 85 w 88"/>
                  <a:gd name="T29" fmla="*/ 44 h 52"/>
                  <a:gd name="T30" fmla="*/ 72 w 88"/>
                  <a:gd name="T31" fmla="*/ 41 h 52"/>
                  <a:gd name="T32" fmla="*/ 67 w 88"/>
                  <a:gd name="T33" fmla="*/ 39 h 52"/>
                  <a:gd name="T34" fmla="*/ 14 w 88"/>
                  <a:gd name="T35" fmla="*/ 35 h 52"/>
                  <a:gd name="T36" fmla="*/ 23 w 88"/>
                  <a:gd name="T37" fmla="*/ 36 h 52"/>
                  <a:gd name="T38" fmla="*/ 64 w 88"/>
                  <a:gd name="T39" fmla="*/ 36 h 52"/>
                  <a:gd name="T40" fmla="*/ 74 w 88"/>
                  <a:gd name="T41" fmla="*/ 35 h 52"/>
                  <a:gd name="T42" fmla="*/ 76 w 88"/>
                  <a:gd name="T43" fmla="*/ 40 h 52"/>
                  <a:gd name="T44" fmla="*/ 84 w 88"/>
                  <a:gd name="T45" fmla="*/ 8 h 52"/>
                  <a:gd name="T46" fmla="*/ 76 w 88"/>
                  <a:gd name="T47" fmla="*/ 14 h 52"/>
                  <a:gd name="T48" fmla="*/ 66 w 88"/>
                  <a:gd name="T49" fmla="*/ 16 h 52"/>
                  <a:gd name="T50" fmla="*/ 61 w 88"/>
                  <a:gd name="T51" fmla="*/ 11 h 52"/>
                  <a:gd name="T52" fmla="*/ 58 w 88"/>
                  <a:gd name="T53" fmla="*/ 9 h 52"/>
                  <a:gd name="T54" fmla="*/ 32 w 88"/>
                  <a:gd name="T55" fmla="*/ 4 h 52"/>
                  <a:gd name="T56" fmla="*/ 28 w 88"/>
                  <a:gd name="T57" fmla="*/ 11 h 52"/>
                  <a:gd name="T58" fmla="*/ 23 w 88"/>
                  <a:gd name="T59" fmla="*/ 15 h 52"/>
                  <a:gd name="T60" fmla="*/ 14 w 88"/>
                  <a:gd name="T61" fmla="*/ 16 h 52"/>
                  <a:gd name="T62" fmla="*/ 12 w 88"/>
                  <a:gd name="T63" fmla="*/ 8 h 52"/>
                  <a:gd name="T64" fmla="*/ 4 w 88"/>
                  <a:gd name="T65" fmla="*/ 40 h 52"/>
                  <a:gd name="T66" fmla="*/ 12 w 88"/>
                  <a:gd name="T6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52">
                    <a:moveTo>
                      <a:pt x="44" y="52"/>
                    </a:moveTo>
                    <a:cubicBezTo>
                      <a:pt x="34" y="52"/>
                      <a:pt x="25" y="47"/>
                      <a:pt x="20" y="39"/>
                    </a:cubicBezTo>
                    <a:cubicBezTo>
                      <a:pt x="16" y="39"/>
                      <a:pt x="16" y="39"/>
                      <a:pt x="16" y="39"/>
                    </a:cubicBezTo>
                    <a:cubicBezTo>
                      <a:pt x="16" y="41"/>
                      <a:pt x="16" y="41"/>
                      <a:pt x="16" y="41"/>
                    </a:cubicBezTo>
                    <a:cubicBezTo>
                      <a:pt x="16" y="43"/>
                      <a:pt x="14" y="44"/>
                      <a:pt x="13" y="44"/>
                    </a:cubicBezTo>
                    <a:cubicBezTo>
                      <a:pt x="2" y="44"/>
                      <a:pt x="2" y="44"/>
                      <a:pt x="2" y="44"/>
                    </a:cubicBezTo>
                    <a:cubicBezTo>
                      <a:pt x="1" y="44"/>
                      <a:pt x="0" y="43"/>
                      <a:pt x="0" y="41"/>
                    </a:cubicBezTo>
                    <a:cubicBezTo>
                      <a:pt x="0" y="7"/>
                      <a:pt x="0" y="7"/>
                      <a:pt x="0" y="7"/>
                    </a:cubicBezTo>
                    <a:cubicBezTo>
                      <a:pt x="0" y="5"/>
                      <a:pt x="1" y="4"/>
                      <a:pt x="2" y="4"/>
                    </a:cubicBezTo>
                    <a:cubicBezTo>
                      <a:pt x="13" y="4"/>
                      <a:pt x="13" y="4"/>
                      <a:pt x="13" y="4"/>
                    </a:cubicBezTo>
                    <a:cubicBezTo>
                      <a:pt x="14" y="4"/>
                      <a:pt x="16" y="5"/>
                      <a:pt x="16" y="7"/>
                    </a:cubicBezTo>
                    <a:cubicBezTo>
                      <a:pt x="16" y="12"/>
                      <a:pt x="16" y="12"/>
                      <a:pt x="16" y="12"/>
                    </a:cubicBezTo>
                    <a:cubicBezTo>
                      <a:pt x="20" y="12"/>
                      <a:pt x="20" y="12"/>
                      <a:pt x="20" y="12"/>
                    </a:cubicBezTo>
                    <a:cubicBezTo>
                      <a:pt x="21" y="11"/>
                      <a:pt x="22" y="9"/>
                      <a:pt x="23" y="8"/>
                    </a:cubicBezTo>
                    <a:cubicBezTo>
                      <a:pt x="24" y="7"/>
                      <a:pt x="25" y="7"/>
                      <a:pt x="26" y="7"/>
                    </a:cubicBezTo>
                    <a:cubicBezTo>
                      <a:pt x="26" y="7"/>
                      <a:pt x="26" y="7"/>
                      <a:pt x="26" y="7"/>
                    </a:cubicBezTo>
                    <a:cubicBezTo>
                      <a:pt x="29" y="1"/>
                      <a:pt x="29" y="1"/>
                      <a:pt x="29" y="1"/>
                    </a:cubicBezTo>
                    <a:cubicBezTo>
                      <a:pt x="29" y="1"/>
                      <a:pt x="30" y="0"/>
                      <a:pt x="31" y="0"/>
                    </a:cubicBezTo>
                    <a:cubicBezTo>
                      <a:pt x="57" y="0"/>
                      <a:pt x="57" y="0"/>
                      <a:pt x="57" y="0"/>
                    </a:cubicBezTo>
                    <a:cubicBezTo>
                      <a:pt x="57" y="0"/>
                      <a:pt x="58" y="1"/>
                      <a:pt x="58" y="1"/>
                    </a:cubicBezTo>
                    <a:cubicBezTo>
                      <a:pt x="61" y="7"/>
                      <a:pt x="61" y="7"/>
                      <a:pt x="61" y="7"/>
                    </a:cubicBezTo>
                    <a:cubicBezTo>
                      <a:pt x="62" y="7"/>
                      <a:pt x="63" y="7"/>
                      <a:pt x="64" y="8"/>
                    </a:cubicBezTo>
                    <a:cubicBezTo>
                      <a:pt x="65" y="9"/>
                      <a:pt x="66" y="11"/>
                      <a:pt x="67" y="12"/>
                    </a:cubicBezTo>
                    <a:cubicBezTo>
                      <a:pt x="72" y="12"/>
                      <a:pt x="72" y="12"/>
                      <a:pt x="72" y="12"/>
                    </a:cubicBezTo>
                    <a:cubicBezTo>
                      <a:pt x="72" y="7"/>
                      <a:pt x="72" y="7"/>
                      <a:pt x="72" y="7"/>
                    </a:cubicBezTo>
                    <a:cubicBezTo>
                      <a:pt x="72" y="5"/>
                      <a:pt x="73" y="4"/>
                      <a:pt x="74" y="4"/>
                    </a:cubicBezTo>
                    <a:cubicBezTo>
                      <a:pt x="85" y="4"/>
                      <a:pt x="85" y="4"/>
                      <a:pt x="85" y="4"/>
                    </a:cubicBezTo>
                    <a:cubicBezTo>
                      <a:pt x="86" y="4"/>
                      <a:pt x="88" y="5"/>
                      <a:pt x="88" y="7"/>
                    </a:cubicBezTo>
                    <a:cubicBezTo>
                      <a:pt x="88" y="41"/>
                      <a:pt x="88" y="41"/>
                      <a:pt x="88" y="41"/>
                    </a:cubicBezTo>
                    <a:cubicBezTo>
                      <a:pt x="88" y="43"/>
                      <a:pt x="86" y="44"/>
                      <a:pt x="85" y="44"/>
                    </a:cubicBezTo>
                    <a:cubicBezTo>
                      <a:pt x="74" y="44"/>
                      <a:pt x="74" y="44"/>
                      <a:pt x="74" y="44"/>
                    </a:cubicBezTo>
                    <a:cubicBezTo>
                      <a:pt x="73" y="44"/>
                      <a:pt x="72" y="43"/>
                      <a:pt x="72" y="41"/>
                    </a:cubicBezTo>
                    <a:cubicBezTo>
                      <a:pt x="72" y="39"/>
                      <a:pt x="72" y="39"/>
                      <a:pt x="72" y="39"/>
                    </a:cubicBezTo>
                    <a:cubicBezTo>
                      <a:pt x="67" y="39"/>
                      <a:pt x="67" y="39"/>
                      <a:pt x="67" y="39"/>
                    </a:cubicBezTo>
                    <a:cubicBezTo>
                      <a:pt x="62" y="47"/>
                      <a:pt x="53" y="52"/>
                      <a:pt x="44" y="52"/>
                    </a:cubicBezTo>
                    <a:close/>
                    <a:moveTo>
                      <a:pt x="14" y="35"/>
                    </a:moveTo>
                    <a:cubicBezTo>
                      <a:pt x="22" y="35"/>
                      <a:pt x="22" y="35"/>
                      <a:pt x="22" y="35"/>
                    </a:cubicBezTo>
                    <a:cubicBezTo>
                      <a:pt x="22" y="35"/>
                      <a:pt x="23" y="35"/>
                      <a:pt x="23" y="36"/>
                    </a:cubicBezTo>
                    <a:cubicBezTo>
                      <a:pt x="27" y="43"/>
                      <a:pt x="35" y="48"/>
                      <a:pt x="44" y="48"/>
                    </a:cubicBezTo>
                    <a:cubicBezTo>
                      <a:pt x="52" y="48"/>
                      <a:pt x="60" y="43"/>
                      <a:pt x="64" y="36"/>
                    </a:cubicBezTo>
                    <a:cubicBezTo>
                      <a:pt x="64" y="35"/>
                      <a:pt x="65" y="35"/>
                      <a:pt x="66" y="35"/>
                    </a:cubicBezTo>
                    <a:cubicBezTo>
                      <a:pt x="74" y="35"/>
                      <a:pt x="74" y="35"/>
                      <a:pt x="74" y="35"/>
                    </a:cubicBezTo>
                    <a:cubicBezTo>
                      <a:pt x="75" y="35"/>
                      <a:pt x="76" y="36"/>
                      <a:pt x="76" y="37"/>
                    </a:cubicBezTo>
                    <a:cubicBezTo>
                      <a:pt x="76" y="40"/>
                      <a:pt x="76" y="40"/>
                      <a:pt x="76" y="40"/>
                    </a:cubicBezTo>
                    <a:cubicBezTo>
                      <a:pt x="84" y="40"/>
                      <a:pt x="84" y="40"/>
                      <a:pt x="84" y="40"/>
                    </a:cubicBezTo>
                    <a:cubicBezTo>
                      <a:pt x="84" y="8"/>
                      <a:pt x="84" y="8"/>
                      <a:pt x="84" y="8"/>
                    </a:cubicBezTo>
                    <a:cubicBezTo>
                      <a:pt x="76" y="8"/>
                      <a:pt x="76" y="8"/>
                      <a:pt x="76" y="8"/>
                    </a:cubicBezTo>
                    <a:cubicBezTo>
                      <a:pt x="76" y="14"/>
                      <a:pt x="76" y="14"/>
                      <a:pt x="76" y="14"/>
                    </a:cubicBezTo>
                    <a:cubicBezTo>
                      <a:pt x="76" y="15"/>
                      <a:pt x="75" y="16"/>
                      <a:pt x="74" y="16"/>
                    </a:cubicBezTo>
                    <a:cubicBezTo>
                      <a:pt x="66" y="16"/>
                      <a:pt x="66" y="16"/>
                      <a:pt x="66" y="16"/>
                    </a:cubicBezTo>
                    <a:cubicBezTo>
                      <a:pt x="65" y="16"/>
                      <a:pt x="64" y="16"/>
                      <a:pt x="64" y="15"/>
                    </a:cubicBezTo>
                    <a:cubicBezTo>
                      <a:pt x="63" y="14"/>
                      <a:pt x="62" y="12"/>
                      <a:pt x="61" y="11"/>
                    </a:cubicBezTo>
                    <a:cubicBezTo>
                      <a:pt x="59" y="11"/>
                      <a:pt x="59" y="11"/>
                      <a:pt x="59" y="11"/>
                    </a:cubicBezTo>
                    <a:cubicBezTo>
                      <a:pt x="59" y="11"/>
                      <a:pt x="58" y="10"/>
                      <a:pt x="58" y="9"/>
                    </a:cubicBezTo>
                    <a:cubicBezTo>
                      <a:pt x="55" y="4"/>
                      <a:pt x="55" y="4"/>
                      <a:pt x="55" y="4"/>
                    </a:cubicBezTo>
                    <a:cubicBezTo>
                      <a:pt x="32" y="4"/>
                      <a:pt x="32" y="4"/>
                      <a:pt x="32" y="4"/>
                    </a:cubicBezTo>
                    <a:cubicBezTo>
                      <a:pt x="30" y="9"/>
                      <a:pt x="30" y="9"/>
                      <a:pt x="30" y="9"/>
                    </a:cubicBezTo>
                    <a:cubicBezTo>
                      <a:pt x="29" y="10"/>
                      <a:pt x="29" y="11"/>
                      <a:pt x="28" y="11"/>
                    </a:cubicBezTo>
                    <a:cubicBezTo>
                      <a:pt x="26" y="11"/>
                      <a:pt x="26" y="11"/>
                      <a:pt x="26" y="11"/>
                    </a:cubicBezTo>
                    <a:cubicBezTo>
                      <a:pt x="25" y="12"/>
                      <a:pt x="24" y="14"/>
                      <a:pt x="23" y="15"/>
                    </a:cubicBezTo>
                    <a:cubicBezTo>
                      <a:pt x="23" y="16"/>
                      <a:pt x="22" y="16"/>
                      <a:pt x="22" y="16"/>
                    </a:cubicBezTo>
                    <a:cubicBezTo>
                      <a:pt x="14" y="16"/>
                      <a:pt x="14" y="16"/>
                      <a:pt x="14" y="16"/>
                    </a:cubicBezTo>
                    <a:cubicBezTo>
                      <a:pt x="13" y="16"/>
                      <a:pt x="12" y="15"/>
                      <a:pt x="12" y="14"/>
                    </a:cubicBezTo>
                    <a:cubicBezTo>
                      <a:pt x="12" y="8"/>
                      <a:pt x="12" y="8"/>
                      <a:pt x="12" y="8"/>
                    </a:cubicBezTo>
                    <a:cubicBezTo>
                      <a:pt x="4" y="8"/>
                      <a:pt x="4" y="8"/>
                      <a:pt x="4" y="8"/>
                    </a:cubicBezTo>
                    <a:cubicBezTo>
                      <a:pt x="4" y="40"/>
                      <a:pt x="4" y="40"/>
                      <a:pt x="4" y="40"/>
                    </a:cubicBezTo>
                    <a:cubicBezTo>
                      <a:pt x="12" y="40"/>
                      <a:pt x="12" y="40"/>
                      <a:pt x="12" y="40"/>
                    </a:cubicBezTo>
                    <a:cubicBezTo>
                      <a:pt x="12" y="37"/>
                      <a:pt x="12" y="37"/>
                      <a:pt x="12" y="37"/>
                    </a:cubicBezTo>
                    <a:cubicBezTo>
                      <a:pt x="12" y="36"/>
                      <a:pt x="13" y="35"/>
                      <a:pt x="14"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83" tIns="45691" rIns="91383" bIns="45691" numCol="1" anchor="t" anchorCtr="0" compatLnSpc="1"/>
              <a:lstStyle/>
              <a:p>
                <a:pPr defTabSz="914400" fontAlgn="auto">
                  <a:spcBef>
                    <a:spcPts val="0"/>
                  </a:spcBef>
                  <a:spcAft>
                    <a:spcPts val="0"/>
                  </a:spcAft>
                </a:pPr>
                <a:endParaRPr lang="zh-CN" altLang="en-US" sz="2800">
                  <a:solidFill>
                    <a:prstClr val="black"/>
                  </a:solidFill>
                  <a:latin typeface="+mn-ea"/>
                  <a:ea typeface="+mn-ea"/>
                </a:endParaRPr>
              </a:p>
            </p:txBody>
          </p:sp>
          <p:sp>
            <p:nvSpPr>
              <p:cNvPr id="180" name="Rectangle 16"/>
              <p:cNvSpPr>
                <a:spLocks noChangeArrowheads="1"/>
              </p:cNvSpPr>
              <p:nvPr/>
            </p:nvSpPr>
            <p:spPr bwMode="auto">
              <a:xfrm>
                <a:off x="6553200"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lstStyle/>
              <a:p>
                <a:pPr defTabSz="914400" fontAlgn="auto">
                  <a:spcBef>
                    <a:spcPts val="0"/>
                  </a:spcBef>
                  <a:spcAft>
                    <a:spcPts val="0"/>
                  </a:spcAft>
                </a:pPr>
                <a:endParaRPr lang="zh-CN" altLang="en-US" sz="2800">
                  <a:solidFill>
                    <a:prstClr val="black"/>
                  </a:solidFill>
                  <a:latin typeface="+mn-ea"/>
                  <a:ea typeface="+mn-ea"/>
                </a:endParaRPr>
              </a:p>
            </p:txBody>
          </p:sp>
          <p:sp>
            <p:nvSpPr>
              <p:cNvPr id="181" name="Rectangle 17"/>
              <p:cNvSpPr>
                <a:spLocks noChangeArrowheads="1"/>
              </p:cNvSpPr>
              <p:nvPr/>
            </p:nvSpPr>
            <p:spPr bwMode="auto">
              <a:xfrm>
                <a:off x="6824663"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lstStyle/>
              <a:p>
                <a:pPr defTabSz="914400" fontAlgn="auto">
                  <a:spcBef>
                    <a:spcPts val="0"/>
                  </a:spcBef>
                  <a:spcAft>
                    <a:spcPts val="0"/>
                  </a:spcAft>
                </a:pPr>
                <a:endParaRPr lang="zh-CN" altLang="en-US" sz="2800">
                  <a:solidFill>
                    <a:prstClr val="black"/>
                  </a:solidFill>
                  <a:latin typeface="+mn-ea"/>
                  <a:ea typeface="+mn-ea"/>
                </a:endParaRPr>
              </a:p>
            </p:txBody>
          </p:sp>
          <p:sp>
            <p:nvSpPr>
              <p:cNvPr id="182" name="Freeform 36"/>
              <p:cNvSpPr>
                <a:spLocks noEditPoints="1"/>
              </p:cNvSpPr>
              <p:nvPr/>
            </p:nvSpPr>
            <p:spPr bwMode="auto">
              <a:xfrm>
                <a:off x="6565900" y="3176588"/>
                <a:ext cx="261938" cy="147638"/>
              </a:xfrm>
              <a:custGeom>
                <a:avLst/>
                <a:gdLst>
                  <a:gd name="T0" fmla="*/ 21 w 58"/>
                  <a:gd name="T1" fmla="*/ 32 h 32"/>
                  <a:gd name="T2" fmla="*/ 18 w 58"/>
                  <a:gd name="T3" fmla="*/ 28 h 32"/>
                  <a:gd name="T4" fmla="*/ 13 w 58"/>
                  <a:gd name="T5" fmla="*/ 25 h 32"/>
                  <a:gd name="T6" fmla="*/ 14 w 58"/>
                  <a:gd name="T7" fmla="*/ 19 h 32"/>
                  <a:gd name="T8" fmla="*/ 5 w 58"/>
                  <a:gd name="T9" fmla="*/ 12 h 32"/>
                  <a:gd name="T10" fmla="*/ 0 w 58"/>
                  <a:gd name="T11" fmla="*/ 5 h 32"/>
                  <a:gd name="T12" fmla="*/ 53 w 58"/>
                  <a:gd name="T13" fmla="*/ 0 h 32"/>
                  <a:gd name="T14" fmla="*/ 58 w 58"/>
                  <a:gd name="T15" fmla="*/ 7 h 32"/>
                  <a:gd name="T16" fmla="*/ 51 w 58"/>
                  <a:gd name="T17" fmla="*/ 12 h 32"/>
                  <a:gd name="T18" fmla="*/ 44 w 58"/>
                  <a:gd name="T19" fmla="*/ 20 h 32"/>
                  <a:gd name="T20" fmla="*/ 41 w 58"/>
                  <a:gd name="T21" fmla="*/ 28 h 32"/>
                  <a:gd name="T22" fmla="*/ 40 w 58"/>
                  <a:gd name="T23" fmla="*/ 29 h 32"/>
                  <a:gd name="T24" fmla="*/ 22 w 58"/>
                  <a:gd name="T25" fmla="*/ 28 h 32"/>
                  <a:gd name="T26" fmla="*/ 36 w 58"/>
                  <a:gd name="T27" fmla="*/ 26 h 32"/>
                  <a:gd name="T28" fmla="*/ 40 w 58"/>
                  <a:gd name="T29" fmla="*/ 24 h 32"/>
                  <a:gd name="T30" fmla="*/ 39 w 58"/>
                  <a:gd name="T31" fmla="*/ 20 h 32"/>
                  <a:gd name="T32" fmla="*/ 49 w 58"/>
                  <a:gd name="T33" fmla="*/ 8 h 32"/>
                  <a:gd name="T34" fmla="*/ 53 w 58"/>
                  <a:gd name="T35" fmla="*/ 8 h 32"/>
                  <a:gd name="T36" fmla="*/ 54 w 58"/>
                  <a:gd name="T37" fmla="*/ 5 h 32"/>
                  <a:gd name="T38" fmla="*/ 5 w 58"/>
                  <a:gd name="T39" fmla="*/ 4 h 32"/>
                  <a:gd name="T40" fmla="*/ 4 w 58"/>
                  <a:gd name="T41" fmla="*/ 7 h 32"/>
                  <a:gd name="T42" fmla="*/ 7 w 58"/>
                  <a:gd name="T43" fmla="*/ 8 h 32"/>
                  <a:gd name="T44" fmla="*/ 18 w 58"/>
                  <a:gd name="T45" fmla="*/ 17 h 32"/>
                  <a:gd name="T46" fmla="*/ 17 w 58"/>
                  <a:gd name="T47" fmla="*/ 21 h 32"/>
                  <a:gd name="T48" fmla="*/ 20 w 58"/>
                  <a:gd name="T49" fmla="*/ 24 h 32"/>
                  <a:gd name="T50" fmla="*/ 22 w 58"/>
                  <a:gd name="T51" fmla="*/ 28 h 32"/>
                  <a:gd name="T52" fmla="*/ 24 w 58"/>
                  <a:gd name="T53" fmla="*/ 18 h 32"/>
                  <a:gd name="T54" fmla="*/ 17 w 58"/>
                  <a:gd name="T55" fmla="*/ 11 h 32"/>
                  <a:gd name="T56" fmla="*/ 18 w 58"/>
                  <a:gd name="T57" fmla="*/ 8 h 32"/>
                  <a:gd name="T58" fmla="*/ 41 w 58"/>
                  <a:gd name="T59" fmla="*/ 9 h 32"/>
                  <a:gd name="T60" fmla="*/ 34 w 58"/>
                  <a:gd name="T61" fmla="*/ 17 h 32"/>
                  <a:gd name="T62" fmla="*/ 25 w 58"/>
                  <a:gd name="T63" fmla="*/ 14 h 32"/>
                  <a:gd name="T64" fmla="*/ 34 w 58"/>
                  <a:gd name="T65" fmla="*/ 12 h 32"/>
                  <a:gd name="T66" fmla="*/ 25 w 58"/>
                  <a:gd name="T6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32">
                    <a:moveTo>
                      <a:pt x="37" y="32"/>
                    </a:moveTo>
                    <a:cubicBezTo>
                      <a:pt x="21" y="32"/>
                      <a:pt x="21" y="32"/>
                      <a:pt x="21" y="32"/>
                    </a:cubicBezTo>
                    <a:cubicBezTo>
                      <a:pt x="19" y="32"/>
                      <a:pt x="18" y="31"/>
                      <a:pt x="18" y="29"/>
                    </a:cubicBezTo>
                    <a:cubicBezTo>
                      <a:pt x="18" y="28"/>
                      <a:pt x="18" y="28"/>
                      <a:pt x="18" y="28"/>
                    </a:cubicBezTo>
                    <a:cubicBezTo>
                      <a:pt x="16" y="28"/>
                      <a:pt x="16" y="28"/>
                      <a:pt x="16" y="28"/>
                    </a:cubicBezTo>
                    <a:cubicBezTo>
                      <a:pt x="15" y="28"/>
                      <a:pt x="13" y="27"/>
                      <a:pt x="13" y="25"/>
                    </a:cubicBezTo>
                    <a:cubicBezTo>
                      <a:pt x="13" y="20"/>
                      <a:pt x="13" y="20"/>
                      <a:pt x="13" y="20"/>
                    </a:cubicBezTo>
                    <a:cubicBezTo>
                      <a:pt x="13" y="19"/>
                      <a:pt x="13" y="19"/>
                      <a:pt x="14" y="19"/>
                    </a:cubicBezTo>
                    <a:cubicBezTo>
                      <a:pt x="6" y="12"/>
                      <a:pt x="6" y="12"/>
                      <a:pt x="6" y="12"/>
                    </a:cubicBezTo>
                    <a:cubicBezTo>
                      <a:pt x="5" y="12"/>
                      <a:pt x="5" y="12"/>
                      <a:pt x="5" y="12"/>
                    </a:cubicBezTo>
                    <a:cubicBezTo>
                      <a:pt x="2" y="12"/>
                      <a:pt x="0" y="10"/>
                      <a:pt x="0" y="7"/>
                    </a:cubicBezTo>
                    <a:cubicBezTo>
                      <a:pt x="0" y="5"/>
                      <a:pt x="0" y="5"/>
                      <a:pt x="0" y="5"/>
                    </a:cubicBezTo>
                    <a:cubicBezTo>
                      <a:pt x="0" y="2"/>
                      <a:pt x="2" y="0"/>
                      <a:pt x="5" y="0"/>
                    </a:cubicBezTo>
                    <a:cubicBezTo>
                      <a:pt x="53" y="0"/>
                      <a:pt x="53" y="0"/>
                      <a:pt x="53" y="0"/>
                    </a:cubicBezTo>
                    <a:cubicBezTo>
                      <a:pt x="56" y="0"/>
                      <a:pt x="58" y="2"/>
                      <a:pt x="58" y="5"/>
                    </a:cubicBezTo>
                    <a:cubicBezTo>
                      <a:pt x="58" y="7"/>
                      <a:pt x="58" y="7"/>
                      <a:pt x="58" y="7"/>
                    </a:cubicBezTo>
                    <a:cubicBezTo>
                      <a:pt x="58" y="10"/>
                      <a:pt x="56" y="12"/>
                      <a:pt x="53" y="12"/>
                    </a:cubicBezTo>
                    <a:cubicBezTo>
                      <a:pt x="51" y="12"/>
                      <a:pt x="51" y="12"/>
                      <a:pt x="51" y="12"/>
                    </a:cubicBezTo>
                    <a:cubicBezTo>
                      <a:pt x="44" y="19"/>
                      <a:pt x="44" y="19"/>
                      <a:pt x="44" y="19"/>
                    </a:cubicBezTo>
                    <a:cubicBezTo>
                      <a:pt x="44" y="19"/>
                      <a:pt x="44" y="19"/>
                      <a:pt x="44" y="20"/>
                    </a:cubicBezTo>
                    <a:cubicBezTo>
                      <a:pt x="44" y="25"/>
                      <a:pt x="44" y="25"/>
                      <a:pt x="44" y="25"/>
                    </a:cubicBezTo>
                    <a:cubicBezTo>
                      <a:pt x="44" y="27"/>
                      <a:pt x="43" y="28"/>
                      <a:pt x="41" y="28"/>
                    </a:cubicBezTo>
                    <a:cubicBezTo>
                      <a:pt x="40" y="28"/>
                      <a:pt x="40" y="28"/>
                      <a:pt x="40" y="28"/>
                    </a:cubicBezTo>
                    <a:cubicBezTo>
                      <a:pt x="40" y="29"/>
                      <a:pt x="40" y="29"/>
                      <a:pt x="40" y="29"/>
                    </a:cubicBezTo>
                    <a:cubicBezTo>
                      <a:pt x="40" y="31"/>
                      <a:pt x="38" y="32"/>
                      <a:pt x="37" y="32"/>
                    </a:cubicBezTo>
                    <a:close/>
                    <a:moveTo>
                      <a:pt x="22" y="28"/>
                    </a:moveTo>
                    <a:cubicBezTo>
                      <a:pt x="36" y="28"/>
                      <a:pt x="36" y="28"/>
                      <a:pt x="36" y="28"/>
                    </a:cubicBezTo>
                    <a:cubicBezTo>
                      <a:pt x="36" y="26"/>
                      <a:pt x="36" y="26"/>
                      <a:pt x="36" y="26"/>
                    </a:cubicBezTo>
                    <a:cubicBezTo>
                      <a:pt x="36" y="25"/>
                      <a:pt x="36" y="24"/>
                      <a:pt x="38" y="24"/>
                    </a:cubicBezTo>
                    <a:cubicBezTo>
                      <a:pt x="40" y="24"/>
                      <a:pt x="40" y="24"/>
                      <a:pt x="40" y="24"/>
                    </a:cubicBezTo>
                    <a:cubicBezTo>
                      <a:pt x="40" y="21"/>
                      <a:pt x="40" y="21"/>
                      <a:pt x="40" y="21"/>
                    </a:cubicBezTo>
                    <a:cubicBezTo>
                      <a:pt x="40" y="21"/>
                      <a:pt x="39" y="20"/>
                      <a:pt x="39" y="20"/>
                    </a:cubicBezTo>
                    <a:cubicBezTo>
                      <a:pt x="39" y="19"/>
                      <a:pt x="39" y="18"/>
                      <a:pt x="40" y="17"/>
                    </a:cubicBezTo>
                    <a:cubicBezTo>
                      <a:pt x="49" y="8"/>
                      <a:pt x="49" y="8"/>
                      <a:pt x="49" y="8"/>
                    </a:cubicBezTo>
                    <a:cubicBezTo>
                      <a:pt x="50" y="8"/>
                      <a:pt x="50" y="8"/>
                      <a:pt x="51" y="8"/>
                    </a:cubicBezTo>
                    <a:cubicBezTo>
                      <a:pt x="53" y="8"/>
                      <a:pt x="53" y="8"/>
                      <a:pt x="53" y="8"/>
                    </a:cubicBezTo>
                    <a:cubicBezTo>
                      <a:pt x="53" y="8"/>
                      <a:pt x="54" y="7"/>
                      <a:pt x="54" y="7"/>
                    </a:cubicBezTo>
                    <a:cubicBezTo>
                      <a:pt x="54" y="5"/>
                      <a:pt x="54" y="5"/>
                      <a:pt x="54" y="5"/>
                    </a:cubicBezTo>
                    <a:cubicBezTo>
                      <a:pt x="54" y="4"/>
                      <a:pt x="53" y="4"/>
                      <a:pt x="53" y="4"/>
                    </a:cubicBezTo>
                    <a:cubicBezTo>
                      <a:pt x="5" y="4"/>
                      <a:pt x="5" y="4"/>
                      <a:pt x="5" y="4"/>
                    </a:cubicBezTo>
                    <a:cubicBezTo>
                      <a:pt x="4" y="4"/>
                      <a:pt x="4" y="4"/>
                      <a:pt x="4" y="5"/>
                    </a:cubicBezTo>
                    <a:cubicBezTo>
                      <a:pt x="4" y="7"/>
                      <a:pt x="4" y="7"/>
                      <a:pt x="4" y="7"/>
                    </a:cubicBezTo>
                    <a:cubicBezTo>
                      <a:pt x="4" y="7"/>
                      <a:pt x="4" y="8"/>
                      <a:pt x="5" y="8"/>
                    </a:cubicBezTo>
                    <a:cubicBezTo>
                      <a:pt x="7" y="8"/>
                      <a:pt x="7" y="8"/>
                      <a:pt x="7" y="8"/>
                    </a:cubicBezTo>
                    <a:cubicBezTo>
                      <a:pt x="7" y="8"/>
                      <a:pt x="8" y="8"/>
                      <a:pt x="8" y="8"/>
                    </a:cubicBezTo>
                    <a:cubicBezTo>
                      <a:pt x="18" y="17"/>
                      <a:pt x="18" y="17"/>
                      <a:pt x="18" y="17"/>
                    </a:cubicBezTo>
                    <a:cubicBezTo>
                      <a:pt x="19" y="18"/>
                      <a:pt x="19" y="19"/>
                      <a:pt x="19" y="20"/>
                    </a:cubicBezTo>
                    <a:cubicBezTo>
                      <a:pt x="18" y="20"/>
                      <a:pt x="18" y="21"/>
                      <a:pt x="17" y="21"/>
                    </a:cubicBezTo>
                    <a:cubicBezTo>
                      <a:pt x="17" y="24"/>
                      <a:pt x="17" y="24"/>
                      <a:pt x="17" y="24"/>
                    </a:cubicBezTo>
                    <a:cubicBezTo>
                      <a:pt x="20" y="24"/>
                      <a:pt x="20" y="24"/>
                      <a:pt x="20" y="24"/>
                    </a:cubicBezTo>
                    <a:cubicBezTo>
                      <a:pt x="21" y="24"/>
                      <a:pt x="22" y="25"/>
                      <a:pt x="22" y="26"/>
                    </a:cubicBezTo>
                    <a:lnTo>
                      <a:pt x="22" y="28"/>
                    </a:lnTo>
                    <a:close/>
                    <a:moveTo>
                      <a:pt x="33" y="18"/>
                    </a:moveTo>
                    <a:cubicBezTo>
                      <a:pt x="24" y="18"/>
                      <a:pt x="24" y="18"/>
                      <a:pt x="24" y="18"/>
                    </a:cubicBezTo>
                    <a:cubicBezTo>
                      <a:pt x="24" y="18"/>
                      <a:pt x="24" y="18"/>
                      <a:pt x="23" y="17"/>
                    </a:cubicBezTo>
                    <a:cubicBezTo>
                      <a:pt x="17" y="11"/>
                      <a:pt x="17" y="11"/>
                      <a:pt x="17" y="11"/>
                    </a:cubicBezTo>
                    <a:cubicBezTo>
                      <a:pt x="16" y="11"/>
                      <a:pt x="16" y="10"/>
                      <a:pt x="16" y="9"/>
                    </a:cubicBezTo>
                    <a:cubicBezTo>
                      <a:pt x="17" y="8"/>
                      <a:pt x="17" y="8"/>
                      <a:pt x="18" y="8"/>
                    </a:cubicBezTo>
                    <a:cubicBezTo>
                      <a:pt x="39" y="8"/>
                      <a:pt x="39" y="8"/>
                      <a:pt x="39" y="8"/>
                    </a:cubicBezTo>
                    <a:cubicBezTo>
                      <a:pt x="40" y="8"/>
                      <a:pt x="41" y="8"/>
                      <a:pt x="41" y="9"/>
                    </a:cubicBezTo>
                    <a:cubicBezTo>
                      <a:pt x="42" y="10"/>
                      <a:pt x="41" y="11"/>
                      <a:pt x="41" y="11"/>
                    </a:cubicBezTo>
                    <a:cubicBezTo>
                      <a:pt x="34" y="17"/>
                      <a:pt x="34" y="17"/>
                      <a:pt x="34" y="17"/>
                    </a:cubicBezTo>
                    <a:cubicBezTo>
                      <a:pt x="34" y="18"/>
                      <a:pt x="34" y="18"/>
                      <a:pt x="33" y="18"/>
                    </a:cubicBezTo>
                    <a:close/>
                    <a:moveTo>
                      <a:pt x="25" y="14"/>
                    </a:moveTo>
                    <a:cubicBezTo>
                      <a:pt x="32" y="14"/>
                      <a:pt x="32" y="14"/>
                      <a:pt x="32" y="14"/>
                    </a:cubicBezTo>
                    <a:cubicBezTo>
                      <a:pt x="34" y="12"/>
                      <a:pt x="34" y="12"/>
                      <a:pt x="34" y="12"/>
                    </a:cubicBezTo>
                    <a:cubicBezTo>
                      <a:pt x="23" y="12"/>
                      <a:pt x="23" y="12"/>
                      <a:pt x="23" y="12"/>
                    </a:cubicBezTo>
                    <a:lnTo>
                      <a:pt x="2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83" tIns="45691" rIns="91383" bIns="45691" numCol="1" anchor="t" anchorCtr="0" compatLnSpc="1"/>
              <a:lstStyle/>
              <a:p>
                <a:pPr defTabSz="914400" fontAlgn="auto">
                  <a:spcBef>
                    <a:spcPts val="0"/>
                  </a:spcBef>
                  <a:spcAft>
                    <a:spcPts val="0"/>
                  </a:spcAft>
                </a:pPr>
                <a:endParaRPr lang="zh-CN" altLang="en-US" sz="2800">
                  <a:solidFill>
                    <a:prstClr val="black"/>
                  </a:solidFill>
                  <a:latin typeface="+mn-ea"/>
                  <a:ea typeface="+mn-ea"/>
                </a:endParaRPr>
              </a:p>
            </p:txBody>
          </p:sp>
        </p:grpSp>
        <p:sp>
          <p:nvSpPr>
            <p:cNvPr id="183" name="圆角矩形 56"/>
            <p:cNvSpPr/>
            <p:nvPr/>
          </p:nvSpPr>
          <p:spPr>
            <a:xfrm>
              <a:off x="510528" y="2513050"/>
              <a:ext cx="869172" cy="5662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6" rIns="91374" bIns="45686" rtlCol="0" anchor="ctr"/>
            <a:lstStyle/>
            <a:p>
              <a:pPr algn="ctr" defTabSz="914400" fontAlgn="auto">
                <a:spcBef>
                  <a:spcPts val="0"/>
                </a:spcBef>
                <a:spcAft>
                  <a:spcPts val="0"/>
                </a:spcAft>
              </a:pPr>
              <a:r>
                <a:rPr lang="zh-CN" altLang="en-US" sz="1200" b="1" dirty="0">
                  <a:solidFill>
                    <a:prstClr val="black"/>
                  </a:solidFill>
                  <a:latin typeface="+mn-ea"/>
                </a:rPr>
                <a:t>基因测序</a:t>
              </a:r>
              <a:endParaRPr lang="zh-CN" altLang="en-US" sz="1200" b="1" dirty="0">
                <a:solidFill>
                  <a:prstClr val="black"/>
                </a:solidFill>
                <a:latin typeface="+mn-ea"/>
              </a:endParaRPr>
            </a:p>
          </p:txBody>
        </p:sp>
        <p:sp>
          <p:nvSpPr>
            <p:cNvPr id="121" name="矩形 120"/>
            <p:cNvSpPr/>
            <p:nvPr/>
          </p:nvSpPr>
          <p:spPr>
            <a:xfrm>
              <a:off x="2432686" y="6025551"/>
              <a:ext cx="1216307" cy="3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6" rIns="91374" bIns="45686" rtlCol="0" anchor="ctr"/>
            <a:lstStyle/>
            <a:p>
              <a:pPr algn="ctr" defTabSz="876935" eaLnBrk="0" fontAlgn="base" hangingPunct="0">
                <a:defRPr/>
              </a:pPr>
              <a:r>
                <a:rPr lang="en-US" altLang="zh-CN" sz="1200" kern="0" dirty="0">
                  <a:solidFill>
                    <a:srgbClr val="1D1D1A"/>
                  </a:solidFill>
                  <a:latin typeface="+mn-ea"/>
                </a:rPr>
                <a:t>OBS</a:t>
              </a:r>
              <a:r>
                <a:rPr lang="zh-CN" altLang="en-US" sz="1200" kern="0" dirty="0">
                  <a:solidFill>
                    <a:srgbClr val="1D1D1A"/>
                  </a:solidFill>
                  <a:latin typeface="+mn-ea"/>
                </a:rPr>
                <a:t>对象存储</a:t>
              </a:r>
              <a:endParaRPr lang="en-US" altLang="zh-CN" sz="1200" kern="0" dirty="0">
                <a:solidFill>
                  <a:srgbClr val="1D1D1A"/>
                </a:solidFill>
                <a:latin typeface="+mn-ea"/>
              </a:endParaRPr>
            </a:p>
          </p:txBody>
        </p:sp>
        <p:sp>
          <p:nvSpPr>
            <p:cNvPr id="137" name="文本框 136"/>
            <p:cNvSpPr txBox="1"/>
            <p:nvPr/>
          </p:nvSpPr>
          <p:spPr>
            <a:xfrm>
              <a:off x="534149" y="6019641"/>
              <a:ext cx="1342483" cy="276827"/>
            </a:xfrm>
            <a:prstGeom prst="rect">
              <a:avLst/>
            </a:prstGeom>
            <a:noFill/>
          </p:spPr>
          <p:txBody>
            <a:bodyPr wrap="square" rtlCol="0">
              <a:spAutoFit/>
            </a:bodyPr>
            <a:lstStyle/>
            <a:p>
              <a:pPr algn="ctr" defTabSz="876935" eaLnBrk="0" fontAlgn="base" hangingPunct="0">
                <a:defRPr/>
              </a:pPr>
              <a:r>
                <a:rPr lang="en-US" altLang="zh-CN" sz="1200" kern="0" dirty="0">
                  <a:solidFill>
                    <a:srgbClr val="1D1D1A"/>
                  </a:solidFill>
                  <a:latin typeface="+mn-ea"/>
                  <a:ea typeface="+mn-ea"/>
                </a:rPr>
                <a:t>EVS</a:t>
              </a:r>
              <a:r>
                <a:rPr lang="zh-CN" altLang="en-US" sz="1200" kern="0" dirty="0">
                  <a:solidFill>
                    <a:srgbClr val="1D1D1A"/>
                  </a:solidFill>
                  <a:latin typeface="+mn-ea"/>
                  <a:ea typeface="+mn-ea"/>
                </a:rPr>
                <a:t>弹性块存储</a:t>
              </a:r>
              <a:endParaRPr lang="zh-CN" altLang="en-US" sz="1200" b="1" kern="0" dirty="0">
                <a:solidFill>
                  <a:srgbClr val="1D1D1A"/>
                </a:solidFill>
                <a:latin typeface="+mn-ea"/>
                <a:ea typeface="+mn-ea"/>
                <a:cs typeface="Arial" panose="020B0604020202020204" pitchFamily="34" charset="0"/>
              </a:endParaRPr>
            </a:p>
          </p:txBody>
        </p:sp>
        <p:grpSp>
          <p:nvGrpSpPr>
            <p:cNvPr id="2" name="组合 1"/>
            <p:cNvGrpSpPr/>
            <p:nvPr/>
          </p:nvGrpSpPr>
          <p:grpSpPr>
            <a:xfrm>
              <a:off x="672128" y="5414845"/>
              <a:ext cx="976049" cy="553938"/>
              <a:chOff x="2112871" y="3871751"/>
              <a:chExt cx="1365899" cy="556638"/>
            </a:xfrm>
          </p:grpSpPr>
          <p:sp>
            <p:nvSpPr>
              <p:cNvPr id="136" name="圆角矩形 135"/>
              <p:cNvSpPr/>
              <p:nvPr/>
            </p:nvSpPr>
            <p:spPr bwMode="auto">
              <a:xfrm>
                <a:off x="2112871" y="3871751"/>
                <a:ext cx="1365899" cy="556638"/>
              </a:xfrm>
              <a:prstGeom prst="roundRect">
                <a:avLst>
                  <a:gd name="adj" fmla="val 9812"/>
                </a:avLst>
              </a:prstGeom>
              <a:noFill/>
              <a:ln w="9525">
                <a:solidFill>
                  <a:srgbClr val="415463"/>
                </a:solidFill>
              </a:ln>
              <a:effectLst/>
            </p:spPr>
            <p:txBody>
              <a:bodyPr vert="horz" wrap="square" lIns="91383" tIns="45691" rIns="91383" bIns="45691" numCol="1" rtlCol="0" anchor="t" anchorCtr="0" compatLnSpc="1"/>
              <a:lstStyle/>
              <a:p>
                <a:pPr defTabSz="913765" fontAlgn="base">
                  <a:buClr>
                    <a:srgbClr val="CC9900"/>
                  </a:buClr>
                  <a:defRPr/>
                </a:pPr>
                <a:endParaRPr lang="zh-CN" altLang="en-US" kern="0" dirty="0">
                  <a:solidFill>
                    <a:srgbClr val="1D1D1A"/>
                  </a:solidFill>
                  <a:latin typeface="+mn-ea"/>
                  <a:ea typeface="+mn-ea"/>
                </a:endParaRPr>
              </a:p>
            </p:txBody>
          </p:sp>
          <p:grpSp>
            <p:nvGrpSpPr>
              <p:cNvPr id="138" name="组合 137"/>
              <p:cNvGrpSpPr/>
              <p:nvPr/>
            </p:nvGrpSpPr>
            <p:grpSpPr>
              <a:xfrm>
                <a:off x="2229558" y="3955858"/>
                <a:ext cx="318483" cy="306657"/>
                <a:chOff x="5407830" y="4819648"/>
                <a:chExt cx="582614" cy="663575"/>
              </a:xfrm>
              <a:solidFill>
                <a:srgbClr val="666666"/>
              </a:solidFill>
            </p:grpSpPr>
            <p:sp>
              <p:nvSpPr>
                <p:cNvPr id="142" name="Oval 40"/>
                <p:cNvSpPr>
                  <a:spLocks noChangeArrowheads="1"/>
                </p:cNvSpPr>
                <p:nvPr/>
              </p:nvSpPr>
              <p:spPr bwMode="auto">
                <a:xfrm>
                  <a:off x="5479265" y="5014914"/>
                  <a:ext cx="49213" cy="47626"/>
                </a:xfrm>
                <a:prstGeom prst="ellipse">
                  <a:avLst/>
                </a:pr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43" name="Freeform 41"/>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44" name="Freeform 42"/>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47"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48" name="Freeform 44"/>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54" name="Freeform 45"/>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60" name="Freeform 46"/>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grpSp>
          <p:grpSp>
            <p:nvGrpSpPr>
              <p:cNvPr id="161" name="组合 160"/>
              <p:cNvGrpSpPr/>
              <p:nvPr/>
            </p:nvGrpSpPr>
            <p:grpSpPr>
              <a:xfrm>
                <a:off x="2585017" y="3947022"/>
                <a:ext cx="318483" cy="306657"/>
                <a:chOff x="5407830" y="4819648"/>
                <a:chExt cx="582614" cy="663575"/>
              </a:xfrm>
              <a:solidFill>
                <a:srgbClr val="666666"/>
              </a:solidFill>
            </p:grpSpPr>
            <p:sp>
              <p:nvSpPr>
                <p:cNvPr id="162" name="Oval 40"/>
                <p:cNvSpPr>
                  <a:spLocks noChangeArrowheads="1"/>
                </p:cNvSpPr>
                <p:nvPr/>
              </p:nvSpPr>
              <p:spPr bwMode="auto">
                <a:xfrm>
                  <a:off x="5479265" y="5014914"/>
                  <a:ext cx="49213" cy="47626"/>
                </a:xfrm>
                <a:prstGeom prst="ellipse">
                  <a:avLst/>
                </a:pr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63" name="Freeform 41"/>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64" name="Freeform 42"/>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65"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66" name="Freeform 44"/>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67" name="Freeform 45"/>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68" name="Freeform 46"/>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grpSp>
          <p:grpSp>
            <p:nvGrpSpPr>
              <p:cNvPr id="169" name="组合 168"/>
              <p:cNvGrpSpPr/>
              <p:nvPr/>
            </p:nvGrpSpPr>
            <p:grpSpPr>
              <a:xfrm>
                <a:off x="2965768" y="3955858"/>
                <a:ext cx="318483" cy="306657"/>
                <a:chOff x="5407830" y="4819648"/>
                <a:chExt cx="582614" cy="663575"/>
              </a:xfrm>
              <a:solidFill>
                <a:srgbClr val="666666"/>
              </a:solidFill>
            </p:grpSpPr>
            <p:sp>
              <p:nvSpPr>
                <p:cNvPr id="170" name="Oval 40"/>
                <p:cNvSpPr>
                  <a:spLocks noChangeArrowheads="1"/>
                </p:cNvSpPr>
                <p:nvPr/>
              </p:nvSpPr>
              <p:spPr bwMode="auto">
                <a:xfrm>
                  <a:off x="5479265" y="5014914"/>
                  <a:ext cx="49213" cy="47626"/>
                </a:xfrm>
                <a:prstGeom prst="ellipse">
                  <a:avLst/>
                </a:pr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71" name="Freeform 41"/>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a:solidFill>
                      <a:srgbClr val="1D1D1A"/>
                    </a:solidFill>
                    <a:latin typeface="+mn-ea"/>
                    <a:ea typeface="+mn-ea"/>
                  </a:endParaRPr>
                </a:p>
              </p:txBody>
            </p:sp>
            <p:sp>
              <p:nvSpPr>
                <p:cNvPr id="184" name="Freeform 42"/>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85"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86" name="Freeform 44"/>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87" name="Freeform 45"/>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sp>
              <p:nvSpPr>
                <p:cNvPr id="188" name="Freeform 46"/>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ln>
              </p:spPr>
              <p:txBody>
                <a:bodyPr vert="horz" wrap="square" lIns="91383" tIns="45691" rIns="91383" bIns="45691" numCol="1" anchor="t" anchorCtr="0" compatLnSpc="1"/>
                <a:lstStyle/>
                <a:p>
                  <a:pPr defTabSz="914400" fontAlgn="base"/>
                  <a:endParaRPr lang="zh-CN" altLang="en-US" sz="1800" dirty="0">
                    <a:solidFill>
                      <a:srgbClr val="1D1D1A"/>
                    </a:solidFill>
                    <a:latin typeface="+mn-ea"/>
                    <a:ea typeface="+mn-ea"/>
                  </a:endParaRPr>
                </a:p>
              </p:txBody>
            </p:sp>
          </p:grpSp>
        </p:grpSp>
        <p:grpSp>
          <p:nvGrpSpPr>
            <p:cNvPr id="3" name="组合 2"/>
            <p:cNvGrpSpPr/>
            <p:nvPr/>
          </p:nvGrpSpPr>
          <p:grpSpPr>
            <a:xfrm>
              <a:off x="2525833" y="5445497"/>
              <a:ext cx="1016181" cy="553938"/>
              <a:chOff x="4482868" y="3895584"/>
              <a:chExt cx="1810877" cy="556638"/>
            </a:xfrm>
          </p:grpSpPr>
          <p:sp>
            <p:nvSpPr>
              <p:cNvPr id="189" name="Freeform 113"/>
              <p:cNvSpPr>
                <a:spLocks noEditPoints="1"/>
              </p:cNvSpPr>
              <p:nvPr/>
            </p:nvSpPr>
            <p:spPr bwMode="auto">
              <a:xfrm>
                <a:off x="4529549"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chemeClr val="bg1"/>
              </a:solidFill>
              <a:ln w="9525">
                <a:solidFill>
                  <a:srgbClr val="00B0F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400">
                  <a:solidFill>
                    <a:srgbClr val="1D1D1A"/>
                  </a:solidFill>
                  <a:latin typeface="+mn-ea"/>
                  <a:ea typeface="+mn-ea"/>
                  <a:cs typeface="Arial" panose="020B0604020202020204" pitchFamily="34" charset="0"/>
                </a:endParaRPr>
              </a:p>
            </p:txBody>
          </p:sp>
          <p:sp>
            <p:nvSpPr>
              <p:cNvPr id="192" name="圆角矩形 191"/>
              <p:cNvSpPr/>
              <p:nvPr/>
            </p:nvSpPr>
            <p:spPr bwMode="auto">
              <a:xfrm>
                <a:off x="4482868" y="3895584"/>
                <a:ext cx="1810877" cy="556638"/>
              </a:xfrm>
              <a:prstGeom prst="roundRect">
                <a:avLst>
                  <a:gd name="adj" fmla="val 9812"/>
                </a:avLst>
              </a:prstGeom>
              <a:noFill/>
              <a:ln w="9525">
                <a:solidFill>
                  <a:srgbClr val="415463"/>
                </a:solidFill>
              </a:ln>
              <a:effectLst/>
            </p:spPr>
            <p:txBody>
              <a:bodyPr vert="horz" wrap="square" lIns="91383" tIns="45691" rIns="91383" bIns="45691" numCol="1" rtlCol="0" anchor="t" anchorCtr="0" compatLnSpc="1"/>
              <a:lstStyle/>
              <a:p>
                <a:pPr defTabSz="913765" fontAlgn="base">
                  <a:buClr>
                    <a:srgbClr val="CC9900"/>
                  </a:buClr>
                  <a:defRPr/>
                </a:pPr>
                <a:endParaRPr lang="zh-CN" altLang="en-US" kern="0" dirty="0">
                  <a:solidFill>
                    <a:srgbClr val="1D1D1A"/>
                  </a:solidFill>
                  <a:latin typeface="+mn-ea"/>
                  <a:ea typeface="+mn-ea"/>
                </a:endParaRPr>
              </a:p>
            </p:txBody>
          </p:sp>
          <p:sp>
            <p:nvSpPr>
              <p:cNvPr id="230" name="Freeform 113"/>
              <p:cNvSpPr>
                <a:spLocks noEditPoints="1"/>
              </p:cNvSpPr>
              <p:nvPr/>
            </p:nvSpPr>
            <p:spPr bwMode="auto">
              <a:xfrm>
                <a:off x="5135078"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chemeClr val="bg1"/>
              </a:solidFill>
              <a:ln w="9525">
                <a:solidFill>
                  <a:srgbClr val="00B0F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400">
                  <a:solidFill>
                    <a:srgbClr val="1D1D1A"/>
                  </a:solidFill>
                  <a:latin typeface="+mn-ea"/>
                  <a:ea typeface="+mn-ea"/>
                  <a:cs typeface="Arial" panose="020B0604020202020204" pitchFamily="34" charset="0"/>
                </a:endParaRPr>
              </a:p>
            </p:txBody>
          </p:sp>
          <p:sp>
            <p:nvSpPr>
              <p:cNvPr id="231" name="Freeform 113"/>
              <p:cNvSpPr>
                <a:spLocks noEditPoints="1"/>
              </p:cNvSpPr>
              <p:nvPr/>
            </p:nvSpPr>
            <p:spPr bwMode="auto">
              <a:xfrm>
                <a:off x="5730532"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chemeClr val="bg1"/>
              </a:solidFill>
              <a:ln w="9525">
                <a:solidFill>
                  <a:srgbClr val="00B0F0"/>
                </a:solidFill>
                <a:rou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charset="0"/>
                    <a:ea typeface="宋体" panose="02010600030101010101" pitchFamily="2" charset="-122"/>
                    <a:cs typeface="+mn-cs"/>
                  </a:defRPr>
                </a:lvl9pPr>
              </a:lstStyle>
              <a:p>
                <a:endParaRPr lang="zh-CN" altLang="en-US" sz="1400">
                  <a:solidFill>
                    <a:srgbClr val="1D1D1A"/>
                  </a:solidFill>
                  <a:latin typeface="+mn-ea"/>
                  <a:ea typeface="+mn-ea"/>
                  <a:cs typeface="Arial" panose="020B0604020202020204" pitchFamily="34" charset="0"/>
                </a:endParaRPr>
              </a:p>
            </p:txBody>
          </p:sp>
        </p:grpSp>
        <p:sp>
          <p:nvSpPr>
            <p:cNvPr id="234" name="文本框 233"/>
            <p:cNvSpPr txBox="1"/>
            <p:nvPr/>
          </p:nvSpPr>
          <p:spPr>
            <a:xfrm>
              <a:off x="4205048" y="6019641"/>
              <a:ext cx="1305999" cy="276827"/>
            </a:xfrm>
            <a:prstGeom prst="rect">
              <a:avLst/>
            </a:prstGeom>
            <a:noFill/>
          </p:spPr>
          <p:txBody>
            <a:bodyPr wrap="square" rtlCol="0">
              <a:spAutoFit/>
            </a:bodyPr>
            <a:lstStyle/>
            <a:p>
              <a:pPr algn="ctr" defTabSz="876935" eaLnBrk="0" fontAlgn="base" hangingPunct="0">
                <a:defRPr/>
              </a:pPr>
              <a:r>
                <a:rPr lang="en-US" altLang="zh-CN" sz="1200" kern="0" dirty="0">
                  <a:solidFill>
                    <a:srgbClr val="1D1D1A"/>
                  </a:solidFill>
                  <a:latin typeface="+mn-ea"/>
                  <a:ea typeface="+mn-ea"/>
                </a:rPr>
                <a:t>SFS</a:t>
              </a:r>
              <a:r>
                <a:rPr lang="zh-CN" altLang="en-US" sz="1200" kern="0" dirty="0">
                  <a:solidFill>
                    <a:srgbClr val="1D1D1A"/>
                  </a:solidFill>
                  <a:latin typeface="+mn-ea"/>
                  <a:ea typeface="+mn-ea"/>
                </a:rPr>
                <a:t>文件存储</a:t>
              </a:r>
              <a:endParaRPr lang="zh-CN" altLang="en-US" sz="1200" kern="0" dirty="0">
                <a:solidFill>
                  <a:srgbClr val="1D1D1A"/>
                </a:solidFill>
                <a:latin typeface="+mn-ea"/>
                <a:ea typeface="+mn-ea"/>
              </a:endParaRPr>
            </a:p>
          </p:txBody>
        </p:sp>
        <p:grpSp>
          <p:nvGrpSpPr>
            <p:cNvPr id="4" name="组合 3"/>
            <p:cNvGrpSpPr/>
            <p:nvPr/>
          </p:nvGrpSpPr>
          <p:grpSpPr>
            <a:xfrm>
              <a:off x="4317351" y="5465504"/>
              <a:ext cx="987470" cy="533930"/>
              <a:chOff x="8235354" y="3915687"/>
              <a:chExt cx="1331354" cy="589149"/>
            </a:xfrm>
          </p:grpSpPr>
          <p:sp>
            <p:nvSpPr>
              <p:cNvPr id="233" name="圆角矩形 232"/>
              <p:cNvSpPr/>
              <p:nvPr/>
            </p:nvSpPr>
            <p:spPr bwMode="auto">
              <a:xfrm>
                <a:off x="8235354" y="3915687"/>
                <a:ext cx="1331354" cy="589149"/>
              </a:xfrm>
              <a:prstGeom prst="roundRect">
                <a:avLst>
                  <a:gd name="adj" fmla="val 9812"/>
                </a:avLst>
              </a:prstGeom>
              <a:noFill/>
              <a:ln>
                <a:solidFill>
                  <a:srgbClr val="415463"/>
                </a:solidFill>
              </a:ln>
              <a:effectLst/>
            </p:spPr>
            <p:txBody>
              <a:bodyPr vert="horz" wrap="square" lIns="91383" tIns="45691" rIns="91383" bIns="45691" numCol="1" rtlCol="0" anchor="t" anchorCtr="0" compatLnSpc="1"/>
              <a:lstStyle/>
              <a:p>
                <a:pPr defTabSz="913765" fontAlgn="base">
                  <a:buClr>
                    <a:srgbClr val="CC9900"/>
                  </a:buClr>
                  <a:defRPr/>
                </a:pPr>
                <a:endParaRPr lang="zh-CN" altLang="en-US" kern="0" dirty="0">
                  <a:solidFill>
                    <a:srgbClr val="1D1D1A"/>
                  </a:solidFill>
                  <a:latin typeface="+mn-ea"/>
                  <a:ea typeface="+mn-ea"/>
                </a:endParaRPr>
              </a:p>
            </p:txBody>
          </p:sp>
          <p:pic>
            <p:nvPicPr>
              <p:cNvPr id="235" name="Picture 2"/>
              <p:cNvPicPr>
                <a:picLocks noChangeAspect="1" noChangeArrowheads="1"/>
              </p:cNvPicPr>
              <p:nvPr/>
            </p:nvPicPr>
            <p:blipFill>
              <a:blip r:embed="rId1" cstate="print">
                <a:clrChange>
                  <a:clrFrom>
                    <a:srgbClr val="F5FCFE"/>
                  </a:clrFrom>
                  <a:clrTo>
                    <a:srgbClr val="F5FCFE">
                      <a:alpha val="0"/>
                    </a:srgbClr>
                  </a:clrTo>
                </a:clrChange>
              </a:blip>
              <a:srcRect/>
              <a:stretch>
                <a:fillRect/>
              </a:stretch>
            </p:blipFill>
            <p:spPr bwMode="auto">
              <a:xfrm>
                <a:off x="8314042" y="4005896"/>
                <a:ext cx="274577" cy="298673"/>
              </a:xfrm>
              <a:prstGeom prst="rect">
                <a:avLst/>
              </a:prstGeom>
              <a:noFill/>
              <a:ln w="9525">
                <a:solidFill>
                  <a:srgbClr val="00B0F0"/>
                </a:solidFill>
                <a:miter lim="800000"/>
                <a:headEnd/>
                <a:tailEnd/>
              </a:ln>
            </p:spPr>
          </p:pic>
          <p:pic>
            <p:nvPicPr>
              <p:cNvPr id="236" name="Picture 2"/>
              <p:cNvPicPr>
                <a:picLocks noChangeAspect="1" noChangeArrowheads="1"/>
              </p:cNvPicPr>
              <p:nvPr/>
            </p:nvPicPr>
            <p:blipFill>
              <a:blip r:embed="rId1" cstate="print">
                <a:clrChange>
                  <a:clrFrom>
                    <a:srgbClr val="F5FCFE"/>
                  </a:clrFrom>
                  <a:clrTo>
                    <a:srgbClr val="F5FCFE">
                      <a:alpha val="0"/>
                    </a:srgbClr>
                  </a:clrTo>
                </a:clrChange>
              </a:blip>
              <a:srcRect/>
              <a:stretch>
                <a:fillRect/>
              </a:stretch>
            </p:blipFill>
            <p:spPr bwMode="auto">
              <a:xfrm>
                <a:off x="8746070" y="4038169"/>
                <a:ext cx="274577" cy="298673"/>
              </a:xfrm>
              <a:prstGeom prst="rect">
                <a:avLst/>
              </a:prstGeom>
              <a:noFill/>
              <a:ln w="9525">
                <a:solidFill>
                  <a:srgbClr val="00B0F0"/>
                </a:solidFill>
                <a:miter lim="800000"/>
                <a:headEnd/>
                <a:tailEnd/>
              </a:ln>
            </p:spPr>
          </p:pic>
          <p:pic>
            <p:nvPicPr>
              <p:cNvPr id="237" name="Picture 2"/>
              <p:cNvPicPr>
                <a:picLocks noChangeAspect="1" noChangeArrowheads="1"/>
              </p:cNvPicPr>
              <p:nvPr/>
            </p:nvPicPr>
            <p:blipFill>
              <a:blip r:embed="rId1" cstate="print">
                <a:clrChange>
                  <a:clrFrom>
                    <a:srgbClr val="F5FCFE"/>
                  </a:clrFrom>
                  <a:clrTo>
                    <a:srgbClr val="F5FCFE">
                      <a:alpha val="0"/>
                    </a:srgbClr>
                  </a:clrTo>
                </a:clrChange>
              </a:blip>
              <a:srcRect/>
              <a:stretch>
                <a:fillRect/>
              </a:stretch>
            </p:blipFill>
            <p:spPr bwMode="auto">
              <a:xfrm>
                <a:off x="9134212" y="4019486"/>
                <a:ext cx="274578" cy="298672"/>
              </a:xfrm>
              <a:prstGeom prst="rect">
                <a:avLst/>
              </a:prstGeom>
              <a:noFill/>
              <a:ln w="9525">
                <a:solidFill>
                  <a:srgbClr val="00B0F0"/>
                </a:solidFill>
                <a:miter lim="800000"/>
                <a:headEnd/>
                <a:tailEnd/>
              </a:ln>
            </p:spPr>
          </p:pic>
        </p:grpSp>
        <p:sp>
          <p:nvSpPr>
            <p:cNvPr id="9" name="圆角矩形 8"/>
            <p:cNvSpPr/>
            <p:nvPr/>
          </p:nvSpPr>
          <p:spPr>
            <a:xfrm>
              <a:off x="392611" y="3451978"/>
              <a:ext cx="5345742" cy="1020489"/>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srgbClr val="666666"/>
                </a:solidFill>
                <a:latin typeface="+mn-ea"/>
              </a:endParaRPr>
            </a:p>
          </p:txBody>
        </p:sp>
        <p:sp>
          <p:nvSpPr>
            <p:cNvPr id="10" name="文本框 9"/>
            <p:cNvSpPr txBox="1"/>
            <p:nvPr/>
          </p:nvSpPr>
          <p:spPr>
            <a:xfrm>
              <a:off x="2217151" y="4682424"/>
              <a:ext cx="1605122" cy="307586"/>
            </a:xfrm>
            <a:prstGeom prst="rect">
              <a:avLst/>
            </a:prstGeom>
            <a:noFill/>
          </p:spPr>
          <p:txBody>
            <a:bodyPr wrap="square" rtlCol="0">
              <a:spAutoFit/>
            </a:bodyPr>
            <a:lstStyle/>
            <a:p>
              <a:pPr defTabSz="914400" fontAlgn="auto">
                <a:spcBef>
                  <a:spcPts val="0"/>
                </a:spcBef>
                <a:spcAft>
                  <a:spcPts val="0"/>
                </a:spcAft>
              </a:pPr>
              <a:r>
                <a:rPr lang="en-US" altLang="zh-CN" sz="1400" b="1" dirty="0">
                  <a:solidFill>
                    <a:srgbClr val="1D1D1A"/>
                  </a:solidFill>
                  <a:latin typeface="+mn-ea"/>
                  <a:ea typeface="+mn-ea"/>
                </a:rPr>
                <a:t>100G IB</a:t>
              </a:r>
              <a:r>
                <a:rPr lang="zh-CN" altLang="en-US" sz="1400" b="1" dirty="0">
                  <a:solidFill>
                    <a:srgbClr val="1D1D1A"/>
                  </a:solidFill>
                  <a:latin typeface="+mn-ea"/>
                  <a:ea typeface="+mn-ea"/>
                </a:rPr>
                <a:t>高速网络</a:t>
              </a:r>
              <a:endParaRPr lang="zh-CN" altLang="en-US" sz="1400" b="1" dirty="0">
                <a:solidFill>
                  <a:srgbClr val="1D1D1A"/>
                </a:solidFill>
                <a:latin typeface="+mn-ea"/>
                <a:ea typeface="+mn-ea"/>
              </a:endParaRPr>
            </a:p>
          </p:txBody>
        </p:sp>
        <p:sp>
          <p:nvSpPr>
            <p:cNvPr id="12" name="文本框 11"/>
            <p:cNvSpPr txBox="1"/>
            <p:nvPr/>
          </p:nvSpPr>
          <p:spPr>
            <a:xfrm>
              <a:off x="2059548" y="3451978"/>
              <a:ext cx="2060171" cy="307586"/>
            </a:xfrm>
            <a:prstGeom prst="rect">
              <a:avLst/>
            </a:prstGeom>
            <a:noFill/>
          </p:spPr>
          <p:txBody>
            <a:bodyPr wrap="square" rtlCol="0">
              <a:spAutoFit/>
            </a:bodyPr>
            <a:lstStyle/>
            <a:p>
              <a:pPr algn="ctr" defTabSz="914400" fontAlgn="auto">
                <a:spcBef>
                  <a:spcPts val="0"/>
                </a:spcBef>
                <a:spcAft>
                  <a:spcPts val="0"/>
                </a:spcAft>
              </a:pPr>
              <a:r>
                <a:rPr lang="en-US" altLang="zh-CN" sz="1400" b="1" dirty="0">
                  <a:solidFill>
                    <a:srgbClr val="1D1D1A"/>
                  </a:solidFill>
                  <a:latin typeface="+mn-ea"/>
                  <a:ea typeface="+mn-ea"/>
                </a:rPr>
                <a:t>HPC</a:t>
              </a:r>
              <a:r>
                <a:rPr lang="zh-CN" altLang="en-US" sz="1400" b="1" dirty="0">
                  <a:solidFill>
                    <a:srgbClr val="1D1D1A"/>
                  </a:solidFill>
                  <a:latin typeface="+mn-ea"/>
                  <a:ea typeface="+mn-ea"/>
                </a:rPr>
                <a:t>集群管理控制台</a:t>
              </a:r>
              <a:endParaRPr lang="zh-CN" altLang="en-US" sz="1400" b="1" dirty="0">
                <a:solidFill>
                  <a:srgbClr val="1D1D1A"/>
                </a:solidFill>
                <a:latin typeface="+mn-ea"/>
                <a:ea typeface="+mn-ea"/>
              </a:endParaRPr>
            </a:p>
          </p:txBody>
        </p:sp>
        <p:sp>
          <p:nvSpPr>
            <p:cNvPr id="15" name="圆角矩形 14"/>
            <p:cNvSpPr/>
            <p:nvPr/>
          </p:nvSpPr>
          <p:spPr>
            <a:xfrm>
              <a:off x="462490" y="3771455"/>
              <a:ext cx="934229" cy="569780"/>
            </a:xfrm>
            <a:prstGeom prst="roundRect">
              <a:avLst/>
            </a:prstGeom>
            <a:solidFill>
              <a:schemeClr val="bg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altLang="zh-CN" sz="1200" dirty="0">
                  <a:solidFill>
                    <a:srgbClr val="1D1D1A"/>
                  </a:solidFill>
                  <a:latin typeface="+mn-ea"/>
                </a:rPr>
                <a:t>HPC</a:t>
              </a:r>
              <a:r>
                <a:rPr lang="zh-CN" altLang="en-US" sz="1200" dirty="0">
                  <a:solidFill>
                    <a:srgbClr val="1D1D1A"/>
                  </a:solidFill>
                  <a:latin typeface="+mn-ea"/>
                </a:rPr>
                <a:t>一键式部署</a:t>
              </a:r>
              <a:endParaRPr lang="zh-CN" altLang="en-US" sz="1200" dirty="0">
                <a:solidFill>
                  <a:srgbClr val="1D1D1A"/>
                </a:solidFill>
                <a:latin typeface="+mn-ea"/>
              </a:endParaRPr>
            </a:p>
          </p:txBody>
        </p:sp>
        <p:sp>
          <p:nvSpPr>
            <p:cNvPr id="240" name="圆角矩形 239"/>
            <p:cNvSpPr/>
            <p:nvPr/>
          </p:nvSpPr>
          <p:spPr>
            <a:xfrm>
              <a:off x="1492405" y="3771455"/>
              <a:ext cx="879264" cy="554105"/>
            </a:xfrm>
            <a:prstGeom prst="roundRect">
              <a:avLst/>
            </a:prstGeom>
            <a:solidFill>
              <a:schemeClr val="bg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altLang="zh-CN" sz="1200" dirty="0">
                  <a:solidFill>
                    <a:srgbClr val="1D1D1A"/>
                  </a:solidFill>
                  <a:latin typeface="+mn-ea"/>
                </a:rPr>
                <a:t>HPC</a:t>
              </a:r>
              <a:r>
                <a:rPr lang="zh-CN" altLang="en-US" sz="1200" dirty="0">
                  <a:solidFill>
                    <a:srgbClr val="1D1D1A"/>
                  </a:solidFill>
                  <a:latin typeface="+mn-ea"/>
                </a:rPr>
                <a:t>集群管理</a:t>
              </a:r>
              <a:endParaRPr lang="zh-CN" altLang="en-US" sz="1200" dirty="0">
                <a:solidFill>
                  <a:srgbClr val="1D1D1A"/>
                </a:solidFill>
                <a:latin typeface="+mn-ea"/>
              </a:endParaRPr>
            </a:p>
          </p:txBody>
        </p:sp>
        <p:sp>
          <p:nvSpPr>
            <p:cNvPr id="241" name="圆角矩形 240"/>
            <p:cNvSpPr/>
            <p:nvPr/>
          </p:nvSpPr>
          <p:spPr>
            <a:xfrm>
              <a:off x="2467353" y="3771454"/>
              <a:ext cx="963314" cy="569781"/>
            </a:xfrm>
            <a:prstGeom prst="roundRect">
              <a:avLst/>
            </a:prstGeom>
            <a:solidFill>
              <a:schemeClr val="bg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altLang="zh-CN" sz="1200" dirty="0">
                  <a:solidFill>
                    <a:srgbClr val="1D1D1A"/>
                  </a:solidFill>
                  <a:latin typeface="+mn-ea"/>
                </a:rPr>
                <a:t>HPC</a:t>
              </a:r>
              <a:r>
                <a:rPr lang="zh-CN" altLang="en-US" sz="1200" dirty="0">
                  <a:solidFill>
                    <a:srgbClr val="1D1D1A"/>
                  </a:solidFill>
                  <a:latin typeface="+mn-ea"/>
                </a:rPr>
                <a:t>作业管理</a:t>
              </a:r>
              <a:endParaRPr lang="zh-CN" altLang="en-US" sz="1200" dirty="0">
                <a:solidFill>
                  <a:srgbClr val="1D1D1A"/>
                </a:solidFill>
                <a:latin typeface="+mn-ea"/>
              </a:endParaRPr>
            </a:p>
          </p:txBody>
        </p:sp>
        <p:sp>
          <p:nvSpPr>
            <p:cNvPr id="242" name="圆角矩形 241"/>
            <p:cNvSpPr/>
            <p:nvPr/>
          </p:nvSpPr>
          <p:spPr>
            <a:xfrm>
              <a:off x="3526352" y="3771454"/>
              <a:ext cx="963314" cy="569781"/>
            </a:xfrm>
            <a:prstGeom prst="roundRect">
              <a:avLst/>
            </a:prstGeom>
            <a:solidFill>
              <a:schemeClr val="bg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altLang="zh-CN" sz="1200" dirty="0">
                  <a:solidFill>
                    <a:srgbClr val="1D1D1A"/>
                  </a:solidFill>
                  <a:latin typeface="+mn-ea"/>
                </a:rPr>
                <a:t>HPC</a:t>
              </a:r>
              <a:r>
                <a:rPr lang="zh-CN" altLang="en-US" sz="1200" dirty="0">
                  <a:solidFill>
                    <a:srgbClr val="1D1D1A"/>
                  </a:solidFill>
                  <a:latin typeface="+mn-ea"/>
                </a:rPr>
                <a:t>函数库</a:t>
              </a:r>
              <a:endParaRPr lang="zh-CN" altLang="en-US" sz="1200" dirty="0">
                <a:solidFill>
                  <a:srgbClr val="1D1D1A"/>
                </a:solidFill>
                <a:latin typeface="+mn-ea"/>
              </a:endParaRPr>
            </a:p>
          </p:txBody>
        </p:sp>
        <p:sp>
          <p:nvSpPr>
            <p:cNvPr id="243" name="圆角矩形 242"/>
            <p:cNvSpPr/>
            <p:nvPr/>
          </p:nvSpPr>
          <p:spPr>
            <a:xfrm>
              <a:off x="4585352" y="3771455"/>
              <a:ext cx="1106171" cy="554103"/>
            </a:xfrm>
            <a:prstGeom prst="roundRect">
              <a:avLst/>
            </a:prstGeom>
            <a:solidFill>
              <a:schemeClr val="bg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altLang="zh-CN" sz="1200" dirty="0">
                  <a:solidFill>
                    <a:srgbClr val="1D1D1A"/>
                  </a:solidFill>
                  <a:latin typeface="+mn-ea"/>
                </a:rPr>
                <a:t>HPC</a:t>
              </a:r>
              <a:r>
                <a:rPr lang="zh-CN" altLang="en-US" sz="1200" dirty="0">
                  <a:solidFill>
                    <a:srgbClr val="1D1D1A"/>
                  </a:solidFill>
                  <a:latin typeface="+mn-ea"/>
                </a:rPr>
                <a:t>编译器、</a:t>
              </a:r>
              <a:r>
                <a:rPr lang="en-US" altLang="zh-CN" sz="1200" dirty="0">
                  <a:solidFill>
                    <a:srgbClr val="1D1D1A"/>
                  </a:solidFill>
                  <a:latin typeface="+mn-ea"/>
                </a:rPr>
                <a:t>MPI</a:t>
              </a:r>
              <a:r>
                <a:rPr lang="zh-CN" altLang="en-US" sz="1200" dirty="0">
                  <a:solidFill>
                    <a:srgbClr val="1D1D1A"/>
                  </a:solidFill>
                  <a:latin typeface="+mn-ea"/>
                </a:rPr>
                <a:t>通信库</a:t>
              </a:r>
              <a:endParaRPr lang="zh-CN" altLang="en-US" sz="1200" dirty="0">
                <a:solidFill>
                  <a:srgbClr val="1D1D1A"/>
                </a:solidFill>
                <a:latin typeface="+mn-ea"/>
              </a:endParaRPr>
            </a:p>
          </p:txBody>
        </p:sp>
        <p:pic>
          <p:nvPicPr>
            <p:cNvPr id="244" name="Picture 3" descr="C:\Users\h67418\Pictures\基因图谱.jpg"/>
            <p:cNvPicPr>
              <a:picLocks noChangeAspect="1" noChangeArrowheads="1"/>
            </p:cNvPicPr>
            <p:nvPr/>
          </p:nvPicPr>
          <p:blipFill rotWithShape="1">
            <a:blip r:embed="rId2" cstate="email"/>
            <a:srcRect l="22206" r="22206"/>
            <a:stretch>
              <a:fillRect/>
            </a:stretch>
          </p:blipFill>
          <p:spPr bwMode="auto">
            <a:xfrm>
              <a:off x="411581" y="1695188"/>
              <a:ext cx="1074995" cy="906359"/>
            </a:xfrm>
            <a:prstGeom prst="rect">
              <a:avLst/>
            </a:prstGeom>
            <a:noFill/>
            <a:ln>
              <a:noFill/>
            </a:ln>
          </p:spPr>
        </p:pic>
        <p:sp>
          <p:nvSpPr>
            <p:cNvPr id="245" name="圆角矩形 56"/>
            <p:cNvSpPr/>
            <p:nvPr/>
          </p:nvSpPr>
          <p:spPr>
            <a:xfrm>
              <a:off x="1951876" y="2522579"/>
              <a:ext cx="869172" cy="5662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6" rIns="91374" bIns="45686" rtlCol="0" anchor="ctr"/>
            <a:lstStyle/>
            <a:p>
              <a:pPr algn="ctr" defTabSz="914400" fontAlgn="auto">
                <a:spcBef>
                  <a:spcPts val="0"/>
                </a:spcBef>
                <a:spcAft>
                  <a:spcPts val="0"/>
                </a:spcAft>
              </a:pPr>
              <a:r>
                <a:rPr lang="zh-CN" altLang="en-US" sz="1200" b="1" dirty="0">
                  <a:solidFill>
                    <a:prstClr val="black"/>
                  </a:solidFill>
                  <a:latin typeface="+mn-ea"/>
                </a:rPr>
                <a:t>气象环保</a:t>
              </a:r>
              <a:endParaRPr lang="zh-CN" altLang="en-US" sz="1200" b="1" dirty="0">
                <a:solidFill>
                  <a:prstClr val="black"/>
                </a:solidFill>
                <a:latin typeface="+mn-ea"/>
              </a:endParaRPr>
            </a:p>
          </p:txBody>
        </p:sp>
        <p:pic>
          <p:nvPicPr>
            <p:cNvPr id="247" name="Picture 17" descr="http://t11.baidu.com/it/u=2091326033,2268336849&amp;fm=23&amp;gp=0.jpg"/>
            <p:cNvPicPr>
              <a:picLocks noChangeAspect="1" noChangeArrowheads="1"/>
            </p:cNvPicPr>
            <p:nvPr/>
          </p:nvPicPr>
          <p:blipFill rotWithShape="1">
            <a:blip r:embed="rId3" cstate="print"/>
            <a:srcRect r="25273"/>
            <a:stretch>
              <a:fillRect/>
            </a:stretch>
          </p:blipFill>
          <p:spPr bwMode="auto">
            <a:xfrm>
              <a:off x="1803288" y="1695187"/>
              <a:ext cx="1095032" cy="879994"/>
            </a:xfrm>
            <a:prstGeom prst="rect">
              <a:avLst/>
            </a:prstGeom>
            <a:noFill/>
            <a:ln>
              <a:noFill/>
            </a:ln>
          </p:spPr>
        </p:pic>
        <p:sp>
          <p:nvSpPr>
            <p:cNvPr id="248" name="圆角矩形 56"/>
            <p:cNvSpPr/>
            <p:nvPr/>
          </p:nvSpPr>
          <p:spPr>
            <a:xfrm>
              <a:off x="3381621" y="2522579"/>
              <a:ext cx="869172" cy="5662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6" rIns="91374" bIns="45686" rtlCol="0" anchor="ctr"/>
            <a:lstStyle/>
            <a:p>
              <a:pPr algn="ctr" defTabSz="914400" fontAlgn="auto">
                <a:spcBef>
                  <a:spcPts val="0"/>
                </a:spcBef>
                <a:spcAft>
                  <a:spcPts val="0"/>
                </a:spcAft>
              </a:pPr>
              <a:r>
                <a:rPr lang="zh-CN" altLang="en-US" sz="1200" b="1" dirty="0">
                  <a:solidFill>
                    <a:prstClr val="black"/>
                  </a:solidFill>
                  <a:latin typeface="+mn-ea"/>
                </a:rPr>
                <a:t>流体力学</a:t>
              </a:r>
              <a:endParaRPr lang="zh-CN" altLang="en-US" sz="1200" b="1" dirty="0">
                <a:solidFill>
                  <a:prstClr val="black"/>
                </a:solidFill>
                <a:latin typeface="+mn-ea"/>
              </a:endParaRPr>
            </a:p>
          </p:txBody>
        </p:sp>
        <p:pic>
          <p:nvPicPr>
            <p:cNvPr id="250" name="Picture 11" descr="partition1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45477" y="1695188"/>
              <a:ext cx="1169800" cy="88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圆角矩形 56"/>
            <p:cNvSpPr/>
            <p:nvPr/>
          </p:nvSpPr>
          <p:spPr>
            <a:xfrm>
              <a:off x="4769681" y="2520993"/>
              <a:ext cx="869172" cy="5662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6" rIns="91374" bIns="45686" rtlCol="0" anchor="ctr"/>
            <a:lstStyle/>
            <a:p>
              <a:pPr algn="ctr" defTabSz="914400" fontAlgn="auto">
                <a:spcBef>
                  <a:spcPts val="0"/>
                </a:spcBef>
                <a:spcAft>
                  <a:spcPts val="0"/>
                </a:spcAft>
              </a:pPr>
              <a:r>
                <a:rPr lang="zh-CN" altLang="en-US" sz="1200" b="1" dirty="0">
                  <a:solidFill>
                    <a:prstClr val="black"/>
                  </a:solidFill>
                  <a:latin typeface="+mn-ea"/>
                </a:rPr>
                <a:t>科学计算</a:t>
              </a:r>
              <a:endParaRPr lang="zh-CN" altLang="en-US" sz="1200" b="1" dirty="0">
                <a:solidFill>
                  <a:prstClr val="black"/>
                </a:solidFill>
                <a:latin typeface="+mn-ea"/>
              </a:endParaRPr>
            </a:p>
          </p:txBody>
        </p:sp>
        <p:pic>
          <p:nvPicPr>
            <p:cNvPr id="252" name="图片 251"/>
            <p:cNvPicPr>
              <a:picLocks noChangeAspect="1"/>
            </p:cNvPicPr>
            <p:nvPr/>
          </p:nvPicPr>
          <p:blipFill>
            <a:blip r:embed="rId5" cstate="print"/>
            <a:stretch>
              <a:fillRect/>
            </a:stretch>
          </p:blipFill>
          <p:spPr>
            <a:xfrm>
              <a:off x="4729546" y="1695186"/>
              <a:ext cx="1017612" cy="878669"/>
            </a:xfrm>
            <a:prstGeom prst="rect">
              <a:avLst/>
            </a:prstGeom>
          </p:spPr>
        </p:pic>
        <p:pic>
          <p:nvPicPr>
            <p:cNvPr id="103" name="Picture 19" descr="\\Bchief-sever180\共享\华为\2016\6月\D-201606417-金融营销材料设计-刘泉\文件\link\组 26.png"/>
            <p:cNvPicPr>
              <a:picLocks noChangeAspect="1" noChangeArrowheads="1"/>
            </p:cNvPicPr>
            <p:nvPr/>
          </p:nvPicPr>
          <p:blipFill>
            <a:blip r:embed="rId6" cstate="print"/>
            <a:srcRect/>
            <a:stretch>
              <a:fillRect/>
            </a:stretch>
          </p:blipFill>
          <p:spPr bwMode="auto">
            <a:xfrm rot="10800000" flipV="1">
              <a:off x="374924" y="2894261"/>
              <a:ext cx="5154996" cy="498757"/>
            </a:xfrm>
            <a:prstGeom prst="rect">
              <a:avLst/>
            </a:prstGeom>
            <a:noFill/>
          </p:spPr>
        </p:pic>
      </p:grpSp>
      <p:sp>
        <p:nvSpPr>
          <p:cNvPr id="5" name="标题 4"/>
          <p:cNvSpPr>
            <a:spLocks noGrp="1"/>
          </p:cNvSpPr>
          <p:nvPr>
            <p:ph type="title"/>
          </p:nvPr>
        </p:nvSpPr>
        <p:spPr/>
        <p:txBody>
          <a:bodyPr>
            <a:noAutofit/>
          </a:bodyPr>
          <a:lstStyle/>
          <a:p>
            <a:r>
              <a:rPr lang="zh-CN" altLang="en-US" sz="3200" dirty="0" smtClean="0"/>
              <a:t>性</a:t>
            </a:r>
            <a:r>
              <a:rPr lang="zh-CN" altLang="en-US" sz="3200" dirty="0"/>
              <a:t>价</a:t>
            </a:r>
            <a:r>
              <a:rPr lang="zh-CN" altLang="en-US" sz="3200" dirty="0" smtClean="0"/>
              <a:t>比高</a:t>
            </a:r>
            <a:endParaRPr lang="zh-CN" altLang="en-US" sz="3200" dirty="0"/>
          </a:p>
        </p:txBody>
      </p:sp>
      <p:sp>
        <p:nvSpPr>
          <p:cNvPr id="89" name="椭圆 88"/>
          <p:cNvSpPr/>
          <p:nvPr/>
        </p:nvSpPr>
        <p:spPr>
          <a:xfrm>
            <a:off x="7366787" y="5218670"/>
            <a:ext cx="551543" cy="551543"/>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sp>
        <p:nvSpPr>
          <p:cNvPr id="90" name="Freeform 39"/>
          <p:cNvSpPr>
            <a:spLocks noEditPoints="1"/>
          </p:cNvSpPr>
          <p:nvPr/>
        </p:nvSpPr>
        <p:spPr bwMode="auto">
          <a:xfrm>
            <a:off x="7523591" y="5363619"/>
            <a:ext cx="237934" cy="236672"/>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mn-ea"/>
              <a:ea typeface="+mn-ea"/>
            </a:endParaRPr>
          </a:p>
        </p:txBody>
      </p:sp>
      <p:sp>
        <p:nvSpPr>
          <p:cNvPr id="91" name="椭圆 90"/>
          <p:cNvSpPr/>
          <p:nvPr/>
        </p:nvSpPr>
        <p:spPr>
          <a:xfrm>
            <a:off x="7364706" y="2189983"/>
            <a:ext cx="551543" cy="551543"/>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sp>
        <p:nvSpPr>
          <p:cNvPr id="92" name="Freeform 29"/>
          <p:cNvSpPr>
            <a:spLocks noEditPoints="1"/>
          </p:cNvSpPr>
          <p:nvPr/>
        </p:nvSpPr>
        <p:spPr bwMode="auto">
          <a:xfrm>
            <a:off x="7523690" y="2360479"/>
            <a:ext cx="233574" cy="232458"/>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bg1"/>
          </a:solidFill>
          <a:ln>
            <a:noFill/>
          </a:ln>
        </p:spPr>
        <p:txBody>
          <a:bodyPr vert="horz" wrap="square" lIns="91440" tIns="45720" rIns="91440" bIns="45720" numCol="1" anchor="t" anchorCtr="0" compatLnSpc="1"/>
          <a:lstStyle/>
          <a:p>
            <a:endParaRPr lang="zh-CN" altLang="en-US">
              <a:latin typeface="+mn-ea"/>
              <a:ea typeface="+mn-ea"/>
            </a:endParaRPr>
          </a:p>
        </p:txBody>
      </p:sp>
      <p:sp>
        <p:nvSpPr>
          <p:cNvPr id="94" name="椭圆 93"/>
          <p:cNvSpPr/>
          <p:nvPr/>
        </p:nvSpPr>
        <p:spPr>
          <a:xfrm>
            <a:off x="7364706" y="3755780"/>
            <a:ext cx="551543" cy="551543"/>
          </a:xfrm>
          <a:prstGeom prst="ellipse">
            <a:avLst/>
          </a:prstGeom>
          <a:solidFill>
            <a:srgbClr val="41546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1800" kern="0" dirty="0">
              <a:solidFill>
                <a:sysClr val="window" lastClr="FFFFFF"/>
              </a:solidFill>
              <a:latin typeface="+mn-ea"/>
              <a:ea typeface="+mn-ea"/>
            </a:endParaRPr>
          </a:p>
        </p:txBody>
      </p:sp>
      <p:sp>
        <p:nvSpPr>
          <p:cNvPr id="95" name="Freeform 25"/>
          <p:cNvSpPr>
            <a:spLocks noEditPoints="1"/>
          </p:cNvSpPr>
          <p:nvPr/>
        </p:nvSpPr>
        <p:spPr bwMode="auto">
          <a:xfrm>
            <a:off x="7523313" y="3930146"/>
            <a:ext cx="234328" cy="219194"/>
          </a:xfrm>
          <a:custGeom>
            <a:avLst/>
            <a:gdLst>
              <a:gd name="T0" fmla="*/ 40 w 128"/>
              <a:gd name="T1" fmla="*/ 32 h 120"/>
              <a:gd name="T2" fmla="*/ 30 w 128"/>
              <a:gd name="T3" fmla="*/ 0 h 120"/>
              <a:gd name="T4" fmla="*/ 4 w 128"/>
              <a:gd name="T5" fmla="*/ 0 h 120"/>
              <a:gd name="T6" fmla="*/ 0 w 128"/>
              <a:gd name="T7" fmla="*/ 4 h 120"/>
              <a:gd name="T8" fmla="*/ 4 w 128"/>
              <a:gd name="T9" fmla="*/ 8 h 120"/>
              <a:gd name="T10" fmla="*/ 24 w 128"/>
              <a:gd name="T11" fmla="*/ 8 h 120"/>
              <a:gd name="T12" fmla="*/ 32 w 128"/>
              <a:gd name="T13" fmla="*/ 32 h 120"/>
              <a:gd name="T14" fmla="*/ 32 w 128"/>
              <a:gd name="T15" fmla="*/ 32 h 120"/>
              <a:gd name="T16" fmla="*/ 40 w 128"/>
              <a:gd name="T17" fmla="*/ 80 h 120"/>
              <a:gd name="T18" fmla="*/ 56 w 128"/>
              <a:gd name="T19" fmla="*/ 96 h 120"/>
              <a:gd name="T20" fmla="*/ 100 w 128"/>
              <a:gd name="T21" fmla="*/ 96 h 120"/>
              <a:gd name="T22" fmla="*/ 116 w 128"/>
              <a:gd name="T23" fmla="*/ 80 h 120"/>
              <a:gd name="T24" fmla="*/ 128 w 128"/>
              <a:gd name="T25" fmla="*/ 32 h 120"/>
              <a:gd name="T26" fmla="*/ 40 w 128"/>
              <a:gd name="T27" fmla="*/ 32 h 120"/>
              <a:gd name="T28" fmla="*/ 108 w 128"/>
              <a:gd name="T29" fmla="*/ 80 h 120"/>
              <a:gd name="T30" fmla="*/ 100 w 128"/>
              <a:gd name="T31" fmla="*/ 88 h 120"/>
              <a:gd name="T32" fmla="*/ 56 w 128"/>
              <a:gd name="T33" fmla="*/ 88 h 120"/>
              <a:gd name="T34" fmla="*/ 48 w 128"/>
              <a:gd name="T35" fmla="*/ 80 h 120"/>
              <a:gd name="T36" fmla="*/ 41 w 128"/>
              <a:gd name="T37" fmla="*/ 40 h 120"/>
              <a:gd name="T38" fmla="*/ 118 w 128"/>
              <a:gd name="T39" fmla="*/ 40 h 120"/>
              <a:gd name="T40" fmla="*/ 108 w 128"/>
              <a:gd name="T41" fmla="*/ 80 h 120"/>
              <a:gd name="T42" fmla="*/ 56 w 128"/>
              <a:gd name="T43" fmla="*/ 104 h 120"/>
              <a:gd name="T44" fmla="*/ 48 w 128"/>
              <a:gd name="T45" fmla="*/ 112 h 120"/>
              <a:gd name="T46" fmla="*/ 56 w 128"/>
              <a:gd name="T47" fmla="*/ 120 h 120"/>
              <a:gd name="T48" fmla="*/ 64 w 128"/>
              <a:gd name="T49" fmla="*/ 112 h 120"/>
              <a:gd name="T50" fmla="*/ 56 w 128"/>
              <a:gd name="T51" fmla="*/ 104 h 120"/>
              <a:gd name="T52" fmla="*/ 96 w 128"/>
              <a:gd name="T53" fmla="*/ 104 h 120"/>
              <a:gd name="T54" fmla="*/ 88 w 128"/>
              <a:gd name="T55" fmla="*/ 112 h 120"/>
              <a:gd name="T56" fmla="*/ 96 w 128"/>
              <a:gd name="T57" fmla="*/ 120 h 120"/>
              <a:gd name="T58" fmla="*/ 104 w 128"/>
              <a:gd name="T59" fmla="*/ 112 h 120"/>
              <a:gd name="T60" fmla="*/ 96 w 128"/>
              <a:gd name="T61"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40" y="32"/>
                </a:moveTo>
                <a:cubicBezTo>
                  <a:pt x="30" y="0"/>
                  <a:pt x="30" y="0"/>
                  <a:pt x="30" y="0"/>
                </a:cubicBezTo>
                <a:cubicBezTo>
                  <a:pt x="4" y="0"/>
                  <a:pt x="4" y="0"/>
                  <a:pt x="4" y="0"/>
                </a:cubicBezTo>
                <a:cubicBezTo>
                  <a:pt x="2" y="0"/>
                  <a:pt x="0" y="2"/>
                  <a:pt x="0" y="4"/>
                </a:cubicBezTo>
                <a:cubicBezTo>
                  <a:pt x="0" y="6"/>
                  <a:pt x="2" y="8"/>
                  <a:pt x="4" y="8"/>
                </a:cubicBezTo>
                <a:cubicBezTo>
                  <a:pt x="24" y="8"/>
                  <a:pt x="24" y="8"/>
                  <a:pt x="24" y="8"/>
                </a:cubicBezTo>
                <a:cubicBezTo>
                  <a:pt x="32" y="32"/>
                  <a:pt x="32" y="32"/>
                  <a:pt x="32" y="32"/>
                </a:cubicBezTo>
                <a:cubicBezTo>
                  <a:pt x="32" y="32"/>
                  <a:pt x="32" y="32"/>
                  <a:pt x="32" y="32"/>
                </a:cubicBezTo>
                <a:cubicBezTo>
                  <a:pt x="40" y="80"/>
                  <a:pt x="40" y="80"/>
                  <a:pt x="40" y="80"/>
                </a:cubicBezTo>
                <a:cubicBezTo>
                  <a:pt x="40" y="89"/>
                  <a:pt x="47" y="96"/>
                  <a:pt x="56" y="96"/>
                </a:cubicBezTo>
                <a:cubicBezTo>
                  <a:pt x="100" y="96"/>
                  <a:pt x="100" y="96"/>
                  <a:pt x="100" y="96"/>
                </a:cubicBezTo>
                <a:cubicBezTo>
                  <a:pt x="109" y="96"/>
                  <a:pt x="116" y="89"/>
                  <a:pt x="116" y="80"/>
                </a:cubicBezTo>
                <a:cubicBezTo>
                  <a:pt x="128" y="32"/>
                  <a:pt x="128" y="32"/>
                  <a:pt x="128" y="32"/>
                </a:cubicBezTo>
                <a:lnTo>
                  <a:pt x="40" y="32"/>
                </a:lnTo>
                <a:close/>
                <a:moveTo>
                  <a:pt x="108" y="80"/>
                </a:moveTo>
                <a:cubicBezTo>
                  <a:pt x="108" y="84"/>
                  <a:pt x="104" y="88"/>
                  <a:pt x="100" y="88"/>
                </a:cubicBezTo>
                <a:cubicBezTo>
                  <a:pt x="56" y="88"/>
                  <a:pt x="56" y="88"/>
                  <a:pt x="56" y="88"/>
                </a:cubicBezTo>
                <a:cubicBezTo>
                  <a:pt x="52" y="88"/>
                  <a:pt x="48" y="84"/>
                  <a:pt x="48" y="80"/>
                </a:cubicBezTo>
                <a:cubicBezTo>
                  <a:pt x="41" y="40"/>
                  <a:pt x="41" y="40"/>
                  <a:pt x="41" y="40"/>
                </a:cubicBezTo>
                <a:cubicBezTo>
                  <a:pt x="118" y="40"/>
                  <a:pt x="118" y="40"/>
                  <a:pt x="118" y="40"/>
                </a:cubicBezTo>
                <a:lnTo>
                  <a:pt x="108" y="80"/>
                </a:lnTo>
                <a:close/>
                <a:moveTo>
                  <a:pt x="56" y="104"/>
                </a:moveTo>
                <a:cubicBezTo>
                  <a:pt x="52" y="104"/>
                  <a:pt x="48" y="108"/>
                  <a:pt x="48" y="112"/>
                </a:cubicBezTo>
                <a:cubicBezTo>
                  <a:pt x="48" y="116"/>
                  <a:pt x="52" y="120"/>
                  <a:pt x="56" y="120"/>
                </a:cubicBezTo>
                <a:cubicBezTo>
                  <a:pt x="60" y="120"/>
                  <a:pt x="64" y="116"/>
                  <a:pt x="64" y="112"/>
                </a:cubicBezTo>
                <a:cubicBezTo>
                  <a:pt x="64" y="108"/>
                  <a:pt x="60" y="104"/>
                  <a:pt x="56" y="104"/>
                </a:cubicBezTo>
                <a:close/>
                <a:moveTo>
                  <a:pt x="96" y="104"/>
                </a:moveTo>
                <a:cubicBezTo>
                  <a:pt x="92" y="104"/>
                  <a:pt x="88" y="108"/>
                  <a:pt x="88" y="112"/>
                </a:cubicBezTo>
                <a:cubicBezTo>
                  <a:pt x="88" y="116"/>
                  <a:pt x="92" y="120"/>
                  <a:pt x="96" y="120"/>
                </a:cubicBezTo>
                <a:cubicBezTo>
                  <a:pt x="100" y="120"/>
                  <a:pt x="104" y="116"/>
                  <a:pt x="104" y="112"/>
                </a:cubicBezTo>
                <a:cubicBezTo>
                  <a:pt x="104" y="108"/>
                  <a:pt x="100" y="104"/>
                  <a:pt x="96" y="10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n-ea"/>
              <a:ea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51672" y="444825"/>
            <a:ext cx="9831600" cy="640800"/>
          </a:xfrm>
        </p:spPr>
        <p:txBody>
          <a:bodyPr>
            <a:noAutofit/>
          </a:bodyPr>
          <a:lstStyle/>
          <a:p>
            <a:r>
              <a:rPr lang="zh-CN" altLang="en-US" dirty="0" smtClean="0"/>
              <a:t>其它优势特性</a:t>
            </a:r>
            <a:endParaRPr lang="zh-CN" altLang="en-US" dirty="0"/>
          </a:p>
        </p:txBody>
      </p:sp>
      <p:sp>
        <p:nvSpPr>
          <p:cNvPr id="2" name="文本占位符 1"/>
          <p:cNvSpPr>
            <a:spLocks noGrp="1"/>
          </p:cNvSpPr>
          <p:nvPr>
            <p:ph type="body" sz="quarter" idx="10"/>
          </p:nvPr>
        </p:nvSpPr>
        <p:spPr/>
        <p:txBody>
          <a:bodyPr/>
          <a:lstStyle/>
          <a:p>
            <a:endParaRPr lang="zh-CN" altLang="en-US" dirty="0"/>
          </a:p>
        </p:txBody>
      </p:sp>
      <p:sp>
        <p:nvSpPr>
          <p:cNvPr id="85" name="文本占位符 3"/>
          <p:cNvSpPr txBox="1"/>
          <p:nvPr/>
        </p:nvSpPr>
        <p:spPr>
          <a:xfrm>
            <a:off x="1199456" y="1233487"/>
            <a:ext cx="10558800" cy="4680000"/>
          </a:xfrm>
          <a:prstGeom prst="rect">
            <a:avLst/>
          </a:prstGeom>
        </p:spPr>
        <p:txBody>
          <a:bodyPr>
            <a:normAutofit/>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atinLnBrk="1"/>
            <a:endParaRPr lang="zh-CN" altLang="en-US" sz="2400" b="1" dirty="0"/>
          </a:p>
        </p:txBody>
      </p:sp>
      <p:graphicFrame>
        <p:nvGraphicFramePr>
          <p:cNvPr id="3" name="图示 2"/>
          <p:cNvGraphicFramePr/>
          <p:nvPr/>
        </p:nvGraphicFramePr>
        <p:xfrm>
          <a:off x="1883532" y="1142206"/>
          <a:ext cx="8128000" cy="51482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4177692" y="2298610"/>
            <a:ext cx="3719933" cy="3719933"/>
          </a:xfrm>
          <a:custGeom>
            <a:avLst/>
            <a:gdLst>
              <a:gd name="connsiteX0" fmla="*/ 1859966 w 3719933"/>
              <a:gd name="connsiteY0" fmla="*/ 0 h 3719933"/>
              <a:gd name="connsiteX1" fmla="*/ 3314147 w 3719933"/>
              <a:gd name="connsiteY1" fmla="*/ 700297 h 3719933"/>
              <a:gd name="connsiteX2" fmla="*/ 1859967 w 3719933"/>
              <a:gd name="connsiteY2" fmla="*/ 1859967 h 3719933"/>
              <a:gd name="connsiteX3" fmla="*/ 1859966 w 3719933"/>
              <a:gd name="connsiteY3" fmla="*/ 0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1859966" y="0"/>
                </a:moveTo>
                <a:cubicBezTo>
                  <a:pt x="2426000" y="0"/>
                  <a:pt x="2961231" y="257754"/>
                  <a:pt x="3314147" y="700297"/>
                </a:cubicBezTo>
                <a:lnTo>
                  <a:pt x="1859967" y="1859967"/>
                </a:lnTo>
                <a:cubicBezTo>
                  <a:pt x="1859967" y="1239978"/>
                  <a:pt x="1859966" y="619989"/>
                  <a:pt x="1859966" y="0"/>
                </a:cubicBez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919583" tIns="377139" rIns="827517" bIns="2746383" numCol="1" spcCol="1270" anchor="ctr" anchorCtr="0">
            <a:noAutofit/>
          </a:bodyPr>
          <a:lstStyle/>
          <a:p>
            <a:pPr lvl="0" algn="ctr" defTabSz="800100" rtl="0">
              <a:lnSpc>
                <a:spcPct val="90000"/>
              </a:lnSpc>
              <a:spcBef>
                <a:spcPct val="0"/>
              </a:spcBef>
              <a:spcAft>
                <a:spcPct val="35000"/>
              </a:spcAft>
            </a:pPr>
            <a:r>
              <a:rPr lang="zh-CN" altLang="en-US" sz="1800" kern="1200" dirty="0" smtClean="0"/>
              <a:t>动漫渲染</a:t>
            </a:r>
            <a:endParaRPr lang="zh-CN" sz="1800" kern="1200" dirty="0"/>
          </a:p>
        </p:txBody>
      </p:sp>
      <p:sp>
        <p:nvSpPr>
          <p:cNvPr id="6" name="任意多边形 5"/>
          <p:cNvSpPr/>
          <p:nvPr/>
        </p:nvSpPr>
        <p:spPr>
          <a:xfrm>
            <a:off x="4199516" y="2312937"/>
            <a:ext cx="3719933" cy="3719933"/>
          </a:xfrm>
          <a:custGeom>
            <a:avLst/>
            <a:gdLst>
              <a:gd name="connsiteX0" fmla="*/ 3314147 w 3719933"/>
              <a:gd name="connsiteY0" fmla="*/ 700297 h 3719933"/>
              <a:gd name="connsiteX1" fmla="*/ 3673299 w 3719933"/>
              <a:gd name="connsiteY1" fmla="*/ 2273848 h 3719933"/>
              <a:gd name="connsiteX2" fmla="*/ 1859967 w 3719933"/>
              <a:gd name="connsiteY2" fmla="*/ 1859967 h 3719933"/>
              <a:gd name="connsiteX3" fmla="*/ 3314147 w 3719933"/>
              <a:gd name="connsiteY3" fmla="*/ 700297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3314147" y="700297"/>
                </a:moveTo>
                <a:cubicBezTo>
                  <a:pt x="3667063" y="1142840"/>
                  <a:pt x="3799254" y="1722006"/>
                  <a:pt x="3673299" y="2273848"/>
                </a:cubicBezTo>
                <a:lnTo>
                  <a:pt x="1859967" y="1859967"/>
                </a:lnTo>
                <a:lnTo>
                  <a:pt x="3314147" y="700297"/>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2569242" tIns="1351407" rIns="115859" bIns="1727830" numCol="1" spcCol="1270" anchor="ctr" anchorCtr="0">
            <a:noAutofit/>
          </a:bodyPr>
          <a:lstStyle/>
          <a:p>
            <a:pPr lvl="0" algn="ctr" defTabSz="800100" rtl="0">
              <a:lnSpc>
                <a:spcPct val="90000"/>
              </a:lnSpc>
              <a:spcBef>
                <a:spcPct val="0"/>
              </a:spcBef>
              <a:spcAft>
                <a:spcPct val="35000"/>
              </a:spcAft>
            </a:pPr>
            <a:r>
              <a:rPr lang="zh-CN" sz="1800" b="0" kern="1200" baseline="0" dirty="0" smtClean="0"/>
              <a:t>科学计算</a:t>
            </a:r>
            <a:endParaRPr lang="zh-CN" sz="1800" kern="1200" dirty="0"/>
          </a:p>
        </p:txBody>
      </p:sp>
      <p:sp>
        <p:nvSpPr>
          <p:cNvPr id="8" name="任意多边形 7"/>
          <p:cNvSpPr/>
          <p:nvPr/>
        </p:nvSpPr>
        <p:spPr>
          <a:xfrm>
            <a:off x="4187984" y="2280945"/>
            <a:ext cx="3719933" cy="3719933"/>
          </a:xfrm>
          <a:custGeom>
            <a:avLst/>
            <a:gdLst>
              <a:gd name="connsiteX0" fmla="*/ 3673300 w 3719933"/>
              <a:gd name="connsiteY0" fmla="*/ 2273848 h 3719933"/>
              <a:gd name="connsiteX1" fmla="*/ 2666976 w 3719933"/>
              <a:gd name="connsiteY1" fmla="*/ 3535739 h 3719933"/>
              <a:gd name="connsiteX2" fmla="*/ 1859967 w 3719933"/>
              <a:gd name="connsiteY2" fmla="*/ 1859967 h 3719933"/>
              <a:gd name="connsiteX3" fmla="*/ 3673300 w 3719933"/>
              <a:gd name="connsiteY3" fmla="*/ 2273848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3673300" y="2273848"/>
                </a:moveTo>
                <a:cubicBezTo>
                  <a:pt x="3547346" y="2825690"/>
                  <a:pt x="3176954" y="3290146"/>
                  <a:pt x="2666976" y="3535739"/>
                </a:cubicBezTo>
                <a:lnTo>
                  <a:pt x="1859967" y="1859967"/>
                </a:lnTo>
                <a:lnTo>
                  <a:pt x="3673300" y="2273848"/>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2414245" tIns="2237106" rIns="377140" bIns="819989" numCol="1" spcCol="1270" anchor="ctr" anchorCtr="0">
            <a:noAutofit/>
          </a:bodyPr>
          <a:lstStyle/>
          <a:p>
            <a:pPr lvl="0" algn="ctr" defTabSz="800100" rtl="0">
              <a:lnSpc>
                <a:spcPct val="90000"/>
              </a:lnSpc>
              <a:spcBef>
                <a:spcPct val="0"/>
              </a:spcBef>
              <a:spcAft>
                <a:spcPct val="35000"/>
              </a:spcAft>
            </a:pPr>
            <a:r>
              <a:rPr lang="zh-CN" sz="1800" b="0" kern="1200" baseline="0" dirty="0" smtClean="0"/>
              <a:t>气象预测</a:t>
            </a:r>
            <a:endParaRPr lang="zh-CN" sz="1800" kern="1200" dirty="0"/>
          </a:p>
        </p:txBody>
      </p:sp>
      <p:sp>
        <p:nvSpPr>
          <p:cNvPr id="9" name="任意多边形 8"/>
          <p:cNvSpPr/>
          <p:nvPr/>
        </p:nvSpPr>
        <p:spPr>
          <a:xfrm>
            <a:off x="4187984" y="2280945"/>
            <a:ext cx="3719933" cy="3719933"/>
          </a:xfrm>
          <a:custGeom>
            <a:avLst/>
            <a:gdLst>
              <a:gd name="connsiteX0" fmla="*/ 2666935 w 3719933"/>
              <a:gd name="connsiteY0" fmla="*/ 3535758 h 3719933"/>
              <a:gd name="connsiteX1" fmla="*/ 1052956 w 3719933"/>
              <a:gd name="connsiteY1" fmla="*/ 3535738 h 3719933"/>
              <a:gd name="connsiteX2" fmla="*/ 1859967 w 3719933"/>
              <a:gd name="connsiteY2" fmla="*/ 1859967 h 3719933"/>
              <a:gd name="connsiteX3" fmla="*/ 2666935 w 3719933"/>
              <a:gd name="connsiteY3" fmla="*/ 3535758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2666935" y="3535758"/>
                </a:moveTo>
                <a:cubicBezTo>
                  <a:pt x="2156964" y="3781332"/>
                  <a:pt x="1562921" y="3781324"/>
                  <a:pt x="1052956" y="3535738"/>
                </a:cubicBezTo>
                <a:lnTo>
                  <a:pt x="1859967" y="1859967"/>
                </a:lnTo>
                <a:lnTo>
                  <a:pt x="2666935" y="3535758"/>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384621" tIns="2945665" rIns="1384622" bIns="111430" numCol="1" spcCol="1270" anchor="ctr" anchorCtr="0">
            <a:noAutofit/>
          </a:bodyPr>
          <a:lstStyle/>
          <a:p>
            <a:pPr lvl="0" algn="ctr" defTabSz="800100" rtl="0">
              <a:lnSpc>
                <a:spcPct val="90000"/>
              </a:lnSpc>
              <a:spcBef>
                <a:spcPct val="0"/>
              </a:spcBef>
              <a:spcAft>
                <a:spcPct val="35000"/>
              </a:spcAft>
            </a:pPr>
            <a:r>
              <a:rPr lang="zh-CN" sz="1800" b="0" kern="1200" baseline="0" dirty="0" smtClean="0"/>
              <a:t>环境预测</a:t>
            </a:r>
            <a:endParaRPr lang="zh-CN" sz="1800" kern="1200" dirty="0"/>
          </a:p>
        </p:txBody>
      </p:sp>
      <p:sp>
        <p:nvSpPr>
          <p:cNvPr id="10" name="任意多边形 9"/>
          <p:cNvSpPr/>
          <p:nvPr/>
        </p:nvSpPr>
        <p:spPr>
          <a:xfrm>
            <a:off x="4187984" y="2280945"/>
            <a:ext cx="3719933" cy="3719933"/>
          </a:xfrm>
          <a:custGeom>
            <a:avLst/>
            <a:gdLst>
              <a:gd name="connsiteX0" fmla="*/ 1052957 w 3719933"/>
              <a:gd name="connsiteY0" fmla="*/ 3535738 h 3719933"/>
              <a:gd name="connsiteX1" fmla="*/ 46633 w 3719933"/>
              <a:gd name="connsiteY1" fmla="*/ 2273846 h 3719933"/>
              <a:gd name="connsiteX2" fmla="*/ 1859967 w 3719933"/>
              <a:gd name="connsiteY2" fmla="*/ 1859967 h 3719933"/>
              <a:gd name="connsiteX3" fmla="*/ 1052957 w 3719933"/>
              <a:gd name="connsiteY3" fmla="*/ 3535738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1052957" y="3535738"/>
                </a:moveTo>
                <a:cubicBezTo>
                  <a:pt x="542978" y="3290145"/>
                  <a:pt x="172587" y="2825689"/>
                  <a:pt x="46633" y="2273846"/>
                </a:cubicBezTo>
                <a:lnTo>
                  <a:pt x="1859967" y="1859967"/>
                </a:lnTo>
                <a:lnTo>
                  <a:pt x="1052957" y="3535738"/>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77139" tIns="2237106" rIns="2414246" bIns="819989" numCol="1" spcCol="1270" anchor="ctr" anchorCtr="0">
            <a:noAutofit/>
          </a:bodyPr>
          <a:lstStyle/>
          <a:p>
            <a:pPr lvl="0" algn="ctr" defTabSz="800100" rtl="0">
              <a:lnSpc>
                <a:spcPct val="90000"/>
              </a:lnSpc>
              <a:spcBef>
                <a:spcPct val="0"/>
              </a:spcBef>
              <a:spcAft>
                <a:spcPct val="35000"/>
              </a:spcAft>
            </a:pPr>
            <a:r>
              <a:rPr lang="zh-CN" sz="1800" b="0" kern="1200" baseline="0" dirty="0" smtClean="0"/>
              <a:t>工业仿真</a:t>
            </a:r>
            <a:endParaRPr lang="zh-CN" sz="1800" kern="1200" dirty="0"/>
          </a:p>
        </p:txBody>
      </p:sp>
      <p:sp>
        <p:nvSpPr>
          <p:cNvPr id="11" name="任意多边形 10"/>
          <p:cNvSpPr/>
          <p:nvPr/>
        </p:nvSpPr>
        <p:spPr>
          <a:xfrm>
            <a:off x="4187984" y="2280945"/>
            <a:ext cx="3719933" cy="3719933"/>
          </a:xfrm>
          <a:custGeom>
            <a:avLst/>
            <a:gdLst>
              <a:gd name="connsiteX0" fmla="*/ 46633 w 3719933"/>
              <a:gd name="connsiteY0" fmla="*/ 2273847 h 3719933"/>
              <a:gd name="connsiteX1" fmla="*/ 405786 w 3719933"/>
              <a:gd name="connsiteY1" fmla="*/ 700297 h 3719933"/>
              <a:gd name="connsiteX2" fmla="*/ 1859967 w 3719933"/>
              <a:gd name="connsiteY2" fmla="*/ 1859967 h 3719933"/>
              <a:gd name="connsiteX3" fmla="*/ 46633 w 3719933"/>
              <a:gd name="connsiteY3" fmla="*/ 2273847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46633" y="2273847"/>
                </a:moveTo>
                <a:cubicBezTo>
                  <a:pt x="-79321" y="1722006"/>
                  <a:pt x="52870" y="1142840"/>
                  <a:pt x="405786" y="700297"/>
                </a:cubicBezTo>
                <a:lnTo>
                  <a:pt x="1859967" y="1859967"/>
                </a:lnTo>
                <a:lnTo>
                  <a:pt x="46633" y="2273847"/>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15858" tIns="1351408" rIns="2569243" bIns="1727829" numCol="1" spcCol="1270" anchor="ctr" anchorCtr="0">
            <a:noAutofit/>
          </a:bodyPr>
          <a:lstStyle/>
          <a:p>
            <a:pPr lvl="0" algn="ctr" defTabSz="800100" rtl="0">
              <a:lnSpc>
                <a:spcPct val="90000"/>
              </a:lnSpc>
              <a:spcBef>
                <a:spcPct val="0"/>
              </a:spcBef>
              <a:spcAft>
                <a:spcPct val="35000"/>
              </a:spcAft>
            </a:pPr>
            <a:r>
              <a:rPr lang="zh-CN" sz="1800" b="0" kern="1200" baseline="0" dirty="0" smtClean="0"/>
              <a:t>基因测序</a:t>
            </a:r>
            <a:endParaRPr lang="zh-CN" sz="1800" kern="1200" dirty="0"/>
          </a:p>
        </p:txBody>
      </p:sp>
      <p:sp>
        <p:nvSpPr>
          <p:cNvPr id="12" name="任意多边形 11"/>
          <p:cNvSpPr/>
          <p:nvPr/>
        </p:nvSpPr>
        <p:spPr>
          <a:xfrm>
            <a:off x="4177680" y="2301145"/>
            <a:ext cx="3719933" cy="3719933"/>
          </a:xfrm>
          <a:custGeom>
            <a:avLst/>
            <a:gdLst>
              <a:gd name="connsiteX0" fmla="*/ 405786 w 3719933"/>
              <a:gd name="connsiteY0" fmla="*/ 700297 h 3719933"/>
              <a:gd name="connsiteX1" fmla="*/ 1859967 w 3719933"/>
              <a:gd name="connsiteY1" fmla="*/ 0 h 3719933"/>
              <a:gd name="connsiteX2" fmla="*/ 1859967 w 3719933"/>
              <a:gd name="connsiteY2" fmla="*/ 1859967 h 3719933"/>
              <a:gd name="connsiteX3" fmla="*/ 405786 w 3719933"/>
              <a:gd name="connsiteY3" fmla="*/ 700297 h 3719933"/>
            </a:gdLst>
            <a:ahLst/>
            <a:cxnLst>
              <a:cxn ang="0">
                <a:pos x="connsiteX0" y="connsiteY0"/>
              </a:cxn>
              <a:cxn ang="0">
                <a:pos x="connsiteX1" y="connsiteY1"/>
              </a:cxn>
              <a:cxn ang="0">
                <a:pos x="connsiteX2" y="connsiteY2"/>
              </a:cxn>
              <a:cxn ang="0">
                <a:pos x="connsiteX3" y="connsiteY3"/>
              </a:cxn>
            </a:cxnLst>
            <a:rect l="l" t="t" r="r" b="b"/>
            <a:pathLst>
              <a:path w="3719933" h="3719933">
                <a:moveTo>
                  <a:pt x="405786" y="700297"/>
                </a:moveTo>
                <a:cubicBezTo>
                  <a:pt x="758702" y="257754"/>
                  <a:pt x="1293933" y="0"/>
                  <a:pt x="1859967" y="0"/>
                </a:cubicBezTo>
                <a:lnTo>
                  <a:pt x="1859967" y="1859967"/>
                </a:lnTo>
                <a:lnTo>
                  <a:pt x="405786" y="700297"/>
                </a:lnTo>
                <a:close/>
              </a:path>
            </a:pathLst>
          </a:custGeom>
          <a:solidFill>
            <a:srgbClr val="00B0F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828845" tIns="377139" rIns="1918255" bIns="2746383" numCol="1" spcCol="1270" anchor="ctr" anchorCtr="0">
            <a:noAutofit/>
          </a:bodyPr>
          <a:lstStyle/>
          <a:p>
            <a:pPr lvl="0" algn="ctr" defTabSz="800100" rtl="0">
              <a:lnSpc>
                <a:spcPct val="90000"/>
              </a:lnSpc>
              <a:spcBef>
                <a:spcPct val="0"/>
              </a:spcBef>
              <a:spcAft>
                <a:spcPct val="35000"/>
              </a:spcAft>
            </a:pPr>
            <a:r>
              <a:rPr lang="zh-CN" sz="1800" b="0" kern="1200" baseline="0" dirty="0" smtClean="0"/>
              <a:t>能源勘探</a:t>
            </a:r>
            <a:endParaRPr lang="zh-CN" sz="1800" kern="1200" dirty="0"/>
          </a:p>
        </p:txBody>
      </p:sp>
      <p:sp>
        <p:nvSpPr>
          <p:cNvPr id="94" name="矩形 93"/>
          <p:cNvSpPr/>
          <p:nvPr/>
        </p:nvSpPr>
        <p:spPr>
          <a:xfrm>
            <a:off x="-565717" y="1090564"/>
            <a:ext cx="263285" cy="263285"/>
          </a:xfrm>
          <a:prstGeom prst="rect">
            <a:avLst/>
          </a:prstGeom>
          <a:solidFill>
            <a:srgbClr val="EA00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5" name="矩形 94"/>
          <p:cNvSpPr/>
          <p:nvPr/>
        </p:nvSpPr>
        <p:spPr>
          <a:xfrm>
            <a:off x="-565717" y="1795331"/>
            <a:ext cx="263285" cy="263285"/>
          </a:xfrm>
          <a:prstGeom prst="rect">
            <a:avLst/>
          </a:prstGeom>
          <a:solidFill>
            <a:srgbClr val="FB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6" name="矩形 95"/>
          <p:cNvSpPr/>
          <p:nvPr/>
        </p:nvSpPr>
        <p:spPr>
          <a:xfrm>
            <a:off x="-565717" y="2147714"/>
            <a:ext cx="263285" cy="263285"/>
          </a:xfrm>
          <a:prstGeom prst="rect">
            <a:avLst/>
          </a:prstGeom>
          <a:solidFill>
            <a:srgbClr val="1D1D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7" name="矩形 96"/>
          <p:cNvSpPr/>
          <p:nvPr/>
        </p:nvSpPr>
        <p:spPr>
          <a:xfrm>
            <a:off x="-565717" y="2500097"/>
            <a:ext cx="263285" cy="26328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8" name="矩形 97"/>
          <p:cNvSpPr/>
          <p:nvPr/>
        </p:nvSpPr>
        <p:spPr>
          <a:xfrm>
            <a:off x="-565717" y="2852480"/>
            <a:ext cx="263285" cy="26328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9" name="矩形 98"/>
          <p:cNvSpPr/>
          <p:nvPr/>
        </p:nvSpPr>
        <p:spPr>
          <a:xfrm>
            <a:off x="-565717" y="3204864"/>
            <a:ext cx="263285" cy="263285"/>
          </a:xfrm>
          <a:prstGeom prst="rect">
            <a:avLst/>
          </a:prstGeom>
          <a:noFill/>
          <a:ln w="9525">
            <a:solidFill>
              <a:srgbClr val="6666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100" name="矩形 99"/>
          <p:cNvSpPr/>
          <p:nvPr/>
        </p:nvSpPr>
        <p:spPr>
          <a:xfrm>
            <a:off x="-565717" y="3557247"/>
            <a:ext cx="263285" cy="263285"/>
          </a:xfrm>
          <a:prstGeom prst="rect">
            <a:avLst/>
          </a:prstGeom>
          <a:solidFill>
            <a:srgbClr val="666666">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101" name="矩形 100"/>
          <p:cNvSpPr/>
          <p:nvPr/>
        </p:nvSpPr>
        <p:spPr>
          <a:xfrm>
            <a:off x="-565717" y="3909630"/>
            <a:ext cx="263285" cy="263285"/>
          </a:xfrm>
          <a:prstGeom prst="rect">
            <a:avLst/>
          </a:prstGeom>
          <a:solidFill>
            <a:srgbClr val="66666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102" name="矩形 101"/>
          <p:cNvSpPr/>
          <p:nvPr/>
        </p:nvSpPr>
        <p:spPr>
          <a:xfrm>
            <a:off x="-565717" y="1442947"/>
            <a:ext cx="263285" cy="263285"/>
          </a:xfrm>
          <a:prstGeom prst="rect">
            <a:avLst/>
          </a:prstGeom>
          <a:solidFill>
            <a:srgbClr val="E5005F"/>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auto">
              <a:spcBef>
                <a:spcPts val="0"/>
              </a:spcBef>
              <a:spcAft>
                <a:spcPts val="0"/>
              </a:spcAft>
              <a:defRPr/>
            </a:pPr>
            <a:endParaRPr lang="zh-CN" altLang="en-US" sz="1800" kern="0">
              <a:solidFill>
                <a:sysClr val="window" lastClr="FFFFFF"/>
              </a:solidFill>
              <a:latin typeface="+mn-ea"/>
              <a:ea typeface="+mn-ea"/>
            </a:endParaRPr>
          </a:p>
        </p:txBody>
      </p:sp>
      <p:sp>
        <p:nvSpPr>
          <p:cNvPr id="7" name="标题 6"/>
          <p:cNvSpPr>
            <a:spLocks noGrp="1"/>
          </p:cNvSpPr>
          <p:nvPr>
            <p:ph type="title"/>
          </p:nvPr>
        </p:nvSpPr>
        <p:spPr/>
        <p:txBody>
          <a:bodyPr/>
          <a:lstStyle/>
          <a:p>
            <a:r>
              <a:rPr lang="zh-CN" altLang="en-US" dirty="0"/>
              <a:t>高性能计算</a:t>
            </a:r>
            <a:r>
              <a:rPr lang="en-US" altLang="zh-CN" dirty="0"/>
              <a:t>HPC</a:t>
            </a:r>
            <a:r>
              <a:rPr lang="zh-CN" altLang="en-US" dirty="0"/>
              <a:t>解决方案典型</a:t>
            </a:r>
            <a:r>
              <a:rPr lang="zh-CN" altLang="en-US" dirty="0" smtClean="0"/>
              <a:t>业务场景</a:t>
            </a:r>
            <a:endParaRPr lang="en-US" dirty="0"/>
          </a:p>
        </p:txBody>
      </p:sp>
      <p:sp>
        <p:nvSpPr>
          <p:cNvPr id="32" name="文本占位符 3"/>
          <p:cNvSpPr txBox="1"/>
          <p:nvPr/>
        </p:nvSpPr>
        <p:spPr>
          <a:xfrm>
            <a:off x="695400" y="1412776"/>
            <a:ext cx="10558800" cy="4968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zh-CN" altLang="en-US" sz="1800" dirty="0">
                <a:latin typeface="+mn-ea"/>
              </a:rPr>
              <a:t>高性能计算</a:t>
            </a:r>
            <a:r>
              <a:rPr lang="en-US" altLang="zh-CN" sz="1800" dirty="0" smtClean="0">
                <a:latin typeface="+mn-ea"/>
              </a:rPr>
              <a:t>HPC</a:t>
            </a:r>
            <a:r>
              <a:rPr lang="zh-CN" altLang="en-US" sz="1800" dirty="0" smtClean="0">
                <a:latin typeface="+mn-ea"/>
              </a:rPr>
              <a:t>解决方案典型</a:t>
            </a:r>
            <a:r>
              <a:rPr lang="zh-CN" altLang="en-US" sz="1800" dirty="0">
                <a:latin typeface="+mn-ea"/>
              </a:rPr>
              <a:t>场景：科学计算、气象预测、环境预测、工业仿真、基因测序、能源勘探、动漫渲染、金融分析</a:t>
            </a:r>
            <a:r>
              <a:rPr lang="zh-CN" altLang="en-US" sz="1800" dirty="0" smtClean="0">
                <a:latin typeface="+mn-ea"/>
              </a:rPr>
              <a:t>等等。</a:t>
            </a:r>
            <a:endParaRPr lang="zh-CN" altLang="en-US" sz="1800" dirty="0">
              <a:latin typeface="+mn-ea"/>
            </a:endParaRPr>
          </a:p>
          <a:p>
            <a:pPr fontAlgn="auto">
              <a:spcAft>
                <a:spcPts val="0"/>
              </a:spcAft>
            </a:pPr>
            <a:endParaRPr lang="zh-CN" altLang="en-US" sz="1800" dirty="0" smtClean="0">
              <a:latin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p:cNvSpPr/>
          <p:nvPr/>
        </p:nvSpPr>
        <p:spPr>
          <a:xfrm>
            <a:off x="-565717" y="1090564"/>
            <a:ext cx="263285" cy="263285"/>
          </a:xfrm>
          <a:prstGeom prst="rect">
            <a:avLst/>
          </a:prstGeom>
          <a:solidFill>
            <a:srgbClr val="EA00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5" name="矩形 94"/>
          <p:cNvSpPr/>
          <p:nvPr/>
        </p:nvSpPr>
        <p:spPr>
          <a:xfrm>
            <a:off x="-565717" y="1795331"/>
            <a:ext cx="263285" cy="263285"/>
          </a:xfrm>
          <a:prstGeom prst="rect">
            <a:avLst/>
          </a:prstGeom>
          <a:solidFill>
            <a:srgbClr val="FB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6" name="矩形 95"/>
          <p:cNvSpPr/>
          <p:nvPr/>
        </p:nvSpPr>
        <p:spPr>
          <a:xfrm>
            <a:off x="-565717" y="2147714"/>
            <a:ext cx="263285" cy="263285"/>
          </a:xfrm>
          <a:prstGeom prst="rect">
            <a:avLst/>
          </a:prstGeom>
          <a:solidFill>
            <a:srgbClr val="1D1D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7" name="矩形 96"/>
          <p:cNvSpPr/>
          <p:nvPr/>
        </p:nvSpPr>
        <p:spPr>
          <a:xfrm>
            <a:off x="-565717" y="2500097"/>
            <a:ext cx="263285" cy="26328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8" name="矩形 97"/>
          <p:cNvSpPr/>
          <p:nvPr/>
        </p:nvSpPr>
        <p:spPr>
          <a:xfrm>
            <a:off x="-565717" y="2852480"/>
            <a:ext cx="263285" cy="26328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99" name="矩形 98"/>
          <p:cNvSpPr/>
          <p:nvPr/>
        </p:nvSpPr>
        <p:spPr>
          <a:xfrm>
            <a:off x="-565717" y="3204864"/>
            <a:ext cx="263285" cy="263285"/>
          </a:xfrm>
          <a:prstGeom prst="rect">
            <a:avLst/>
          </a:prstGeom>
          <a:noFill/>
          <a:ln w="9525">
            <a:solidFill>
              <a:srgbClr val="6666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100" name="矩形 99"/>
          <p:cNvSpPr/>
          <p:nvPr/>
        </p:nvSpPr>
        <p:spPr>
          <a:xfrm>
            <a:off x="-565717" y="3557247"/>
            <a:ext cx="263285" cy="263285"/>
          </a:xfrm>
          <a:prstGeom prst="rect">
            <a:avLst/>
          </a:prstGeom>
          <a:solidFill>
            <a:srgbClr val="666666">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101" name="矩形 100"/>
          <p:cNvSpPr/>
          <p:nvPr/>
        </p:nvSpPr>
        <p:spPr>
          <a:xfrm>
            <a:off x="-565717" y="3909630"/>
            <a:ext cx="263285" cy="263285"/>
          </a:xfrm>
          <a:prstGeom prst="rect">
            <a:avLst/>
          </a:prstGeom>
          <a:solidFill>
            <a:srgbClr val="66666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a:latin typeface="+mn-ea"/>
            </a:endParaRPr>
          </a:p>
        </p:txBody>
      </p:sp>
      <p:sp>
        <p:nvSpPr>
          <p:cNvPr id="102" name="矩形 101"/>
          <p:cNvSpPr/>
          <p:nvPr/>
        </p:nvSpPr>
        <p:spPr>
          <a:xfrm>
            <a:off x="-565717" y="1442947"/>
            <a:ext cx="263285" cy="263285"/>
          </a:xfrm>
          <a:prstGeom prst="rect">
            <a:avLst/>
          </a:prstGeom>
          <a:solidFill>
            <a:srgbClr val="E5005F"/>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auto">
              <a:spcBef>
                <a:spcPts val="0"/>
              </a:spcBef>
              <a:spcAft>
                <a:spcPts val="0"/>
              </a:spcAft>
              <a:defRPr/>
            </a:pPr>
            <a:endParaRPr lang="zh-CN" altLang="en-US" sz="1800" kern="0">
              <a:solidFill>
                <a:sysClr val="window" lastClr="FFFFFF"/>
              </a:solidFill>
              <a:latin typeface="+mn-ea"/>
              <a:ea typeface="+mn-ea"/>
            </a:endParaRPr>
          </a:p>
        </p:txBody>
      </p:sp>
      <p:sp>
        <p:nvSpPr>
          <p:cNvPr id="7" name="标题 6"/>
          <p:cNvSpPr>
            <a:spLocks noGrp="1"/>
          </p:cNvSpPr>
          <p:nvPr>
            <p:ph type="title"/>
          </p:nvPr>
        </p:nvSpPr>
        <p:spPr/>
        <p:txBody>
          <a:bodyPr/>
          <a:lstStyle/>
          <a:p>
            <a:r>
              <a:rPr lang="zh-CN" altLang="en-US" sz="3200" dirty="0" smtClean="0"/>
              <a:t>典型业务场景特点</a:t>
            </a:r>
            <a:endParaRPr lang="en-US" sz="3200" dirty="0"/>
          </a:p>
        </p:txBody>
      </p:sp>
      <p:sp>
        <p:nvSpPr>
          <p:cNvPr id="2" name="文本占位符 1"/>
          <p:cNvSpPr>
            <a:spLocks noGrp="1"/>
          </p:cNvSpPr>
          <p:nvPr>
            <p:ph type="body" sz="quarter" idx="10"/>
          </p:nvPr>
        </p:nvSpPr>
        <p:spPr/>
        <p:txBody>
          <a:bodyPr/>
          <a:lstStyle/>
          <a:p>
            <a:endParaRPr lang="zh-CN" altLang="en-US"/>
          </a:p>
        </p:txBody>
      </p:sp>
      <p:grpSp>
        <p:nvGrpSpPr>
          <p:cNvPr id="13" name="组合 12"/>
          <p:cNvGrpSpPr/>
          <p:nvPr/>
        </p:nvGrpSpPr>
        <p:grpSpPr>
          <a:xfrm>
            <a:off x="1413444" y="1211520"/>
            <a:ext cx="9820359" cy="5024658"/>
            <a:chOff x="4433754" y="2069692"/>
            <a:chExt cx="8241170" cy="3451680"/>
          </a:xfrm>
        </p:grpSpPr>
        <p:sp>
          <p:nvSpPr>
            <p:cNvPr id="14" name="矩形 13"/>
            <p:cNvSpPr/>
            <p:nvPr/>
          </p:nvSpPr>
          <p:spPr bwMode="auto">
            <a:xfrm>
              <a:off x="5402319" y="2545667"/>
              <a:ext cx="5218641" cy="2519344"/>
            </a:xfrm>
            <a:prstGeom prst="rect">
              <a:avLst/>
            </a:prstGeom>
            <a:solidFill>
              <a:schemeClr val="bg1">
                <a:lumMod val="85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en-US" sz="1200">
                <a:latin typeface="+mn-ea"/>
              </a:endParaRPr>
            </a:p>
          </p:txBody>
        </p:sp>
        <p:cxnSp>
          <p:nvCxnSpPr>
            <p:cNvPr id="15" name="直接箭头连接符 14"/>
            <p:cNvCxnSpPr>
              <a:stCxn id="14" idx="1"/>
              <a:endCxn id="14" idx="3"/>
            </p:cNvCxnSpPr>
            <p:nvPr/>
          </p:nvCxnSpPr>
          <p:spPr bwMode="auto">
            <a:xfrm>
              <a:off x="5402319" y="3805339"/>
              <a:ext cx="5218641" cy="0"/>
            </a:xfrm>
            <a:prstGeom prst="straightConnector1">
              <a:avLst/>
            </a:prstGeom>
            <a:noFill/>
            <a:ln w="19050" cap="flat" cmpd="sng" algn="ctr">
              <a:solidFill>
                <a:schemeClr val="bg1">
                  <a:lumMod val="50000"/>
                </a:schemeClr>
              </a:solidFill>
              <a:prstDash val="solid"/>
              <a:round/>
              <a:headEnd type="triangle" w="med" len="med"/>
              <a:tailEnd type="triangle" w="med" len="med"/>
            </a:ln>
            <a:effectLst/>
          </p:spPr>
        </p:cxnSp>
        <p:cxnSp>
          <p:nvCxnSpPr>
            <p:cNvPr id="16" name="直接箭头连接符 15"/>
            <p:cNvCxnSpPr>
              <a:stCxn id="14" idx="2"/>
              <a:endCxn id="14" idx="0"/>
            </p:cNvCxnSpPr>
            <p:nvPr/>
          </p:nvCxnSpPr>
          <p:spPr bwMode="auto">
            <a:xfrm flipV="1">
              <a:off x="8011639" y="2545667"/>
              <a:ext cx="0" cy="2519344"/>
            </a:xfrm>
            <a:prstGeom prst="straightConnector1">
              <a:avLst/>
            </a:prstGeom>
            <a:noFill/>
            <a:ln w="19050" cap="flat" cmpd="sng" algn="ctr">
              <a:solidFill>
                <a:schemeClr val="bg1">
                  <a:lumMod val="50000"/>
                </a:schemeClr>
              </a:solidFill>
              <a:prstDash val="solid"/>
              <a:round/>
              <a:headEnd type="triangle" w="med" len="med"/>
              <a:tailEnd type="triangle" w="med" len="med"/>
            </a:ln>
            <a:effectLst/>
          </p:spPr>
        </p:cxnSp>
        <p:sp>
          <p:nvSpPr>
            <p:cNvPr id="17" name="文本框 16"/>
            <p:cNvSpPr txBox="1"/>
            <p:nvPr/>
          </p:nvSpPr>
          <p:spPr>
            <a:xfrm>
              <a:off x="6723021" y="2984954"/>
              <a:ext cx="645709" cy="507424"/>
            </a:xfrm>
            <a:prstGeom prst="rect">
              <a:avLst/>
            </a:prstGeom>
            <a:noFill/>
          </p:spPr>
          <p:txBody>
            <a:bodyPr wrap="none" lIns="0" tIns="0" rIns="0" bIns="0" rtlCol="0">
              <a:spAutoFit/>
            </a:bodyPr>
            <a:lstStyle>
              <a:defPPr>
                <a:defRPr lang="zh-CN"/>
              </a:defPPr>
              <a:lvl1pPr>
                <a:buNone/>
                <a:defRPr sz="1600" b="0">
                  <a:latin typeface="Arial" panose="020B0604020202020204" pitchFamily="34" charset="0"/>
                  <a:ea typeface="微软雅黑" panose="020B0503020204020204" pitchFamily="34" charset="-122"/>
                  <a:cs typeface="Arial" panose="020B0604020202020204" pitchFamily="34" charset="0"/>
                </a:defRPr>
              </a:lvl1pPr>
            </a:lstStyle>
            <a:p>
              <a:r>
                <a:rPr lang="zh-CN" altLang="en-US" sz="1200" dirty="0">
                  <a:latin typeface="+mn-ea"/>
                  <a:ea typeface="+mn-ea"/>
                </a:rPr>
                <a:t>碰撞仿真</a:t>
              </a:r>
              <a:endParaRPr lang="en-US" altLang="zh-CN" sz="1200" dirty="0">
                <a:latin typeface="+mn-ea"/>
                <a:ea typeface="+mn-ea"/>
              </a:endParaRPr>
            </a:p>
            <a:p>
              <a:r>
                <a:rPr lang="zh-CN" altLang="en-US" sz="1200" dirty="0" smtClean="0">
                  <a:latin typeface="+mn-ea"/>
                  <a:ea typeface="+mn-ea"/>
                </a:rPr>
                <a:t>流体动力学</a:t>
              </a:r>
              <a:endParaRPr lang="en-US" sz="1200" dirty="0">
                <a:latin typeface="+mn-ea"/>
                <a:ea typeface="+mn-ea"/>
              </a:endParaRPr>
            </a:p>
            <a:p>
              <a:r>
                <a:rPr lang="zh-CN" altLang="en-US" sz="1200" dirty="0" smtClean="0">
                  <a:latin typeface="+mn-ea"/>
                  <a:ea typeface="+mn-ea"/>
                </a:rPr>
                <a:t>材料模拟</a:t>
              </a:r>
              <a:endParaRPr lang="en-US" altLang="zh-CN" sz="1200" dirty="0" smtClean="0">
                <a:latin typeface="+mn-ea"/>
                <a:ea typeface="+mn-ea"/>
              </a:endParaRPr>
            </a:p>
            <a:p>
              <a:r>
                <a:rPr lang="zh-CN" altLang="en-US" sz="1200" dirty="0" smtClean="0">
                  <a:latin typeface="+mn-ea"/>
                  <a:ea typeface="+mn-ea"/>
                </a:rPr>
                <a:t>分子动力学</a:t>
              </a:r>
              <a:endParaRPr lang="en-US" sz="1200" dirty="0">
                <a:latin typeface="+mn-ea"/>
                <a:ea typeface="+mn-ea"/>
              </a:endParaRPr>
            </a:p>
          </p:txBody>
        </p:sp>
        <p:sp>
          <p:nvSpPr>
            <p:cNvPr id="18" name="文本框 17"/>
            <p:cNvSpPr txBox="1"/>
            <p:nvPr/>
          </p:nvSpPr>
          <p:spPr>
            <a:xfrm>
              <a:off x="8756651" y="2882147"/>
              <a:ext cx="774851" cy="887992"/>
            </a:xfrm>
            <a:prstGeom prst="rect">
              <a:avLst/>
            </a:prstGeom>
            <a:noFill/>
          </p:spPr>
          <p:txBody>
            <a:bodyPr wrap="none" lIns="0" tIns="0" rIns="0" bIns="0" rtlCol="0">
              <a:spAutoFit/>
            </a:bodyPr>
            <a:lstStyle>
              <a:defPPr>
                <a:defRPr lang="zh-CN"/>
              </a:defPPr>
              <a:lvl1pPr>
                <a:buNone/>
                <a:defRPr sz="1600" b="0">
                  <a:latin typeface="Arial" panose="020B0604020202020204" pitchFamily="34" charset="0"/>
                  <a:ea typeface="微软雅黑" panose="020B0503020204020204" pitchFamily="34" charset="-122"/>
                  <a:cs typeface="Arial" panose="020B0604020202020204" pitchFamily="34" charset="0"/>
                </a:defRPr>
              </a:lvl1pPr>
            </a:lstStyle>
            <a:p>
              <a:r>
                <a:rPr lang="zh-CN" altLang="en-US" sz="1200" dirty="0">
                  <a:latin typeface="+mn-ea"/>
                  <a:ea typeface="+mn-ea"/>
                </a:rPr>
                <a:t>天气</a:t>
              </a:r>
              <a:r>
                <a:rPr lang="zh-CN" altLang="en-US" sz="1200" dirty="0" smtClean="0">
                  <a:latin typeface="+mn-ea"/>
                  <a:ea typeface="+mn-ea"/>
                </a:rPr>
                <a:t>预测</a:t>
              </a:r>
              <a:endParaRPr lang="en-US" altLang="zh-CN" sz="1200" dirty="0" smtClean="0">
                <a:latin typeface="+mn-ea"/>
                <a:ea typeface="+mn-ea"/>
              </a:endParaRPr>
            </a:p>
            <a:p>
              <a:r>
                <a:rPr lang="zh-CN" altLang="en-US" sz="1200" dirty="0" smtClean="0">
                  <a:latin typeface="+mn-ea"/>
                  <a:ea typeface="+mn-ea"/>
                </a:rPr>
                <a:t>环境预测</a:t>
              </a:r>
              <a:endParaRPr lang="en-US" altLang="zh-CN" sz="1200" dirty="0">
                <a:latin typeface="+mn-ea"/>
                <a:ea typeface="+mn-ea"/>
              </a:endParaRPr>
            </a:p>
            <a:p>
              <a:r>
                <a:rPr lang="zh-CN" altLang="en-US" sz="1200" dirty="0" smtClean="0">
                  <a:latin typeface="+mn-ea"/>
                  <a:ea typeface="+mn-ea"/>
                </a:rPr>
                <a:t>地震数据处理</a:t>
              </a:r>
              <a:endParaRPr lang="en-US" altLang="zh-CN" sz="1200" dirty="0" smtClean="0">
                <a:latin typeface="+mn-ea"/>
                <a:ea typeface="+mn-ea"/>
              </a:endParaRPr>
            </a:p>
            <a:p>
              <a:r>
                <a:rPr lang="zh-CN" altLang="en-US" sz="1200" dirty="0" smtClean="0">
                  <a:latin typeface="+mn-ea"/>
                  <a:ea typeface="+mn-ea"/>
                </a:rPr>
                <a:t>油藏模拟</a:t>
              </a:r>
              <a:endParaRPr lang="en-US" altLang="zh-CN" sz="1200" dirty="0" smtClean="0">
                <a:latin typeface="+mn-ea"/>
                <a:ea typeface="+mn-ea"/>
              </a:endParaRPr>
            </a:p>
            <a:p>
              <a:r>
                <a:rPr lang="zh-CN" altLang="en-US" sz="1200" dirty="0" smtClean="0">
                  <a:latin typeface="+mn-ea"/>
                  <a:ea typeface="+mn-ea"/>
                </a:rPr>
                <a:t>深度学习</a:t>
              </a:r>
              <a:endParaRPr lang="en-US" altLang="zh-CN" sz="1200" dirty="0" smtClean="0">
                <a:latin typeface="+mn-ea"/>
                <a:ea typeface="+mn-ea"/>
              </a:endParaRPr>
            </a:p>
            <a:p>
              <a:r>
                <a:rPr lang="zh-CN" altLang="en-US" sz="1200" dirty="0" smtClean="0">
                  <a:latin typeface="+mn-ea"/>
                  <a:ea typeface="+mn-ea"/>
                </a:rPr>
                <a:t>天体物理</a:t>
              </a:r>
              <a:endParaRPr lang="en-US" altLang="zh-CN" sz="1200" dirty="0" smtClean="0">
                <a:latin typeface="+mn-ea"/>
                <a:ea typeface="+mn-ea"/>
              </a:endParaRPr>
            </a:p>
            <a:p>
              <a:endParaRPr lang="en-US" sz="1200" dirty="0">
                <a:latin typeface="+mn-ea"/>
                <a:ea typeface="+mn-ea"/>
              </a:endParaRPr>
            </a:p>
          </p:txBody>
        </p:sp>
        <p:sp>
          <p:nvSpPr>
            <p:cNvPr id="19" name="文本框 18"/>
            <p:cNvSpPr txBox="1"/>
            <p:nvPr/>
          </p:nvSpPr>
          <p:spPr>
            <a:xfrm>
              <a:off x="8731249" y="3900778"/>
              <a:ext cx="1367636" cy="507424"/>
            </a:xfrm>
            <a:prstGeom prst="rect">
              <a:avLst/>
            </a:prstGeom>
            <a:noFill/>
          </p:spPr>
          <p:txBody>
            <a:bodyPr wrap="square" lIns="0" tIns="0" rIns="0" bIns="0" rtlCol="0">
              <a:spAutoFit/>
            </a:bodyPr>
            <a:lstStyle/>
            <a:p>
              <a:r>
                <a:rPr lang="zh-CN" altLang="en-US" sz="1200" dirty="0" smtClean="0">
                  <a:latin typeface="+mn-ea"/>
                  <a:ea typeface="+mn-ea"/>
                </a:rPr>
                <a:t>基因测序</a:t>
              </a:r>
              <a:endParaRPr lang="en-US" altLang="zh-CN" sz="1200" dirty="0">
                <a:latin typeface="+mn-ea"/>
                <a:ea typeface="+mn-ea"/>
              </a:endParaRPr>
            </a:p>
            <a:p>
              <a:pPr>
                <a:buNone/>
              </a:pPr>
              <a:r>
                <a:rPr lang="zh-CN" altLang="en-US" sz="1200" dirty="0">
                  <a:latin typeface="+mn-ea"/>
                  <a:ea typeface="+mn-ea"/>
                  <a:cs typeface="Arial" panose="020B0604020202020204" pitchFamily="34" charset="0"/>
                </a:rPr>
                <a:t>图像、视频处理</a:t>
              </a:r>
              <a:endParaRPr lang="en-US" sz="1200" dirty="0">
                <a:latin typeface="+mn-ea"/>
                <a:ea typeface="+mn-ea"/>
                <a:cs typeface="Arial" panose="020B0604020202020204" pitchFamily="34" charset="0"/>
              </a:endParaRPr>
            </a:p>
            <a:p>
              <a:pPr>
                <a:buNone/>
              </a:pPr>
              <a:r>
                <a:rPr lang="zh-CN" altLang="en-US" sz="1200" dirty="0">
                  <a:latin typeface="+mn-ea"/>
                  <a:ea typeface="+mn-ea"/>
                  <a:cs typeface="Arial" panose="020B0604020202020204" pitchFamily="34" charset="0"/>
                </a:rPr>
                <a:t>地理信息学</a:t>
              </a:r>
              <a:endParaRPr lang="en-US" sz="1200" dirty="0">
                <a:latin typeface="+mn-ea"/>
                <a:ea typeface="+mn-ea"/>
                <a:cs typeface="Arial" panose="020B0604020202020204" pitchFamily="34" charset="0"/>
              </a:endParaRPr>
            </a:p>
            <a:p>
              <a:pPr>
                <a:buNone/>
              </a:pPr>
              <a:r>
                <a:rPr lang="en-US" sz="1200" dirty="0" smtClean="0">
                  <a:latin typeface="+mn-ea"/>
                  <a:ea typeface="+mn-ea"/>
                  <a:cs typeface="Arial" panose="020B0604020202020204" pitchFamily="34" charset="0"/>
                </a:rPr>
                <a:t>EDA</a:t>
              </a:r>
              <a:endParaRPr lang="en-US" sz="1200" dirty="0">
                <a:latin typeface="+mn-ea"/>
                <a:ea typeface="+mn-ea"/>
                <a:cs typeface="Arial" panose="020B0604020202020204" pitchFamily="34" charset="0"/>
              </a:endParaRPr>
            </a:p>
          </p:txBody>
        </p:sp>
        <p:sp>
          <p:nvSpPr>
            <p:cNvPr id="20" name="文本框 19"/>
            <p:cNvSpPr txBox="1"/>
            <p:nvPr/>
          </p:nvSpPr>
          <p:spPr>
            <a:xfrm>
              <a:off x="6659558" y="4045933"/>
              <a:ext cx="774851" cy="253712"/>
            </a:xfrm>
            <a:prstGeom prst="rect">
              <a:avLst/>
            </a:prstGeom>
            <a:noFill/>
          </p:spPr>
          <p:txBody>
            <a:bodyPr wrap="none" lIns="0" tIns="0" rIns="0" bIns="0" rtlCol="0">
              <a:spAutoFit/>
            </a:bodyPr>
            <a:lstStyle>
              <a:defPPr>
                <a:defRPr lang="zh-CN"/>
              </a:defPPr>
              <a:lvl1pPr>
                <a:buNone/>
                <a:defRPr sz="1600" b="0">
                  <a:latin typeface="Arial" panose="020B0604020202020204" pitchFamily="34" charset="0"/>
                  <a:ea typeface="微软雅黑" panose="020B0503020204020204" pitchFamily="34" charset="-122"/>
                  <a:cs typeface="Arial" panose="020B0604020202020204" pitchFamily="34" charset="0"/>
                </a:defRPr>
              </a:lvl1pPr>
            </a:lstStyle>
            <a:p>
              <a:r>
                <a:rPr lang="zh-CN" altLang="en-US" sz="1200" dirty="0" smtClean="0">
                  <a:latin typeface="+mn-ea"/>
                  <a:ea typeface="+mn-ea"/>
                </a:rPr>
                <a:t>金融风险模拟</a:t>
              </a:r>
              <a:endParaRPr lang="en-US" altLang="zh-CN" sz="1200" dirty="0" smtClean="0">
                <a:latin typeface="+mn-ea"/>
                <a:ea typeface="+mn-ea"/>
              </a:endParaRPr>
            </a:p>
            <a:p>
              <a:r>
                <a:rPr lang="zh-CN" altLang="en-US" sz="1200" dirty="0">
                  <a:latin typeface="+mn-ea"/>
                  <a:ea typeface="+mn-ea"/>
                </a:rPr>
                <a:t>动漫</a:t>
              </a:r>
              <a:r>
                <a:rPr lang="zh-CN" altLang="en-US" sz="1200" dirty="0" smtClean="0">
                  <a:latin typeface="+mn-ea"/>
                  <a:ea typeface="+mn-ea"/>
                </a:rPr>
                <a:t>渲染</a:t>
              </a:r>
              <a:endParaRPr lang="en-US" altLang="zh-CN" sz="1200" dirty="0">
                <a:latin typeface="+mn-ea"/>
                <a:ea typeface="+mn-ea"/>
              </a:endParaRPr>
            </a:p>
          </p:txBody>
        </p:sp>
        <p:sp>
          <p:nvSpPr>
            <p:cNvPr id="21" name="文本框 20"/>
            <p:cNvSpPr txBox="1"/>
            <p:nvPr/>
          </p:nvSpPr>
          <p:spPr>
            <a:xfrm>
              <a:off x="10660918" y="3529447"/>
              <a:ext cx="2014006" cy="845706"/>
            </a:xfrm>
            <a:prstGeom prst="rect">
              <a:avLst/>
            </a:prstGeom>
            <a:noFill/>
          </p:spPr>
          <p:txBody>
            <a:bodyPr wrap="squar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600" b="1" dirty="0" smtClean="0">
                  <a:solidFill>
                    <a:schemeClr val="tx1"/>
                  </a:solidFill>
                  <a:latin typeface="+mn-ea"/>
                  <a:ea typeface="+mn-ea"/>
                </a:rPr>
                <a:t>数据密集型：</a:t>
              </a:r>
              <a:r>
                <a:rPr lang="zh-CN" altLang="en-US" sz="1600" dirty="0">
                  <a:solidFill>
                    <a:schemeClr val="tx1"/>
                  </a:solidFill>
                  <a:latin typeface="+mn-ea"/>
                  <a:ea typeface="+mn-ea"/>
                </a:rPr>
                <a:t>需着重考虑数据的存储容量、带宽、每秒操作数等性能是否能满足</a:t>
              </a:r>
              <a:endParaRPr lang="en-US" altLang="zh-CN" sz="1600" dirty="0">
                <a:solidFill>
                  <a:schemeClr val="tx1"/>
                </a:solidFill>
                <a:latin typeface="+mn-ea"/>
                <a:ea typeface="+mn-ea"/>
              </a:endParaRPr>
            </a:p>
            <a:p>
              <a:endParaRPr lang="en-US" sz="1600" b="1" dirty="0">
                <a:solidFill>
                  <a:schemeClr val="tx1"/>
                </a:solidFill>
                <a:latin typeface="+mn-ea"/>
                <a:ea typeface="+mn-ea"/>
              </a:endParaRPr>
            </a:p>
          </p:txBody>
        </p:sp>
        <p:sp>
          <p:nvSpPr>
            <p:cNvPr id="22" name="文本框 21"/>
            <p:cNvSpPr txBox="1"/>
            <p:nvPr/>
          </p:nvSpPr>
          <p:spPr>
            <a:xfrm>
              <a:off x="4433754" y="3625169"/>
              <a:ext cx="968564" cy="190284"/>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800" b="1" dirty="0" smtClean="0">
                  <a:solidFill>
                    <a:schemeClr val="tx1"/>
                  </a:solidFill>
                  <a:latin typeface="+mn-ea"/>
                  <a:ea typeface="+mn-ea"/>
                </a:rPr>
                <a:t>数据轻量型</a:t>
              </a:r>
              <a:endParaRPr lang="en-US" sz="1800" b="1" dirty="0">
                <a:solidFill>
                  <a:schemeClr val="tx1"/>
                </a:solidFill>
                <a:latin typeface="+mn-ea"/>
                <a:ea typeface="+mn-ea"/>
              </a:endParaRPr>
            </a:p>
          </p:txBody>
        </p:sp>
        <p:sp>
          <p:nvSpPr>
            <p:cNvPr id="23" name="文本框 22"/>
            <p:cNvSpPr txBox="1"/>
            <p:nvPr/>
          </p:nvSpPr>
          <p:spPr>
            <a:xfrm>
              <a:off x="6545606" y="2069692"/>
              <a:ext cx="3407907" cy="190284"/>
            </a:xfrm>
            <a:prstGeom prst="rect">
              <a:avLst/>
            </a:prstGeom>
            <a:noFill/>
          </p:spPr>
          <p:txBody>
            <a:bodyPr wrap="squar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800" b="1" dirty="0">
                  <a:solidFill>
                    <a:schemeClr val="tx1"/>
                  </a:solidFill>
                  <a:latin typeface="+mn-ea"/>
                  <a:ea typeface="+mn-ea"/>
                </a:rPr>
                <a:t>紧</a:t>
              </a:r>
              <a:r>
                <a:rPr lang="zh-CN" altLang="en-US" sz="1800" b="1" dirty="0" smtClean="0">
                  <a:solidFill>
                    <a:schemeClr val="tx1"/>
                  </a:solidFill>
                  <a:latin typeface="+mn-ea"/>
                  <a:ea typeface="+mn-ea"/>
                </a:rPr>
                <a:t>耦合：</a:t>
              </a:r>
              <a:r>
                <a:rPr lang="zh-CN" altLang="en-US" sz="1800" dirty="0" smtClean="0">
                  <a:solidFill>
                    <a:schemeClr val="tx1"/>
                  </a:solidFill>
                  <a:latin typeface="+mn-ea"/>
                  <a:ea typeface="+mn-ea"/>
                </a:rPr>
                <a:t>需配置高带宽低时延的网络</a:t>
              </a:r>
              <a:endParaRPr lang="en-US" sz="1800" dirty="0">
                <a:solidFill>
                  <a:schemeClr val="tx1"/>
                </a:solidFill>
                <a:latin typeface="+mn-ea"/>
                <a:ea typeface="+mn-ea"/>
              </a:endParaRPr>
            </a:p>
          </p:txBody>
        </p:sp>
        <p:sp>
          <p:nvSpPr>
            <p:cNvPr id="24" name="文本框 23"/>
            <p:cNvSpPr txBox="1"/>
            <p:nvPr/>
          </p:nvSpPr>
          <p:spPr>
            <a:xfrm>
              <a:off x="6325926" y="5140804"/>
              <a:ext cx="3486831" cy="380568"/>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800" b="1" dirty="0">
                  <a:solidFill>
                    <a:schemeClr val="tx1"/>
                  </a:solidFill>
                  <a:latin typeface="+mn-ea"/>
                  <a:ea typeface="+mn-ea"/>
                </a:rPr>
                <a:t>松</a:t>
              </a:r>
              <a:r>
                <a:rPr lang="zh-CN" altLang="en-US" sz="1800" b="1" dirty="0" smtClean="0">
                  <a:solidFill>
                    <a:schemeClr val="tx1"/>
                  </a:solidFill>
                  <a:latin typeface="+mn-ea"/>
                  <a:ea typeface="+mn-ea"/>
                </a:rPr>
                <a:t>耦合：</a:t>
              </a:r>
              <a:r>
                <a:rPr lang="zh-CN" altLang="en-US" sz="1800" dirty="0">
                  <a:solidFill>
                    <a:schemeClr val="tx1"/>
                  </a:solidFill>
                  <a:latin typeface="+mn-ea"/>
                  <a:ea typeface="+mn-ea"/>
                </a:rPr>
                <a:t>采用通用万兆以太网络即可支持</a:t>
              </a:r>
              <a:endParaRPr lang="en-US" altLang="zh-CN" sz="1800" dirty="0">
                <a:solidFill>
                  <a:schemeClr val="tx1"/>
                </a:solidFill>
                <a:latin typeface="+mn-ea"/>
                <a:ea typeface="+mn-ea"/>
              </a:endParaRPr>
            </a:p>
            <a:p>
              <a:endParaRPr lang="en-US" sz="1800" b="1" dirty="0">
                <a:solidFill>
                  <a:schemeClr val="tx1"/>
                </a:solidFill>
                <a:latin typeface="+mn-ea"/>
                <a:ea typeface="+mn-ea"/>
              </a:endParaRPr>
            </a:p>
          </p:txBody>
        </p:sp>
        <p:sp>
          <p:nvSpPr>
            <p:cNvPr id="25" name="椭圆 24"/>
            <p:cNvSpPr/>
            <p:nvPr/>
          </p:nvSpPr>
          <p:spPr bwMode="auto">
            <a:xfrm>
              <a:off x="5442278" y="2457989"/>
              <a:ext cx="5120774" cy="1261841"/>
            </a:xfrm>
            <a:prstGeom prst="ellipse">
              <a:avLst/>
            </a:prstGeom>
            <a:no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200" b="1">
                <a:latin typeface="+mn-ea"/>
                <a:ea typeface="+mn-ea"/>
              </a:endParaRPr>
            </a:p>
          </p:txBody>
        </p:sp>
        <p:sp>
          <p:nvSpPr>
            <p:cNvPr id="26" name="文本框 25"/>
            <p:cNvSpPr txBox="1"/>
            <p:nvPr/>
          </p:nvSpPr>
          <p:spPr>
            <a:xfrm>
              <a:off x="6721126" y="2629628"/>
              <a:ext cx="516567" cy="126856"/>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1" baseline="0">
                  <a:effectLst/>
                  <a:latin typeface="+mj-ea"/>
                  <a:ea typeface="+mj-ea"/>
                  <a:cs typeface="Tahoma" panose="020B0604030504040204" pitchFamily="34" charset="0"/>
                </a:defRPr>
              </a:lvl1pPr>
            </a:lstStyle>
            <a:p>
              <a:r>
                <a:rPr lang="zh-CN" altLang="en-US" dirty="0" smtClean="0">
                  <a:latin typeface="+mn-ea"/>
                  <a:ea typeface="+mn-ea"/>
                </a:rPr>
                <a:t>工业仿真</a:t>
              </a:r>
              <a:endParaRPr lang="en-US" dirty="0" err="1">
                <a:latin typeface="+mn-ea"/>
                <a:ea typeface="+mn-ea"/>
              </a:endParaRPr>
            </a:p>
          </p:txBody>
        </p:sp>
        <p:sp>
          <p:nvSpPr>
            <p:cNvPr id="27" name="文本框 26"/>
            <p:cNvSpPr txBox="1"/>
            <p:nvPr/>
          </p:nvSpPr>
          <p:spPr>
            <a:xfrm>
              <a:off x="8161022" y="2629628"/>
              <a:ext cx="2453695" cy="126856"/>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1" baseline="0">
                  <a:effectLst/>
                  <a:latin typeface="+mj-ea"/>
                  <a:ea typeface="+mj-ea"/>
                  <a:cs typeface="Tahoma" panose="020B0604030504040204" pitchFamily="34" charset="0"/>
                </a:defRPr>
              </a:lvl1pPr>
            </a:lstStyle>
            <a:p>
              <a:r>
                <a:rPr lang="zh-CN" altLang="en-US" dirty="0" smtClean="0">
                  <a:latin typeface="+mn-ea"/>
                  <a:ea typeface="+mn-ea"/>
                </a:rPr>
                <a:t>气象</a:t>
              </a:r>
              <a:r>
                <a:rPr lang="zh-CN" altLang="en-US" dirty="0">
                  <a:latin typeface="+mn-ea"/>
                  <a:ea typeface="+mn-ea"/>
                </a:rPr>
                <a:t>预测</a:t>
              </a:r>
              <a:r>
                <a:rPr lang="zh-CN" altLang="en-US" dirty="0" smtClean="0">
                  <a:latin typeface="+mn-ea"/>
                  <a:ea typeface="+mn-ea"/>
                </a:rPr>
                <a:t>、环境预测、能源勘探、科学计算</a:t>
              </a:r>
              <a:endParaRPr lang="en-US" dirty="0">
                <a:latin typeface="+mn-ea"/>
                <a:ea typeface="+mn-ea"/>
              </a:endParaRPr>
            </a:p>
          </p:txBody>
        </p:sp>
        <p:sp>
          <p:nvSpPr>
            <p:cNvPr id="28" name="文本框 27"/>
            <p:cNvSpPr txBox="1"/>
            <p:nvPr/>
          </p:nvSpPr>
          <p:spPr>
            <a:xfrm>
              <a:off x="8686185" y="4776369"/>
              <a:ext cx="864981" cy="126856"/>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1" baseline="0">
                  <a:effectLst/>
                  <a:latin typeface="+mj-ea"/>
                  <a:ea typeface="+mj-ea"/>
                  <a:cs typeface="Tahoma" panose="020B0604030504040204" pitchFamily="34" charset="0"/>
                </a:defRPr>
              </a:lvl1pPr>
            </a:lstStyle>
            <a:p>
              <a:r>
                <a:rPr lang="zh-CN" altLang="en-US" dirty="0" smtClean="0">
                  <a:latin typeface="+mn-ea"/>
                  <a:ea typeface="+mn-ea"/>
                </a:rPr>
                <a:t>基因测序、</a:t>
              </a:r>
              <a:r>
                <a:rPr lang="en-US" altLang="zh-CN" dirty="0" smtClean="0">
                  <a:latin typeface="+mn-ea"/>
                  <a:ea typeface="+mn-ea"/>
                </a:rPr>
                <a:t>GIS</a:t>
              </a:r>
              <a:endParaRPr lang="en-US" dirty="0">
                <a:latin typeface="+mn-ea"/>
                <a:ea typeface="+mn-ea"/>
              </a:endParaRPr>
            </a:p>
          </p:txBody>
        </p:sp>
        <p:sp>
          <p:nvSpPr>
            <p:cNvPr id="29" name="文本框 28"/>
            <p:cNvSpPr txBox="1"/>
            <p:nvPr/>
          </p:nvSpPr>
          <p:spPr>
            <a:xfrm>
              <a:off x="6545606" y="4793950"/>
              <a:ext cx="1162277" cy="126856"/>
            </a:xfrm>
            <a:prstGeom prst="rect">
              <a:avLst/>
            </a:prstGeom>
            <a:noFill/>
          </p:spPr>
          <p:txBody>
            <a:bodyPr wrap="non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1" baseline="0">
                  <a:effectLst/>
                  <a:latin typeface="+mj-ea"/>
                  <a:ea typeface="+mj-ea"/>
                  <a:cs typeface="Tahoma" panose="020B0604030504040204" pitchFamily="34" charset="0"/>
                </a:defRPr>
              </a:lvl1pPr>
            </a:lstStyle>
            <a:p>
              <a:r>
                <a:rPr lang="zh-CN" altLang="en-US" dirty="0">
                  <a:latin typeface="+mn-ea"/>
                  <a:ea typeface="+mn-ea"/>
                </a:rPr>
                <a:t>金融</a:t>
              </a:r>
              <a:r>
                <a:rPr lang="zh-CN" altLang="en-US" dirty="0" smtClean="0">
                  <a:latin typeface="+mn-ea"/>
                  <a:ea typeface="+mn-ea"/>
                </a:rPr>
                <a:t>领域、动漫渲染</a:t>
              </a:r>
              <a:endParaRPr lang="en-US" dirty="0">
                <a:latin typeface="+mn-ea"/>
                <a:ea typeface="+mn-ea"/>
              </a:endParaRPr>
            </a:p>
          </p:txBody>
        </p:sp>
        <p:sp>
          <p:nvSpPr>
            <p:cNvPr id="30" name="文本框 29"/>
            <p:cNvSpPr txBox="1"/>
            <p:nvPr/>
          </p:nvSpPr>
          <p:spPr>
            <a:xfrm>
              <a:off x="6902690" y="2377777"/>
              <a:ext cx="2199949" cy="147999"/>
            </a:xfrm>
            <a:prstGeom prst="rect">
              <a:avLst/>
            </a:prstGeom>
            <a:noFill/>
          </p:spPr>
          <p:txBody>
            <a:bodyPr wrap="squar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400" dirty="0">
                  <a:latin typeface="+mn-ea"/>
                  <a:ea typeface="+mn-ea"/>
                </a:rPr>
                <a:t>计算节点间信息</a:t>
              </a:r>
              <a:r>
                <a:rPr lang="zh-CN" altLang="en-US" sz="1400" dirty="0" smtClean="0">
                  <a:latin typeface="+mn-ea"/>
                  <a:ea typeface="+mn-ea"/>
                </a:rPr>
                <a:t>依赖度</a:t>
              </a:r>
              <a:endParaRPr lang="en-US" sz="1400" dirty="0">
                <a:latin typeface="+mn-ea"/>
                <a:ea typeface="+mn-ea"/>
              </a:endParaRPr>
            </a:p>
          </p:txBody>
        </p:sp>
      </p:grpSp>
      <p:sp>
        <p:nvSpPr>
          <p:cNvPr id="33" name="文本框 32"/>
          <p:cNvSpPr txBox="1"/>
          <p:nvPr/>
        </p:nvSpPr>
        <p:spPr>
          <a:xfrm>
            <a:off x="6996099" y="3528287"/>
            <a:ext cx="2621508" cy="215444"/>
          </a:xfrm>
          <a:prstGeom prst="rect">
            <a:avLst/>
          </a:prstGeom>
          <a:noFill/>
        </p:spPr>
        <p:txBody>
          <a:bodyPr wrap="square" lIns="0" tIns="0" rIns="0" bIns="0">
            <a:spAutoFit/>
          </a:bodyPr>
          <a:lstStyle>
            <a:defPPr>
              <a:defRPr lang="zh-CN"/>
            </a:defPPr>
            <a:lvl1pPr indent="0" algn="ctr">
              <a:lnSpc>
                <a:spcPct val="100000"/>
              </a:lnSpc>
              <a:spcBef>
                <a:spcPct val="0"/>
              </a:spcBef>
              <a:buClr>
                <a:schemeClr val="tx1"/>
              </a:buClr>
              <a:buFont typeface="Arial" panose="020B0604020202020204" pitchFamily="34" charset="0"/>
              <a:buNone/>
              <a:defRPr sz="1200" b="0" baseline="0">
                <a:solidFill>
                  <a:schemeClr val="tx1">
                    <a:lumMod val="75000"/>
                    <a:lumOff val="25000"/>
                  </a:schemeClr>
                </a:solidFill>
                <a:effectLst/>
                <a:latin typeface="+mj-ea"/>
                <a:ea typeface="+mj-ea"/>
                <a:cs typeface="Tahoma" panose="020B0604030504040204" pitchFamily="34" charset="0"/>
              </a:defRPr>
            </a:lvl1pPr>
          </a:lstStyle>
          <a:p>
            <a:r>
              <a:rPr lang="zh-CN" altLang="en-US" sz="1400" dirty="0" smtClean="0">
                <a:latin typeface="+mn-ea"/>
                <a:ea typeface="+mn-ea"/>
              </a:rPr>
              <a:t>数据量</a:t>
            </a:r>
            <a:endParaRPr lang="en-US" sz="1400" dirty="0">
              <a:latin typeface="+mn-ea"/>
              <a:ea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b="1" kern="0" dirty="0" smtClean="0"/>
              <a:t>华为鲲鹏水平解决方案</a:t>
            </a:r>
            <a:endParaRPr lang="en-US" altLang="zh-CN" b="1" kern="0" dirty="0" smtClean="0"/>
          </a:p>
          <a:p>
            <a:pPr lvl="1">
              <a:buClr>
                <a:schemeClr val="bg1">
                  <a:lumMod val="50000"/>
                </a:schemeClr>
              </a:buClr>
            </a:pPr>
            <a:r>
              <a:rPr lang="zh-CN" altLang="en-US" dirty="0">
                <a:solidFill>
                  <a:schemeClr val="bg1">
                    <a:lumMod val="50000"/>
                  </a:schemeClr>
                </a:solidFill>
                <a:latin typeface="+mn-ea"/>
              </a:rPr>
              <a:t>全栈专属云</a:t>
            </a:r>
            <a:r>
              <a:rPr lang="en-US" altLang="zh-CN" dirty="0">
                <a:solidFill>
                  <a:schemeClr val="bg1">
                    <a:lumMod val="50000"/>
                  </a:schemeClr>
                </a:solidFill>
                <a:latin typeface="+mn-ea"/>
              </a:rPr>
              <a:t>HCS Online</a:t>
            </a:r>
            <a:r>
              <a:rPr lang="zh-CN" altLang="en-US" dirty="0">
                <a:solidFill>
                  <a:schemeClr val="bg1">
                    <a:lumMod val="50000"/>
                  </a:schemeClr>
                </a:solidFill>
                <a:latin typeface="+mn-ea"/>
              </a:rPr>
              <a:t>解决方案</a:t>
            </a:r>
            <a:endParaRPr lang="en-US" altLang="zh-CN" dirty="0">
              <a:solidFill>
                <a:schemeClr val="bg1">
                  <a:lumMod val="50000"/>
                </a:schemeClr>
              </a:solidFill>
              <a:latin typeface="+mn-ea"/>
            </a:endParaRPr>
          </a:p>
          <a:p>
            <a:pPr lvl="1">
              <a:buClr>
                <a:schemeClr val="bg1">
                  <a:lumMod val="50000"/>
                </a:schemeClr>
              </a:buClr>
            </a:pPr>
            <a:r>
              <a:rPr lang="zh-CN" altLang="en-US" dirty="0">
                <a:solidFill>
                  <a:schemeClr val="bg1">
                    <a:lumMod val="50000"/>
                  </a:schemeClr>
                </a:solidFill>
                <a:latin typeface="+mn-ea"/>
              </a:rPr>
              <a:t>高性能计算</a:t>
            </a:r>
            <a:r>
              <a:rPr lang="en-US" altLang="zh-CN" dirty="0">
                <a:solidFill>
                  <a:schemeClr val="bg1">
                    <a:lumMod val="50000"/>
                  </a:schemeClr>
                </a:solidFill>
                <a:latin typeface="+mn-ea"/>
              </a:rPr>
              <a:t>HPC</a:t>
            </a:r>
            <a:r>
              <a:rPr lang="zh-CN" altLang="en-US" dirty="0">
                <a:solidFill>
                  <a:schemeClr val="bg1">
                    <a:lumMod val="50000"/>
                  </a:schemeClr>
                </a:solidFill>
                <a:latin typeface="+mn-ea"/>
              </a:rPr>
              <a:t>解决方案</a:t>
            </a:r>
            <a:endParaRPr lang="en-US" altLang="zh-CN" dirty="0">
              <a:solidFill>
                <a:schemeClr val="bg1">
                  <a:lumMod val="50000"/>
                </a:schemeClr>
              </a:solidFill>
              <a:latin typeface="+mn-ea"/>
            </a:endParaRPr>
          </a:p>
          <a:p>
            <a:pPr lvl="1">
              <a:buClr>
                <a:schemeClr val="bg1">
                  <a:lumMod val="50000"/>
                </a:schemeClr>
              </a:buClr>
              <a:buSzPct val="60000"/>
              <a:buFont typeface="Wingdings" panose="05000000000000000000" pitchFamily="2" charset="2"/>
              <a:buChar char="n"/>
            </a:pPr>
            <a:r>
              <a:rPr lang="zh-CN" altLang="en-US" dirty="0">
                <a:latin typeface="+mn-ea"/>
              </a:rPr>
              <a:t>大数据基础设施解决方案</a:t>
            </a:r>
            <a:endParaRPr lang="en-US" altLang="zh-CN" dirty="0">
              <a:latin typeface="+mn-ea"/>
            </a:endParaRPr>
          </a:p>
          <a:p>
            <a:r>
              <a:rPr lang="zh-CN" altLang="en-US" kern="0" dirty="0" smtClean="0">
                <a:solidFill>
                  <a:schemeClr val="bg1">
                    <a:lumMod val="50000"/>
                  </a:schemeClr>
                </a:solidFill>
              </a:rPr>
              <a:t>华为鲲鹏行业解决方案</a:t>
            </a:r>
            <a:endParaRPr lang="en-US" altLang="zh-CN" kern="0"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1"/>
            </p:custDataLst>
          </p:nvPr>
        </p:nvSpPr>
        <p:spPr bwMode="auto">
          <a:xfrm>
            <a:off x="8258042" y="2053814"/>
            <a:ext cx="2715011" cy="3774578"/>
          </a:xfrm>
          <a:prstGeom prst="roundRect">
            <a:avLst>
              <a:gd name="adj" fmla="val 5797"/>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b"/>
          <a:lstStyle/>
          <a:p>
            <a:pPr algn="ctr">
              <a:defRPr/>
            </a:pPr>
            <a:endParaRPr lang="zh-CN" altLang="en-US" sz="1100" b="1" dirty="0">
              <a:solidFill>
                <a:schemeClr val="tx1">
                  <a:lumMod val="95000"/>
                  <a:lumOff val="5000"/>
                </a:schemeClr>
              </a:solidFill>
              <a:latin typeface="+mn-ea"/>
              <a:ea typeface="+mn-ea"/>
            </a:endParaRPr>
          </a:p>
        </p:txBody>
      </p:sp>
      <p:sp>
        <p:nvSpPr>
          <p:cNvPr id="13" name="圆角矩形 12"/>
          <p:cNvSpPr/>
          <p:nvPr>
            <p:custDataLst>
              <p:tags r:id="rId2"/>
            </p:custDataLst>
          </p:nvPr>
        </p:nvSpPr>
        <p:spPr bwMode="auto">
          <a:xfrm>
            <a:off x="2346175" y="2089090"/>
            <a:ext cx="2715011" cy="3762195"/>
          </a:xfrm>
          <a:prstGeom prst="roundRect">
            <a:avLst>
              <a:gd name="adj" fmla="val 5797"/>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b"/>
          <a:lstStyle/>
          <a:p>
            <a:pPr algn="ctr">
              <a:defRPr/>
            </a:pPr>
            <a:endParaRPr lang="en-US" altLang="zh-CN" sz="1100" b="1" dirty="0">
              <a:solidFill>
                <a:schemeClr val="tx1">
                  <a:lumMod val="95000"/>
                  <a:lumOff val="5000"/>
                </a:schemeClr>
              </a:solidFill>
              <a:latin typeface="+mn-ea"/>
              <a:ea typeface="+mn-ea"/>
            </a:endParaRPr>
          </a:p>
        </p:txBody>
      </p:sp>
      <p:sp>
        <p:nvSpPr>
          <p:cNvPr id="14" name="圆角矩形 13"/>
          <p:cNvSpPr/>
          <p:nvPr>
            <p:custDataLst>
              <p:tags r:id="rId3"/>
            </p:custDataLst>
          </p:nvPr>
        </p:nvSpPr>
        <p:spPr bwMode="auto">
          <a:xfrm>
            <a:off x="5302850" y="2089090"/>
            <a:ext cx="2715011" cy="3762195"/>
          </a:xfrm>
          <a:prstGeom prst="roundRect">
            <a:avLst>
              <a:gd name="adj" fmla="val 5797"/>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b"/>
          <a:lstStyle/>
          <a:p>
            <a:pPr algn="ctr">
              <a:defRPr/>
            </a:pPr>
            <a:endParaRPr lang="zh-CN" altLang="en-US" sz="1100" b="1" dirty="0">
              <a:solidFill>
                <a:schemeClr val="tx1">
                  <a:lumMod val="95000"/>
                  <a:lumOff val="5000"/>
                </a:schemeClr>
              </a:solidFill>
              <a:latin typeface="+mn-ea"/>
              <a:ea typeface="+mn-ea"/>
            </a:endParaRPr>
          </a:p>
        </p:txBody>
      </p:sp>
      <p:sp>
        <p:nvSpPr>
          <p:cNvPr id="3" name="标题 2"/>
          <p:cNvSpPr>
            <a:spLocks noGrp="1"/>
          </p:cNvSpPr>
          <p:nvPr>
            <p:ph type="title"/>
          </p:nvPr>
        </p:nvSpPr>
        <p:spPr/>
        <p:txBody>
          <a:bodyPr>
            <a:normAutofit/>
          </a:bodyPr>
          <a:lstStyle/>
          <a:p>
            <a:r>
              <a:rPr lang="zh-CN" altLang="en-US" sz="3200" dirty="0"/>
              <a:t>大数据基础</a:t>
            </a:r>
            <a:r>
              <a:rPr lang="zh-CN" altLang="en-US" sz="3200" dirty="0" smtClean="0"/>
              <a:t>设施解决方案概述</a:t>
            </a:r>
            <a:endParaRPr lang="zh-CN" altLang="en-US" sz="3200" dirty="0"/>
          </a:p>
        </p:txBody>
      </p:sp>
      <p:sp>
        <p:nvSpPr>
          <p:cNvPr id="50" name="圆角矩形 49"/>
          <p:cNvSpPr/>
          <p:nvPr/>
        </p:nvSpPr>
        <p:spPr>
          <a:xfrm>
            <a:off x="1338005" y="2477165"/>
            <a:ext cx="9612492" cy="1855514"/>
          </a:xfrm>
          <a:prstGeom prst="roundRect">
            <a:avLst>
              <a:gd name="adj" fmla="val 3041"/>
            </a:avLst>
          </a:prstGeom>
          <a:solidFill>
            <a:schemeClr val="bg1">
              <a:lumMod val="95000"/>
              <a:alpha val="40000"/>
            </a:schemeClr>
          </a:solid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rmAutofit/>
          </a:bodyPr>
          <a:lstStyle/>
          <a:p>
            <a:pPr algn="ctr">
              <a:lnSpc>
                <a:spcPct val="150000"/>
              </a:lnSpc>
            </a:pPr>
            <a:endParaRPr lang="zh-CN" altLang="en-US" sz="1100" b="1">
              <a:solidFill>
                <a:schemeClr val="tx1">
                  <a:lumMod val="95000"/>
                  <a:lumOff val="5000"/>
                </a:schemeClr>
              </a:solidFill>
              <a:latin typeface="+mn-ea"/>
              <a:ea typeface="+mn-ea"/>
              <a:cs typeface="Calibri" panose="020F0502020204030204" charset="0"/>
            </a:endParaRPr>
          </a:p>
        </p:txBody>
      </p:sp>
      <p:sp>
        <p:nvSpPr>
          <p:cNvPr id="28" name="文本占位符 3"/>
          <p:cNvSpPr txBox="1"/>
          <p:nvPr/>
        </p:nvSpPr>
        <p:spPr>
          <a:xfrm>
            <a:off x="695400" y="1412776"/>
            <a:ext cx="10558800" cy="4968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zh-CN" altLang="en-US" sz="1800" dirty="0" smtClean="0">
              <a:latin typeface="+mn-ea"/>
            </a:endParaRPr>
          </a:p>
        </p:txBody>
      </p:sp>
      <p:sp>
        <p:nvSpPr>
          <p:cNvPr id="10" name="矩形 9"/>
          <p:cNvSpPr/>
          <p:nvPr/>
        </p:nvSpPr>
        <p:spPr>
          <a:xfrm>
            <a:off x="1431452" y="1313241"/>
            <a:ext cx="9781783" cy="923330"/>
          </a:xfrm>
          <a:prstGeom prst="rect">
            <a:avLst/>
          </a:prstGeom>
        </p:spPr>
        <p:txBody>
          <a:bodyPr wrap="square">
            <a:spAutoFit/>
          </a:bodyPr>
          <a:lstStyle/>
          <a:p>
            <a:pPr fontAlgn="ctr"/>
            <a:r>
              <a:rPr lang="zh-CN" altLang="en-US" sz="1800" b="1" dirty="0" smtClean="0">
                <a:latin typeface="+mn-ea"/>
                <a:ea typeface="+mn-ea"/>
              </a:rPr>
              <a:t>鲲鹏</a:t>
            </a:r>
            <a:r>
              <a:rPr lang="zh-CN" altLang="en-US" sz="1800" b="1" dirty="0">
                <a:latin typeface="+mn-ea"/>
                <a:ea typeface="+mn-ea"/>
              </a:rPr>
              <a:t>大数据基础设施解决</a:t>
            </a:r>
            <a:r>
              <a:rPr lang="zh-CN" altLang="en-US" sz="1800" b="1" dirty="0" smtClean="0">
                <a:latin typeface="+mn-ea"/>
                <a:ea typeface="+mn-ea"/>
              </a:rPr>
              <a:t>方案 </a:t>
            </a:r>
            <a:r>
              <a:rPr lang="zh-CN" altLang="en-US" sz="1800" dirty="0" smtClean="0">
                <a:latin typeface="+mn-ea"/>
                <a:ea typeface="+mn-ea"/>
              </a:rPr>
              <a:t>结合</a:t>
            </a:r>
            <a:r>
              <a:rPr lang="zh-CN" altLang="en-US" sz="1800" dirty="0">
                <a:latin typeface="+mn-ea"/>
                <a:ea typeface="+mn-ea"/>
              </a:rPr>
              <a:t>华为云丰富的大数据平台和基础云服务经验，为企业提供高性能、高可靠的大数据业务基础资源、</a:t>
            </a:r>
            <a:r>
              <a:rPr lang="en-US" altLang="zh-CN" sz="1800" dirty="0">
                <a:latin typeface="+mn-ea"/>
                <a:ea typeface="+mn-ea"/>
              </a:rPr>
              <a:t>AI</a:t>
            </a:r>
            <a:r>
              <a:rPr lang="zh-CN" altLang="en-US" sz="1800" dirty="0">
                <a:latin typeface="+mn-ea"/>
                <a:ea typeface="+mn-ea"/>
              </a:rPr>
              <a:t>训练推理平台，快速实现企业数据化、智能化转型 。</a:t>
            </a:r>
            <a:endParaRPr lang="zh-CN" altLang="en-US" sz="1800" dirty="0">
              <a:latin typeface="+mn-ea"/>
              <a:ea typeface="+mn-ea"/>
            </a:endParaRPr>
          </a:p>
          <a:p>
            <a:endParaRPr lang="zh-CN" altLang="en-US" sz="1800" b="0" i="0" dirty="0">
              <a:solidFill>
                <a:srgbClr val="FFFFFF"/>
              </a:solidFill>
              <a:effectLst/>
              <a:latin typeface="+mn-ea"/>
              <a:ea typeface="+mn-ea"/>
            </a:endParaRPr>
          </a:p>
        </p:txBody>
      </p:sp>
      <p:sp>
        <p:nvSpPr>
          <p:cNvPr id="15" name="矩形 14"/>
          <p:cNvSpPr/>
          <p:nvPr/>
        </p:nvSpPr>
        <p:spPr>
          <a:xfrm>
            <a:off x="3061610" y="2138611"/>
            <a:ext cx="1173719" cy="338554"/>
          </a:xfrm>
          <a:prstGeom prst="rect">
            <a:avLst/>
          </a:prstGeom>
        </p:spPr>
        <p:txBody>
          <a:bodyPr wrap="none">
            <a:spAutoFit/>
          </a:bodyPr>
          <a:lstStyle/>
          <a:p>
            <a:pPr algn="ctr">
              <a:defRPr/>
            </a:pPr>
            <a:r>
              <a:rPr lang="zh-CN" altLang="en-US" sz="1600" b="1" dirty="0">
                <a:solidFill>
                  <a:schemeClr val="tx1">
                    <a:lumMod val="95000"/>
                    <a:lumOff val="5000"/>
                  </a:schemeClr>
                </a:solidFill>
                <a:latin typeface="+mn-ea"/>
                <a:ea typeface="+mn-ea"/>
              </a:rPr>
              <a:t>大数据 </a:t>
            </a:r>
            <a:r>
              <a:rPr lang="en-US" altLang="zh-CN" sz="1600" b="1" dirty="0">
                <a:solidFill>
                  <a:schemeClr val="tx1">
                    <a:lumMod val="95000"/>
                    <a:lumOff val="5000"/>
                  </a:schemeClr>
                </a:solidFill>
                <a:latin typeface="+mn-ea"/>
                <a:ea typeface="+mn-ea"/>
              </a:rPr>
              <a:t>1.0</a:t>
            </a:r>
            <a:endParaRPr lang="en-US" altLang="zh-CN" sz="1600" b="1" dirty="0">
              <a:solidFill>
                <a:schemeClr val="tx1">
                  <a:lumMod val="95000"/>
                  <a:lumOff val="5000"/>
                </a:schemeClr>
              </a:solidFill>
              <a:latin typeface="+mn-ea"/>
              <a:ea typeface="+mn-ea"/>
            </a:endParaRPr>
          </a:p>
        </p:txBody>
      </p:sp>
      <p:grpSp>
        <p:nvGrpSpPr>
          <p:cNvPr id="17" name="组合 16"/>
          <p:cNvGrpSpPr/>
          <p:nvPr/>
        </p:nvGrpSpPr>
        <p:grpSpPr>
          <a:xfrm>
            <a:off x="2346175" y="3353563"/>
            <a:ext cx="2726562" cy="914991"/>
            <a:chOff x="1633451" y="2685187"/>
            <a:chExt cx="3253784" cy="1221876"/>
          </a:xfrm>
          <a:solidFill>
            <a:schemeClr val="tx1">
              <a:lumMod val="10000"/>
              <a:lumOff val="90000"/>
            </a:schemeClr>
          </a:solidFill>
        </p:grpSpPr>
        <p:sp>
          <p:nvSpPr>
            <p:cNvPr id="45" name="矩形 44"/>
            <p:cNvSpPr/>
            <p:nvPr>
              <p:custDataLst>
                <p:tags r:id="rId4"/>
              </p:custDataLst>
            </p:nvPr>
          </p:nvSpPr>
          <p:spPr bwMode="auto">
            <a:xfrm>
              <a:off x="1633451" y="3254894"/>
              <a:ext cx="3240000" cy="652169"/>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rmAutofit/>
            </a:bodyPr>
            <a:lstStyle/>
            <a:p>
              <a:pPr algn="ctr"/>
              <a:r>
                <a:rPr lang="zh-CN" altLang="en-US" sz="1200" dirty="0">
                  <a:solidFill>
                    <a:schemeClr val="tx1">
                      <a:lumMod val="95000"/>
                      <a:lumOff val="5000"/>
                    </a:schemeClr>
                  </a:solidFill>
                  <a:latin typeface="+mn-ea"/>
                  <a:ea typeface="+mn-ea"/>
                  <a:cs typeface="Calibri" panose="020F0502020204030204" charset="0"/>
                </a:rPr>
                <a:t>海量数据存储层</a:t>
              </a:r>
              <a:endParaRPr lang="en-US" altLang="zh-CN" sz="1200" dirty="0">
                <a:solidFill>
                  <a:schemeClr val="tx1">
                    <a:lumMod val="95000"/>
                    <a:lumOff val="5000"/>
                  </a:schemeClr>
                </a:solidFill>
                <a:latin typeface="+mn-ea"/>
                <a:ea typeface="+mn-ea"/>
                <a:cs typeface="Calibri" panose="020F0502020204030204" charset="0"/>
              </a:endParaRPr>
            </a:p>
            <a:p>
              <a:pPr algn="ctr"/>
              <a:r>
                <a:rPr lang="en-US" altLang="zh-CN" sz="1200" dirty="0">
                  <a:solidFill>
                    <a:schemeClr val="tx1">
                      <a:lumMod val="95000"/>
                      <a:lumOff val="5000"/>
                    </a:schemeClr>
                  </a:solidFill>
                  <a:latin typeface="+mn-ea"/>
                  <a:ea typeface="+mn-ea"/>
                  <a:cs typeface="Calibri" panose="020F0502020204030204" charset="0"/>
                </a:rPr>
                <a:t>HDFS / </a:t>
              </a:r>
              <a:r>
                <a:rPr lang="en-US" altLang="zh-CN" sz="1200" dirty="0" err="1">
                  <a:solidFill>
                    <a:schemeClr val="tx1">
                      <a:lumMod val="95000"/>
                      <a:lumOff val="5000"/>
                    </a:schemeClr>
                  </a:solidFill>
                  <a:latin typeface="+mn-ea"/>
                  <a:ea typeface="+mn-ea"/>
                  <a:cs typeface="Calibri" panose="020F0502020204030204" charset="0"/>
                </a:rPr>
                <a:t>HBase</a:t>
              </a:r>
              <a:endParaRPr lang="en-US" altLang="zh-CN" sz="1200" dirty="0">
                <a:solidFill>
                  <a:schemeClr val="tx1">
                    <a:lumMod val="95000"/>
                    <a:lumOff val="5000"/>
                  </a:schemeClr>
                </a:solidFill>
                <a:latin typeface="+mn-ea"/>
                <a:ea typeface="+mn-ea"/>
                <a:cs typeface="Calibri" panose="020F0502020204030204" charset="0"/>
              </a:endParaRPr>
            </a:p>
          </p:txBody>
        </p:sp>
        <p:sp>
          <p:nvSpPr>
            <p:cNvPr id="46" name="矩形 45"/>
            <p:cNvSpPr/>
            <p:nvPr>
              <p:custDataLst>
                <p:tags r:id="rId5"/>
              </p:custDataLst>
            </p:nvPr>
          </p:nvSpPr>
          <p:spPr bwMode="auto">
            <a:xfrm>
              <a:off x="1633451" y="2685187"/>
              <a:ext cx="3253784" cy="581899"/>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Autofit/>
            </a:bodyPr>
            <a:lstStyle/>
            <a:p>
              <a:pPr algn="ctr">
                <a:defRPr/>
              </a:pPr>
              <a:r>
                <a:rPr lang="zh-CN" altLang="en-US" sz="1200" dirty="0">
                  <a:solidFill>
                    <a:schemeClr val="tx1">
                      <a:lumMod val="95000"/>
                      <a:lumOff val="5000"/>
                    </a:schemeClr>
                  </a:solidFill>
                  <a:latin typeface="+mn-ea"/>
                  <a:ea typeface="+mn-ea"/>
                  <a:cs typeface="Calibri" panose="020F0502020204030204" charset="0"/>
                </a:rPr>
                <a:t>批处理计算框架</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en-US" altLang="zh-CN" sz="1200" dirty="0" err="1">
                  <a:solidFill>
                    <a:schemeClr val="tx1">
                      <a:lumMod val="95000"/>
                      <a:lumOff val="5000"/>
                    </a:schemeClr>
                  </a:solidFill>
                  <a:latin typeface="+mn-ea"/>
                  <a:ea typeface="+mn-ea"/>
                  <a:cs typeface="Calibri" panose="020F0502020204030204" charset="0"/>
                </a:rPr>
                <a:t>MapReduce</a:t>
              </a:r>
              <a:endParaRPr lang="en-US" altLang="zh-CN" sz="1200" dirty="0">
                <a:solidFill>
                  <a:schemeClr val="tx1">
                    <a:lumMod val="95000"/>
                    <a:lumOff val="5000"/>
                  </a:schemeClr>
                </a:solidFill>
                <a:latin typeface="+mn-ea"/>
                <a:ea typeface="+mn-ea"/>
                <a:cs typeface="Calibri" panose="020F0502020204030204" charset="0"/>
              </a:endParaRPr>
            </a:p>
          </p:txBody>
        </p:sp>
      </p:grpSp>
      <p:grpSp>
        <p:nvGrpSpPr>
          <p:cNvPr id="18" name="组合 31"/>
          <p:cNvGrpSpPr/>
          <p:nvPr/>
        </p:nvGrpSpPr>
        <p:grpSpPr bwMode="auto">
          <a:xfrm>
            <a:off x="5302850" y="2706493"/>
            <a:ext cx="2715011" cy="1577805"/>
            <a:chOff x="3297259" y="3076456"/>
            <a:chExt cx="2293085" cy="1252815"/>
          </a:xfrm>
          <a:solidFill>
            <a:schemeClr val="tx1">
              <a:lumMod val="10000"/>
              <a:lumOff val="90000"/>
            </a:schemeClr>
          </a:solidFill>
        </p:grpSpPr>
        <p:sp>
          <p:nvSpPr>
            <p:cNvPr id="39" name="矩形 38"/>
            <p:cNvSpPr/>
            <p:nvPr>
              <p:custDataLst>
                <p:tags r:id="rId6"/>
              </p:custDataLst>
            </p:nvPr>
          </p:nvSpPr>
          <p:spPr bwMode="auto">
            <a:xfrm>
              <a:off x="3297259" y="4011527"/>
              <a:ext cx="2293084" cy="317744"/>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Autofit/>
            </a:bodyPr>
            <a:lstStyle/>
            <a:p>
              <a:pPr algn="ctr">
                <a:defRPr/>
              </a:pPr>
              <a:r>
                <a:rPr lang="zh-CN" altLang="en-US" sz="1200" dirty="0">
                  <a:solidFill>
                    <a:schemeClr val="tx1">
                      <a:lumMod val="95000"/>
                      <a:lumOff val="5000"/>
                    </a:schemeClr>
                  </a:solidFill>
                  <a:latin typeface="+mn-ea"/>
                  <a:ea typeface="+mn-ea"/>
                  <a:cs typeface="Calibri" panose="020F0502020204030204" charset="0"/>
                </a:rPr>
                <a:t>统一数据存储</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en-US" altLang="zh-CN" sz="1200" dirty="0">
                  <a:solidFill>
                    <a:schemeClr val="tx1">
                      <a:lumMod val="95000"/>
                      <a:lumOff val="5000"/>
                    </a:schemeClr>
                  </a:solidFill>
                  <a:latin typeface="+mn-ea"/>
                  <a:ea typeface="+mn-ea"/>
                  <a:cs typeface="Calibri" panose="020F0502020204030204" charset="0"/>
                </a:rPr>
                <a:t>HDFS / HBase / MPP</a:t>
              </a:r>
              <a:endParaRPr lang="en-US" altLang="zh-CN" sz="1200" dirty="0">
                <a:solidFill>
                  <a:schemeClr val="tx1">
                    <a:lumMod val="95000"/>
                    <a:lumOff val="5000"/>
                  </a:schemeClr>
                </a:solidFill>
                <a:latin typeface="+mn-ea"/>
                <a:ea typeface="+mn-ea"/>
                <a:cs typeface="Calibri" panose="020F0502020204030204" charset="0"/>
              </a:endParaRPr>
            </a:p>
          </p:txBody>
        </p:sp>
        <p:sp>
          <p:nvSpPr>
            <p:cNvPr id="40" name="矩形 39"/>
            <p:cNvSpPr/>
            <p:nvPr>
              <p:custDataLst>
                <p:tags r:id="rId7"/>
              </p:custDataLst>
            </p:nvPr>
          </p:nvSpPr>
          <p:spPr bwMode="auto">
            <a:xfrm>
              <a:off x="3297259" y="3652281"/>
              <a:ext cx="2293085" cy="359245"/>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rmAutofit lnSpcReduction="10000"/>
            </a:bodyPr>
            <a:lstStyle/>
            <a:p>
              <a:pPr algn="ctr" fontAlgn="ctr">
                <a:defRPr/>
              </a:pPr>
              <a:r>
                <a:rPr lang="en-US" altLang="zh-CN" sz="1200" dirty="0">
                  <a:solidFill>
                    <a:schemeClr val="tx1">
                      <a:lumMod val="95000"/>
                      <a:lumOff val="5000"/>
                    </a:schemeClr>
                  </a:solidFill>
                  <a:latin typeface="+mn-ea"/>
                  <a:ea typeface="+mn-ea"/>
                  <a:cs typeface="Calibri" panose="020F0502020204030204" charset="0"/>
                </a:rPr>
                <a:t>YARN</a:t>
              </a:r>
              <a:endParaRPr lang="en-US" altLang="zh-CN" sz="1200" dirty="0">
                <a:solidFill>
                  <a:schemeClr val="tx1">
                    <a:lumMod val="95000"/>
                    <a:lumOff val="5000"/>
                  </a:schemeClr>
                </a:solidFill>
                <a:latin typeface="+mn-ea"/>
                <a:ea typeface="+mn-ea"/>
                <a:cs typeface="Calibri" panose="020F0502020204030204" charset="0"/>
              </a:endParaRPr>
            </a:p>
            <a:p>
              <a:pPr algn="ctr" fontAlgn="ctr">
                <a:defRPr/>
              </a:pPr>
              <a:r>
                <a:rPr lang="zh-CN" altLang="en-US" sz="1200" dirty="0">
                  <a:solidFill>
                    <a:schemeClr val="tx1">
                      <a:lumMod val="95000"/>
                      <a:lumOff val="5000"/>
                    </a:schemeClr>
                  </a:solidFill>
                  <a:latin typeface="+mn-ea"/>
                  <a:ea typeface="+mn-ea"/>
                  <a:cs typeface="Calibri" panose="020F0502020204030204" charset="0"/>
                </a:rPr>
                <a:t>统一资源管理</a:t>
              </a:r>
              <a:endParaRPr lang="en-US" altLang="zh-CN" sz="1200" dirty="0">
                <a:solidFill>
                  <a:schemeClr val="tx1">
                    <a:lumMod val="95000"/>
                    <a:lumOff val="5000"/>
                  </a:schemeClr>
                </a:solidFill>
                <a:latin typeface="+mn-ea"/>
                <a:ea typeface="+mn-ea"/>
                <a:cs typeface="Calibri" panose="020F0502020204030204" charset="0"/>
              </a:endParaRPr>
            </a:p>
          </p:txBody>
        </p:sp>
        <p:sp>
          <p:nvSpPr>
            <p:cNvPr id="41" name="矩形 40"/>
            <p:cNvSpPr/>
            <p:nvPr>
              <p:custDataLst>
                <p:tags r:id="rId8"/>
              </p:custDataLst>
            </p:nvPr>
          </p:nvSpPr>
          <p:spPr bwMode="auto">
            <a:xfrm>
              <a:off x="3297259" y="3076456"/>
              <a:ext cx="566253" cy="575831"/>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rmAutofit/>
            </a:bodyPr>
            <a:lstStyle/>
            <a:p>
              <a:pPr algn="ctr">
                <a:defRPr/>
              </a:pPr>
              <a:r>
                <a:rPr lang="en-US" altLang="zh-CN" sz="1200" dirty="0">
                  <a:solidFill>
                    <a:schemeClr val="tx1">
                      <a:lumMod val="95000"/>
                      <a:lumOff val="5000"/>
                    </a:schemeClr>
                  </a:solidFill>
                  <a:latin typeface="+mn-ea"/>
                  <a:ea typeface="+mn-ea"/>
                  <a:cs typeface="Calibri" panose="020F0502020204030204" charset="0"/>
                </a:rPr>
                <a:t>MR</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zh-CN" altLang="en-US" sz="1200" dirty="0">
                  <a:solidFill>
                    <a:schemeClr val="tx1">
                      <a:lumMod val="95000"/>
                      <a:lumOff val="5000"/>
                    </a:schemeClr>
                  </a:solidFill>
                  <a:latin typeface="+mn-ea"/>
                  <a:ea typeface="+mn-ea"/>
                  <a:cs typeface="Calibri" panose="020F0502020204030204" charset="0"/>
                </a:rPr>
                <a:t>批处理</a:t>
              </a:r>
              <a:endParaRPr lang="zh-CN" altLang="en-US" sz="1200" dirty="0">
                <a:solidFill>
                  <a:schemeClr val="tx1">
                    <a:lumMod val="95000"/>
                    <a:lumOff val="5000"/>
                  </a:schemeClr>
                </a:solidFill>
                <a:latin typeface="+mn-ea"/>
                <a:ea typeface="+mn-ea"/>
                <a:cs typeface="Calibri" panose="020F0502020204030204" charset="0"/>
              </a:endParaRPr>
            </a:p>
          </p:txBody>
        </p:sp>
        <p:sp>
          <p:nvSpPr>
            <p:cNvPr id="42" name="矩形 41"/>
            <p:cNvSpPr/>
            <p:nvPr>
              <p:custDataLst>
                <p:tags r:id="rId9"/>
              </p:custDataLst>
            </p:nvPr>
          </p:nvSpPr>
          <p:spPr bwMode="auto">
            <a:xfrm>
              <a:off x="5039068" y="3076456"/>
              <a:ext cx="543787" cy="575831"/>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rmAutofit/>
            </a:bodyPr>
            <a:lstStyle/>
            <a:p>
              <a:pPr algn="ctr">
                <a:defRPr/>
              </a:pPr>
              <a:r>
                <a:rPr lang="en-US" altLang="zh-CN" sz="1200" dirty="0">
                  <a:solidFill>
                    <a:schemeClr val="tx1">
                      <a:lumMod val="95000"/>
                      <a:lumOff val="5000"/>
                    </a:schemeClr>
                  </a:solidFill>
                  <a:latin typeface="+mn-ea"/>
                  <a:ea typeface="+mn-ea"/>
                  <a:cs typeface="Calibri" panose="020F0502020204030204" charset="0"/>
                </a:rPr>
                <a:t>Storm</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zh-CN" altLang="en-US" sz="1200" dirty="0">
                  <a:solidFill>
                    <a:schemeClr val="tx1">
                      <a:lumMod val="95000"/>
                      <a:lumOff val="5000"/>
                    </a:schemeClr>
                  </a:solidFill>
                  <a:latin typeface="+mn-ea"/>
                  <a:ea typeface="+mn-ea"/>
                  <a:cs typeface="Calibri" panose="020F0502020204030204" charset="0"/>
                </a:rPr>
                <a:t>流式计算</a:t>
              </a:r>
              <a:endParaRPr lang="zh-CN" altLang="en-US" sz="1200" dirty="0">
                <a:solidFill>
                  <a:schemeClr val="tx1">
                    <a:lumMod val="95000"/>
                    <a:lumOff val="5000"/>
                  </a:schemeClr>
                </a:solidFill>
                <a:latin typeface="+mn-ea"/>
                <a:ea typeface="+mn-ea"/>
                <a:cs typeface="Calibri" panose="020F0502020204030204" charset="0"/>
              </a:endParaRPr>
            </a:p>
          </p:txBody>
        </p:sp>
        <p:sp>
          <p:nvSpPr>
            <p:cNvPr id="43" name="矩形 42"/>
            <p:cNvSpPr/>
            <p:nvPr>
              <p:custDataLst>
                <p:tags r:id="rId10"/>
              </p:custDataLst>
            </p:nvPr>
          </p:nvSpPr>
          <p:spPr bwMode="auto">
            <a:xfrm>
              <a:off x="3876926" y="3076457"/>
              <a:ext cx="564692" cy="575831"/>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rmAutofit/>
            </a:bodyPr>
            <a:lstStyle/>
            <a:p>
              <a:pPr algn="ctr">
                <a:defRPr/>
              </a:pPr>
              <a:r>
                <a:rPr lang="en-US" altLang="zh-CN" sz="1200" dirty="0">
                  <a:solidFill>
                    <a:schemeClr val="tx1">
                      <a:lumMod val="95000"/>
                      <a:lumOff val="5000"/>
                    </a:schemeClr>
                  </a:solidFill>
                  <a:latin typeface="+mn-ea"/>
                  <a:ea typeface="+mn-ea"/>
                  <a:cs typeface="Calibri" panose="020F0502020204030204" charset="0"/>
                </a:rPr>
                <a:t>Spark</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zh-CN" altLang="en-US" sz="1200" dirty="0">
                  <a:solidFill>
                    <a:schemeClr val="tx1">
                      <a:lumMod val="95000"/>
                      <a:lumOff val="5000"/>
                    </a:schemeClr>
                  </a:solidFill>
                  <a:latin typeface="+mn-ea"/>
                  <a:ea typeface="+mn-ea"/>
                  <a:cs typeface="Calibri" panose="020F0502020204030204" charset="0"/>
                </a:rPr>
                <a:t>内存计算</a:t>
              </a:r>
              <a:endParaRPr lang="zh-CN" altLang="en-US" sz="1200" dirty="0">
                <a:solidFill>
                  <a:schemeClr val="tx1">
                    <a:lumMod val="95000"/>
                    <a:lumOff val="5000"/>
                  </a:schemeClr>
                </a:solidFill>
                <a:latin typeface="+mn-ea"/>
                <a:ea typeface="+mn-ea"/>
                <a:cs typeface="Calibri" panose="020F0502020204030204" charset="0"/>
              </a:endParaRPr>
            </a:p>
          </p:txBody>
        </p:sp>
        <p:sp>
          <p:nvSpPr>
            <p:cNvPr id="44" name="矩形 43"/>
            <p:cNvSpPr/>
            <p:nvPr>
              <p:custDataLst>
                <p:tags r:id="rId11"/>
              </p:custDataLst>
            </p:nvPr>
          </p:nvSpPr>
          <p:spPr bwMode="auto">
            <a:xfrm>
              <a:off x="4453473" y="3076457"/>
              <a:ext cx="570620" cy="575831"/>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45703" rIns="0" bIns="45703" anchor="ctr">
              <a:normAutofit/>
            </a:bodyPr>
            <a:lstStyle/>
            <a:p>
              <a:pPr algn="ctr">
                <a:defRPr/>
              </a:pPr>
              <a:r>
                <a:rPr lang="en-US" altLang="zh-CN" sz="1200" dirty="0">
                  <a:solidFill>
                    <a:schemeClr val="tx1">
                      <a:lumMod val="95000"/>
                      <a:lumOff val="5000"/>
                    </a:schemeClr>
                  </a:solidFill>
                  <a:latin typeface="+mn-ea"/>
                  <a:ea typeface="+mn-ea"/>
                  <a:cs typeface="Calibri" panose="020F0502020204030204" charset="0"/>
                </a:rPr>
                <a:t>Elk/Solr</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zh-CN" altLang="en-US" sz="1200" dirty="0">
                  <a:solidFill>
                    <a:schemeClr val="tx1">
                      <a:lumMod val="95000"/>
                      <a:lumOff val="5000"/>
                    </a:schemeClr>
                  </a:solidFill>
                  <a:latin typeface="+mn-ea"/>
                  <a:ea typeface="+mn-ea"/>
                  <a:cs typeface="Calibri" panose="020F0502020204030204" charset="0"/>
                </a:rPr>
                <a:t>交互式分析</a:t>
              </a:r>
              <a:endParaRPr lang="zh-CN" altLang="en-US" sz="1200" dirty="0">
                <a:solidFill>
                  <a:schemeClr val="tx1">
                    <a:lumMod val="95000"/>
                    <a:lumOff val="5000"/>
                  </a:schemeClr>
                </a:solidFill>
                <a:latin typeface="+mn-ea"/>
                <a:ea typeface="+mn-ea"/>
                <a:cs typeface="Calibri" panose="020F0502020204030204" charset="0"/>
              </a:endParaRPr>
            </a:p>
          </p:txBody>
        </p:sp>
      </p:grpSp>
      <p:grpSp>
        <p:nvGrpSpPr>
          <p:cNvPr id="19" name="组合 18"/>
          <p:cNvGrpSpPr/>
          <p:nvPr/>
        </p:nvGrpSpPr>
        <p:grpSpPr>
          <a:xfrm>
            <a:off x="8247974" y="2558938"/>
            <a:ext cx="2715011" cy="1711309"/>
            <a:chOff x="8676451" y="1701889"/>
            <a:chExt cx="3240000" cy="2285277"/>
          </a:xfrm>
          <a:solidFill>
            <a:schemeClr val="tx1">
              <a:lumMod val="10000"/>
              <a:lumOff val="90000"/>
            </a:schemeClr>
          </a:solidFill>
        </p:grpSpPr>
        <p:sp>
          <p:nvSpPr>
            <p:cNvPr id="34" name="日期占位符 3"/>
            <p:cNvSpPr txBox="1"/>
            <p:nvPr/>
          </p:nvSpPr>
          <p:spPr bwMode="auto">
            <a:xfrm>
              <a:off x="8676451" y="2755391"/>
              <a:ext cx="3240000" cy="573646"/>
            </a:xfrm>
            <a:prstGeom prst="rect">
              <a:avLst/>
            </a:prstGeom>
            <a:grpFill/>
          </p:spPr>
          <p:txBody>
            <a:bodyPr lIns="0" tIns="60948" rIns="0" bIns="60948" anchor="ctr">
              <a:normAutofit/>
            </a:bodyPr>
            <a:lstStyle/>
            <a:p>
              <a:pPr algn="ctr">
                <a:defRPr/>
              </a:pPr>
              <a:r>
                <a:rPr lang="de-DE" sz="1600">
                  <a:solidFill>
                    <a:schemeClr val="tx1">
                      <a:lumMod val="95000"/>
                      <a:lumOff val="5000"/>
                    </a:schemeClr>
                  </a:solidFill>
                  <a:latin typeface="+mn-ea"/>
                  <a:ea typeface="+mn-ea"/>
                  <a:cs typeface="Calibri" panose="020F0502020204030204" charset="0"/>
                </a:rPr>
                <a:t>Page </a:t>
              </a:r>
              <a:fld id="{67626E48-ACD1-425C-8E56-4DBFE03C3E79}" type="slidenum">
                <a:rPr lang="de-DE" sz="1600">
                  <a:solidFill>
                    <a:schemeClr val="tx1">
                      <a:lumMod val="95000"/>
                      <a:lumOff val="5000"/>
                    </a:schemeClr>
                  </a:solidFill>
                  <a:latin typeface="+mn-ea"/>
                  <a:ea typeface="+mn-ea"/>
                  <a:cs typeface="Calibri" panose="020F0502020204030204" charset="0"/>
                </a:rPr>
              </a:fld>
              <a:endParaRPr lang="en-GB" sz="1600" dirty="0">
                <a:solidFill>
                  <a:schemeClr val="tx1">
                    <a:lumMod val="95000"/>
                    <a:lumOff val="5000"/>
                  </a:schemeClr>
                </a:solidFill>
                <a:latin typeface="+mn-ea"/>
                <a:ea typeface="+mn-ea"/>
                <a:cs typeface="Calibri" panose="020F0502020204030204" charset="0"/>
              </a:endParaRPr>
            </a:p>
          </p:txBody>
        </p:sp>
        <p:sp>
          <p:nvSpPr>
            <p:cNvPr id="35" name="矩形 34"/>
            <p:cNvSpPr/>
            <p:nvPr>
              <p:custDataLst>
                <p:tags r:id="rId12"/>
              </p:custDataLst>
            </p:nvPr>
          </p:nvSpPr>
          <p:spPr bwMode="auto">
            <a:xfrm>
              <a:off x="8676451" y="3452779"/>
              <a:ext cx="3240000" cy="534387"/>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Autofit/>
            </a:bodyPr>
            <a:lstStyle/>
            <a:p>
              <a:pPr algn="ctr">
                <a:defRPr/>
              </a:pPr>
              <a:r>
                <a:rPr lang="zh-CN" altLang="en-US" sz="1200" dirty="0">
                  <a:solidFill>
                    <a:schemeClr val="tx1">
                      <a:lumMod val="95000"/>
                      <a:lumOff val="5000"/>
                    </a:schemeClr>
                  </a:solidFill>
                  <a:latin typeface="+mn-ea"/>
                  <a:ea typeface="+mn-ea"/>
                  <a:cs typeface="Calibri" panose="020F0502020204030204" charset="0"/>
                </a:rPr>
                <a:t>智能跨域数据中心存储</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en-US" altLang="zh-CN" sz="1200" dirty="0">
                  <a:solidFill>
                    <a:schemeClr val="tx1">
                      <a:lumMod val="95000"/>
                      <a:lumOff val="5000"/>
                    </a:schemeClr>
                  </a:solidFill>
                  <a:latin typeface="+mn-ea"/>
                  <a:ea typeface="+mn-ea"/>
                  <a:cs typeface="Calibri" panose="020F0502020204030204" charset="0"/>
                </a:rPr>
                <a:t>HDFS / HBase / MPPDB</a:t>
              </a:r>
              <a:endParaRPr lang="en-US" altLang="zh-CN" sz="1200" dirty="0">
                <a:solidFill>
                  <a:schemeClr val="tx1">
                    <a:lumMod val="95000"/>
                    <a:lumOff val="5000"/>
                  </a:schemeClr>
                </a:solidFill>
                <a:latin typeface="+mn-ea"/>
                <a:ea typeface="+mn-ea"/>
                <a:cs typeface="Calibri" panose="020F0502020204030204" charset="0"/>
              </a:endParaRPr>
            </a:p>
          </p:txBody>
        </p:sp>
        <p:sp>
          <p:nvSpPr>
            <p:cNvPr id="36" name="矩形 35"/>
            <p:cNvSpPr/>
            <p:nvPr>
              <p:custDataLst>
                <p:tags r:id="rId13"/>
              </p:custDataLst>
            </p:nvPr>
          </p:nvSpPr>
          <p:spPr bwMode="auto">
            <a:xfrm>
              <a:off x="8676451" y="2878928"/>
              <a:ext cx="3240000" cy="604182"/>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rmAutofit lnSpcReduction="10000"/>
            </a:bodyPr>
            <a:lstStyle/>
            <a:p>
              <a:pPr algn="ctr">
                <a:defRPr/>
              </a:pPr>
              <a:r>
                <a:rPr lang="en-US" altLang="zh-CN" sz="1200" dirty="0">
                  <a:solidFill>
                    <a:schemeClr val="tx1">
                      <a:lumMod val="95000"/>
                      <a:lumOff val="5000"/>
                    </a:schemeClr>
                  </a:solidFill>
                  <a:latin typeface="+mn-ea"/>
                  <a:ea typeface="+mn-ea"/>
                  <a:cs typeface="Calibri" panose="020F0502020204030204" charset="0"/>
                </a:rPr>
                <a:t>YARN</a:t>
              </a:r>
              <a:endParaRPr lang="en-US" altLang="zh-CN" sz="1200" dirty="0">
                <a:solidFill>
                  <a:schemeClr val="tx1">
                    <a:lumMod val="95000"/>
                    <a:lumOff val="5000"/>
                  </a:schemeClr>
                </a:solidFill>
                <a:latin typeface="+mn-ea"/>
                <a:ea typeface="+mn-ea"/>
                <a:cs typeface="Calibri" panose="020F0502020204030204" charset="0"/>
              </a:endParaRPr>
            </a:p>
            <a:p>
              <a:pPr algn="ctr">
                <a:defRPr/>
              </a:pPr>
              <a:r>
                <a:rPr lang="zh-CN" altLang="en-US" sz="1200" dirty="0">
                  <a:solidFill>
                    <a:schemeClr val="tx1">
                      <a:lumMod val="95000"/>
                      <a:lumOff val="5000"/>
                    </a:schemeClr>
                  </a:solidFill>
                  <a:latin typeface="+mn-ea"/>
                  <a:ea typeface="+mn-ea"/>
                  <a:cs typeface="Calibri" panose="020F0502020204030204" charset="0"/>
                </a:rPr>
                <a:t>智能跨域数据中心资源管理</a:t>
              </a:r>
              <a:endParaRPr lang="zh-CN" altLang="en-US" sz="1200" dirty="0">
                <a:solidFill>
                  <a:schemeClr val="tx1">
                    <a:lumMod val="95000"/>
                    <a:lumOff val="5000"/>
                  </a:schemeClr>
                </a:solidFill>
                <a:latin typeface="+mn-ea"/>
                <a:ea typeface="+mn-ea"/>
                <a:cs typeface="Calibri" panose="020F0502020204030204" charset="0"/>
              </a:endParaRPr>
            </a:p>
          </p:txBody>
        </p:sp>
        <p:sp>
          <p:nvSpPr>
            <p:cNvPr id="37" name="矩形 36"/>
            <p:cNvSpPr/>
            <p:nvPr>
              <p:custDataLst>
                <p:tags r:id="rId14"/>
              </p:custDataLst>
            </p:nvPr>
          </p:nvSpPr>
          <p:spPr bwMode="auto">
            <a:xfrm>
              <a:off x="8676451" y="2302862"/>
              <a:ext cx="3240000" cy="604184"/>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lstStyle/>
            <a:p>
              <a:pPr algn="ctr">
                <a:defRPr/>
              </a:pPr>
              <a:r>
                <a:rPr lang="zh-CN" altLang="en-US" sz="1200" dirty="0">
                  <a:solidFill>
                    <a:schemeClr val="tx1">
                      <a:lumMod val="95000"/>
                      <a:lumOff val="5000"/>
                    </a:schemeClr>
                  </a:solidFill>
                  <a:latin typeface="+mn-ea"/>
                  <a:ea typeface="+mn-ea"/>
                </a:rPr>
                <a:t>融合数据处理平台</a:t>
              </a:r>
              <a:endParaRPr lang="en-US" altLang="zh-CN" sz="1200" dirty="0">
                <a:solidFill>
                  <a:schemeClr val="tx1">
                    <a:lumMod val="95000"/>
                    <a:lumOff val="5000"/>
                  </a:schemeClr>
                </a:solidFill>
                <a:latin typeface="+mn-ea"/>
                <a:ea typeface="+mn-ea"/>
              </a:endParaRPr>
            </a:p>
            <a:p>
              <a:pPr algn="ctr">
                <a:defRPr/>
              </a:pPr>
              <a:r>
                <a:rPr lang="en-US" altLang="zh-CN" sz="1200" dirty="0">
                  <a:solidFill>
                    <a:schemeClr val="tx1">
                      <a:lumMod val="95000"/>
                      <a:lumOff val="5000"/>
                    </a:schemeClr>
                  </a:solidFill>
                  <a:latin typeface="+mn-ea"/>
                  <a:ea typeface="+mn-ea"/>
                </a:rPr>
                <a:t>Spark / Data Intensive Streaming</a:t>
              </a:r>
              <a:endParaRPr lang="en-US" altLang="zh-CN" sz="1200" dirty="0">
                <a:solidFill>
                  <a:schemeClr val="tx1">
                    <a:lumMod val="95000"/>
                    <a:lumOff val="5000"/>
                  </a:schemeClr>
                </a:solidFill>
                <a:latin typeface="+mn-ea"/>
                <a:ea typeface="+mn-ea"/>
              </a:endParaRPr>
            </a:p>
          </p:txBody>
        </p:sp>
        <p:sp>
          <p:nvSpPr>
            <p:cNvPr id="38" name="矩形 37"/>
            <p:cNvSpPr/>
            <p:nvPr>
              <p:custDataLst>
                <p:tags r:id="rId15"/>
              </p:custDataLst>
            </p:nvPr>
          </p:nvSpPr>
          <p:spPr bwMode="auto">
            <a:xfrm>
              <a:off x="8676451" y="1701889"/>
              <a:ext cx="3240000" cy="594299"/>
            </a:xfrm>
            <a:prstGeom prst="rect">
              <a:avLst/>
            </a:prstGeom>
            <a:grp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rmAutofit fontScale="92500" lnSpcReduction="10000"/>
            </a:bodyPr>
            <a:lstStyle/>
            <a:p>
              <a:pPr algn="ctr">
                <a:defRPr/>
              </a:pPr>
              <a:r>
                <a:rPr lang="zh-CN" altLang="en-US" sz="1200" dirty="0">
                  <a:solidFill>
                    <a:schemeClr val="tx1">
                      <a:lumMod val="95000"/>
                      <a:lumOff val="5000"/>
                    </a:schemeClr>
                  </a:solidFill>
                  <a:latin typeface="+mn-ea"/>
                  <a:ea typeface="+mn-ea"/>
                  <a:cs typeface="Calibri" panose="020F0502020204030204" charset="0"/>
                </a:rPr>
                <a:t>认知计算</a:t>
              </a:r>
              <a:br>
                <a:rPr lang="en-US" altLang="zh-CN" sz="1200" dirty="0">
                  <a:solidFill>
                    <a:schemeClr val="tx1">
                      <a:lumMod val="95000"/>
                      <a:lumOff val="5000"/>
                    </a:schemeClr>
                  </a:solidFill>
                  <a:latin typeface="+mn-ea"/>
                  <a:ea typeface="+mn-ea"/>
                  <a:cs typeface="Calibri" panose="020F0502020204030204" charset="0"/>
                </a:rPr>
              </a:br>
              <a:r>
                <a:rPr lang="zh-CN" altLang="en-US" sz="1200" dirty="0">
                  <a:solidFill>
                    <a:schemeClr val="tx1">
                      <a:lumMod val="95000"/>
                      <a:lumOff val="5000"/>
                    </a:schemeClr>
                  </a:solidFill>
                  <a:latin typeface="+mn-ea"/>
                  <a:ea typeface="+mn-ea"/>
                  <a:cs typeface="Calibri" panose="020F0502020204030204" charset="0"/>
                </a:rPr>
                <a:t>人工智能、知识探索，发现 和管理</a:t>
              </a:r>
              <a:endParaRPr lang="en-US" altLang="zh-CN" sz="1200" dirty="0">
                <a:solidFill>
                  <a:schemeClr val="tx1">
                    <a:lumMod val="95000"/>
                    <a:lumOff val="5000"/>
                  </a:schemeClr>
                </a:solidFill>
                <a:latin typeface="+mn-ea"/>
                <a:ea typeface="+mn-ea"/>
                <a:cs typeface="Calibri" panose="020F0502020204030204" charset="0"/>
              </a:endParaRPr>
            </a:p>
          </p:txBody>
        </p:sp>
      </p:grpSp>
      <p:sp>
        <p:nvSpPr>
          <p:cNvPr id="20" name="矩形 19"/>
          <p:cNvSpPr/>
          <p:nvPr/>
        </p:nvSpPr>
        <p:spPr>
          <a:xfrm>
            <a:off x="6144347" y="2138611"/>
            <a:ext cx="1173719" cy="338554"/>
          </a:xfrm>
          <a:prstGeom prst="rect">
            <a:avLst/>
          </a:prstGeom>
        </p:spPr>
        <p:txBody>
          <a:bodyPr wrap="none">
            <a:spAutoFit/>
          </a:bodyPr>
          <a:lstStyle/>
          <a:p>
            <a:pPr algn="ctr">
              <a:defRPr/>
            </a:pPr>
            <a:r>
              <a:rPr lang="zh-CN" altLang="en-US" sz="1600" b="1" dirty="0">
                <a:solidFill>
                  <a:schemeClr val="tx1">
                    <a:lumMod val="95000"/>
                    <a:lumOff val="5000"/>
                  </a:schemeClr>
                </a:solidFill>
                <a:latin typeface="+mn-ea"/>
                <a:ea typeface="+mn-ea"/>
              </a:rPr>
              <a:t>大数据 </a:t>
            </a:r>
            <a:r>
              <a:rPr lang="en-US" altLang="zh-CN" sz="1600" b="1" dirty="0">
                <a:solidFill>
                  <a:schemeClr val="tx1">
                    <a:lumMod val="95000"/>
                    <a:lumOff val="5000"/>
                  </a:schemeClr>
                </a:solidFill>
                <a:latin typeface="+mn-ea"/>
                <a:ea typeface="+mn-ea"/>
              </a:rPr>
              <a:t>2.0</a:t>
            </a:r>
            <a:endParaRPr lang="en-US" altLang="zh-CN" sz="1600" b="1" dirty="0">
              <a:solidFill>
                <a:schemeClr val="tx1">
                  <a:lumMod val="95000"/>
                  <a:lumOff val="5000"/>
                </a:schemeClr>
              </a:solidFill>
              <a:latin typeface="+mn-ea"/>
              <a:ea typeface="+mn-ea"/>
            </a:endParaRPr>
          </a:p>
        </p:txBody>
      </p:sp>
      <p:sp>
        <p:nvSpPr>
          <p:cNvPr id="23" name="矩形 22"/>
          <p:cNvSpPr/>
          <p:nvPr/>
        </p:nvSpPr>
        <p:spPr>
          <a:xfrm>
            <a:off x="9018619" y="2138611"/>
            <a:ext cx="1173719" cy="338554"/>
          </a:xfrm>
          <a:prstGeom prst="rect">
            <a:avLst/>
          </a:prstGeom>
        </p:spPr>
        <p:txBody>
          <a:bodyPr wrap="none">
            <a:spAutoFit/>
          </a:bodyPr>
          <a:lstStyle/>
          <a:p>
            <a:pPr algn="ctr">
              <a:defRPr/>
            </a:pPr>
            <a:r>
              <a:rPr lang="zh-CN" altLang="en-US" sz="1600" b="1" dirty="0">
                <a:solidFill>
                  <a:schemeClr val="tx1">
                    <a:lumMod val="95000"/>
                    <a:lumOff val="5000"/>
                  </a:schemeClr>
                </a:solidFill>
                <a:latin typeface="+mn-ea"/>
                <a:ea typeface="+mn-ea"/>
              </a:rPr>
              <a:t>大数据 </a:t>
            </a:r>
            <a:r>
              <a:rPr lang="en-US" altLang="zh-CN" sz="1600" b="1" dirty="0">
                <a:solidFill>
                  <a:schemeClr val="tx1">
                    <a:lumMod val="95000"/>
                    <a:lumOff val="5000"/>
                  </a:schemeClr>
                </a:solidFill>
                <a:latin typeface="+mn-ea"/>
                <a:ea typeface="+mn-ea"/>
              </a:rPr>
              <a:t>3.0</a:t>
            </a:r>
            <a:endParaRPr lang="en-US" altLang="zh-CN" sz="1600" b="1" dirty="0">
              <a:solidFill>
                <a:schemeClr val="tx1">
                  <a:lumMod val="95000"/>
                  <a:lumOff val="5000"/>
                </a:schemeClr>
              </a:solidFill>
              <a:latin typeface="+mn-ea"/>
              <a:ea typeface="+mn-ea"/>
            </a:endParaRPr>
          </a:p>
        </p:txBody>
      </p:sp>
      <p:sp>
        <p:nvSpPr>
          <p:cNvPr id="24" name="圆角矩形 23"/>
          <p:cNvSpPr/>
          <p:nvPr/>
        </p:nvSpPr>
        <p:spPr>
          <a:xfrm>
            <a:off x="1411119" y="4456603"/>
            <a:ext cx="9624654" cy="1039864"/>
          </a:xfrm>
          <a:prstGeom prst="roundRect">
            <a:avLst>
              <a:gd name="adj" fmla="val 3041"/>
            </a:avLst>
          </a:prstGeom>
          <a:solidFill>
            <a:schemeClr val="bg1">
              <a:lumMod val="95000"/>
              <a:alpha val="40000"/>
            </a:schemeClr>
          </a:solid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rmAutofit/>
          </a:bodyPr>
          <a:lstStyle/>
          <a:p>
            <a:pPr algn="ctr">
              <a:lnSpc>
                <a:spcPct val="150000"/>
              </a:lnSpc>
            </a:pPr>
            <a:endParaRPr lang="zh-CN" altLang="en-US" sz="1100" b="1">
              <a:solidFill>
                <a:schemeClr val="tx1">
                  <a:lumMod val="95000"/>
                  <a:lumOff val="5000"/>
                </a:schemeClr>
              </a:solidFill>
              <a:latin typeface="+mn-ea"/>
              <a:ea typeface="+mn-ea"/>
              <a:cs typeface="Calibri" panose="020F0502020204030204" charset="0"/>
            </a:endParaRPr>
          </a:p>
        </p:txBody>
      </p:sp>
      <p:sp>
        <p:nvSpPr>
          <p:cNvPr id="25" name="矩形 24"/>
          <p:cNvSpPr/>
          <p:nvPr/>
        </p:nvSpPr>
        <p:spPr>
          <a:xfrm>
            <a:off x="1380429" y="3122695"/>
            <a:ext cx="1011077" cy="584775"/>
          </a:xfrm>
          <a:prstGeom prst="rect">
            <a:avLst/>
          </a:prstGeom>
        </p:spPr>
        <p:txBody>
          <a:bodyPr wrap="square">
            <a:spAutoFit/>
          </a:bodyPr>
          <a:lstStyle/>
          <a:p>
            <a:pPr algn="ctr">
              <a:defRPr/>
            </a:pPr>
            <a:r>
              <a:rPr lang="zh-CN" altLang="en-US" sz="1600" b="1" dirty="0">
                <a:solidFill>
                  <a:schemeClr val="tx1">
                    <a:lumMod val="95000"/>
                    <a:lumOff val="5000"/>
                  </a:schemeClr>
                </a:solidFill>
                <a:latin typeface="+mn-ea"/>
                <a:ea typeface="+mn-ea"/>
              </a:rPr>
              <a:t>关键</a:t>
            </a:r>
            <a:endParaRPr lang="en-US" altLang="zh-CN" sz="1600" b="1" dirty="0">
              <a:solidFill>
                <a:schemeClr val="tx1">
                  <a:lumMod val="95000"/>
                  <a:lumOff val="5000"/>
                </a:schemeClr>
              </a:solidFill>
              <a:latin typeface="+mn-ea"/>
              <a:ea typeface="+mn-ea"/>
            </a:endParaRPr>
          </a:p>
          <a:p>
            <a:pPr algn="ctr">
              <a:defRPr/>
            </a:pPr>
            <a:r>
              <a:rPr lang="zh-CN" altLang="en-US" sz="1600" b="1" dirty="0">
                <a:solidFill>
                  <a:schemeClr val="tx1">
                    <a:lumMod val="95000"/>
                    <a:lumOff val="5000"/>
                  </a:schemeClr>
                </a:solidFill>
                <a:latin typeface="+mn-ea"/>
                <a:ea typeface="+mn-ea"/>
              </a:rPr>
              <a:t>技术</a:t>
            </a:r>
            <a:endParaRPr lang="en-US" altLang="zh-CN" sz="1600" b="1" dirty="0">
              <a:solidFill>
                <a:schemeClr val="tx1">
                  <a:lumMod val="95000"/>
                  <a:lumOff val="5000"/>
                </a:schemeClr>
              </a:solidFill>
              <a:latin typeface="+mn-ea"/>
              <a:ea typeface="+mn-ea"/>
            </a:endParaRPr>
          </a:p>
        </p:txBody>
      </p:sp>
      <p:sp>
        <p:nvSpPr>
          <p:cNvPr id="26" name="矩形 25"/>
          <p:cNvSpPr/>
          <p:nvPr/>
        </p:nvSpPr>
        <p:spPr>
          <a:xfrm>
            <a:off x="1395138" y="4604571"/>
            <a:ext cx="1011077" cy="584775"/>
          </a:xfrm>
          <a:prstGeom prst="rect">
            <a:avLst/>
          </a:prstGeom>
        </p:spPr>
        <p:txBody>
          <a:bodyPr wrap="square">
            <a:spAutoFit/>
          </a:bodyPr>
          <a:lstStyle/>
          <a:p>
            <a:pPr algn="ctr">
              <a:defRPr/>
            </a:pPr>
            <a:r>
              <a:rPr lang="zh-CN" altLang="en-US" sz="1600" b="1" dirty="0">
                <a:solidFill>
                  <a:schemeClr val="tx1">
                    <a:lumMod val="95000"/>
                    <a:lumOff val="5000"/>
                  </a:schemeClr>
                </a:solidFill>
                <a:latin typeface="+mn-ea"/>
                <a:ea typeface="+mn-ea"/>
              </a:rPr>
              <a:t>需求</a:t>
            </a:r>
            <a:endParaRPr lang="en-US" altLang="zh-CN" sz="1600" b="1" dirty="0">
              <a:solidFill>
                <a:schemeClr val="tx1">
                  <a:lumMod val="95000"/>
                  <a:lumOff val="5000"/>
                </a:schemeClr>
              </a:solidFill>
              <a:latin typeface="+mn-ea"/>
              <a:ea typeface="+mn-ea"/>
            </a:endParaRPr>
          </a:p>
          <a:p>
            <a:pPr algn="ctr">
              <a:defRPr/>
            </a:pPr>
            <a:r>
              <a:rPr lang="zh-CN" altLang="en-US" sz="1600" b="1" dirty="0">
                <a:solidFill>
                  <a:schemeClr val="tx1">
                    <a:lumMod val="95000"/>
                    <a:lumOff val="5000"/>
                  </a:schemeClr>
                </a:solidFill>
                <a:latin typeface="+mn-ea"/>
                <a:ea typeface="+mn-ea"/>
              </a:rPr>
              <a:t>驱动</a:t>
            </a:r>
            <a:endParaRPr lang="en-US" altLang="zh-CN" sz="1600" b="1" dirty="0">
              <a:solidFill>
                <a:schemeClr val="tx1">
                  <a:lumMod val="95000"/>
                  <a:lumOff val="5000"/>
                </a:schemeClr>
              </a:solidFill>
              <a:latin typeface="+mn-ea"/>
              <a:ea typeface="+mn-ea"/>
            </a:endParaRPr>
          </a:p>
        </p:txBody>
      </p:sp>
      <p:sp>
        <p:nvSpPr>
          <p:cNvPr id="27" name="矩形 26"/>
          <p:cNvSpPr/>
          <p:nvPr>
            <p:custDataLst>
              <p:tags r:id="rId16"/>
            </p:custDataLst>
          </p:nvPr>
        </p:nvSpPr>
        <p:spPr bwMode="auto">
          <a:xfrm>
            <a:off x="2369277" y="4539104"/>
            <a:ext cx="2715011" cy="877850"/>
          </a:xfrm>
          <a:prstGeom prst="rect">
            <a:avLst/>
          </a:prstGeom>
          <a:solidFill>
            <a:schemeClr val="tx1">
              <a:lumMod val="10000"/>
              <a:lumOff val="90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Autofit/>
          </a:bodyPr>
          <a:lstStyle/>
          <a:p>
            <a:pPr algn="ctr">
              <a:lnSpc>
                <a:spcPct val="150000"/>
              </a:lnSpc>
              <a:defRPr/>
            </a:pPr>
            <a:r>
              <a:rPr lang="zh-CN" altLang="en-US" sz="1200" b="1" dirty="0">
                <a:solidFill>
                  <a:schemeClr val="tx1">
                    <a:lumMod val="95000"/>
                    <a:lumOff val="5000"/>
                  </a:schemeClr>
                </a:solidFill>
                <a:latin typeface="+mn-ea"/>
                <a:ea typeface="+mn-ea"/>
                <a:cs typeface="Calibri" panose="020F0502020204030204" charset="0"/>
              </a:rPr>
              <a:t>互联网 </a:t>
            </a:r>
            <a:r>
              <a:rPr lang="zh-CN" altLang="en-US" sz="1200" dirty="0">
                <a:solidFill>
                  <a:schemeClr val="tx1">
                    <a:lumMod val="95000"/>
                    <a:lumOff val="5000"/>
                  </a:schemeClr>
                </a:solidFill>
                <a:latin typeface="+mn-ea"/>
                <a:ea typeface="+mn-ea"/>
                <a:cs typeface="Calibri" panose="020F0502020204030204" charset="0"/>
              </a:rPr>
              <a:t>的发展</a:t>
            </a:r>
            <a:endParaRPr lang="en-US" altLang="zh-CN" sz="1200" dirty="0">
              <a:solidFill>
                <a:schemeClr val="tx1">
                  <a:lumMod val="95000"/>
                  <a:lumOff val="5000"/>
                </a:schemeClr>
              </a:solidFill>
              <a:latin typeface="+mn-ea"/>
              <a:ea typeface="+mn-ea"/>
              <a:cs typeface="Calibri" panose="020F0502020204030204" charset="0"/>
            </a:endParaRPr>
          </a:p>
          <a:p>
            <a:pPr algn="ctr">
              <a:lnSpc>
                <a:spcPct val="150000"/>
              </a:lnSpc>
              <a:defRPr/>
            </a:pPr>
            <a:r>
              <a:rPr lang="zh-CN" altLang="en-US" sz="1200" dirty="0">
                <a:solidFill>
                  <a:schemeClr val="tx1">
                    <a:lumMod val="95000"/>
                    <a:lumOff val="5000"/>
                  </a:schemeClr>
                </a:solidFill>
                <a:latin typeface="+mn-ea"/>
                <a:ea typeface="+mn-ea"/>
                <a:cs typeface="Calibri" panose="020F0502020204030204" charset="0"/>
              </a:rPr>
              <a:t>需要对海量的非结构化数据进行</a:t>
            </a:r>
            <a:endParaRPr lang="en-US" altLang="zh-CN" sz="1200" dirty="0">
              <a:solidFill>
                <a:schemeClr val="tx1">
                  <a:lumMod val="95000"/>
                  <a:lumOff val="5000"/>
                </a:schemeClr>
              </a:solidFill>
              <a:latin typeface="+mn-ea"/>
              <a:ea typeface="+mn-ea"/>
              <a:cs typeface="Calibri" panose="020F0502020204030204" charset="0"/>
            </a:endParaRPr>
          </a:p>
          <a:p>
            <a:pPr algn="ctr">
              <a:lnSpc>
                <a:spcPct val="150000"/>
              </a:lnSpc>
              <a:defRPr/>
            </a:pPr>
            <a:r>
              <a:rPr lang="zh-CN" altLang="en-US" sz="1200" dirty="0">
                <a:solidFill>
                  <a:schemeClr val="tx1">
                    <a:lumMod val="95000"/>
                    <a:lumOff val="5000"/>
                  </a:schemeClr>
                </a:solidFill>
                <a:latin typeface="+mn-ea"/>
                <a:ea typeface="+mn-ea"/>
                <a:cs typeface="Calibri" panose="020F0502020204030204" charset="0"/>
              </a:rPr>
              <a:t>分布式存储，并行计算</a:t>
            </a:r>
            <a:endParaRPr lang="en-US" altLang="zh-CN" sz="1200" dirty="0">
              <a:solidFill>
                <a:schemeClr val="tx1">
                  <a:lumMod val="95000"/>
                  <a:lumOff val="5000"/>
                </a:schemeClr>
              </a:solidFill>
              <a:latin typeface="+mn-ea"/>
              <a:ea typeface="+mn-ea"/>
              <a:cs typeface="Calibri" panose="020F0502020204030204" charset="0"/>
            </a:endParaRPr>
          </a:p>
        </p:txBody>
      </p:sp>
      <p:sp>
        <p:nvSpPr>
          <p:cNvPr id="29" name="矩形 28"/>
          <p:cNvSpPr/>
          <p:nvPr>
            <p:custDataLst>
              <p:tags r:id="rId17"/>
            </p:custDataLst>
          </p:nvPr>
        </p:nvSpPr>
        <p:spPr bwMode="auto">
          <a:xfrm>
            <a:off x="5302850" y="4539104"/>
            <a:ext cx="2736765" cy="877850"/>
          </a:xfrm>
          <a:prstGeom prst="rect">
            <a:avLst/>
          </a:prstGeom>
          <a:solidFill>
            <a:schemeClr val="tx1">
              <a:lumMod val="10000"/>
              <a:lumOff val="90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Autofit/>
          </a:bodyPr>
          <a:lstStyle/>
          <a:p>
            <a:pPr algn="ctr">
              <a:lnSpc>
                <a:spcPct val="150000"/>
              </a:lnSpc>
              <a:defRPr/>
            </a:pPr>
            <a:r>
              <a:rPr lang="zh-CN" altLang="en-US" sz="1200" b="1" dirty="0">
                <a:solidFill>
                  <a:schemeClr val="tx1">
                    <a:lumMod val="95000"/>
                    <a:lumOff val="5000"/>
                  </a:schemeClr>
                </a:solidFill>
                <a:latin typeface="+mn-ea"/>
                <a:ea typeface="+mn-ea"/>
                <a:cs typeface="Calibri" panose="020F0502020204030204" charset="0"/>
              </a:rPr>
              <a:t>移动互联网 </a:t>
            </a:r>
            <a:r>
              <a:rPr lang="zh-CN" altLang="en-US" sz="1200" dirty="0">
                <a:solidFill>
                  <a:schemeClr val="tx1">
                    <a:lumMod val="95000"/>
                    <a:lumOff val="5000"/>
                  </a:schemeClr>
                </a:solidFill>
                <a:latin typeface="+mn-ea"/>
                <a:ea typeface="+mn-ea"/>
                <a:cs typeface="Calibri" panose="020F0502020204030204" charset="0"/>
              </a:rPr>
              <a:t>的发展</a:t>
            </a:r>
            <a:endParaRPr lang="en-US" altLang="zh-CN" sz="1200" dirty="0">
              <a:solidFill>
                <a:schemeClr val="tx1">
                  <a:lumMod val="95000"/>
                  <a:lumOff val="5000"/>
                </a:schemeClr>
              </a:solidFill>
              <a:latin typeface="+mn-ea"/>
              <a:ea typeface="+mn-ea"/>
              <a:cs typeface="Calibri" panose="020F0502020204030204" charset="0"/>
            </a:endParaRPr>
          </a:p>
          <a:p>
            <a:pPr algn="ctr">
              <a:lnSpc>
                <a:spcPct val="150000"/>
              </a:lnSpc>
              <a:defRPr/>
            </a:pPr>
            <a:r>
              <a:rPr lang="zh-CN" altLang="en-US" sz="1200" dirty="0">
                <a:solidFill>
                  <a:schemeClr val="tx1">
                    <a:lumMod val="95000"/>
                    <a:lumOff val="5000"/>
                  </a:schemeClr>
                </a:solidFill>
                <a:latin typeface="+mn-ea"/>
                <a:ea typeface="+mn-ea"/>
                <a:cs typeface="Calibri" panose="020F0502020204030204" charset="0"/>
              </a:rPr>
              <a:t>需要对</a:t>
            </a:r>
            <a:r>
              <a:rPr lang="zh-CN" altLang="en-US" sz="1200" dirty="0" smtClean="0">
                <a:solidFill>
                  <a:schemeClr val="tx1">
                    <a:lumMod val="95000"/>
                    <a:lumOff val="5000"/>
                  </a:schemeClr>
                </a:solidFill>
                <a:latin typeface="+mn-ea"/>
                <a:ea typeface="+mn-ea"/>
                <a:cs typeface="Calibri" panose="020F0502020204030204" charset="0"/>
              </a:rPr>
              <a:t>海量多样化</a:t>
            </a:r>
            <a:r>
              <a:rPr lang="zh-CN" altLang="en-US" sz="1200" dirty="0">
                <a:solidFill>
                  <a:schemeClr val="tx1">
                    <a:lumMod val="95000"/>
                    <a:lumOff val="5000"/>
                  </a:schemeClr>
                </a:solidFill>
                <a:latin typeface="+mn-ea"/>
                <a:ea typeface="+mn-ea"/>
                <a:cs typeface="Calibri" panose="020F0502020204030204" charset="0"/>
              </a:rPr>
              <a:t>，高并发的数据进行</a:t>
            </a:r>
            <a:endParaRPr lang="en-US" altLang="zh-CN" sz="1200" dirty="0">
              <a:solidFill>
                <a:schemeClr val="tx1">
                  <a:lumMod val="95000"/>
                  <a:lumOff val="5000"/>
                </a:schemeClr>
              </a:solidFill>
              <a:latin typeface="+mn-ea"/>
              <a:ea typeface="+mn-ea"/>
              <a:cs typeface="Calibri" panose="020F0502020204030204" charset="0"/>
            </a:endParaRPr>
          </a:p>
          <a:p>
            <a:pPr algn="ctr">
              <a:lnSpc>
                <a:spcPct val="150000"/>
              </a:lnSpc>
              <a:defRPr/>
            </a:pPr>
            <a:r>
              <a:rPr lang="zh-CN" altLang="en-US" sz="1200" dirty="0">
                <a:solidFill>
                  <a:schemeClr val="tx1">
                    <a:lumMod val="95000"/>
                    <a:lumOff val="5000"/>
                  </a:schemeClr>
                </a:solidFill>
                <a:latin typeface="+mn-ea"/>
                <a:ea typeface="+mn-ea"/>
                <a:cs typeface="Calibri" panose="020F0502020204030204" charset="0"/>
              </a:rPr>
              <a:t>实时分析，交互式查询</a:t>
            </a:r>
            <a:endParaRPr lang="en-US" altLang="zh-CN" sz="1200" dirty="0">
              <a:solidFill>
                <a:schemeClr val="tx1">
                  <a:lumMod val="95000"/>
                  <a:lumOff val="5000"/>
                </a:schemeClr>
              </a:solidFill>
              <a:latin typeface="+mn-ea"/>
              <a:ea typeface="+mn-ea"/>
              <a:cs typeface="Calibri" panose="020F0502020204030204" charset="0"/>
            </a:endParaRPr>
          </a:p>
        </p:txBody>
      </p:sp>
      <p:sp>
        <p:nvSpPr>
          <p:cNvPr id="30" name="矩形 29"/>
          <p:cNvSpPr/>
          <p:nvPr>
            <p:custDataLst>
              <p:tags r:id="rId18"/>
            </p:custDataLst>
          </p:nvPr>
        </p:nvSpPr>
        <p:spPr bwMode="auto">
          <a:xfrm>
            <a:off x="8247974" y="4539104"/>
            <a:ext cx="2715011" cy="877850"/>
          </a:xfrm>
          <a:prstGeom prst="rect">
            <a:avLst/>
          </a:prstGeom>
          <a:solidFill>
            <a:schemeClr val="tx1">
              <a:lumMod val="10000"/>
              <a:lumOff val="90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60940" rIns="0" bIns="60940" anchor="ctr">
            <a:noAutofit/>
          </a:bodyPr>
          <a:lstStyle/>
          <a:p>
            <a:pPr algn="ctr">
              <a:lnSpc>
                <a:spcPct val="150000"/>
              </a:lnSpc>
              <a:defRPr/>
            </a:pPr>
            <a:r>
              <a:rPr lang="zh-CN" altLang="en-US" sz="1200" b="1" dirty="0">
                <a:solidFill>
                  <a:schemeClr val="tx1">
                    <a:lumMod val="95000"/>
                    <a:lumOff val="5000"/>
                  </a:schemeClr>
                </a:solidFill>
                <a:latin typeface="+mn-ea"/>
                <a:ea typeface="+mn-ea"/>
                <a:cs typeface="Calibri" panose="020F0502020204030204" charset="0"/>
              </a:rPr>
              <a:t>物联网 </a:t>
            </a:r>
            <a:r>
              <a:rPr lang="zh-CN" altLang="en-US" sz="1200" dirty="0">
                <a:solidFill>
                  <a:schemeClr val="tx1">
                    <a:lumMod val="95000"/>
                    <a:lumOff val="5000"/>
                  </a:schemeClr>
                </a:solidFill>
                <a:latin typeface="+mn-ea"/>
                <a:ea typeface="+mn-ea"/>
                <a:cs typeface="Calibri" panose="020F0502020204030204" charset="0"/>
              </a:rPr>
              <a:t>的发展</a:t>
            </a:r>
            <a:endParaRPr lang="en-US" altLang="zh-CN" sz="1200" dirty="0">
              <a:solidFill>
                <a:schemeClr val="tx1">
                  <a:lumMod val="95000"/>
                  <a:lumOff val="5000"/>
                </a:schemeClr>
              </a:solidFill>
              <a:latin typeface="+mn-ea"/>
              <a:ea typeface="+mn-ea"/>
              <a:cs typeface="Calibri" panose="020F0502020204030204" charset="0"/>
            </a:endParaRPr>
          </a:p>
          <a:p>
            <a:pPr algn="ctr">
              <a:lnSpc>
                <a:spcPct val="150000"/>
              </a:lnSpc>
              <a:defRPr/>
            </a:pPr>
            <a:r>
              <a:rPr lang="zh-CN" altLang="en-US" sz="1200" dirty="0">
                <a:solidFill>
                  <a:schemeClr val="tx1">
                    <a:lumMod val="95000"/>
                    <a:lumOff val="5000"/>
                  </a:schemeClr>
                </a:solidFill>
                <a:latin typeface="+mn-ea"/>
                <a:ea typeface="+mn-ea"/>
                <a:cs typeface="Calibri" panose="020F0502020204030204" charset="0"/>
              </a:rPr>
              <a:t>需要对海量流式数据，人工智能分析等</a:t>
            </a:r>
            <a:r>
              <a:rPr lang="zh-CN" altLang="en-US" sz="1200" dirty="0" smtClean="0">
                <a:solidFill>
                  <a:schemeClr val="tx1">
                    <a:lumMod val="95000"/>
                    <a:lumOff val="5000"/>
                  </a:schemeClr>
                </a:solidFill>
                <a:latin typeface="+mn-ea"/>
                <a:ea typeface="+mn-ea"/>
                <a:cs typeface="Calibri" panose="020F0502020204030204" charset="0"/>
              </a:rPr>
              <a:t>提供毫秒</a:t>
            </a:r>
            <a:r>
              <a:rPr lang="zh-CN" altLang="en-US" sz="1200" dirty="0">
                <a:solidFill>
                  <a:schemeClr val="tx1">
                    <a:lumMod val="95000"/>
                    <a:lumOff val="5000"/>
                  </a:schemeClr>
                </a:solidFill>
                <a:latin typeface="+mn-ea"/>
                <a:ea typeface="+mn-ea"/>
                <a:cs typeface="Calibri" panose="020F0502020204030204" charset="0"/>
              </a:rPr>
              <a:t>级的低时延处理能力</a:t>
            </a:r>
            <a:endParaRPr lang="en-US" altLang="zh-CN" sz="1200" dirty="0">
              <a:solidFill>
                <a:schemeClr val="tx1">
                  <a:lumMod val="95000"/>
                  <a:lumOff val="5000"/>
                </a:schemeClr>
              </a:solidFill>
              <a:latin typeface="+mn-ea"/>
              <a:ea typeface="+mn-ea"/>
              <a:cs typeface="Calibri" panose="020F0502020204030204" charset="0"/>
            </a:endParaRPr>
          </a:p>
        </p:txBody>
      </p:sp>
      <p:sp>
        <p:nvSpPr>
          <p:cNvPr id="31" name="矩形 30"/>
          <p:cNvSpPr/>
          <p:nvPr/>
        </p:nvSpPr>
        <p:spPr>
          <a:xfrm>
            <a:off x="3047958" y="5552696"/>
            <a:ext cx="1261884" cy="307777"/>
          </a:xfrm>
          <a:prstGeom prst="rect">
            <a:avLst/>
          </a:prstGeom>
        </p:spPr>
        <p:txBody>
          <a:bodyPr wrap="none">
            <a:spAutoFit/>
          </a:bodyPr>
          <a:lstStyle/>
          <a:p>
            <a:pPr algn="ctr">
              <a:defRPr/>
            </a:pPr>
            <a:r>
              <a:rPr lang="zh-CN" altLang="en-US" sz="1400" b="1" dirty="0">
                <a:solidFill>
                  <a:schemeClr val="tx1">
                    <a:lumMod val="95000"/>
                    <a:lumOff val="5000"/>
                  </a:schemeClr>
                </a:solidFill>
                <a:latin typeface="+mn-ea"/>
                <a:ea typeface="+mn-ea"/>
              </a:rPr>
              <a:t>单一的批计算</a:t>
            </a:r>
            <a:endParaRPr lang="en-US" altLang="zh-CN" sz="1400" b="1" dirty="0">
              <a:solidFill>
                <a:schemeClr val="tx1">
                  <a:lumMod val="95000"/>
                  <a:lumOff val="5000"/>
                </a:schemeClr>
              </a:solidFill>
              <a:latin typeface="+mn-ea"/>
              <a:ea typeface="+mn-ea"/>
            </a:endParaRPr>
          </a:p>
        </p:txBody>
      </p:sp>
      <p:sp>
        <p:nvSpPr>
          <p:cNvPr id="32" name="矩形 31"/>
          <p:cNvSpPr/>
          <p:nvPr/>
        </p:nvSpPr>
        <p:spPr>
          <a:xfrm>
            <a:off x="6158571" y="5537821"/>
            <a:ext cx="902811" cy="307777"/>
          </a:xfrm>
          <a:prstGeom prst="rect">
            <a:avLst/>
          </a:prstGeom>
        </p:spPr>
        <p:txBody>
          <a:bodyPr wrap="none">
            <a:spAutoFit/>
          </a:bodyPr>
          <a:lstStyle/>
          <a:p>
            <a:pPr algn="ctr">
              <a:defRPr/>
            </a:pPr>
            <a:r>
              <a:rPr lang="zh-CN" altLang="en-US" sz="1400" b="1" dirty="0">
                <a:solidFill>
                  <a:schemeClr val="tx1">
                    <a:lumMod val="95000"/>
                    <a:lumOff val="5000"/>
                  </a:schemeClr>
                </a:solidFill>
                <a:latin typeface="+mn-ea"/>
                <a:ea typeface="+mn-ea"/>
              </a:rPr>
              <a:t>融合计算</a:t>
            </a:r>
            <a:endParaRPr lang="en-US" altLang="zh-CN" sz="1400" b="1" dirty="0">
              <a:solidFill>
                <a:schemeClr val="tx1">
                  <a:lumMod val="95000"/>
                  <a:lumOff val="5000"/>
                </a:schemeClr>
              </a:solidFill>
              <a:latin typeface="+mn-ea"/>
              <a:ea typeface="+mn-ea"/>
            </a:endParaRPr>
          </a:p>
        </p:txBody>
      </p:sp>
      <p:sp>
        <p:nvSpPr>
          <p:cNvPr id="33" name="矩形 32"/>
          <p:cNvSpPr/>
          <p:nvPr/>
        </p:nvSpPr>
        <p:spPr>
          <a:xfrm>
            <a:off x="9231489" y="5545900"/>
            <a:ext cx="902811" cy="307777"/>
          </a:xfrm>
          <a:prstGeom prst="rect">
            <a:avLst/>
          </a:prstGeom>
        </p:spPr>
        <p:txBody>
          <a:bodyPr wrap="none">
            <a:spAutoFit/>
          </a:bodyPr>
          <a:lstStyle/>
          <a:p>
            <a:pPr algn="ctr">
              <a:defRPr/>
            </a:pPr>
            <a:r>
              <a:rPr lang="zh-CN" altLang="en-US" sz="1400" b="1" dirty="0">
                <a:solidFill>
                  <a:schemeClr val="tx1">
                    <a:lumMod val="95000"/>
                    <a:lumOff val="5000"/>
                  </a:schemeClr>
                </a:solidFill>
                <a:latin typeface="+mn-ea"/>
                <a:ea typeface="+mn-ea"/>
              </a:rPr>
              <a:t>认知计算</a:t>
            </a:r>
            <a:endParaRPr lang="en-US" altLang="zh-CN" sz="1400" b="1" dirty="0">
              <a:solidFill>
                <a:schemeClr val="tx1">
                  <a:lumMod val="95000"/>
                  <a:lumOff val="5000"/>
                </a:schemeClr>
              </a:solidFill>
              <a:latin typeface="+mn-ea"/>
              <a:ea typeface="+mn-ea"/>
            </a:endParaRPr>
          </a:p>
        </p:txBody>
      </p:sp>
      <p:sp>
        <p:nvSpPr>
          <p:cNvPr id="47" name="矩形 46"/>
          <p:cNvSpPr/>
          <p:nvPr/>
        </p:nvSpPr>
        <p:spPr>
          <a:xfrm>
            <a:off x="1008062" y="6010685"/>
            <a:ext cx="3323357" cy="338554"/>
          </a:xfrm>
          <a:prstGeom prst="rect">
            <a:avLst/>
          </a:prstGeom>
          <a:solidFill>
            <a:srgbClr val="00B0F0"/>
          </a:solidFill>
        </p:spPr>
        <p:txBody>
          <a:bodyPr wrap="square" anchor="ctr">
            <a:spAutoFit/>
          </a:bodyPr>
          <a:lstStyle/>
          <a:p>
            <a:pPr algn="ctr" defTabSz="914400" fontAlgn="auto">
              <a:spcBef>
                <a:spcPts val="1200"/>
              </a:spcBef>
              <a:spcAft>
                <a:spcPts val="1200"/>
              </a:spcAft>
            </a:pPr>
            <a:r>
              <a:rPr lang="zh-CN" altLang="en-US" sz="1600" b="1" dirty="0">
                <a:solidFill>
                  <a:srgbClr val="FFFFFF"/>
                </a:solidFill>
                <a:latin typeface="+mn-ea"/>
                <a:ea typeface="+mn-ea"/>
              </a:rPr>
              <a:t>海量数据超过单机处理</a:t>
            </a:r>
            <a:r>
              <a:rPr lang="zh-CN" altLang="en-US" sz="1600" b="1" dirty="0" smtClean="0">
                <a:solidFill>
                  <a:srgbClr val="FFFFFF"/>
                </a:solidFill>
                <a:latin typeface="+mn-ea"/>
                <a:ea typeface="+mn-ea"/>
              </a:rPr>
              <a:t>能力</a:t>
            </a:r>
            <a:endParaRPr lang="en-US" altLang="zh-CN" sz="1600" b="1" dirty="0" smtClean="0">
              <a:solidFill>
                <a:srgbClr val="FFFFFF"/>
              </a:solidFill>
              <a:latin typeface="+mn-ea"/>
              <a:ea typeface="+mn-ea"/>
            </a:endParaRPr>
          </a:p>
        </p:txBody>
      </p:sp>
      <p:sp>
        <p:nvSpPr>
          <p:cNvPr id="48" name="矩形 47"/>
          <p:cNvSpPr/>
          <p:nvPr/>
        </p:nvSpPr>
        <p:spPr>
          <a:xfrm>
            <a:off x="4506082" y="6010685"/>
            <a:ext cx="3138090" cy="338554"/>
          </a:xfrm>
          <a:prstGeom prst="rect">
            <a:avLst/>
          </a:prstGeom>
          <a:solidFill>
            <a:srgbClr val="00B0F0"/>
          </a:solidFill>
        </p:spPr>
        <p:txBody>
          <a:bodyPr wrap="square" anchor="ctr">
            <a:spAutoFit/>
          </a:bodyPr>
          <a:lstStyle/>
          <a:p>
            <a:pPr algn="ctr" defTabSz="914400" fontAlgn="auto">
              <a:spcBef>
                <a:spcPts val="1200"/>
              </a:spcBef>
              <a:spcAft>
                <a:spcPts val="1200"/>
              </a:spcAft>
            </a:pPr>
            <a:r>
              <a:rPr lang="zh-CN" altLang="en-US" sz="1600" b="1" dirty="0">
                <a:solidFill>
                  <a:srgbClr val="FFFFFF"/>
                </a:solidFill>
                <a:latin typeface="+mn-ea"/>
                <a:ea typeface="+mn-ea"/>
              </a:rPr>
              <a:t>分布式并行计算框架</a:t>
            </a:r>
            <a:r>
              <a:rPr lang="zh-CN" altLang="en-US" sz="1600" b="1" dirty="0" smtClean="0">
                <a:solidFill>
                  <a:srgbClr val="FFFFFF"/>
                </a:solidFill>
                <a:latin typeface="+mn-ea"/>
                <a:ea typeface="+mn-ea"/>
              </a:rPr>
              <a:t>成为标准</a:t>
            </a:r>
            <a:endParaRPr lang="zh-CN" altLang="en-US" sz="1600" b="1" dirty="0">
              <a:solidFill>
                <a:srgbClr val="FFFFFF"/>
              </a:solidFill>
              <a:latin typeface="+mn-ea"/>
              <a:ea typeface="+mn-ea"/>
            </a:endParaRPr>
          </a:p>
        </p:txBody>
      </p:sp>
      <p:sp>
        <p:nvSpPr>
          <p:cNvPr id="49" name="矩形 48"/>
          <p:cNvSpPr/>
          <p:nvPr/>
        </p:nvSpPr>
        <p:spPr>
          <a:xfrm>
            <a:off x="7982557" y="6010685"/>
            <a:ext cx="3443843" cy="338554"/>
          </a:xfrm>
          <a:prstGeom prst="rect">
            <a:avLst/>
          </a:prstGeom>
          <a:solidFill>
            <a:srgbClr val="00B0F0"/>
          </a:solidFill>
        </p:spPr>
        <p:txBody>
          <a:bodyPr wrap="square" anchor="ctr">
            <a:spAutoFit/>
          </a:bodyPr>
          <a:lstStyle/>
          <a:p>
            <a:pPr algn="ctr" defTabSz="914400" fontAlgn="auto">
              <a:spcBef>
                <a:spcPts val="1200"/>
              </a:spcBef>
              <a:spcAft>
                <a:spcPts val="1200"/>
              </a:spcAft>
            </a:pPr>
            <a:r>
              <a:rPr lang="zh-CN" altLang="en-US" sz="1600" b="1" dirty="0" smtClean="0">
                <a:solidFill>
                  <a:srgbClr val="FFFFFF"/>
                </a:solidFill>
                <a:latin typeface="+mn-ea"/>
                <a:ea typeface="+mn-ea"/>
              </a:rPr>
              <a:t>高并发度成为加速大数据性能的关键</a:t>
            </a:r>
            <a:endParaRPr lang="zh-CN" altLang="en-US" sz="1600" b="1" dirty="0">
              <a:solidFill>
                <a:srgbClr val="FFFFFF"/>
              </a:solidFill>
              <a:latin typeface="+mn-ea"/>
              <a:ea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b="1" kern="0" dirty="0" smtClean="0"/>
              <a:t>华为鲲鹏解决方案全景</a:t>
            </a:r>
            <a:endParaRPr lang="zh-CN" altLang="en-US" b="1" kern="0" dirty="0" smtClean="0"/>
          </a:p>
          <a:p>
            <a:r>
              <a:rPr lang="zh-CN" altLang="en-US" kern="0" dirty="0" smtClean="0">
                <a:solidFill>
                  <a:schemeClr val="bg1">
                    <a:lumMod val="50000"/>
                  </a:schemeClr>
                </a:solidFill>
              </a:rPr>
              <a:t>华为鲲鹏通用解决方案</a:t>
            </a:r>
            <a:endParaRPr lang="en-US" altLang="zh-CN" kern="0" dirty="0" smtClean="0">
              <a:solidFill>
                <a:schemeClr val="bg1">
                  <a:lumMod val="50000"/>
                </a:schemeClr>
              </a:solidFill>
            </a:endParaRPr>
          </a:p>
          <a:p>
            <a:r>
              <a:rPr lang="zh-CN" altLang="en-US" kern="0" dirty="0" smtClean="0">
                <a:solidFill>
                  <a:schemeClr val="bg1">
                    <a:lumMod val="50000"/>
                  </a:schemeClr>
                </a:solidFill>
              </a:rPr>
              <a:t>华为鲲鹏行业解决方案</a:t>
            </a:r>
            <a:endParaRPr lang="en-US" altLang="zh-CN" kern="0"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大数据基础设施解决方案核心</a:t>
            </a:r>
            <a:r>
              <a:rPr lang="zh-CN" altLang="en-US" sz="3200" dirty="0" smtClean="0"/>
              <a:t>价值</a:t>
            </a:r>
            <a:endParaRPr lang="zh-CN" altLang="en-US" sz="3200" dirty="0"/>
          </a:p>
        </p:txBody>
      </p:sp>
      <p:sp>
        <p:nvSpPr>
          <p:cNvPr id="10" name="矩形 9"/>
          <p:cNvSpPr/>
          <p:nvPr/>
        </p:nvSpPr>
        <p:spPr>
          <a:xfrm>
            <a:off x="5410169" y="2001970"/>
            <a:ext cx="1232899" cy="824464"/>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666"/>
              </a:solidFill>
              <a:latin typeface="+mn-ea"/>
              <a:sym typeface="Arial" panose="020B0604020202020204" pitchFamily="34" charset="0"/>
            </a:endParaRPr>
          </a:p>
        </p:txBody>
      </p:sp>
      <p:sp>
        <p:nvSpPr>
          <p:cNvPr id="11" name="矩形 10"/>
          <p:cNvSpPr/>
          <p:nvPr/>
        </p:nvSpPr>
        <p:spPr>
          <a:xfrm>
            <a:off x="8359810" y="2001970"/>
            <a:ext cx="1471571" cy="824464"/>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666"/>
              </a:solidFill>
              <a:latin typeface="+mn-ea"/>
              <a:sym typeface="Arial" panose="020B0604020202020204" pitchFamily="34" charset="0"/>
            </a:endParaRPr>
          </a:p>
        </p:txBody>
      </p:sp>
      <p:sp>
        <p:nvSpPr>
          <p:cNvPr id="12" name="矩形 11"/>
          <p:cNvSpPr/>
          <p:nvPr/>
        </p:nvSpPr>
        <p:spPr>
          <a:xfrm>
            <a:off x="2140831" y="2024198"/>
            <a:ext cx="1232899" cy="824464"/>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666"/>
              </a:solidFill>
              <a:latin typeface="+mn-ea"/>
              <a:sym typeface="Arial" panose="020B0604020202020204" pitchFamily="34" charset="0"/>
            </a:endParaRPr>
          </a:p>
        </p:txBody>
      </p:sp>
      <p:sp>
        <p:nvSpPr>
          <p:cNvPr id="13" name="ïšľiḓè"/>
          <p:cNvSpPr/>
          <p:nvPr/>
        </p:nvSpPr>
        <p:spPr>
          <a:xfrm>
            <a:off x="2243572" y="2001970"/>
            <a:ext cx="1260000" cy="720000"/>
          </a:xfrm>
          <a:prstGeom prst="rect">
            <a:avLst/>
          </a:prstGeom>
          <a:solidFill>
            <a:srgbClr val="00B0F0"/>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600" b="1" dirty="0" smtClean="0">
                <a:solidFill>
                  <a:srgbClr val="FFFFFF"/>
                </a:solidFill>
                <a:latin typeface="+mn-ea"/>
                <a:cs typeface="+mn-ea"/>
                <a:sym typeface="Arial" panose="020B0604020202020204" pitchFamily="34" charset="0"/>
              </a:rPr>
              <a:t>高性能</a:t>
            </a:r>
            <a:endParaRPr lang="en-US" altLang="zh-CN" sz="1600" b="1" dirty="0" smtClean="0">
              <a:solidFill>
                <a:srgbClr val="FFFFFF"/>
              </a:solidFill>
              <a:latin typeface="+mn-ea"/>
              <a:cs typeface="+mn-ea"/>
              <a:sym typeface="Arial" panose="020B0604020202020204" pitchFamily="34" charset="0"/>
            </a:endParaRPr>
          </a:p>
        </p:txBody>
      </p:sp>
      <p:sp>
        <p:nvSpPr>
          <p:cNvPr id="14" name="矩形 13"/>
          <p:cNvSpPr/>
          <p:nvPr/>
        </p:nvSpPr>
        <p:spPr>
          <a:xfrm>
            <a:off x="1264482" y="3396195"/>
            <a:ext cx="2859597" cy="738664"/>
          </a:xfrm>
          <a:prstGeom prst="rect">
            <a:avLst/>
          </a:prstGeom>
        </p:spPr>
        <p:txBody>
          <a:bodyPr wrap="square">
            <a:spAutoFit/>
          </a:bodyPr>
          <a:lstStyle/>
          <a:p>
            <a:pPr marL="171450" indent="-171450" defTabSz="914400" fontAlgn="base">
              <a:lnSpc>
                <a:spcPct val="150000"/>
              </a:lnSpc>
              <a:spcBef>
                <a:spcPct val="0"/>
              </a:spcBef>
              <a:spcAft>
                <a:spcPct val="0"/>
              </a:spcAft>
              <a:buSzPct val="80000"/>
              <a:buFont typeface="Arial" panose="020B0604020202020204" pitchFamily="34" charset="0"/>
              <a:buChar char="•"/>
              <a:defRPr/>
            </a:pPr>
            <a:r>
              <a:rPr lang="zh-CN" altLang="en-US" sz="1400" kern="0" dirty="0" smtClean="0">
                <a:latin typeface="+mn-ea"/>
                <a:ea typeface="+mn-ea"/>
                <a:cs typeface="+mn-ea"/>
              </a:rPr>
              <a:t>鲲鹏</a:t>
            </a:r>
            <a:r>
              <a:rPr lang="en-US" altLang="zh-CN" sz="1400" kern="0" dirty="0" smtClean="0">
                <a:latin typeface="+mn-ea"/>
                <a:ea typeface="+mn-ea"/>
                <a:cs typeface="+mn-ea"/>
              </a:rPr>
              <a:t>(2</a:t>
            </a:r>
            <a:r>
              <a:rPr lang="zh-CN" altLang="en-US" sz="1400" kern="0" dirty="0" smtClean="0">
                <a:latin typeface="+mn-ea"/>
                <a:ea typeface="+mn-ea"/>
                <a:cs typeface="+mn-ea"/>
              </a:rPr>
              <a:t>*</a:t>
            </a:r>
            <a:r>
              <a:rPr lang="en-US" altLang="zh-CN" sz="1400" kern="0" dirty="0" smtClean="0">
                <a:latin typeface="+mn-ea"/>
                <a:ea typeface="+mn-ea"/>
                <a:cs typeface="+mn-ea"/>
              </a:rPr>
              <a:t>920)</a:t>
            </a:r>
            <a:r>
              <a:rPr lang="zh-CN" altLang="en-US" sz="1400" kern="0" dirty="0" smtClean="0">
                <a:latin typeface="+mn-ea"/>
                <a:ea typeface="+mn-ea"/>
                <a:cs typeface="+mn-ea"/>
              </a:rPr>
              <a:t>对比</a:t>
            </a:r>
            <a:r>
              <a:rPr lang="en-US" altLang="zh-CN" sz="1400" kern="0" dirty="0" smtClean="0">
                <a:latin typeface="+mn-ea"/>
                <a:ea typeface="+mn-ea"/>
                <a:cs typeface="+mn-ea"/>
              </a:rPr>
              <a:t>X86</a:t>
            </a:r>
            <a:r>
              <a:rPr lang="zh-CN" altLang="en-US" sz="1400" kern="0" dirty="0">
                <a:latin typeface="+mn-ea"/>
                <a:ea typeface="+mn-ea"/>
                <a:cs typeface="+mn-ea"/>
              </a:rPr>
              <a:t>双路</a:t>
            </a:r>
            <a:r>
              <a:rPr lang="zh-CN" altLang="en-US" sz="1400" kern="0" dirty="0" smtClean="0">
                <a:latin typeface="+mn-ea"/>
                <a:ea typeface="+mn-ea"/>
                <a:cs typeface="+mn-ea"/>
              </a:rPr>
              <a:t>机型 ：</a:t>
            </a:r>
            <a:r>
              <a:rPr lang="zh-CN" altLang="en-US" sz="1400" kern="0" dirty="0">
                <a:latin typeface="+mn-ea"/>
                <a:ea typeface="+mn-ea"/>
                <a:cs typeface="+mn-ea"/>
              </a:rPr>
              <a:t>计算业务性能</a:t>
            </a:r>
            <a:r>
              <a:rPr lang="zh-CN" altLang="en-US" sz="1400" kern="0" dirty="0" smtClean="0">
                <a:latin typeface="+mn-ea"/>
                <a:ea typeface="+mn-ea"/>
                <a:cs typeface="+mn-ea"/>
              </a:rPr>
              <a:t>提升；</a:t>
            </a:r>
            <a:endParaRPr lang="en-US" altLang="zh-CN" sz="1400" kern="0" dirty="0">
              <a:latin typeface="+mn-ea"/>
              <a:ea typeface="+mn-ea"/>
              <a:cs typeface="+mn-ea"/>
              <a:sym typeface="Arial" panose="020B0604020202020204" pitchFamily="34" charset="0"/>
            </a:endParaRPr>
          </a:p>
        </p:txBody>
      </p:sp>
      <p:sp>
        <p:nvSpPr>
          <p:cNvPr id="15" name="ïšľiḓè"/>
          <p:cNvSpPr/>
          <p:nvPr/>
        </p:nvSpPr>
        <p:spPr>
          <a:xfrm>
            <a:off x="5505388" y="2001970"/>
            <a:ext cx="1260000" cy="720000"/>
          </a:xfrm>
          <a:prstGeom prst="rect">
            <a:avLst/>
          </a:prstGeom>
          <a:solidFill>
            <a:srgbClr val="00B0F0"/>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600" b="1" dirty="0" smtClean="0">
                <a:solidFill>
                  <a:srgbClr val="FFFFFF"/>
                </a:solidFill>
                <a:latin typeface="+mn-ea"/>
                <a:cs typeface="+mn-ea"/>
                <a:sym typeface="Arial" panose="020B0604020202020204" pitchFamily="34" charset="0"/>
              </a:rPr>
              <a:t>芯片级加密</a:t>
            </a:r>
            <a:endParaRPr lang="en-US" altLang="zh-CN" sz="1600" b="1" dirty="0" smtClean="0">
              <a:solidFill>
                <a:srgbClr val="FFFFFF"/>
              </a:solidFill>
              <a:latin typeface="+mn-ea"/>
              <a:cs typeface="+mn-ea"/>
              <a:sym typeface="Arial" panose="020B0604020202020204" pitchFamily="34" charset="0"/>
            </a:endParaRPr>
          </a:p>
        </p:txBody>
      </p:sp>
      <p:sp>
        <p:nvSpPr>
          <p:cNvPr id="16" name="ïšľiḓè"/>
          <p:cNvSpPr/>
          <p:nvPr/>
        </p:nvSpPr>
        <p:spPr>
          <a:xfrm>
            <a:off x="8459393" y="2001970"/>
            <a:ext cx="1260000" cy="720000"/>
          </a:xfrm>
          <a:prstGeom prst="rect">
            <a:avLst/>
          </a:prstGeom>
          <a:solidFill>
            <a:srgbClr val="00B0F0"/>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1600" b="1" dirty="0" smtClean="0">
                <a:solidFill>
                  <a:srgbClr val="FFFFFF"/>
                </a:solidFill>
                <a:latin typeface="+mn-ea"/>
                <a:cs typeface="+mn-ea"/>
                <a:sym typeface="Arial" panose="020B0604020202020204" pitchFamily="34" charset="0"/>
              </a:rPr>
              <a:t>开放生态</a:t>
            </a:r>
            <a:endParaRPr lang="en-US" altLang="zh-CN" sz="1600" b="1" dirty="0" smtClean="0">
              <a:solidFill>
                <a:srgbClr val="FFFFFF"/>
              </a:solidFill>
              <a:latin typeface="+mn-ea"/>
              <a:cs typeface="+mn-ea"/>
              <a:sym typeface="Arial" panose="020B0604020202020204" pitchFamily="34" charset="0"/>
            </a:endParaRPr>
          </a:p>
        </p:txBody>
      </p:sp>
      <p:cxnSp>
        <p:nvCxnSpPr>
          <p:cNvPr id="17" name="直接连接符 16"/>
          <p:cNvCxnSpPr/>
          <p:nvPr/>
        </p:nvCxnSpPr>
        <p:spPr>
          <a:xfrm>
            <a:off x="7602747" y="2567402"/>
            <a:ext cx="0" cy="2200953"/>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704787" y="3409972"/>
            <a:ext cx="2897960" cy="1384995"/>
          </a:xfrm>
          <a:prstGeom prst="rect">
            <a:avLst/>
          </a:prstGeom>
        </p:spPr>
        <p:txBody>
          <a:bodyPr wrap="square">
            <a:spAutoFit/>
          </a:bodyPr>
          <a:lstStyle/>
          <a:p>
            <a:pPr marL="171450" indent="-171450" defTabSz="914400" fontAlgn="base">
              <a:lnSpc>
                <a:spcPct val="150000"/>
              </a:lnSpc>
              <a:spcBef>
                <a:spcPct val="0"/>
              </a:spcBef>
              <a:spcAft>
                <a:spcPct val="0"/>
              </a:spcAft>
              <a:buSzPct val="80000"/>
              <a:buFont typeface="Arial" panose="020B0604020202020204" pitchFamily="34" charset="0"/>
              <a:buChar char="•"/>
              <a:defRPr/>
            </a:pPr>
            <a:r>
              <a:rPr lang="zh-CN" altLang="en-US" sz="1400" kern="0" dirty="0">
                <a:latin typeface="+mn-ea"/>
                <a:ea typeface="+mn-ea"/>
                <a:cs typeface="+mn-ea"/>
              </a:rPr>
              <a:t>鲲鹏</a:t>
            </a:r>
            <a:r>
              <a:rPr lang="en-US" altLang="zh-CN" sz="1400" kern="0" dirty="0">
                <a:latin typeface="+mn-ea"/>
                <a:ea typeface="+mn-ea"/>
                <a:cs typeface="+mn-ea"/>
              </a:rPr>
              <a:t>920</a:t>
            </a:r>
            <a:r>
              <a:rPr lang="zh-CN" altLang="en-US" sz="1400" kern="0" dirty="0">
                <a:latin typeface="+mn-ea"/>
                <a:ea typeface="+mn-ea"/>
                <a:cs typeface="+mn-ea"/>
              </a:rPr>
              <a:t>支持国密算法加速，联合</a:t>
            </a:r>
            <a:r>
              <a:rPr lang="en-US" altLang="zh-CN" sz="1400" kern="0" dirty="0">
                <a:latin typeface="+mn-ea"/>
                <a:ea typeface="+mn-ea"/>
                <a:cs typeface="+mn-ea"/>
              </a:rPr>
              <a:t>FI</a:t>
            </a:r>
            <a:r>
              <a:rPr lang="zh-CN" altLang="en-US" sz="1400" kern="0" dirty="0">
                <a:latin typeface="+mn-ea"/>
                <a:ea typeface="+mn-ea"/>
                <a:cs typeface="+mn-ea"/>
              </a:rPr>
              <a:t>构建国产化</a:t>
            </a:r>
            <a:r>
              <a:rPr lang="zh-CN" altLang="en-US" sz="1400" kern="0" dirty="0" smtClean="0">
                <a:latin typeface="+mn-ea"/>
                <a:ea typeface="+mn-ea"/>
                <a:cs typeface="+mn-ea"/>
              </a:rPr>
              <a:t>安全可信大数据；</a:t>
            </a:r>
            <a:endParaRPr lang="zh-CN" altLang="en-US" sz="1400" kern="0" dirty="0">
              <a:latin typeface="+mn-ea"/>
              <a:ea typeface="+mn-ea"/>
              <a:cs typeface="+mn-ea"/>
              <a:sym typeface="Arial" panose="020B0604020202020204" pitchFamily="34" charset="0"/>
            </a:endParaRPr>
          </a:p>
          <a:p>
            <a:pPr marL="171450" indent="-171450" defTabSz="914400" fontAlgn="base">
              <a:lnSpc>
                <a:spcPct val="150000"/>
              </a:lnSpc>
              <a:spcBef>
                <a:spcPct val="0"/>
              </a:spcBef>
              <a:spcAft>
                <a:spcPct val="0"/>
              </a:spcAft>
              <a:buSzPct val="80000"/>
              <a:buFont typeface="Arial" panose="020B0604020202020204" pitchFamily="34" charset="0"/>
              <a:buChar char="•"/>
              <a:defRPr/>
            </a:pPr>
            <a:r>
              <a:rPr lang="en-US" altLang="zh-CN" sz="1400" kern="0" dirty="0">
                <a:latin typeface="+mn-ea"/>
                <a:ea typeface="+mn-ea"/>
                <a:cs typeface="+mn-ea"/>
              </a:rPr>
              <a:t>CPU</a:t>
            </a:r>
            <a:r>
              <a:rPr lang="zh-CN" altLang="en-US" sz="1400" kern="0" dirty="0">
                <a:latin typeface="+mn-ea"/>
                <a:ea typeface="+mn-ea"/>
                <a:cs typeface="+mn-ea"/>
              </a:rPr>
              <a:t>内置硬件加速器，更</a:t>
            </a:r>
            <a:r>
              <a:rPr lang="zh-CN" altLang="en-US" sz="1400" kern="0" dirty="0" smtClean="0">
                <a:latin typeface="+mn-ea"/>
                <a:ea typeface="+mn-ea"/>
                <a:cs typeface="+mn-ea"/>
              </a:rPr>
              <a:t>安全；</a:t>
            </a:r>
            <a:endParaRPr lang="en-US" altLang="zh-CN" sz="1400" kern="0" dirty="0" smtClean="0">
              <a:latin typeface="+mn-ea"/>
              <a:ea typeface="+mn-ea"/>
              <a:cs typeface="+mn-ea"/>
            </a:endParaRPr>
          </a:p>
          <a:p>
            <a:pPr marL="171450" indent="-171450" defTabSz="914400" fontAlgn="base">
              <a:lnSpc>
                <a:spcPct val="150000"/>
              </a:lnSpc>
              <a:spcBef>
                <a:spcPct val="0"/>
              </a:spcBef>
              <a:spcAft>
                <a:spcPct val="0"/>
              </a:spcAft>
              <a:buSzPct val="80000"/>
              <a:buFont typeface="Arial" panose="020B0604020202020204" pitchFamily="34" charset="0"/>
              <a:buChar char="•"/>
              <a:defRPr/>
            </a:pPr>
            <a:r>
              <a:rPr lang="zh-CN" altLang="en-US" sz="1400" kern="0" dirty="0" smtClean="0">
                <a:latin typeface="+mn-ea"/>
                <a:ea typeface="+mn-ea"/>
                <a:cs typeface="+mn-ea"/>
              </a:rPr>
              <a:t>加密</a:t>
            </a:r>
            <a:r>
              <a:rPr lang="zh-CN" altLang="en-US" sz="1400" kern="0" dirty="0">
                <a:latin typeface="+mn-ea"/>
                <a:ea typeface="+mn-ea"/>
                <a:cs typeface="+mn-ea"/>
              </a:rPr>
              <a:t>对业务性能的损耗</a:t>
            </a:r>
            <a:r>
              <a:rPr lang="zh-CN" altLang="en-US" sz="1400" kern="0" dirty="0" smtClean="0">
                <a:latin typeface="+mn-ea"/>
                <a:ea typeface="+mn-ea"/>
                <a:cs typeface="+mn-ea"/>
              </a:rPr>
              <a:t>低于</a:t>
            </a:r>
            <a:r>
              <a:rPr lang="en-US" altLang="zh-CN" sz="1400" kern="0" dirty="0" smtClean="0">
                <a:latin typeface="+mn-ea"/>
                <a:ea typeface="+mn-ea"/>
                <a:cs typeface="+mn-ea"/>
              </a:rPr>
              <a:t>10%</a:t>
            </a:r>
            <a:r>
              <a:rPr lang="zh-CN" altLang="en-US" sz="1400" kern="0" dirty="0" smtClean="0">
                <a:latin typeface="+mn-ea"/>
                <a:ea typeface="+mn-ea"/>
                <a:cs typeface="+mn-ea"/>
              </a:rPr>
              <a:t>；</a:t>
            </a:r>
            <a:endParaRPr lang="zh-CN" altLang="en-US" sz="1400" kern="0" dirty="0">
              <a:latin typeface="+mn-ea"/>
              <a:ea typeface="+mn-ea"/>
              <a:cs typeface="+mn-ea"/>
              <a:sym typeface="Arial" panose="020B0604020202020204" pitchFamily="34" charset="0"/>
            </a:endParaRPr>
          </a:p>
        </p:txBody>
      </p:sp>
      <p:sp>
        <p:nvSpPr>
          <p:cNvPr id="19" name="矩形 18"/>
          <p:cNvSpPr/>
          <p:nvPr/>
        </p:nvSpPr>
        <p:spPr>
          <a:xfrm>
            <a:off x="8032097" y="3376209"/>
            <a:ext cx="2369677" cy="1384995"/>
          </a:xfrm>
          <a:prstGeom prst="rect">
            <a:avLst/>
          </a:prstGeom>
        </p:spPr>
        <p:txBody>
          <a:bodyPr wrap="square">
            <a:spAutoFit/>
          </a:bodyPr>
          <a:lstStyle/>
          <a:p>
            <a:pPr marL="171450" indent="-171450" defTabSz="914400" fontAlgn="base">
              <a:lnSpc>
                <a:spcPct val="150000"/>
              </a:lnSpc>
              <a:spcBef>
                <a:spcPct val="0"/>
              </a:spcBef>
              <a:spcAft>
                <a:spcPct val="0"/>
              </a:spcAft>
              <a:buSzPct val="80000"/>
              <a:buFont typeface="Arial" panose="020B0604020202020204" pitchFamily="34" charset="0"/>
              <a:buChar char="•"/>
              <a:defRPr/>
            </a:pPr>
            <a:r>
              <a:rPr lang="zh-CN" altLang="en-US" sz="1400" kern="0" dirty="0">
                <a:latin typeface="+mn-ea"/>
                <a:ea typeface="+mn-ea"/>
                <a:cs typeface="+mn-ea"/>
              </a:rPr>
              <a:t>支持大</a:t>
            </a:r>
            <a:r>
              <a:rPr lang="zh-CN" altLang="en-US" sz="1400" kern="0" dirty="0" smtClean="0">
                <a:latin typeface="+mn-ea"/>
                <a:ea typeface="+mn-ea"/>
                <a:cs typeface="+mn-ea"/>
              </a:rPr>
              <a:t>数据组件</a:t>
            </a:r>
            <a:r>
              <a:rPr lang="en-US" altLang="zh-CN" sz="1400" kern="0" dirty="0">
                <a:latin typeface="+mn-ea"/>
                <a:ea typeface="+mn-ea"/>
                <a:cs typeface="+mn-ea"/>
              </a:rPr>
              <a:t>X86</a:t>
            </a:r>
            <a:r>
              <a:rPr lang="zh-CN" altLang="en-US" sz="1400" kern="0" dirty="0" smtClean="0">
                <a:latin typeface="+mn-ea"/>
                <a:ea typeface="+mn-ea"/>
                <a:cs typeface="+mn-ea"/>
              </a:rPr>
              <a:t>与鲲鹏裸金属混合</a:t>
            </a:r>
            <a:r>
              <a:rPr lang="zh-CN" altLang="en-US" sz="1400" kern="0" dirty="0" smtClean="0">
                <a:latin typeface="+mn-ea"/>
                <a:ea typeface="+mn-ea"/>
                <a:cs typeface="+mn-ea"/>
                <a:sym typeface="Arial" panose="020B0604020202020204" pitchFamily="34" charset="0"/>
              </a:rPr>
              <a:t>部署方案；     </a:t>
            </a:r>
            <a:endParaRPr lang="zh-CN" altLang="en-US" sz="1400" kern="0" dirty="0">
              <a:latin typeface="+mn-ea"/>
              <a:ea typeface="+mn-ea"/>
              <a:cs typeface="+mn-ea"/>
              <a:sym typeface="Arial" panose="020B0604020202020204" pitchFamily="34" charset="0"/>
            </a:endParaRPr>
          </a:p>
          <a:p>
            <a:pPr marL="171450" indent="-171450" defTabSz="914400" fontAlgn="base">
              <a:lnSpc>
                <a:spcPct val="150000"/>
              </a:lnSpc>
              <a:spcBef>
                <a:spcPct val="0"/>
              </a:spcBef>
              <a:spcAft>
                <a:spcPct val="0"/>
              </a:spcAft>
              <a:buSzPct val="80000"/>
              <a:buFont typeface="Arial" panose="020B0604020202020204" pitchFamily="34" charset="0"/>
              <a:buChar char="•"/>
              <a:defRPr/>
            </a:pPr>
            <a:r>
              <a:rPr lang="zh-CN" altLang="en-US" sz="1400" kern="0" dirty="0">
                <a:latin typeface="+mn-ea"/>
                <a:ea typeface="+mn-ea"/>
                <a:cs typeface="+mn-ea"/>
              </a:rPr>
              <a:t>支持开源</a:t>
            </a:r>
            <a:r>
              <a:rPr lang="zh-CN" altLang="en-US" sz="1400" kern="0" dirty="0" smtClean="0">
                <a:latin typeface="+mn-ea"/>
                <a:ea typeface="+mn-ea"/>
                <a:cs typeface="+mn-ea"/>
              </a:rPr>
              <a:t>、苏研、星</a:t>
            </a:r>
            <a:r>
              <a:rPr lang="zh-CN" altLang="en-US" sz="1400" kern="0" dirty="0">
                <a:latin typeface="+mn-ea"/>
                <a:ea typeface="+mn-ea"/>
                <a:cs typeface="+mn-ea"/>
              </a:rPr>
              <a:t>环等多个第三方大</a:t>
            </a:r>
            <a:r>
              <a:rPr lang="zh-CN" altLang="en-US" sz="1400" kern="0" dirty="0" smtClean="0">
                <a:latin typeface="+mn-ea"/>
                <a:ea typeface="+mn-ea"/>
                <a:cs typeface="+mn-ea"/>
              </a:rPr>
              <a:t>数据平台；</a:t>
            </a:r>
            <a:endParaRPr lang="zh-CN" altLang="en-US" sz="1400" kern="0" dirty="0">
              <a:latin typeface="+mn-ea"/>
              <a:ea typeface="+mn-ea"/>
              <a:cs typeface="+mn-ea"/>
              <a:sym typeface="Arial" panose="020B0604020202020204" pitchFamily="34" charset="0"/>
            </a:endParaRPr>
          </a:p>
        </p:txBody>
      </p:sp>
      <p:cxnSp>
        <p:nvCxnSpPr>
          <p:cNvPr id="20" name="直接连接符 19"/>
          <p:cNvCxnSpPr/>
          <p:nvPr/>
        </p:nvCxnSpPr>
        <p:spPr>
          <a:xfrm>
            <a:off x="4414433" y="2547788"/>
            <a:ext cx="0" cy="2200953"/>
          </a:xfrm>
          <a:prstGeom prst="line">
            <a:avLst/>
          </a:prstGeom>
          <a:ln w="3175"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3200" dirty="0"/>
              <a:t>大数据基础设施解决</a:t>
            </a:r>
            <a:r>
              <a:rPr lang="zh-CN" altLang="en-US" sz="3200" dirty="0" smtClean="0"/>
              <a:t>方案优势</a:t>
            </a:r>
            <a:endParaRPr lang="zh-CN" altLang="en-US" sz="3200" dirty="0"/>
          </a:p>
        </p:txBody>
      </p:sp>
      <p:grpSp>
        <p:nvGrpSpPr>
          <p:cNvPr id="5" name="组合 4"/>
          <p:cNvGrpSpPr/>
          <p:nvPr/>
        </p:nvGrpSpPr>
        <p:grpSpPr>
          <a:xfrm>
            <a:off x="1271464" y="1352718"/>
            <a:ext cx="6215449" cy="5056224"/>
            <a:chOff x="534734" y="1274609"/>
            <a:chExt cx="6215449" cy="5056224"/>
          </a:xfrm>
        </p:grpSpPr>
        <p:sp>
          <p:nvSpPr>
            <p:cNvPr id="107" name="矩形 106"/>
            <p:cNvSpPr/>
            <p:nvPr/>
          </p:nvSpPr>
          <p:spPr>
            <a:xfrm>
              <a:off x="534734" y="1274609"/>
              <a:ext cx="6215449" cy="50562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矩形 107"/>
            <p:cNvSpPr/>
            <p:nvPr/>
          </p:nvSpPr>
          <p:spPr bwMode="auto">
            <a:xfrm>
              <a:off x="1134567" y="5108965"/>
              <a:ext cx="5040000" cy="216000"/>
            </a:xfrm>
            <a:prstGeom prst="rect">
              <a:avLst/>
            </a:prstGeom>
            <a:gradFill flip="none" rotWithShape="1">
              <a:gsLst>
                <a:gs pos="0">
                  <a:srgbClr val="00ADED">
                    <a:alpha val="0"/>
                  </a:srgbClr>
                </a:gs>
                <a:gs pos="0">
                  <a:srgbClr val="00B0F0">
                    <a:alpha val="26000"/>
                  </a:srgbClr>
                </a:gs>
              </a:gsLst>
              <a:path path="shape">
                <a:fillToRect l="50000" t="50000" r="50000" b="50000"/>
              </a:path>
              <a:tileRect/>
            </a:gra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6" tIns="13602" rIns="27206" bIns="13602" anchor="ctr" anchorCtr="1"/>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pic>
          <p:nvPicPr>
            <p:cNvPr id="109" name="图片 108"/>
            <p:cNvPicPr>
              <a:picLocks noChangeAspect="1"/>
            </p:cNvPicPr>
            <p:nvPr/>
          </p:nvPicPr>
          <p:blipFill rotWithShape="1">
            <a:blip r:embed="rId1" cstate="print">
              <a:extLst>
                <a:ext uri="{28A0092B-C50C-407E-A947-70E740481C1C}">
                  <a14:useLocalDpi xmlns:a14="http://schemas.microsoft.com/office/drawing/2010/main" val="0"/>
                </a:ext>
              </a:extLst>
            </a:blip>
            <a:srcRect t="56101"/>
            <a:stretch>
              <a:fillRect/>
            </a:stretch>
          </p:blipFill>
          <p:spPr>
            <a:xfrm>
              <a:off x="2050322" y="3406659"/>
              <a:ext cx="3320194" cy="236018"/>
            </a:xfrm>
            <a:prstGeom prst="rect">
              <a:avLst/>
            </a:prstGeom>
          </p:spPr>
        </p:pic>
        <p:pic>
          <p:nvPicPr>
            <p:cNvPr id="110" name="Picture 19" descr="\\Bchief-sever180\共享\华为\2016\6月\D-201606417-金融营销材料设计-刘泉\文件\link\组 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1576840" y="4066187"/>
              <a:ext cx="4185718" cy="49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梯形 110"/>
            <p:cNvSpPr/>
            <p:nvPr/>
          </p:nvSpPr>
          <p:spPr>
            <a:xfrm>
              <a:off x="1172550" y="3601170"/>
              <a:ext cx="5040000" cy="516242"/>
            </a:xfrm>
            <a:prstGeom prst="trapezoid">
              <a:avLst>
                <a:gd name="adj" fmla="val 135325"/>
              </a:avLst>
            </a:prstGeom>
            <a:gradFill>
              <a:gsLst>
                <a:gs pos="0">
                  <a:srgbClr val="2DB5C6">
                    <a:alpha val="0"/>
                  </a:srgbClr>
                </a:gs>
                <a:gs pos="100000">
                  <a:srgbClr val="14A8ED">
                    <a:alpha val="40000"/>
                  </a:srgbClr>
                </a:gs>
              </a:gsLst>
              <a:lin ang="5400000" scaled="0"/>
            </a:gradFill>
            <a:ln w="6350" cap="flat" cmpd="sng" algn="ctr">
              <a:noFill/>
              <a:prstDash val="solid"/>
              <a:miter lim="800000"/>
            </a:ln>
            <a:effectLst/>
          </p:spPr>
          <p:txBody>
            <a:bodyPr wrap="square" lIns="182823" tIns="91411" rIns="182823" bIns="91411" rtlCol="0" anchor="ctr">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grpSp>
          <p:nvGrpSpPr>
            <p:cNvPr id="112" name="组合 111"/>
            <p:cNvGrpSpPr/>
            <p:nvPr/>
          </p:nvGrpSpPr>
          <p:grpSpPr>
            <a:xfrm>
              <a:off x="5302563" y="1856013"/>
              <a:ext cx="432000" cy="432000"/>
              <a:chOff x="11420629" y="4552333"/>
              <a:chExt cx="432000" cy="432000"/>
            </a:xfrm>
          </p:grpSpPr>
          <p:sp>
            <p:nvSpPr>
              <p:cNvPr id="113" name="椭圆 112"/>
              <p:cNvSpPr/>
              <p:nvPr/>
            </p:nvSpPr>
            <p:spPr bwMode="auto">
              <a:xfrm>
                <a:off x="11420629" y="4552333"/>
                <a:ext cx="432000" cy="432000"/>
              </a:xfrm>
              <a:prstGeom prst="ellipse">
                <a:avLst/>
              </a:prstGeom>
              <a:solidFill>
                <a:srgbClr val="99CCFF"/>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6" tIns="13602" rIns="27206" bIns="13602" rtlCol="0" anchor="ctr" anchorCtr="1"/>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sp>
            <p:nvSpPr>
              <p:cNvPr id="114" name="等腰三角形 113"/>
              <p:cNvSpPr/>
              <p:nvPr/>
            </p:nvSpPr>
            <p:spPr bwMode="auto">
              <a:xfrm rot="10800000">
                <a:off x="11501682" y="4624200"/>
                <a:ext cx="106867" cy="139619"/>
              </a:xfrm>
              <a:prstGeom prst="triangle">
                <a:avLst/>
              </a:prstGeom>
              <a:solidFill>
                <a:srgbClr val="92D05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27206" tIns="13602" rIns="27206" bIns="13602" numCol="1" spcCol="0" rtlCol="0" fromWordArt="0" anchor="ctr" anchorCtr="1" forceAA="0" compatLnSpc="1">
                <a:noAutofit/>
              </a:bodyPr>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sp>
            <p:nvSpPr>
              <p:cNvPr id="115" name="等腰三角形 114"/>
              <p:cNvSpPr/>
              <p:nvPr/>
            </p:nvSpPr>
            <p:spPr bwMode="auto">
              <a:xfrm rot="5400000">
                <a:off x="11693346" y="4606177"/>
                <a:ext cx="82125" cy="133356"/>
              </a:xfrm>
              <a:prstGeom prst="triangle">
                <a:avLst/>
              </a:prstGeom>
              <a:solidFill>
                <a:srgbClr val="FFC00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27206" tIns="13602" rIns="27206" bIns="13602" numCol="1" spcCol="0" rtlCol="0" fromWordArt="0" anchor="ctr" anchorCtr="1" forceAA="0" compatLnSpc="1">
                <a:noAutofit/>
              </a:bodyPr>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sp>
            <p:nvSpPr>
              <p:cNvPr id="116" name="等腰三角形 115"/>
              <p:cNvSpPr/>
              <p:nvPr/>
            </p:nvSpPr>
            <p:spPr bwMode="auto">
              <a:xfrm rot="19848868">
                <a:off x="11510648" y="4684844"/>
                <a:ext cx="111697" cy="139620"/>
              </a:xfrm>
              <a:prstGeom prst="triangle">
                <a:avLst/>
              </a:prstGeom>
              <a:solidFill>
                <a:srgbClr val="92D05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27206" tIns="13602" rIns="27206" bIns="13602" numCol="1" spcCol="0" rtlCol="0" fromWordArt="0" anchor="ctr" anchorCtr="1" forceAA="0" compatLnSpc="1">
                <a:noAutofit/>
              </a:bodyPr>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sp>
            <p:nvSpPr>
              <p:cNvPr id="117" name="等腰三角形 116"/>
              <p:cNvSpPr/>
              <p:nvPr/>
            </p:nvSpPr>
            <p:spPr bwMode="auto">
              <a:xfrm rot="4642344">
                <a:off x="11702316" y="4705072"/>
                <a:ext cx="136562" cy="88080"/>
              </a:xfrm>
              <a:prstGeom prst="triangle">
                <a:avLst/>
              </a:prstGeom>
              <a:solidFill>
                <a:srgbClr val="FFC00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27206" tIns="13602" rIns="27206" bIns="13602" numCol="1" spcCol="0" rtlCol="0" fromWordArt="0" anchor="ctr" anchorCtr="1" forceAA="0" compatLnSpc="1">
                <a:noAutofit/>
              </a:bodyPr>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sp>
            <p:nvSpPr>
              <p:cNvPr id="118" name="等腰三角形 117"/>
              <p:cNvSpPr/>
              <p:nvPr/>
            </p:nvSpPr>
            <p:spPr bwMode="auto">
              <a:xfrm rot="16548254">
                <a:off x="11608970" y="4812562"/>
                <a:ext cx="65253" cy="144342"/>
              </a:xfrm>
              <a:prstGeom prst="triangle">
                <a:avLst/>
              </a:prstGeom>
              <a:solidFill>
                <a:srgbClr val="92D05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27206" tIns="13602" rIns="27206" bIns="13602" numCol="1" spcCol="0" rtlCol="0" fromWordArt="0" anchor="ctr" anchorCtr="1" forceAA="0" compatLnSpc="1">
                <a:noAutofit/>
              </a:bodyPr>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grpSp>
        <p:sp>
          <p:nvSpPr>
            <p:cNvPr id="119" name="梯形 118"/>
            <p:cNvSpPr/>
            <p:nvPr/>
          </p:nvSpPr>
          <p:spPr>
            <a:xfrm>
              <a:off x="1149699" y="4389922"/>
              <a:ext cx="5040000" cy="720000"/>
            </a:xfrm>
            <a:prstGeom prst="trapezoid">
              <a:avLst>
                <a:gd name="adj" fmla="val 135325"/>
              </a:avLst>
            </a:prstGeom>
            <a:gradFill>
              <a:gsLst>
                <a:gs pos="0">
                  <a:srgbClr val="2DB5C6">
                    <a:alpha val="0"/>
                  </a:srgbClr>
                </a:gs>
                <a:gs pos="100000">
                  <a:srgbClr val="14A8ED">
                    <a:alpha val="40000"/>
                  </a:srgbClr>
                </a:gs>
              </a:gsLst>
              <a:lin ang="5400000" scaled="0"/>
            </a:gradFill>
            <a:ln w="6350" cap="flat" cmpd="sng" algn="ctr">
              <a:noFill/>
              <a:prstDash val="solid"/>
              <a:miter lim="800000"/>
            </a:ln>
            <a:effectLst/>
          </p:spPr>
          <p:txBody>
            <a:bodyPr wrap="square" lIns="182823" tIns="91411" rIns="182823" bIns="91411" rtlCol="0" anchor="ctr">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sp>
          <p:nvSpPr>
            <p:cNvPr id="120" name="文本框 119"/>
            <p:cNvSpPr txBox="1"/>
            <p:nvPr/>
          </p:nvSpPr>
          <p:spPr>
            <a:xfrm>
              <a:off x="2167362" y="4220041"/>
              <a:ext cx="391133" cy="169277"/>
            </a:xfrm>
            <a:prstGeom prst="rect">
              <a:avLst/>
            </a:prstGeom>
            <a:noFill/>
            <a:ln w="12700">
              <a:noFill/>
            </a:ln>
          </p:spPr>
          <p:txBody>
            <a:bodyPr wrap="none" lIns="0" tIns="0" rIns="0" bIns="0" rtlCol="0">
              <a:spAutoFit/>
            </a:bodyPr>
            <a:lstStyle/>
            <a:p>
              <a:pPr algn="ctr"/>
              <a:r>
                <a:rPr kumimoji="1" lang="en-US" altLang="zh-CN" sz="1100" b="1" dirty="0" smtClean="0">
                  <a:solidFill>
                    <a:srgbClr val="FFFFFF"/>
                  </a:solidFill>
                  <a:latin typeface="+mn-ea"/>
                  <a:ea typeface="+mn-ea"/>
                </a:rPr>
                <a:t>HDFS</a:t>
              </a:r>
              <a:endParaRPr kumimoji="1" lang="zh-CN" altLang="en-US" sz="1100" b="1" dirty="0" smtClean="0">
                <a:solidFill>
                  <a:srgbClr val="FFFFFF"/>
                </a:solidFill>
                <a:latin typeface="+mn-ea"/>
                <a:ea typeface="+mn-ea"/>
              </a:endParaRPr>
            </a:p>
          </p:txBody>
        </p:sp>
        <p:sp>
          <p:nvSpPr>
            <p:cNvPr id="121" name="文本框 120"/>
            <p:cNvSpPr txBox="1"/>
            <p:nvPr/>
          </p:nvSpPr>
          <p:spPr>
            <a:xfrm>
              <a:off x="3412198" y="4220041"/>
              <a:ext cx="440826" cy="169277"/>
            </a:xfrm>
            <a:prstGeom prst="rect">
              <a:avLst/>
            </a:prstGeom>
            <a:noFill/>
            <a:ln w="12700">
              <a:noFill/>
            </a:ln>
          </p:spPr>
          <p:txBody>
            <a:bodyPr wrap="none" lIns="0" tIns="0" rIns="0" bIns="0" rtlCol="0">
              <a:spAutoFit/>
            </a:bodyPr>
            <a:lstStyle/>
            <a:p>
              <a:pPr algn="ctr"/>
              <a:r>
                <a:rPr kumimoji="1" lang="en-US" altLang="zh-CN" sz="1100" b="1" dirty="0" smtClean="0">
                  <a:solidFill>
                    <a:srgbClr val="FFFFFF"/>
                  </a:solidFill>
                  <a:latin typeface="+mn-ea"/>
                  <a:ea typeface="+mn-ea"/>
                </a:rPr>
                <a:t>POSIX</a:t>
              </a:r>
              <a:endParaRPr kumimoji="1" lang="zh-CN" altLang="en-US" sz="1100" b="1" dirty="0" smtClean="0">
                <a:solidFill>
                  <a:srgbClr val="FFFFFF"/>
                </a:solidFill>
                <a:latin typeface="+mn-ea"/>
                <a:ea typeface="+mn-ea"/>
              </a:endParaRPr>
            </a:p>
          </p:txBody>
        </p:sp>
        <p:sp>
          <p:nvSpPr>
            <p:cNvPr id="122" name="文本框 121"/>
            <p:cNvSpPr txBox="1"/>
            <p:nvPr/>
          </p:nvSpPr>
          <p:spPr>
            <a:xfrm>
              <a:off x="4559917" y="4220041"/>
              <a:ext cx="585096" cy="169277"/>
            </a:xfrm>
            <a:prstGeom prst="rect">
              <a:avLst/>
            </a:prstGeom>
            <a:noFill/>
            <a:ln w="12700">
              <a:noFill/>
            </a:ln>
          </p:spPr>
          <p:txBody>
            <a:bodyPr wrap="none" lIns="0" tIns="0" rIns="0" bIns="0" rtlCol="0">
              <a:spAutoFit/>
            </a:bodyPr>
            <a:lstStyle/>
            <a:p>
              <a:pPr algn="ctr"/>
              <a:r>
                <a:rPr kumimoji="1" lang="en-US" altLang="zh-CN" sz="1100" b="1" dirty="0" smtClean="0">
                  <a:solidFill>
                    <a:srgbClr val="FFFFFF"/>
                  </a:solidFill>
                  <a:latin typeface="+mn-ea"/>
                  <a:ea typeface="+mn-ea"/>
                </a:rPr>
                <a:t>OBS API</a:t>
              </a:r>
              <a:endParaRPr kumimoji="1" lang="zh-CN" altLang="en-US" sz="1100" b="1" dirty="0" smtClean="0">
                <a:solidFill>
                  <a:srgbClr val="FFFFFF"/>
                </a:solidFill>
                <a:latin typeface="+mn-ea"/>
                <a:ea typeface="+mn-ea"/>
              </a:endParaRPr>
            </a:p>
          </p:txBody>
        </p:sp>
        <p:sp>
          <p:nvSpPr>
            <p:cNvPr id="123" name="文本框 122"/>
            <p:cNvSpPr txBox="1"/>
            <p:nvPr/>
          </p:nvSpPr>
          <p:spPr>
            <a:xfrm>
              <a:off x="1633209" y="3774479"/>
              <a:ext cx="1213295" cy="215444"/>
            </a:xfrm>
            <a:prstGeom prst="rect">
              <a:avLst/>
            </a:prstGeom>
            <a:noFill/>
            <a:ln w="12700">
              <a:noFill/>
            </a:ln>
          </p:spPr>
          <p:txBody>
            <a:bodyPr wrap="square" lIns="0" tIns="0" rIns="0" bIns="0" rtlCol="0">
              <a:spAutoFit/>
            </a:bodyPr>
            <a:lstStyle/>
            <a:p>
              <a:pPr algn="ctr" defTabSz="1219200"/>
              <a:r>
                <a:rPr lang="zh-CN" altLang="en-US" sz="1400" b="1" dirty="0" smtClean="0">
                  <a:solidFill>
                    <a:schemeClr val="bg1"/>
                  </a:solidFill>
                  <a:latin typeface="+mn-ea"/>
                  <a:ea typeface="+mn-ea"/>
                </a:rPr>
                <a:t>云容器</a:t>
              </a:r>
              <a:endParaRPr lang="zh-CN" altLang="en-US" sz="1400" b="1" dirty="0">
                <a:solidFill>
                  <a:schemeClr val="bg1"/>
                </a:solidFill>
                <a:latin typeface="+mn-ea"/>
                <a:ea typeface="+mn-ea"/>
              </a:endParaRPr>
            </a:p>
          </p:txBody>
        </p:sp>
        <p:sp>
          <p:nvSpPr>
            <p:cNvPr id="124" name="文本框 123"/>
            <p:cNvSpPr txBox="1"/>
            <p:nvPr/>
          </p:nvSpPr>
          <p:spPr>
            <a:xfrm>
              <a:off x="1189440"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日志分析</a:t>
              </a:r>
              <a:endParaRPr kumimoji="1" lang="zh-CN" altLang="en-US" sz="1000" b="1" dirty="0" smtClean="0">
                <a:solidFill>
                  <a:srgbClr val="FFFFFF"/>
                </a:solidFill>
                <a:latin typeface="+mn-ea"/>
                <a:ea typeface="+mn-ea"/>
              </a:endParaRPr>
            </a:p>
          </p:txBody>
        </p:sp>
        <p:sp>
          <p:nvSpPr>
            <p:cNvPr id="125" name="文本框 124"/>
            <p:cNvSpPr txBox="1"/>
            <p:nvPr/>
          </p:nvSpPr>
          <p:spPr>
            <a:xfrm>
              <a:off x="1975674"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统计报表</a:t>
              </a:r>
              <a:endParaRPr kumimoji="1" lang="zh-CN" altLang="en-US" sz="1000" b="1" dirty="0" smtClean="0">
                <a:solidFill>
                  <a:srgbClr val="FFFFFF"/>
                </a:solidFill>
                <a:latin typeface="+mn-ea"/>
                <a:ea typeface="+mn-ea"/>
              </a:endParaRPr>
            </a:p>
          </p:txBody>
        </p:sp>
        <p:sp>
          <p:nvSpPr>
            <p:cNvPr id="126" name="文本框 125"/>
            <p:cNvSpPr txBox="1"/>
            <p:nvPr/>
          </p:nvSpPr>
          <p:spPr>
            <a:xfrm>
              <a:off x="2745077"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推荐系统</a:t>
              </a:r>
              <a:endParaRPr kumimoji="1" lang="zh-CN" altLang="en-US" sz="1000" b="1" dirty="0" smtClean="0">
                <a:solidFill>
                  <a:srgbClr val="FFFFFF"/>
                </a:solidFill>
                <a:latin typeface="+mn-ea"/>
                <a:ea typeface="+mn-ea"/>
              </a:endParaRPr>
            </a:p>
          </p:txBody>
        </p:sp>
        <p:sp>
          <p:nvSpPr>
            <p:cNvPr id="127" name="文本框 126"/>
            <p:cNvSpPr txBox="1"/>
            <p:nvPr/>
          </p:nvSpPr>
          <p:spPr>
            <a:xfrm>
              <a:off x="3519458"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搜索爬虫</a:t>
              </a:r>
              <a:endParaRPr kumimoji="1" lang="zh-CN" altLang="en-US" sz="1000" b="1" dirty="0" smtClean="0">
                <a:solidFill>
                  <a:srgbClr val="FFFFFF"/>
                </a:solidFill>
                <a:latin typeface="+mn-ea"/>
                <a:ea typeface="+mn-ea"/>
              </a:endParaRPr>
            </a:p>
          </p:txBody>
        </p:sp>
        <p:sp>
          <p:nvSpPr>
            <p:cNvPr id="128" name="文本框 127"/>
            <p:cNvSpPr txBox="1"/>
            <p:nvPr/>
          </p:nvSpPr>
          <p:spPr>
            <a:xfrm>
              <a:off x="4290391"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车联网</a:t>
              </a:r>
              <a:endParaRPr kumimoji="1" lang="zh-CN" altLang="en-US" sz="1000" b="1" dirty="0" smtClean="0">
                <a:solidFill>
                  <a:srgbClr val="FFFFFF"/>
                </a:solidFill>
                <a:latin typeface="+mn-ea"/>
                <a:ea typeface="+mn-ea"/>
              </a:endParaRPr>
            </a:p>
          </p:txBody>
        </p:sp>
        <p:grpSp>
          <p:nvGrpSpPr>
            <p:cNvPr id="129" name="组合 128"/>
            <p:cNvGrpSpPr/>
            <p:nvPr/>
          </p:nvGrpSpPr>
          <p:grpSpPr>
            <a:xfrm>
              <a:off x="1398017" y="1890382"/>
              <a:ext cx="420176" cy="420175"/>
              <a:chOff x="5888293" y="3218913"/>
              <a:chExt cx="420176" cy="420175"/>
            </a:xfrm>
          </p:grpSpPr>
          <p:sp>
            <p:nvSpPr>
              <p:cNvPr id="130" name="矩形 129"/>
              <p:cNvSpPr/>
              <p:nvPr/>
            </p:nvSpPr>
            <p:spPr bwMode="auto">
              <a:xfrm>
                <a:off x="5900381" y="3231000"/>
                <a:ext cx="396000" cy="396000"/>
              </a:xfrm>
              <a:prstGeom prst="rect">
                <a:avLst/>
              </a:prstGeom>
              <a:solidFill>
                <a:srgbClr val="FFFFFF"/>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6" tIns="13602" rIns="27206" bIns="13602" rtlCol="0" anchor="ctr" anchorCtr="1"/>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pic>
            <p:nvPicPr>
              <p:cNvPr id="131" name="Picture 2"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8293" y="3218913"/>
                <a:ext cx="420176" cy="420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16" descr="ç¸å³å¾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905" y="1782045"/>
              <a:ext cx="726104" cy="56317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descr="ç¸å³å¾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0989" y="1809110"/>
              <a:ext cx="486372" cy="525807"/>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8" descr="ç¸å³å¾ç"/>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889" b="93778" l="0" r="100000"/>
                      </a14:imgEffect>
                    </a14:imgLayer>
                  </a14:imgProps>
                </a:ext>
                <a:ext uri="{28A0092B-C50C-407E-A947-70E740481C1C}">
                  <a14:useLocalDpi xmlns:a14="http://schemas.microsoft.com/office/drawing/2010/main" val="0"/>
                </a:ext>
              </a:extLst>
            </a:blip>
            <a:srcRect/>
            <a:stretch>
              <a:fillRect/>
            </a:stretch>
          </p:blipFill>
          <p:spPr bwMode="auto">
            <a:xfrm>
              <a:off x="2183096" y="1841847"/>
              <a:ext cx="451860" cy="45186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6" descr="ç¸å³å¾ç"/>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579" y="1890382"/>
              <a:ext cx="437550" cy="377720"/>
            </a:xfrm>
            <a:prstGeom prst="rect">
              <a:avLst/>
            </a:prstGeom>
            <a:noFill/>
            <a:extLst>
              <a:ext uri="{909E8E84-426E-40DD-AFC4-6F175D3DCCD1}">
                <a14:hiddenFill xmlns:a14="http://schemas.microsoft.com/office/drawing/2010/main">
                  <a:solidFill>
                    <a:srgbClr val="FFFFFF"/>
                  </a:solidFill>
                </a14:hiddenFill>
              </a:ext>
            </a:extLst>
          </p:spPr>
        </p:pic>
        <p:sp>
          <p:nvSpPr>
            <p:cNvPr id="136" name="文本框 135"/>
            <p:cNvSpPr txBox="1"/>
            <p:nvPr/>
          </p:nvSpPr>
          <p:spPr>
            <a:xfrm>
              <a:off x="5129788" y="2393919"/>
              <a:ext cx="845760" cy="153888"/>
            </a:xfrm>
            <a:prstGeom prst="rect">
              <a:avLst/>
            </a:prstGeom>
            <a:noFill/>
          </p:spPr>
          <p:txBody>
            <a:bodyPr wrap="square" lIns="0" tIns="0" rIns="0" bIns="0" rtlCol="0">
              <a:spAutoFit/>
            </a:bodyPr>
            <a:lstStyle/>
            <a:p>
              <a:pPr algn="ctr"/>
              <a:r>
                <a:rPr kumimoji="1" lang="zh-CN" altLang="en-US" sz="1000" b="1" dirty="0" smtClean="0">
                  <a:solidFill>
                    <a:srgbClr val="FFFFFF"/>
                  </a:solidFill>
                  <a:latin typeface="+mn-ea"/>
                  <a:ea typeface="+mn-ea"/>
                </a:rPr>
                <a:t>卫星影像</a:t>
              </a:r>
              <a:endParaRPr kumimoji="1" lang="zh-CN" altLang="en-US" sz="1000" b="1" dirty="0" smtClean="0">
                <a:solidFill>
                  <a:srgbClr val="FFFFFF"/>
                </a:solidFill>
                <a:latin typeface="+mn-ea"/>
                <a:ea typeface="+mn-ea"/>
              </a:endParaRPr>
            </a:p>
          </p:txBody>
        </p:sp>
        <p:sp>
          <p:nvSpPr>
            <p:cNvPr id="137" name="文本框 136"/>
            <p:cNvSpPr txBox="1"/>
            <p:nvPr/>
          </p:nvSpPr>
          <p:spPr>
            <a:xfrm>
              <a:off x="2553109" y="4637428"/>
              <a:ext cx="2159003" cy="246221"/>
            </a:xfrm>
            <a:prstGeom prst="rect">
              <a:avLst/>
            </a:prstGeom>
            <a:noFill/>
          </p:spPr>
          <p:txBody>
            <a:bodyPr wrap="square" lIns="0" tIns="0" rIns="0" bIns="0" rtlCol="0">
              <a:spAutoFit/>
            </a:bodyPr>
            <a:lstStyle/>
            <a:p>
              <a:pPr algn="ctr" defTabSz="1219200"/>
              <a:r>
                <a:rPr lang="en-US" altLang="zh-CN" sz="1600" b="1" dirty="0">
                  <a:solidFill>
                    <a:schemeClr val="bg1"/>
                  </a:solidFill>
                  <a:latin typeface="+mn-ea"/>
                  <a:ea typeface="+mn-ea"/>
                </a:rPr>
                <a:t>OBS</a:t>
              </a:r>
              <a:r>
                <a:rPr lang="zh-CN" altLang="en-US" sz="1600" b="1" dirty="0">
                  <a:solidFill>
                    <a:schemeClr val="bg1"/>
                  </a:solidFill>
                  <a:latin typeface="+mn-ea"/>
                  <a:ea typeface="+mn-ea"/>
                </a:rPr>
                <a:t>对象存储服务</a:t>
              </a:r>
              <a:endParaRPr lang="zh-CN" altLang="en-US" sz="1600" b="1" dirty="0">
                <a:solidFill>
                  <a:schemeClr val="bg1"/>
                </a:solidFill>
                <a:latin typeface="+mn-ea"/>
                <a:ea typeface="+mn-ea"/>
              </a:endParaRPr>
            </a:p>
          </p:txBody>
        </p:sp>
        <p:sp>
          <p:nvSpPr>
            <p:cNvPr id="138" name="文本框 137"/>
            <p:cNvSpPr txBox="1"/>
            <p:nvPr/>
          </p:nvSpPr>
          <p:spPr>
            <a:xfrm>
              <a:off x="2881855" y="4904671"/>
              <a:ext cx="1545424" cy="184666"/>
            </a:xfrm>
            <a:prstGeom prst="rect">
              <a:avLst/>
            </a:prstGeom>
            <a:noFill/>
            <a:ln w="12700">
              <a:noFill/>
            </a:ln>
          </p:spPr>
          <p:txBody>
            <a:bodyPr wrap="none" lIns="0" tIns="0" rIns="0" bIns="0" rtlCol="0">
              <a:spAutoFit/>
            </a:bodyPr>
            <a:lstStyle/>
            <a:p>
              <a:pPr algn="ctr"/>
              <a:r>
                <a:rPr kumimoji="1" lang="en-US" altLang="zh-CN" sz="1200" b="1" dirty="0" smtClean="0">
                  <a:solidFill>
                    <a:srgbClr val="FFFFFF"/>
                  </a:solidFill>
                  <a:latin typeface="+mn-ea"/>
                  <a:ea typeface="+mn-ea"/>
                </a:rPr>
                <a:t>Data Multi-Protocol</a:t>
              </a:r>
              <a:endParaRPr kumimoji="1" lang="zh-CN" altLang="en-US" sz="1200" b="1" dirty="0" smtClean="0">
                <a:solidFill>
                  <a:srgbClr val="FFFFFF"/>
                </a:solidFill>
                <a:latin typeface="+mn-ea"/>
                <a:ea typeface="+mn-ea"/>
              </a:endParaRPr>
            </a:p>
          </p:txBody>
        </p:sp>
        <p:sp>
          <p:nvSpPr>
            <p:cNvPr id="139" name="矩形 138"/>
            <p:cNvSpPr/>
            <p:nvPr/>
          </p:nvSpPr>
          <p:spPr>
            <a:xfrm>
              <a:off x="4542932" y="1395267"/>
              <a:ext cx="1107996" cy="276999"/>
            </a:xfrm>
            <a:prstGeom prst="rect">
              <a:avLst/>
            </a:prstGeom>
          </p:spPr>
          <p:txBody>
            <a:bodyPr wrap="none">
              <a:spAutoFit/>
            </a:bodyPr>
            <a:lstStyle/>
            <a:p>
              <a:r>
                <a:rPr lang="zh-CN" altLang="en-US" sz="1200" dirty="0" smtClean="0">
                  <a:solidFill>
                    <a:srgbClr val="FFFFFF"/>
                  </a:solidFill>
                  <a:latin typeface="+mn-ea"/>
                  <a:ea typeface="+mn-ea"/>
                </a:rPr>
                <a:t>打破数据孤岛</a:t>
              </a:r>
              <a:endParaRPr lang="zh-CN" altLang="en-US" sz="1200" dirty="0">
                <a:solidFill>
                  <a:srgbClr val="FFFFFF"/>
                </a:solidFill>
                <a:latin typeface="+mn-ea"/>
                <a:ea typeface="+mn-ea"/>
              </a:endParaRPr>
            </a:p>
          </p:txBody>
        </p:sp>
        <p:sp>
          <p:nvSpPr>
            <p:cNvPr id="140" name="矩形 139"/>
            <p:cNvSpPr/>
            <p:nvPr/>
          </p:nvSpPr>
          <p:spPr>
            <a:xfrm>
              <a:off x="3133765" y="1397399"/>
              <a:ext cx="1107996" cy="276999"/>
            </a:xfrm>
            <a:prstGeom prst="rect">
              <a:avLst/>
            </a:prstGeom>
          </p:spPr>
          <p:txBody>
            <a:bodyPr wrap="none">
              <a:spAutoFit/>
            </a:bodyPr>
            <a:lstStyle/>
            <a:p>
              <a:r>
                <a:rPr lang="zh-CN" altLang="en-US" sz="1200" dirty="0" smtClean="0">
                  <a:solidFill>
                    <a:srgbClr val="FFFFFF"/>
                  </a:solidFill>
                  <a:latin typeface="+mn-ea"/>
                  <a:ea typeface="+mn-ea"/>
                </a:rPr>
                <a:t>资源高效利用</a:t>
              </a:r>
              <a:endParaRPr lang="zh-CN" altLang="en-US" sz="1200" dirty="0">
                <a:solidFill>
                  <a:srgbClr val="FFFFFF"/>
                </a:solidFill>
                <a:latin typeface="+mn-ea"/>
                <a:ea typeface="+mn-ea"/>
              </a:endParaRPr>
            </a:p>
          </p:txBody>
        </p:sp>
        <p:grpSp>
          <p:nvGrpSpPr>
            <p:cNvPr id="141" name="组合 140"/>
            <p:cNvGrpSpPr>
              <a:grpSpLocks noChangeAspect="1"/>
            </p:cNvGrpSpPr>
            <p:nvPr/>
          </p:nvGrpSpPr>
          <p:grpSpPr>
            <a:xfrm>
              <a:off x="1550148" y="1430985"/>
              <a:ext cx="219949" cy="191566"/>
              <a:chOff x="6321378" y="3141762"/>
              <a:chExt cx="1037132" cy="564151"/>
            </a:xfrm>
          </p:grpSpPr>
          <p:sp>
            <p:nvSpPr>
              <p:cNvPr id="142" name="燕尾形 88"/>
              <p:cNvSpPr/>
              <p:nvPr/>
            </p:nvSpPr>
            <p:spPr>
              <a:xfrm>
                <a:off x="6321378"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sp>
            <p:nvSpPr>
              <p:cNvPr id="143" name="燕尾形 88"/>
              <p:cNvSpPr/>
              <p:nvPr/>
            </p:nvSpPr>
            <p:spPr>
              <a:xfrm>
                <a:off x="6854452"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grpSp>
        <p:grpSp>
          <p:nvGrpSpPr>
            <p:cNvPr id="144" name="组合 143"/>
            <p:cNvGrpSpPr>
              <a:grpSpLocks noChangeAspect="1"/>
            </p:cNvGrpSpPr>
            <p:nvPr/>
          </p:nvGrpSpPr>
          <p:grpSpPr>
            <a:xfrm>
              <a:off x="2944002" y="1430985"/>
              <a:ext cx="219949" cy="191566"/>
              <a:chOff x="6321378" y="3141762"/>
              <a:chExt cx="1037132" cy="564151"/>
            </a:xfrm>
          </p:grpSpPr>
          <p:sp>
            <p:nvSpPr>
              <p:cNvPr id="145" name="燕尾形 88"/>
              <p:cNvSpPr/>
              <p:nvPr/>
            </p:nvSpPr>
            <p:spPr>
              <a:xfrm>
                <a:off x="6321378"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sp>
            <p:nvSpPr>
              <p:cNvPr id="146" name="燕尾形 88"/>
              <p:cNvSpPr/>
              <p:nvPr/>
            </p:nvSpPr>
            <p:spPr>
              <a:xfrm>
                <a:off x="6854452"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grpSp>
        <p:grpSp>
          <p:nvGrpSpPr>
            <p:cNvPr id="147" name="组合 146"/>
            <p:cNvGrpSpPr>
              <a:grpSpLocks noChangeAspect="1"/>
            </p:cNvGrpSpPr>
            <p:nvPr/>
          </p:nvGrpSpPr>
          <p:grpSpPr>
            <a:xfrm>
              <a:off x="4319065" y="1430985"/>
              <a:ext cx="219949" cy="191566"/>
              <a:chOff x="6321378" y="3141762"/>
              <a:chExt cx="1037132" cy="564151"/>
            </a:xfrm>
          </p:grpSpPr>
          <p:sp>
            <p:nvSpPr>
              <p:cNvPr id="148" name="燕尾形 88"/>
              <p:cNvSpPr/>
              <p:nvPr/>
            </p:nvSpPr>
            <p:spPr>
              <a:xfrm>
                <a:off x="6321378"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sp>
            <p:nvSpPr>
              <p:cNvPr id="149" name="燕尾形 88"/>
              <p:cNvSpPr/>
              <p:nvPr/>
            </p:nvSpPr>
            <p:spPr>
              <a:xfrm>
                <a:off x="6854452" y="3141762"/>
                <a:ext cx="504058" cy="564151"/>
              </a:xfrm>
              <a:prstGeom prst="chevron">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lvl="4" indent="-179705" algn="ctr" defTabSz="1852295">
                  <a:spcBef>
                    <a:spcPts val="600"/>
                  </a:spcBef>
                  <a:buClr>
                    <a:prstClr val="white"/>
                  </a:buClr>
                  <a:buSzPct val="60000"/>
                  <a:defRPr/>
                </a:pPr>
                <a:endParaRPr lang="zh-CN" altLang="en-US" sz="1200" b="1">
                  <a:solidFill>
                    <a:schemeClr val="bg1"/>
                  </a:solidFill>
                  <a:effectLst>
                    <a:outerShdw blurRad="38100" dist="38100" dir="2700000" algn="tl">
                      <a:srgbClr val="000000">
                        <a:alpha val="43137"/>
                      </a:srgbClr>
                    </a:outerShdw>
                  </a:effectLst>
                  <a:latin typeface="+mn-ea"/>
                  <a:sym typeface="Microsoft YaHei Bold" pitchFamily="-84" charset="-122"/>
                </a:endParaRPr>
              </a:p>
            </p:txBody>
          </p:sp>
        </p:grpSp>
        <p:sp>
          <p:nvSpPr>
            <p:cNvPr id="150" name="文本框 149"/>
            <p:cNvSpPr txBox="1"/>
            <p:nvPr/>
          </p:nvSpPr>
          <p:spPr>
            <a:xfrm>
              <a:off x="3063050" y="3782873"/>
              <a:ext cx="1213295" cy="215444"/>
            </a:xfrm>
            <a:prstGeom prst="rect">
              <a:avLst/>
            </a:prstGeom>
            <a:noFill/>
            <a:ln w="12700">
              <a:noFill/>
            </a:ln>
          </p:spPr>
          <p:txBody>
            <a:bodyPr wrap="square" lIns="0" tIns="0" rIns="0" bIns="0" rtlCol="0">
              <a:spAutoFit/>
            </a:bodyPr>
            <a:lstStyle/>
            <a:p>
              <a:pPr algn="ctr" defTabSz="1219200"/>
              <a:r>
                <a:rPr lang="zh-CN" altLang="en-US" sz="1400" b="1" dirty="0" smtClean="0">
                  <a:solidFill>
                    <a:schemeClr val="bg1"/>
                  </a:solidFill>
                  <a:latin typeface="+mn-ea"/>
                  <a:ea typeface="+mn-ea"/>
                </a:rPr>
                <a:t>弹性云服务器</a:t>
              </a:r>
              <a:endParaRPr lang="zh-CN" altLang="en-US" sz="1400" b="1" dirty="0">
                <a:solidFill>
                  <a:schemeClr val="bg1"/>
                </a:solidFill>
                <a:latin typeface="+mn-ea"/>
                <a:ea typeface="+mn-ea"/>
              </a:endParaRPr>
            </a:p>
          </p:txBody>
        </p:sp>
        <p:sp>
          <p:nvSpPr>
            <p:cNvPr id="151" name="文本框 150"/>
            <p:cNvSpPr txBox="1"/>
            <p:nvPr/>
          </p:nvSpPr>
          <p:spPr>
            <a:xfrm>
              <a:off x="4572924" y="3776104"/>
              <a:ext cx="1213295" cy="215444"/>
            </a:xfrm>
            <a:prstGeom prst="rect">
              <a:avLst/>
            </a:prstGeom>
            <a:noFill/>
            <a:ln w="12700">
              <a:noFill/>
            </a:ln>
          </p:spPr>
          <p:txBody>
            <a:bodyPr wrap="square" lIns="0" tIns="0" rIns="0" bIns="0" rtlCol="0">
              <a:spAutoFit/>
            </a:bodyPr>
            <a:lstStyle/>
            <a:p>
              <a:pPr algn="ctr" defTabSz="1219200"/>
              <a:r>
                <a:rPr lang="zh-CN" altLang="en-US" sz="1400" b="1" dirty="0" smtClean="0">
                  <a:solidFill>
                    <a:schemeClr val="bg1"/>
                  </a:solidFill>
                  <a:latin typeface="+mn-ea"/>
                  <a:ea typeface="+mn-ea"/>
                </a:rPr>
                <a:t>裸金属服务器</a:t>
              </a:r>
              <a:endParaRPr lang="zh-CN" altLang="en-US" sz="1400" b="1" dirty="0">
                <a:solidFill>
                  <a:schemeClr val="bg1"/>
                </a:solidFill>
                <a:latin typeface="+mn-ea"/>
                <a:ea typeface="+mn-ea"/>
              </a:endParaRPr>
            </a:p>
          </p:txBody>
        </p:sp>
        <p:sp>
          <p:nvSpPr>
            <p:cNvPr id="152" name="文本框 151"/>
            <p:cNvSpPr txBox="1"/>
            <p:nvPr/>
          </p:nvSpPr>
          <p:spPr>
            <a:xfrm>
              <a:off x="2884322" y="5568491"/>
              <a:ext cx="2089577" cy="215444"/>
            </a:xfrm>
            <a:prstGeom prst="rect">
              <a:avLst/>
            </a:prstGeom>
            <a:noFill/>
            <a:ln w="12700">
              <a:noFill/>
            </a:ln>
          </p:spPr>
          <p:txBody>
            <a:bodyPr wrap="square" lIns="0" tIns="0" rIns="0" bIns="0" rtlCol="0">
              <a:spAutoFit/>
            </a:bodyPr>
            <a:lstStyle/>
            <a:p>
              <a:pPr algn="ctr"/>
              <a:r>
                <a:rPr kumimoji="1" lang="zh-CN" altLang="en-US" sz="1400" b="1" dirty="0" smtClean="0">
                  <a:solidFill>
                    <a:srgbClr val="FFFFFF"/>
                  </a:solidFill>
                  <a:latin typeface="+mn-ea"/>
                  <a:ea typeface="+mn-ea"/>
                </a:rPr>
                <a:t>鲲鹏，高效算力底座</a:t>
              </a:r>
              <a:endParaRPr kumimoji="1" lang="zh-CN" altLang="en-US" sz="1400" b="1" dirty="0" smtClean="0">
                <a:solidFill>
                  <a:srgbClr val="FFFFFF"/>
                </a:solidFill>
                <a:latin typeface="+mn-ea"/>
                <a:ea typeface="+mn-ea"/>
              </a:endParaRPr>
            </a:p>
          </p:txBody>
        </p:sp>
        <p:pic>
          <p:nvPicPr>
            <p:cNvPr id="153" name="图片 1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6100" y="5476480"/>
              <a:ext cx="533212" cy="427462"/>
            </a:xfrm>
            <a:prstGeom prst="rect">
              <a:avLst/>
            </a:prstGeom>
          </p:spPr>
        </p:pic>
        <p:sp>
          <p:nvSpPr>
            <p:cNvPr id="154" name="圆角矩形 153"/>
            <p:cNvSpPr/>
            <p:nvPr/>
          </p:nvSpPr>
          <p:spPr>
            <a:xfrm>
              <a:off x="1394248" y="2899341"/>
              <a:ext cx="2265706" cy="636394"/>
            </a:xfrm>
            <a:prstGeom prst="roundRect">
              <a:avLst>
                <a:gd name="adj" fmla="val 8317"/>
              </a:avLst>
            </a:prstGeom>
            <a:noFill/>
            <a:ln w="12700">
              <a:gradFill>
                <a:gsLst>
                  <a:gs pos="88000">
                    <a:srgbClr val="0081E2">
                      <a:alpha val="0"/>
                    </a:srgbClr>
                  </a:gs>
                  <a:gs pos="0">
                    <a:srgbClr val="37ECFF"/>
                  </a:gs>
                  <a:gs pos="53000">
                    <a:srgbClr val="0081E2"/>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prstClr val="white"/>
                </a:solidFill>
                <a:latin typeface="+mn-ea"/>
              </a:endParaRPr>
            </a:p>
          </p:txBody>
        </p:sp>
        <p:sp>
          <p:nvSpPr>
            <p:cNvPr id="155" name="圆角矩形 154"/>
            <p:cNvSpPr/>
            <p:nvPr/>
          </p:nvSpPr>
          <p:spPr>
            <a:xfrm>
              <a:off x="3756151" y="2898764"/>
              <a:ext cx="2178090" cy="636394"/>
            </a:xfrm>
            <a:prstGeom prst="roundRect">
              <a:avLst>
                <a:gd name="adj" fmla="val 8317"/>
              </a:avLst>
            </a:prstGeom>
            <a:noFill/>
            <a:ln w="12700">
              <a:gradFill>
                <a:gsLst>
                  <a:gs pos="88000">
                    <a:srgbClr val="0081E2">
                      <a:alpha val="0"/>
                    </a:srgbClr>
                  </a:gs>
                  <a:gs pos="0">
                    <a:srgbClr val="37ECFF"/>
                  </a:gs>
                  <a:gs pos="53000">
                    <a:srgbClr val="0081E2"/>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prstClr val="white"/>
                </a:solidFill>
                <a:latin typeface="+mn-ea"/>
              </a:endParaRPr>
            </a:p>
          </p:txBody>
        </p:sp>
        <p:sp>
          <p:nvSpPr>
            <p:cNvPr id="156" name="文本框 155"/>
            <p:cNvSpPr txBox="1"/>
            <p:nvPr/>
          </p:nvSpPr>
          <p:spPr>
            <a:xfrm>
              <a:off x="1585825" y="3365209"/>
              <a:ext cx="1808150" cy="161583"/>
            </a:xfrm>
            <a:prstGeom prst="rect">
              <a:avLst/>
            </a:prstGeom>
            <a:noFill/>
            <a:ln w="12700">
              <a:noFill/>
            </a:ln>
          </p:spPr>
          <p:txBody>
            <a:bodyPr wrap="square" lIns="0" tIns="0" rIns="0" bIns="0" rtlCol="0">
              <a:spAutoFit/>
            </a:bodyPr>
            <a:lstStyle/>
            <a:p>
              <a:pPr algn="ctr" defTabSz="1219200"/>
              <a:r>
                <a:rPr lang="zh-CN" altLang="en-US" sz="1050" b="1" dirty="0" smtClean="0">
                  <a:gradFill>
                    <a:gsLst>
                      <a:gs pos="94000">
                        <a:srgbClr val="0081E2"/>
                      </a:gs>
                      <a:gs pos="0">
                        <a:srgbClr val="37ECFF"/>
                      </a:gs>
                    </a:gsLst>
                    <a:lin ang="3000000" scaled="0"/>
                  </a:gradFill>
                  <a:latin typeface="+mn-ea"/>
                  <a:ea typeface="+mn-ea"/>
                </a:rPr>
                <a:t>华为云</a:t>
              </a:r>
              <a:r>
                <a:rPr lang="en-US" altLang="zh-CN" sz="1050" b="1" dirty="0" smtClean="0">
                  <a:gradFill>
                    <a:gsLst>
                      <a:gs pos="94000">
                        <a:srgbClr val="0081E2"/>
                      </a:gs>
                      <a:gs pos="0">
                        <a:srgbClr val="37ECFF"/>
                      </a:gs>
                    </a:gsLst>
                    <a:lin ang="3000000" scaled="0"/>
                  </a:gradFill>
                  <a:latin typeface="+mn-ea"/>
                  <a:ea typeface="+mn-ea"/>
                </a:rPr>
                <a:t>EI</a:t>
              </a:r>
              <a:r>
                <a:rPr lang="zh-CN" altLang="en-US" sz="1050" b="1" dirty="0" smtClean="0">
                  <a:gradFill>
                    <a:gsLst>
                      <a:gs pos="94000">
                        <a:srgbClr val="0081E2"/>
                      </a:gs>
                      <a:gs pos="0">
                        <a:srgbClr val="37ECFF"/>
                      </a:gs>
                    </a:gsLst>
                    <a:lin ang="3000000" scaled="0"/>
                  </a:gradFill>
                  <a:latin typeface="+mn-ea"/>
                  <a:ea typeface="+mn-ea"/>
                </a:rPr>
                <a:t>大数据服务</a:t>
              </a:r>
              <a:endParaRPr lang="zh-CN" altLang="en-US" sz="1050" b="1" dirty="0">
                <a:gradFill>
                  <a:gsLst>
                    <a:gs pos="94000">
                      <a:srgbClr val="0081E2"/>
                    </a:gs>
                    <a:gs pos="0">
                      <a:srgbClr val="37ECFF"/>
                    </a:gs>
                  </a:gsLst>
                  <a:lin ang="3000000" scaled="0"/>
                </a:gradFill>
                <a:latin typeface="+mn-ea"/>
                <a:ea typeface="+mn-ea"/>
              </a:endParaRPr>
            </a:p>
          </p:txBody>
        </p:sp>
        <p:sp>
          <p:nvSpPr>
            <p:cNvPr id="157" name="文本框 156"/>
            <p:cNvSpPr txBox="1"/>
            <p:nvPr/>
          </p:nvSpPr>
          <p:spPr>
            <a:xfrm>
              <a:off x="3926413" y="3363382"/>
              <a:ext cx="1808150" cy="161583"/>
            </a:xfrm>
            <a:prstGeom prst="rect">
              <a:avLst/>
            </a:prstGeom>
            <a:noFill/>
            <a:ln w="12700">
              <a:noFill/>
            </a:ln>
          </p:spPr>
          <p:txBody>
            <a:bodyPr wrap="square" lIns="0" tIns="0" rIns="0" bIns="0" rtlCol="0">
              <a:spAutoFit/>
            </a:bodyPr>
            <a:lstStyle/>
            <a:p>
              <a:pPr algn="ctr" defTabSz="1219200"/>
              <a:r>
                <a:rPr lang="zh-CN" altLang="en-US" sz="1050" b="1" dirty="0" smtClean="0">
                  <a:solidFill>
                    <a:schemeClr val="bg1"/>
                  </a:solidFill>
                  <a:latin typeface="+mn-ea"/>
                  <a:ea typeface="+mn-ea"/>
                </a:rPr>
                <a:t>开源和商用大数据软件</a:t>
              </a:r>
              <a:endParaRPr lang="zh-CN" altLang="en-US" sz="1050" b="1" dirty="0">
                <a:solidFill>
                  <a:schemeClr val="bg1"/>
                </a:solidFill>
                <a:latin typeface="+mn-ea"/>
                <a:ea typeface="+mn-ea"/>
              </a:endParaRPr>
            </a:p>
          </p:txBody>
        </p:sp>
        <p:sp>
          <p:nvSpPr>
            <p:cNvPr id="158" name="TextBox 73"/>
            <p:cNvSpPr txBox="1"/>
            <p:nvPr/>
          </p:nvSpPr>
          <p:spPr>
            <a:xfrm>
              <a:off x="1576222" y="3121323"/>
              <a:ext cx="386644" cy="246221"/>
            </a:xfrm>
            <a:prstGeom prst="rect">
              <a:avLst/>
            </a:prstGeom>
            <a:noFill/>
          </p:spPr>
          <p:txBody>
            <a:bodyPr wrap="none" rtlCol="0">
              <a:spAutoFit/>
            </a:bodyPr>
            <a:lstStyle/>
            <a:p>
              <a:pPr algn="ctr">
                <a:buNone/>
              </a:pPr>
              <a:r>
                <a:rPr lang="en-US" sz="1000" dirty="0" smtClean="0">
                  <a:solidFill>
                    <a:srgbClr val="FFFFFF"/>
                  </a:solidFill>
                  <a:latin typeface="+mn-ea"/>
                  <a:ea typeface="+mn-ea"/>
                </a:rPr>
                <a:t>DLI</a:t>
              </a:r>
              <a:endParaRPr lang="zh-CN" altLang="en-US" sz="1000" dirty="0">
                <a:solidFill>
                  <a:srgbClr val="FFFFFF"/>
                </a:solidFill>
                <a:latin typeface="+mn-ea"/>
                <a:ea typeface="+mn-ea"/>
              </a:endParaRPr>
            </a:p>
          </p:txBody>
        </p:sp>
        <p:sp>
          <p:nvSpPr>
            <p:cNvPr id="159" name="Freeform 50"/>
            <p:cNvSpPr>
              <a:spLocks noChangeAspect="1" noEditPoints="1"/>
            </p:cNvSpPr>
            <p:nvPr/>
          </p:nvSpPr>
          <p:spPr bwMode="auto">
            <a:xfrm>
              <a:off x="1612889" y="2758361"/>
              <a:ext cx="316730" cy="360000"/>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FFFFFF"/>
            </a:solidFill>
            <a:ln>
              <a:noFill/>
            </a:ln>
          </p:spPr>
          <p:txBody>
            <a:bodyPr vert="horz" wrap="square" lIns="91440" tIns="45720" rIns="91440" bIns="45720" numCol="1" anchor="t" anchorCtr="0" compatLnSpc="1"/>
            <a:lstStyle/>
            <a:p>
              <a:endParaRPr lang="zh-CN" altLang="en-US">
                <a:latin typeface="+mn-ea"/>
                <a:ea typeface="+mn-ea"/>
              </a:endParaRPr>
            </a:p>
          </p:txBody>
        </p:sp>
        <p:sp>
          <p:nvSpPr>
            <p:cNvPr id="160" name="TextBox 73"/>
            <p:cNvSpPr txBox="1"/>
            <p:nvPr/>
          </p:nvSpPr>
          <p:spPr>
            <a:xfrm>
              <a:off x="2005912" y="3121323"/>
              <a:ext cx="466794" cy="246221"/>
            </a:xfrm>
            <a:prstGeom prst="rect">
              <a:avLst/>
            </a:prstGeom>
            <a:noFill/>
          </p:spPr>
          <p:txBody>
            <a:bodyPr wrap="none" rtlCol="0">
              <a:spAutoFit/>
            </a:bodyPr>
            <a:lstStyle/>
            <a:p>
              <a:pPr algn="ctr">
                <a:buNone/>
              </a:pPr>
              <a:r>
                <a:rPr lang="en-US" altLang="zh-CN" sz="1000" dirty="0" smtClean="0">
                  <a:solidFill>
                    <a:srgbClr val="FFFFFF"/>
                  </a:solidFill>
                  <a:latin typeface="+mn-ea"/>
                  <a:ea typeface="+mn-ea"/>
                </a:rPr>
                <a:t>MRS</a:t>
              </a:r>
              <a:endParaRPr lang="zh-CN" altLang="en-US" sz="1000" dirty="0">
                <a:solidFill>
                  <a:srgbClr val="FFFFFF"/>
                </a:solidFill>
                <a:latin typeface="+mn-ea"/>
                <a:ea typeface="+mn-ea"/>
              </a:endParaRPr>
            </a:p>
          </p:txBody>
        </p:sp>
        <p:grpSp>
          <p:nvGrpSpPr>
            <p:cNvPr id="161" name="组合 22"/>
            <p:cNvGrpSpPr>
              <a:grpSpLocks noChangeAspect="1"/>
            </p:cNvGrpSpPr>
            <p:nvPr/>
          </p:nvGrpSpPr>
          <p:grpSpPr>
            <a:xfrm>
              <a:off x="2088467" y="2758361"/>
              <a:ext cx="329999" cy="360000"/>
              <a:chOff x="12361863" y="998538"/>
              <a:chExt cx="436562" cy="476250"/>
            </a:xfrm>
            <a:solidFill>
              <a:srgbClr val="FFFFFF"/>
            </a:solidFill>
          </p:grpSpPr>
          <p:sp>
            <p:nvSpPr>
              <p:cNvPr id="162" name="Freeform 11"/>
              <p:cNvSpPr>
                <a:spLocks noEditPoints="1"/>
              </p:cNvSpPr>
              <p:nvPr/>
            </p:nvSpPr>
            <p:spPr bwMode="auto">
              <a:xfrm>
                <a:off x="12361863" y="998538"/>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63" name="Freeform 12"/>
              <p:cNvSpPr/>
              <p:nvPr/>
            </p:nvSpPr>
            <p:spPr bwMode="auto">
              <a:xfrm>
                <a:off x="12414250" y="1122363"/>
                <a:ext cx="314325" cy="227012"/>
              </a:xfrm>
              <a:custGeom>
                <a:avLst/>
                <a:gdLst>
                  <a:gd name="T0" fmla="*/ 103 w 115"/>
                  <a:gd name="T1" fmla="*/ 15 h 84"/>
                  <a:gd name="T2" fmla="*/ 88 w 115"/>
                  <a:gd name="T3" fmla="*/ 12 h 84"/>
                  <a:gd name="T4" fmla="*/ 57 w 115"/>
                  <a:gd name="T5" fmla="*/ 0 h 84"/>
                  <a:gd name="T6" fmla="*/ 16 w 115"/>
                  <a:gd name="T7" fmla="*/ 21 h 84"/>
                  <a:gd name="T8" fmla="*/ 15 w 115"/>
                  <a:gd name="T9" fmla="*/ 22 h 84"/>
                  <a:gd name="T10" fmla="*/ 15 w 115"/>
                  <a:gd name="T11" fmla="*/ 22 h 84"/>
                  <a:gd name="T12" fmla="*/ 17 w 115"/>
                  <a:gd name="T13" fmla="*/ 63 h 84"/>
                  <a:gd name="T14" fmla="*/ 20 w 115"/>
                  <a:gd name="T15" fmla="*/ 76 h 84"/>
                  <a:gd name="T16" fmla="*/ 26 w 115"/>
                  <a:gd name="T17" fmla="*/ 78 h 84"/>
                  <a:gd name="T18" fmla="*/ 46 w 115"/>
                  <a:gd name="T19" fmla="*/ 39 h 84"/>
                  <a:gd name="T20" fmla="*/ 44 w 115"/>
                  <a:gd name="T21" fmla="*/ 37 h 84"/>
                  <a:gd name="T22" fmla="*/ 38 w 115"/>
                  <a:gd name="T23" fmla="*/ 70 h 84"/>
                  <a:gd name="T24" fmla="*/ 25 w 115"/>
                  <a:gd name="T25" fmla="*/ 74 h 84"/>
                  <a:gd name="T26" fmla="*/ 22 w 115"/>
                  <a:gd name="T27" fmla="*/ 68 h 84"/>
                  <a:gd name="T28" fmla="*/ 7 w 115"/>
                  <a:gd name="T29" fmla="*/ 49 h 84"/>
                  <a:gd name="T30" fmla="*/ 19 w 115"/>
                  <a:gd name="T31" fmla="*/ 23 h 84"/>
                  <a:gd name="T32" fmla="*/ 32 w 115"/>
                  <a:gd name="T33" fmla="*/ 16 h 84"/>
                  <a:gd name="T34" fmla="*/ 81 w 115"/>
                  <a:gd name="T35" fmla="*/ 11 h 84"/>
                  <a:gd name="T36" fmla="*/ 84 w 115"/>
                  <a:gd name="T37" fmla="*/ 13 h 84"/>
                  <a:gd name="T38" fmla="*/ 85 w 115"/>
                  <a:gd name="T39" fmla="*/ 16 h 84"/>
                  <a:gd name="T40" fmla="*/ 87 w 115"/>
                  <a:gd name="T41" fmla="*/ 18 h 84"/>
                  <a:gd name="T42" fmla="*/ 91 w 115"/>
                  <a:gd name="T43" fmla="*/ 26 h 84"/>
                  <a:gd name="T44" fmla="*/ 91 w 115"/>
                  <a:gd name="T45" fmla="*/ 43 h 84"/>
                  <a:gd name="T46" fmla="*/ 94 w 115"/>
                  <a:gd name="T47" fmla="*/ 36 h 84"/>
                  <a:gd name="T48" fmla="*/ 91 w 115"/>
                  <a:gd name="T49" fmla="*/ 18 h 84"/>
                  <a:gd name="T50" fmla="*/ 102 w 115"/>
                  <a:gd name="T51" fmla="*/ 20 h 84"/>
                  <a:gd name="T52" fmla="*/ 105 w 115"/>
                  <a:gd name="T53" fmla="*/ 60 h 84"/>
                  <a:gd name="T54" fmla="*/ 82 w 115"/>
                  <a:gd name="T55" fmla="*/ 70 h 84"/>
                  <a:gd name="T56" fmla="*/ 82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7"/>
                    </a:moveTo>
                    <a:cubicBezTo>
                      <a:pt x="105" y="17"/>
                      <a:pt x="103" y="16"/>
                      <a:pt x="103" y="15"/>
                    </a:cubicBezTo>
                    <a:cubicBezTo>
                      <a:pt x="101" y="14"/>
                      <a:pt x="94" y="12"/>
                      <a:pt x="90" y="14"/>
                    </a:cubicBezTo>
                    <a:cubicBezTo>
                      <a:pt x="89" y="14"/>
                      <a:pt x="89" y="13"/>
                      <a:pt x="88" y="12"/>
                    </a:cubicBezTo>
                    <a:cubicBezTo>
                      <a:pt x="85" y="8"/>
                      <a:pt x="80" y="5"/>
                      <a:pt x="74" y="3"/>
                    </a:cubicBezTo>
                    <a:cubicBezTo>
                      <a:pt x="69" y="1"/>
                      <a:pt x="63" y="0"/>
                      <a:pt x="57" y="0"/>
                    </a:cubicBezTo>
                    <a:cubicBezTo>
                      <a:pt x="47" y="0"/>
                      <a:pt x="36" y="5"/>
                      <a:pt x="29" y="13"/>
                    </a:cubicBezTo>
                    <a:cubicBezTo>
                      <a:pt x="25" y="14"/>
                      <a:pt x="20" y="17"/>
                      <a:pt x="16" y="21"/>
                    </a:cubicBezTo>
                    <a:cubicBezTo>
                      <a:pt x="16" y="21"/>
                      <a:pt x="16" y="21"/>
                      <a:pt x="16" y="21"/>
                    </a:cubicBezTo>
                    <a:cubicBezTo>
                      <a:pt x="16" y="21"/>
                      <a:pt x="15" y="21"/>
                      <a:pt x="15" y="22"/>
                    </a:cubicBezTo>
                    <a:cubicBezTo>
                      <a:pt x="15" y="22"/>
                      <a:pt x="15" y="22"/>
                      <a:pt x="15" y="22"/>
                    </a:cubicBezTo>
                    <a:cubicBezTo>
                      <a:pt x="15" y="22"/>
                      <a:pt x="15" y="22"/>
                      <a:pt x="15" y="22"/>
                    </a:cubicBezTo>
                    <a:cubicBezTo>
                      <a:pt x="10" y="27"/>
                      <a:pt x="0" y="39"/>
                      <a:pt x="3" y="50"/>
                    </a:cubicBezTo>
                    <a:cubicBezTo>
                      <a:pt x="4" y="56"/>
                      <a:pt x="9" y="60"/>
                      <a:pt x="17" y="63"/>
                    </a:cubicBezTo>
                    <a:cubicBezTo>
                      <a:pt x="18" y="63"/>
                      <a:pt x="18" y="65"/>
                      <a:pt x="18" y="68"/>
                    </a:cubicBezTo>
                    <a:cubicBezTo>
                      <a:pt x="18" y="71"/>
                      <a:pt x="18" y="74"/>
                      <a:pt x="20" y="76"/>
                    </a:cubicBezTo>
                    <a:cubicBezTo>
                      <a:pt x="21" y="77"/>
                      <a:pt x="23" y="78"/>
                      <a:pt x="25" y="78"/>
                    </a:cubicBezTo>
                    <a:cubicBezTo>
                      <a:pt x="25" y="78"/>
                      <a:pt x="26" y="78"/>
                      <a:pt x="26" y="78"/>
                    </a:cubicBezTo>
                    <a:cubicBezTo>
                      <a:pt x="26" y="78"/>
                      <a:pt x="35" y="79"/>
                      <a:pt x="41" y="73"/>
                    </a:cubicBezTo>
                    <a:cubicBezTo>
                      <a:pt x="47" y="66"/>
                      <a:pt x="49" y="55"/>
                      <a:pt x="46" y="39"/>
                    </a:cubicBezTo>
                    <a:cubicBezTo>
                      <a:pt x="46" y="38"/>
                      <a:pt x="45" y="37"/>
                      <a:pt x="44" y="37"/>
                    </a:cubicBezTo>
                    <a:cubicBezTo>
                      <a:pt x="44" y="37"/>
                      <a:pt x="44" y="37"/>
                      <a:pt x="44" y="37"/>
                    </a:cubicBezTo>
                    <a:cubicBezTo>
                      <a:pt x="42" y="37"/>
                      <a:pt x="42" y="38"/>
                      <a:pt x="42" y="39"/>
                    </a:cubicBezTo>
                    <a:cubicBezTo>
                      <a:pt x="44" y="54"/>
                      <a:pt x="43" y="64"/>
                      <a:pt x="38" y="70"/>
                    </a:cubicBezTo>
                    <a:cubicBezTo>
                      <a:pt x="33" y="74"/>
                      <a:pt x="28" y="74"/>
                      <a:pt x="26" y="74"/>
                    </a:cubicBezTo>
                    <a:cubicBezTo>
                      <a:pt x="26" y="74"/>
                      <a:pt x="25" y="74"/>
                      <a:pt x="25" y="74"/>
                    </a:cubicBezTo>
                    <a:cubicBezTo>
                      <a:pt x="24" y="74"/>
                      <a:pt x="24" y="74"/>
                      <a:pt x="23" y="73"/>
                    </a:cubicBezTo>
                    <a:cubicBezTo>
                      <a:pt x="22" y="72"/>
                      <a:pt x="22" y="70"/>
                      <a:pt x="22" y="68"/>
                    </a:cubicBezTo>
                    <a:cubicBezTo>
                      <a:pt x="22" y="65"/>
                      <a:pt x="22" y="60"/>
                      <a:pt x="19" y="59"/>
                    </a:cubicBezTo>
                    <a:cubicBezTo>
                      <a:pt x="12" y="57"/>
                      <a:pt x="8" y="53"/>
                      <a:pt x="7" y="49"/>
                    </a:cubicBezTo>
                    <a:cubicBezTo>
                      <a:pt x="4" y="38"/>
                      <a:pt x="19" y="24"/>
                      <a:pt x="19" y="24"/>
                    </a:cubicBezTo>
                    <a:cubicBezTo>
                      <a:pt x="19" y="24"/>
                      <a:pt x="19" y="24"/>
                      <a:pt x="19" y="23"/>
                    </a:cubicBezTo>
                    <a:cubicBezTo>
                      <a:pt x="23" y="20"/>
                      <a:pt x="27" y="18"/>
                      <a:pt x="31" y="16"/>
                    </a:cubicBezTo>
                    <a:cubicBezTo>
                      <a:pt x="32" y="16"/>
                      <a:pt x="32" y="16"/>
                      <a:pt x="32" y="16"/>
                    </a:cubicBezTo>
                    <a:cubicBezTo>
                      <a:pt x="38" y="8"/>
                      <a:pt x="48" y="4"/>
                      <a:pt x="57" y="4"/>
                    </a:cubicBezTo>
                    <a:cubicBezTo>
                      <a:pt x="67" y="4"/>
                      <a:pt x="75" y="7"/>
                      <a:pt x="81" y="11"/>
                    </a:cubicBezTo>
                    <a:cubicBezTo>
                      <a:pt x="82" y="12"/>
                      <a:pt x="83" y="13"/>
                      <a:pt x="83" y="13"/>
                    </a:cubicBezTo>
                    <a:cubicBezTo>
                      <a:pt x="83" y="13"/>
                      <a:pt x="84" y="13"/>
                      <a:pt x="84" y="13"/>
                    </a:cubicBezTo>
                    <a:cubicBezTo>
                      <a:pt x="84" y="14"/>
                      <a:pt x="84" y="14"/>
                      <a:pt x="84" y="14"/>
                    </a:cubicBezTo>
                    <a:cubicBezTo>
                      <a:pt x="85" y="15"/>
                      <a:pt x="85" y="15"/>
                      <a:pt x="85" y="16"/>
                    </a:cubicBezTo>
                    <a:cubicBezTo>
                      <a:pt x="86" y="16"/>
                      <a:pt x="86" y="17"/>
                      <a:pt x="87" y="17"/>
                    </a:cubicBezTo>
                    <a:cubicBezTo>
                      <a:pt x="87" y="17"/>
                      <a:pt x="87" y="17"/>
                      <a:pt x="87" y="18"/>
                    </a:cubicBezTo>
                    <a:cubicBezTo>
                      <a:pt x="87" y="18"/>
                      <a:pt x="87" y="18"/>
                      <a:pt x="87" y="18"/>
                    </a:cubicBezTo>
                    <a:cubicBezTo>
                      <a:pt x="89" y="20"/>
                      <a:pt x="90" y="23"/>
                      <a:pt x="91" y="26"/>
                    </a:cubicBezTo>
                    <a:cubicBezTo>
                      <a:pt x="91" y="27"/>
                      <a:pt x="92" y="31"/>
                      <a:pt x="92" y="35"/>
                    </a:cubicBezTo>
                    <a:cubicBezTo>
                      <a:pt x="92" y="40"/>
                      <a:pt x="91" y="41"/>
                      <a:pt x="91" y="43"/>
                    </a:cubicBezTo>
                    <a:cubicBezTo>
                      <a:pt x="91" y="43"/>
                      <a:pt x="91" y="44"/>
                      <a:pt x="91" y="44"/>
                    </a:cubicBezTo>
                    <a:cubicBezTo>
                      <a:pt x="93" y="43"/>
                      <a:pt x="94" y="41"/>
                      <a:pt x="94" y="36"/>
                    </a:cubicBezTo>
                    <a:cubicBezTo>
                      <a:pt x="95" y="33"/>
                      <a:pt x="95" y="31"/>
                      <a:pt x="94" y="27"/>
                    </a:cubicBezTo>
                    <a:cubicBezTo>
                      <a:pt x="94" y="22"/>
                      <a:pt x="92" y="20"/>
                      <a:pt x="91" y="18"/>
                    </a:cubicBezTo>
                    <a:cubicBezTo>
                      <a:pt x="94" y="17"/>
                      <a:pt x="99" y="18"/>
                      <a:pt x="100" y="19"/>
                    </a:cubicBezTo>
                    <a:cubicBezTo>
                      <a:pt x="101" y="19"/>
                      <a:pt x="102" y="20"/>
                      <a:pt x="102" y="20"/>
                    </a:cubicBezTo>
                    <a:cubicBezTo>
                      <a:pt x="102" y="20"/>
                      <a:pt x="102" y="21"/>
                      <a:pt x="103" y="22"/>
                    </a:cubicBezTo>
                    <a:cubicBezTo>
                      <a:pt x="110" y="39"/>
                      <a:pt x="110" y="52"/>
                      <a:pt x="105" y="60"/>
                    </a:cubicBezTo>
                    <a:cubicBezTo>
                      <a:pt x="99" y="69"/>
                      <a:pt x="88" y="70"/>
                      <a:pt x="82" y="70"/>
                    </a:cubicBezTo>
                    <a:cubicBezTo>
                      <a:pt x="82" y="70"/>
                      <a:pt x="82" y="70"/>
                      <a:pt x="82" y="70"/>
                    </a:cubicBezTo>
                    <a:cubicBezTo>
                      <a:pt x="82" y="70"/>
                      <a:pt x="82" y="70"/>
                      <a:pt x="82" y="70"/>
                    </a:cubicBezTo>
                    <a:cubicBezTo>
                      <a:pt x="82" y="70"/>
                      <a:pt x="82" y="70"/>
                      <a:pt x="82" y="70"/>
                    </a:cubicBezTo>
                    <a:cubicBezTo>
                      <a:pt x="81" y="74"/>
                      <a:pt x="78" y="77"/>
                      <a:pt x="75" y="79"/>
                    </a:cubicBezTo>
                    <a:cubicBezTo>
                      <a:pt x="73" y="79"/>
                      <a:pt x="71" y="80"/>
                      <a:pt x="70" y="80"/>
                    </a:cubicBezTo>
                    <a:cubicBezTo>
                      <a:pt x="65" y="80"/>
                      <a:pt x="61" y="77"/>
                      <a:pt x="59" y="74"/>
                    </a:cubicBezTo>
                    <a:cubicBezTo>
                      <a:pt x="61" y="82"/>
                      <a:pt x="61" y="82"/>
                      <a:pt x="61" y="82"/>
                    </a:cubicBezTo>
                    <a:cubicBezTo>
                      <a:pt x="64" y="83"/>
                      <a:pt x="67" y="84"/>
                      <a:pt x="70" y="84"/>
                    </a:cubicBezTo>
                    <a:cubicBezTo>
                      <a:pt x="72" y="84"/>
                      <a:pt x="74" y="84"/>
                      <a:pt x="76" y="83"/>
                    </a:cubicBezTo>
                    <a:cubicBezTo>
                      <a:pt x="80" y="81"/>
                      <a:pt x="83" y="78"/>
                      <a:pt x="85" y="74"/>
                    </a:cubicBezTo>
                    <a:cubicBezTo>
                      <a:pt x="92" y="74"/>
                      <a:pt x="102" y="72"/>
                      <a:pt x="108" y="63"/>
                    </a:cubicBezTo>
                    <a:cubicBezTo>
                      <a:pt x="115" y="53"/>
                      <a:pt x="114" y="39"/>
                      <a:pt x="107" y="20"/>
                    </a:cubicBezTo>
                    <a:cubicBezTo>
                      <a:pt x="106" y="19"/>
                      <a:pt x="106" y="18"/>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64" name="Freeform 13"/>
              <p:cNvSpPr/>
              <p:nvPr/>
            </p:nvSpPr>
            <p:spPr bwMode="auto">
              <a:xfrm>
                <a:off x="12599988" y="1211263"/>
                <a:ext cx="34925" cy="22225"/>
              </a:xfrm>
              <a:custGeom>
                <a:avLst/>
                <a:gdLst>
                  <a:gd name="T0" fmla="*/ 1 w 13"/>
                  <a:gd name="T1" fmla="*/ 8 h 8"/>
                  <a:gd name="T2" fmla="*/ 3 w 13"/>
                  <a:gd name="T3" fmla="*/ 8 h 8"/>
                  <a:gd name="T4" fmla="*/ 4 w 13"/>
                  <a:gd name="T5" fmla="*/ 7 h 8"/>
                  <a:gd name="T6" fmla="*/ 9 w 13"/>
                  <a:gd name="T7" fmla="*/ 5 h 8"/>
                  <a:gd name="T8" fmla="*/ 10 w 13"/>
                  <a:gd name="T9" fmla="*/ 5 h 8"/>
                  <a:gd name="T10" fmla="*/ 11 w 13"/>
                  <a:gd name="T11" fmla="*/ 5 h 8"/>
                  <a:gd name="T12" fmla="*/ 13 w 13"/>
                  <a:gd name="T13" fmla="*/ 3 h 8"/>
                  <a:gd name="T14" fmla="*/ 13 w 13"/>
                  <a:gd name="T15" fmla="*/ 2 h 8"/>
                  <a:gd name="T16" fmla="*/ 11 w 13"/>
                  <a:gd name="T17" fmla="*/ 1 h 8"/>
                  <a:gd name="T18" fmla="*/ 9 w 13"/>
                  <a:gd name="T19" fmla="*/ 0 h 8"/>
                  <a:gd name="T20" fmla="*/ 1 w 13"/>
                  <a:gd name="T21" fmla="*/ 5 h 8"/>
                  <a:gd name="T22" fmla="*/ 0 w 13"/>
                  <a:gd name="T23" fmla="*/ 6 h 8"/>
                  <a:gd name="T24" fmla="*/ 1 w 13"/>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 y="8"/>
                    </a:moveTo>
                    <a:cubicBezTo>
                      <a:pt x="2" y="8"/>
                      <a:pt x="2" y="8"/>
                      <a:pt x="3" y="8"/>
                    </a:cubicBezTo>
                    <a:cubicBezTo>
                      <a:pt x="3" y="8"/>
                      <a:pt x="4" y="8"/>
                      <a:pt x="4" y="7"/>
                    </a:cubicBezTo>
                    <a:cubicBezTo>
                      <a:pt x="5" y="7"/>
                      <a:pt x="6" y="5"/>
                      <a:pt x="9" y="5"/>
                    </a:cubicBezTo>
                    <a:cubicBezTo>
                      <a:pt x="9" y="5"/>
                      <a:pt x="10" y="5"/>
                      <a:pt x="10" y="5"/>
                    </a:cubicBezTo>
                    <a:cubicBezTo>
                      <a:pt x="11" y="5"/>
                      <a:pt x="11" y="5"/>
                      <a:pt x="11" y="5"/>
                    </a:cubicBezTo>
                    <a:cubicBezTo>
                      <a:pt x="12" y="5"/>
                      <a:pt x="13" y="4"/>
                      <a:pt x="13" y="3"/>
                    </a:cubicBezTo>
                    <a:cubicBezTo>
                      <a:pt x="13" y="3"/>
                      <a:pt x="13" y="2"/>
                      <a:pt x="13" y="2"/>
                    </a:cubicBezTo>
                    <a:cubicBezTo>
                      <a:pt x="12" y="1"/>
                      <a:pt x="12" y="1"/>
                      <a:pt x="11" y="1"/>
                    </a:cubicBezTo>
                    <a:cubicBezTo>
                      <a:pt x="11" y="1"/>
                      <a:pt x="10" y="0"/>
                      <a:pt x="9" y="0"/>
                    </a:cubicBezTo>
                    <a:cubicBezTo>
                      <a:pt x="5" y="0"/>
                      <a:pt x="2" y="3"/>
                      <a:pt x="1" y="5"/>
                    </a:cubicBezTo>
                    <a:cubicBezTo>
                      <a:pt x="0" y="5"/>
                      <a:pt x="0" y="6"/>
                      <a:pt x="0" y="6"/>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grpSp>
        <p:sp>
          <p:nvSpPr>
            <p:cNvPr id="165" name="Freeform 14"/>
            <p:cNvSpPr>
              <a:spLocks noChangeAspect="1" noEditPoints="1"/>
            </p:cNvSpPr>
            <p:nvPr/>
          </p:nvSpPr>
          <p:spPr bwMode="auto">
            <a:xfrm>
              <a:off x="2592854" y="2758361"/>
              <a:ext cx="362638" cy="360000"/>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FFFFFF"/>
            </a:solidFill>
            <a:ln>
              <a:noFill/>
            </a:ln>
          </p:spPr>
          <p:txBody>
            <a:bodyPr vert="horz" wrap="square" lIns="91440" tIns="45720" rIns="91440" bIns="45720" numCol="1" anchor="t" anchorCtr="0" compatLnSpc="1"/>
            <a:lstStyle/>
            <a:p>
              <a:endParaRPr lang="en-US">
                <a:latin typeface="+mn-ea"/>
                <a:ea typeface="+mn-ea"/>
              </a:endParaRPr>
            </a:p>
          </p:txBody>
        </p:sp>
        <p:sp>
          <p:nvSpPr>
            <p:cNvPr id="166" name="TextBox 73"/>
            <p:cNvSpPr txBox="1"/>
            <p:nvPr/>
          </p:nvSpPr>
          <p:spPr>
            <a:xfrm>
              <a:off x="2550532" y="3121323"/>
              <a:ext cx="486030" cy="246221"/>
            </a:xfrm>
            <a:prstGeom prst="rect">
              <a:avLst/>
            </a:prstGeom>
            <a:noFill/>
          </p:spPr>
          <p:txBody>
            <a:bodyPr wrap="none" rtlCol="0">
              <a:spAutoFit/>
            </a:bodyPr>
            <a:lstStyle/>
            <a:p>
              <a:pPr algn="ctr">
                <a:buNone/>
              </a:pPr>
              <a:r>
                <a:rPr lang="en-US" altLang="zh-CN" sz="1000" dirty="0" smtClean="0">
                  <a:solidFill>
                    <a:srgbClr val="FFFFFF"/>
                  </a:solidFill>
                  <a:latin typeface="+mn-ea"/>
                  <a:ea typeface="+mn-ea"/>
                </a:rPr>
                <a:t>DWS</a:t>
              </a:r>
              <a:endParaRPr lang="zh-CN" altLang="en-US" sz="1000" dirty="0">
                <a:solidFill>
                  <a:srgbClr val="FFFFFF"/>
                </a:solidFill>
                <a:latin typeface="+mn-ea"/>
                <a:ea typeface="+mn-ea"/>
              </a:endParaRPr>
            </a:p>
          </p:txBody>
        </p:sp>
        <p:grpSp>
          <p:nvGrpSpPr>
            <p:cNvPr id="167" name="组合 44"/>
            <p:cNvGrpSpPr>
              <a:grpSpLocks noChangeAspect="1"/>
            </p:cNvGrpSpPr>
            <p:nvPr/>
          </p:nvGrpSpPr>
          <p:grpSpPr>
            <a:xfrm>
              <a:off x="3106141" y="2758361"/>
              <a:ext cx="329999" cy="360000"/>
              <a:chOff x="12361863" y="3324221"/>
              <a:chExt cx="436562" cy="476250"/>
            </a:xfrm>
            <a:solidFill>
              <a:srgbClr val="FFFFFF"/>
            </a:solidFill>
          </p:grpSpPr>
          <p:sp>
            <p:nvSpPr>
              <p:cNvPr id="168" name="Freeform 15"/>
              <p:cNvSpPr>
                <a:spLocks noEditPoints="1"/>
              </p:cNvSpPr>
              <p:nvPr/>
            </p:nvSpPr>
            <p:spPr bwMode="auto">
              <a:xfrm>
                <a:off x="12361863" y="3324221"/>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69" name="Freeform 16"/>
              <p:cNvSpPr/>
              <p:nvPr/>
            </p:nvSpPr>
            <p:spPr bwMode="auto">
              <a:xfrm>
                <a:off x="12452350" y="3495675"/>
                <a:ext cx="73025" cy="134937"/>
              </a:xfrm>
              <a:custGeom>
                <a:avLst/>
                <a:gdLst>
                  <a:gd name="T0" fmla="*/ 27 w 27"/>
                  <a:gd name="T1" fmla="*/ 25 h 50"/>
                  <a:gd name="T2" fmla="*/ 25 w 27"/>
                  <a:gd name="T3" fmla="*/ 21 h 50"/>
                  <a:gd name="T4" fmla="*/ 4 w 27"/>
                  <a:gd name="T5" fmla="*/ 0 h 50"/>
                  <a:gd name="T6" fmla="*/ 1 w 27"/>
                  <a:gd name="T7" fmla="*/ 0 h 50"/>
                  <a:gd name="T8" fmla="*/ 1 w 27"/>
                  <a:gd name="T9" fmla="*/ 3 h 50"/>
                  <a:gd name="T10" fmla="*/ 22 w 27"/>
                  <a:gd name="T11" fmla="*/ 24 h 50"/>
                  <a:gd name="T12" fmla="*/ 23 w 27"/>
                  <a:gd name="T13" fmla="*/ 25 h 50"/>
                  <a:gd name="T14" fmla="*/ 22 w 27"/>
                  <a:gd name="T15" fmla="*/ 27 h 50"/>
                  <a:gd name="T16" fmla="*/ 1 w 27"/>
                  <a:gd name="T17" fmla="*/ 47 h 50"/>
                  <a:gd name="T18" fmla="*/ 1 w 27"/>
                  <a:gd name="T19" fmla="*/ 50 h 50"/>
                  <a:gd name="T20" fmla="*/ 3 w 27"/>
                  <a:gd name="T21" fmla="*/ 50 h 50"/>
                  <a:gd name="T22" fmla="*/ 4 w 27"/>
                  <a:gd name="T23" fmla="*/ 50 h 50"/>
                  <a:gd name="T24" fmla="*/ 25 w 27"/>
                  <a:gd name="T25" fmla="*/ 29 h 50"/>
                  <a:gd name="T26" fmla="*/ 27 w 27"/>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0">
                    <a:moveTo>
                      <a:pt x="27" y="25"/>
                    </a:moveTo>
                    <a:cubicBezTo>
                      <a:pt x="27" y="23"/>
                      <a:pt x="26" y="22"/>
                      <a:pt x="25" y="21"/>
                    </a:cubicBezTo>
                    <a:cubicBezTo>
                      <a:pt x="4" y="0"/>
                      <a:pt x="4" y="0"/>
                      <a:pt x="4" y="0"/>
                    </a:cubicBezTo>
                    <a:cubicBezTo>
                      <a:pt x="3" y="0"/>
                      <a:pt x="2" y="0"/>
                      <a:pt x="1" y="0"/>
                    </a:cubicBezTo>
                    <a:cubicBezTo>
                      <a:pt x="0" y="1"/>
                      <a:pt x="0" y="2"/>
                      <a:pt x="1" y="3"/>
                    </a:cubicBezTo>
                    <a:cubicBezTo>
                      <a:pt x="22" y="24"/>
                      <a:pt x="22" y="24"/>
                      <a:pt x="22" y="24"/>
                    </a:cubicBezTo>
                    <a:cubicBezTo>
                      <a:pt x="22" y="24"/>
                      <a:pt x="23" y="25"/>
                      <a:pt x="23" y="25"/>
                    </a:cubicBezTo>
                    <a:cubicBezTo>
                      <a:pt x="23" y="26"/>
                      <a:pt x="22" y="26"/>
                      <a:pt x="22" y="27"/>
                    </a:cubicBezTo>
                    <a:cubicBezTo>
                      <a:pt x="1" y="47"/>
                      <a:pt x="1" y="47"/>
                      <a:pt x="1" y="47"/>
                    </a:cubicBezTo>
                    <a:cubicBezTo>
                      <a:pt x="0" y="48"/>
                      <a:pt x="0" y="49"/>
                      <a:pt x="1" y="50"/>
                    </a:cubicBezTo>
                    <a:cubicBezTo>
                      <a:pt x="1" y="50"/>
                      <a:pt x="2" y="50"/>
                      <a:pt x="3" y="50"/>
                    </a:cubicBezTo>
                    <a:cubicBezTo>
                      <a:pt x="3" y="50"/>
                      <a:pt x="4" y="50"/>
                      <a:pt x="4" y="50"/>
                    </a:cubicBezTo>
                    <a:cubicBezTo>
                      <a:pt x="25" y="29"/>
                      <a:pt x="25" y="29"/>
                      <a:pt x="25" y="29"/>
                    </a:cubicBezTo>
                    <a:cubicBezTo>
                      <a:pt x="26" y="28"/>
                      <a:pt x="27" y="27"/>
                      <a:pt x="2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70" name="Freeform 17"/>
              <p:cNvSpPr/>
              <p:nvPr/>
            </p:nvSpPr>
            <p:spPr bwMode="auto">
              <a:xfrm>
                <a:off x="12509500" y="3614738"/>
                <a:ext cx="141287" cy="73025"/>
              </a:xfrm>
              <a:custGeom>
                <a:avLst/>
                <a:gdLst>
                  <a:gd name="T0" fmla="*/ 31 w 52"/>
                  <a:gd name="T1" fmla="*/ 3 h 27"/>
                  <a:gd name="T2" fmla="*/ 22 w 52"/>
                  <a:gd name="T3" fmla="*/ 3 h 27"/>
                  <a:gd name="T4" fmla="*/ 1 w 52"/>
                  <a:gd name="T5" fmla="*/ 23 h 27"/>
                  <a:gd name="T6" fmla="*/ 1 w 52"/>
                  <a:gd name="T7" fmla="*/ 26 h 27"/>
                  <a:gd name="T8" fmla="*/ 4 w 52"/>
                  <a:gd name="T9" fmla="*/ 26 h 27"/>
                  <a:gd name="T10" fmla="*/ 25 w 52"/>
                  <a:gd name="T11" fmla="*/ 6 h 27"/>
                  <a:gd name="T12" fmla="*/ 28 w 52"/>
                  <a:gd name="T13" fmla="*/ 6 h 27"/>
                  <a:gd name="T14" fmla="*/ 49 w 52"/>
                  <a:gd name="T15" fmla="*/ 26 h 27"/>
                  <a:gd name="T16" fmla="*/ 50 w 52"/>
                  <a:gd name="T17" fmla="*/ 27 h 27"/>
                  <a:gd name="T18" fmla="*/ 52 w 52"/>
                  <a:gd name="T19" fmla="*/ 26 h 27"/>
                  <a:gd name="T20" fmla="*/ 52 w 52"/>
                  <a:gd name="T21" fmla="*/ 23 h 27"/>
                  <a:gd name="T22" fmla="*/ 31 w 52"/>
                  <a:gd name="T2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7">
                    <a:moveTo>
                      <a:pt x="31" y="3"/>
                    </a:moveTo>
                    <a:cubicBezTo>
                      <a:pt x="28" y="0"/>
                      <a:pt x="24" y="0"/>
                      <a:pt x="22" y="3"/>
                    </a:cubicBezTo>
                    <a:cubicBezTo>
                      <a:pt x="1" y="23"/>
                      <a:pt x="1" y="23"/>
                      <a:pt x="1" y="23"/>
                    </a:cubicBezTo>
                    <a:cubicBezTo>
                      <a:pt x="0" y="24"/>
                      <a:pt x="0" y="25"/>
                      <a:pt x="1" y="26"/>
                    </a:cubicBezTo>
                    <a:cubicBezTo>
                      <a:pt x="2" y="27"/>
                      <a:pt x="3" y="27"/>
                      <a:pt x="4" y="26"/>
                    </a:cubicBezTo>
                    <a:cubicBezTo>
                      <a:pt x="25" y="6"/>
                      <a:pt x="25" y="6"/>
                      <a:pt x="25" y="6"/>
                    </a:cubicBezTo>
                    <a:cubicBezTo>
                      <a:pt x="26" y="5"/>
                      <a:pt x="27" y="5"/>
                      <a:pt x="28" y="6"/>
                    </a:cubicBezTo>
                    <a:cubicBezTo>
                      <a:pt x="49" y="26"/>
                      <a:pt x="49" y="26"/>
                      <a:pt x="49" y="26"/>
                    </a:cubicBezTo>
                    <a:cubicBezTo>
                      <a:pt x="49" y="27"/>
                      <a:pt x="49" y="27"/>
                      <a:pt x="50" y="27"/>
                    </a:cubicBezTo>
                    <a:cubicBezTo>
                      <a:pt x="51" y="27"/>
                      <a:pt x="51" y="27"/>
                      <a:pt x="52" y="26"/>
                    </a:cubicBezTo>
                    <a:cubicBezTo>
                      <a:pt x="52" y="25"/>
                      <a:pt x="52" y="24"/>
                      <a:pt x="52" y="23"/>
                    </a:cubicBezTo>
                    <a:lnTo>
                      <a:pt x="3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71" name="Freeform 18"/>
              <p:cNvSpPr/>
              <p:nvPr/>
            </p:nvSpPr>
            <p:spPr bwMode="auto">
              <a:xfrm>
                <a:off x="12634913" y="3495675"/>
                <a:ext cx="73025" cy="134937"/>
              </a:xfrm>
              <a:custGeom>
                <a:avLst/>
                <a:gdLst>
                  <a:gd name="T0" fmla="*/ 26 w 27"/>
                  <a:gd name="T1" fmla="*/ 3 h 50"/>
                  <a:gd name="T2" fmla="*/ 26 w 27"/>
                  <a:gd name="T3" fmla="*/ 0 h 50"/>
                  <a:gd name="T4" fmla="*/ 23 w 27"/>
                  <a:gd name="T5" fmla="*/ 0 h 50"/>
                  <a:gd name="T6" fmla="*/ 3 w 27"/>
                  <a:gd name="T7" fmla="*/ 21 h 50"/>
                  <a:gd name="T8" fmla="*/ 3 w 27"/>
                  <a:gd name="T9" fmla="*/ 29 h 50"/>
                  <a:gd name="T10" fmla="*/ 23 w 27"/>
                  <a:gd name="T11" fmla="*/ 50 h 50"/>
                  <a:gd name="T12" fmla="*/ 25 w 27"/>
                  <a:gd name="T13" fmla="*/ 50 h 50"/>
                  <a:gd name="T14" fmla="*/ 26 w 27"/>
                  <a:gd name="T15" fmla="*/ 50 h 50"/>
                  <a:gd name="T16" fmla="*/ 26 w 27"/>
                  <a:gd name="T17" fmla="*/ 47 h 50"/>
                  <a:gd name="T18" fmla="*/ 5 w 27"/>
                  <a:gd name="T19" fmla="*/ 27 h 50"/>
                  <a:gd name="T20" fmla="*/ 5 w 27"/>
                  <a:gd name="T21" fmla="*/ 24 h 50"/>
                  <a:gd name="T22" fmla="*/ 26 w 27"/>
                  <a:gd name="T23"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0">
                    <a:moveTo>
                      <a:pt x="26" y="3"/>
                    </a:moveTo>
                    <a:cubicBezTo>
                      <a:pt x="27" y="3"/>
                      <a:pt x="27" y="1"/>
                      <a:pt x="26" y="0"/>
                    </a:cubicBezTo>
                    <a:cubicBezTo>
                      <a:pt x="26" y="0"/>
                      <a:pt x="24" y="0"/>
                      <a:pt x="23" y="0"/>
                    </a:cubicBezTo>
                    <a:cubicBezTo>
                      <a:pt x="3" y="21"/>
                      <a:pt x="3" y="21"/>
                      <a:pt x="3" y="21"/>
                    </a:cubicBezTo>
                    <a:cubicBezTo>
                      <a:pt x="0" y="23"/>
                      <a:pt x="0" y="27"/>
                      <a:pt x="3" y="29"/>
                    </a:cubicBezTo>
                    <a:cubicBezTo>
                      <a:pt x="23" y="50"/>
                      <a:pt x="23" y="50"/>
                      <a:pt x="23" y="50"/>
                    </a:cubicBezTo>
                    <a:cubicBezTo>
                      <a:pt x="24" y="50"/>
                      <a:pt x="24" y="50"/>
                      <a:pt x="25" y="50"/>
                    </a:cubicBezTo>
                    <a:cubicBezTo>
                      <a:pt x="25" y="50"/>
                      <a:pt x="26" y="50"/>
                      <a:pt x="26" y="50"/>
                    </a:cubicBezTo>
                    <a:cubicBezTo>
                      <a:pt x="27" y="49"/>
                      <a:pt x="27" y="48"/>
                      <a:pt x="26" y="47"/>
                    </a:cubicBezTo>
                    <a:cubicBezTo>
                      <a:pt x="5" y="27"/>
                      <a:pt x="5" y="27"/>
                      <a:pt x="5" y="27"/>
                    </a:cubicBezTo>
                    <a:cubicBezTo>
                      <a:pt x="5" y="26"/>
                      <a:pt x="5" y="24"/>
                      <a:pt x="5" y="24"/>
                    </a:cubicBezTo>
                    <a:lnTo>
                      <a:pt x="2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sp>
            <p:nvSpPr>
              <p:cNvPr id="172" name="Freeform 19"/>
              <p:cNvSpPr/>
              <p:nvPr/>
            </p:nvSpPr>
            <p:spPr bwMode="auto">
              <a:xfrm>
                <a:off x="12509500" y="3440113"/>
                <a:ext cx="141287" cy="69850"/>
              </a:xfrm>
              <a:custGeom>
                <a:avLst/>
                <a:gdLst>
                  <a:gd name="T0" fmla="*/ 22 w 52"/>
                  <a:gd name="T1" fmla="*/ 24 h 26"/>
                  <a:gd name="T2" fmla="*/ 26 w 52"/>
                  <a:gd name="T3" fmla="*/ 26 h 26"/>
                  <a:gd name="T4" fmla="*/ 31 w 52"/>
                  <a:gd name="T5" fmla="*/ 24 h 26"/>
                  <a:gd name="T6" fmla="*/ 52 w 52"/>
                  <a:gd name="T7" fmla="*/ 4 h 26"/>
                  <a:gd name="T8" fmla="*/ 52 w 52"/>
                  <a:gd name="T9" fmla="*/ 1 h 26"/>
                  <a:gd name="T10" fmla="*/ 49 w 52"/>
                  <a:gd name="T11" fmla="*/ 1 h 26"/>
                  <a:gd name="T12" fmla="*/ 28 w 52"/>
                  <a:gd name="T13" fmla="*/ 21 h 26"/>
                  <a:gd name="T14" fmla="*/ 25 w 52"/>
                  <a:gd name="T15" fmla="*/ 21 h 26"/>
                  <a:gd name="T16" fmla="*/ 4 w 52"/>
                  <a:gd name="T17" fmla="*/ 1 h 26"/>
                  <a:gd name="T18" fmla="*/ 1 w 52"/>
                  <a:gd name="T19" fmla="*/ 1 h 26"/>
                  <a:gd name="T20" fmla="*/ 1 w 52"/>
                  <a:gd name="T21" fmla="*/ 4 h 26"/>
                  <a:gd name="T22" fmla="*/ 22 w 52"/>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22" y="24"/>
                    </a:moveTo>
                    <a:cubicBezTo>
                      <a:pt x="23" y="25"/>
                      <a:pt x="25" y="26"/>
                      <a:pt x="26" y="26"/>
                    </a:cubicBezTo>
                    <a:cubicBezTo>
                      <a:pt x="28" y="26"/>
                      <a:pt x="29" y="25"/>
                      <a:pt x="31" y="24"/>
                    </a:cubicBezTo>
                    <a:cubicBezTo>
                      <a:pt x="52" y="4"/>
                      <a:pt x="52" y="4"/>
                      <a:pt x="52" y="4"/>
                    </a:cubicBezTo>
                    <a:cubicBezTo>
                      <a:pt x="52" y="3"/>
                      <a:pt x="52" y="2"/>
                      <a:pt x="52" y="1"/>
                    </a:cubicBezTo>
                    <a:cubicBezTo>
                      <a:pt x="51" y="0"/>
                      <a:pt x="49" y="0"/>
                      <a:pt x="49" y="1"/>
                    </a:cubicBezTo>
                    <a:cubicBezTo>
                      <a:pt x="28" y="21"/>
                      <a:pt x="28" y="21"/>
                      <a:pt x="28" y="21"/>
                    </a:cubicBezTo>
                    <a:cubicBezTo>
                      <a:pt x="27" y="22"/>
                      <a:pt x="26" y="22"/>
                      <a:pt x="25" y="21"/>
                    </a:cubicBezTo>
                    <a:cubicBezTo>
                      <a:pt x="4" y="1"/>
                      <a:pt x="4" y="1"/>
                      <a:pt x="4" y="1"/>
                    </a:cubicBezTo>
                    <a:cubicBezTo>
                      <a:pt x="3" y="0"/>
                      <a:pt x="2" y="0"/>
                      <a:pt x="1" y="1"/>
                    </a:cubicBezTo>
                    <a:cubicBezTo>
                      <a:pt x="0" y="2"/>
                      <a:pt x="0" y="3"/>
                      <a:pt x="1" y="4"/>
                    </a:cubicBezTo>
                    <a:lnTo>
                      <a:pt x="2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a typeface="+mn-ea"/>
                </a:endParaRPr>
              </a:p>
            </p:txBody>
          </p:sp>
        </p:grpSp>
        <p:sp>
          <p:nvSpPr>
            <p:cNvPr id="173" name="TextBox 73"/>
            <p:cNvSpPr txBox="1"/>
            <p:nvPr/>
          </p:nvSpPr>
          <p:spPr>
            <a:xfrm>
              <a:off x="3052614" y="3121323"/>
              <a:ext cx="394660" cy="246221"/>
            </a:xfrm>
            <a:prstGeom prst="rect">
              <a:avLst/>
            </a:prstGeom>
            <a:noFill/>
          </p:spPr>
          <p:txBody>
            <a:bodyPr wrap="none" rtlCol="0">
              <a:spAutoFit/>
            </a:bodyPr>
            <a:lstStyle/>
            <a:p>
              <a:pPr algn="ctr">
                <a:buNone/>
              </a:pPr>
              <a:r>
                <a:rPr lang="en-US" altLang="zh-CN" sz="1000" dirty="0" smtClean="0">
                  <a:solidFill>
                    <a:srgbClr val="FFFFFF"/>
                  </a:solidFill>
                  <a:latin typeface="+mn-ea"/>
                  <a:ea typeface="+mn-ea"/>
                </a:rPr>
                <a:t>DIS</a:t>
              </a:r>
              <a:endParaRPr lang="zh-CN" altLang="en-US" sz="1000" dirty="0">
                <a:solidFill>
                  <a:srgbClr val="FFFFFF"/>
                </a:solidFill>
                <a:latin typeface="+mn-ea"/>
                <a:ea typeface="+mn-ea"/>
              </a:endParaRPr>
            </a:p>
          </p:txBody>
        </p:sp>
        <p:pic>
          <p:nvPicPr>
            <p:cNvPr id="174" name="图片 1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14345" y="2797071"/>
              <a:ext cx="1044466" cy="270173"/>
            </a:xfrm>
            <a:prstGeom prst="rect">
              <a:avLst/>
            </a:prstGeom>
          </p:spPr>
        </p:pic>
        <p:pic>
          <p:nvPicPr>
            <p:cNvPr id="175" name="图片 1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0869" y="3067245"/>
              <a:ext cx="1063817" cy="261594"/>
            </a:xfrm>
            <a:prstGeom prst="rect">
              <a:avLst/>
            </a:prstGeom>
          </p:spPr>
        </p:pic>
        <p:pic>
          <p:nvPicPr>
            <p:cNvPr id="176" name="Picture 10" descr="https://timgsa.baidu.com/timg?image&amp;quality=80&amp;size=b9999_10000&amp;sec=1564828846339&amp;di=01f33aaf6cdcff7db27741273780213d&amp;imgtype=0&amp;src=http%3A%2F%2Ffiles.techcrunch.cn%2F2014%2F07%2Fmapr-logo-new-2014.jpg%3Fw%3D64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0546" y="2749536"/>
              <a:ext cx="771009" cy="257806"/>
            </a:xfrm>
            <a:prstGeom prst="rect">
              <a:avLst/>
            </a:prstGeom>
            <a:noFill/>
            <a:extLst>
              <a:ext uri="{909E8E84-426E-40DD-AFC4-6F175D3DCCD1}">
                <a14:hiddenFill xmlns:a14="http://schemas.microsoft.com/office/drawing/2010/main">
                  <a:solidFill>
                    <a:srgbClr val="FFFFFF"/>
                  </a:solidFill>
                </a14:hiddenFill>
              </a:ext>
            </a:extLst>
          </p:spPr>
        </p:pic>
        <p:pic>
          <p:nvPicPr>
            <p:cNvPr id="177" name="图片 1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13811" y="3009419"/>
              <a:ext cx="840574" cy="324331"/>
            </a:xfrm>
            <a:prstGeom prst="rect">
              <a:avLst/>
            </a:prstGeom>
          </p:spPr>
        </p:pic>
        <p:grpSp>
          <p:nvGrpSpPr>
            <p:cNvPr id="178" name="组合 177"/>
            <p:cNvGrpSpPr/>
            <p:nvPr/>
          </p:nvGrpSpPr>
          <p:grpSpPr>
            <a:xfrm>
              <a:off x="4462089" y="1870015"/>
              <a:ext cx="482400" cy="482400"/>
              <a:chOff x="7050592" y="1646050"/>
              <a:chExt cx="805090" cy="786853"/>
            </a:xfrm>
          </p:grpSpPr>
          <p:sp>
            <p:nvSpPr>
              <p:cNvPr id="179" name="泪滴形 178"/>
              <p:cNvSpPr/>
              <p:nvPr/>
            </p:nvSpPr>
            <p:spPr bwMode="auto">
              <a:xfrm rot="8100000">
                <a:off x="7050592" y="1712542"/>
                <a:ext cx="199660" cy="196960"/>
              </a:xfrm>
              <a:prstGeom prst="teardrop">
                <a:avLst>
                  <a:gd name="adj" fmla="val 137781"/>
                </a:avLst>
              </a:prstGeom>
              <a:solidFill>
                <a:srgbClr val="FFFFFF"/>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27206" tIns="13602" rIns="27206" bIns="13602" rtlCol="0" anchor="ctr" anchorCtr="1"/>
              <a:lstStyle/>
              <a:p>
                <a:pPr indent="-53340" algn="ctr" defTabSz="362585">
                  <a:lnSpc>
                    <a:spcPct val="90000"/>
                  </a:lnSpc>
                  <a:spcBef>
                    <a:spcPct val="20000"/>
                  </a:spcBef>
                  <a:buClr>
                    <a:srgbClr val="CC9900"/>
                  </a:buClr>
                  <a:buSzPct val="100000"/>
                </a:pPr>
                <a:endParaRPr lang="zh-CN" altLang="en-US" sz="1600" dirty="0">
                  <a:solidFill>
                    <a:prstClr val="white"/>
                  </a:solidFill>
                  <a:effectLst>
                    <a:outerShdw blurRad="38100" dist="38100" dir="2700000" algn="tl">
                      <a:srgbClr val="000000">
                        <a:alpha val="43137"/>
                      </a:srgbClr>
                    </a:outerShdw>
                  </a:effectLst>
                  <a:latin typeface="+mn-ea"/>
                </a:endParaRPr>
              </a:p>
            </p:txBody>
          </p:sp>
          <p:pic>
            <p:nvPicPr>
              <p:cNvPr id="180" name="Picture 22" descr="âCar networking png iconâçå¾çæç´¢ç»æ"/>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8827" y="1646050"/>
                <a:ext cx="786855" cy="786853"/>
              </a:xfrm>
              <a:prstGeom prst="rect">
                <a:avLst/>
              </a:prstGeom>
              <a:noFill/>
              <a:extLst>
                <a:ext uri="{909E8E84-426E-40DD-AFC4-6F175D3DCCD1}">
                  <a14:hiddenFill xmlns:a14="http://schemas.microsoft.com/office/drawing/2010/main">
                    <a:solidFill>
                      <a:srgbClr val="FFFFFF"/>
                    </a:solidFill>
                  </a14:hiddenFill>
                </a:ext>
              </a:extLst>
            </p:spPr>
          </p:pic>
        </p:grpSp>
        <p:sp>
          <p:nvSpPr>
            <p:cNvPr id="181" name="矩形 180"/>
            <p:cNvSpPr/>
            <p:nvPr/>
          </p:nvSpPr>
          <p:spPr>
            <a:xfrm flipH="1">
              <a:off x="1743038" y="1406429"/>
              <a:ext cx="2088605" cy="276999"/>
            </a:xfrm>
            <a:prstGeom prst="rect">
              <a:avLst/>
            </a:prstGeom>
          </p:spPr>
          <p:txBody>
            <a:bodyPr wrap="square">
              <a:spAutoFit/>
            </a:bodyPr>
            <a:lstStyle/>
            <a:p>
              <a:r>
                <a:rPr lang="zh-CN" altLang="en-US" sz="1200" dirty="0" smtClean="0">
                  <a:solidFill>
                    <a:srgbClr val="FFFFFF"/>
                  </a:solidFill>
                  <a:latin typeface="+mn-ea"/>
                  <a:ea typeface="+mn-ea"/>
                </a:rPr>
                <a:t>灵活弹性扩容</a:t>
              </a:r>
              <a:endParaRPr lang="zh-CN" altLang="en-US" sz="1200" dirty="0">
                <a:solidFill>
                  <a:srgbClr val="FFFFFF"/>
                </a:solidFill>
                <a:latin typeface="+mn-ea"/>
                <a:ea typeface="+mn-ea"/>
              </a:endParaRPr>
            </a:p>
          </p:txBody>
        </p:sp>
        <p:sp>
          <p:nvSpPr>
            <p:cNvPr id="182" name="圆角矩形 181"/>
            <p:cNvSpPr/>
            <p:nvPr/>
          </p:nvSpPr>
          <p:spPr>
            <a:xfrm>
              <a:off x="1141675" y="5421024"/>
              <a:ext cx="5032891" cy="545692"/>
            </a:xfrm>
            <a:prstGeom prst="roundRect">
              <a:avLst>
                <a:gd name="adj" fmla="val 8317"/>
              </a:avLst>
            </a:prstGeom>
            <a:noFill/>
            <a:ln w="28575">
              <a:gradFill>
                <a:gsLst>
                  <a:gs pos="0">
                    <a:srgbClr val="37ECFF"/>
                  </a:gs>
                  <a:gs pos="53000">
                    <a:srgbClr val="0081E2"/>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73275"/>
              <a:endParaRPr lang="zh-CN" altLang="en-US">
                <a:solidFill>
                  <a:prstClr val="white"/>
                </a:solidFill>
                <a:latin typeface="+mn-ea"/>
              </a:endParaRPr>
            </a:p>
          </p:txBody>
        </p:sp>
        <p:sp>
          <p:nvSpPr>
            <p:cNvPr id="93" name="文本框 92"/>
            <p:cNvSpPr txBox="1"/>
            <p:nvPr/>
          </p:nvSpPr>
          <p:spPr>
            <a:xfrm>
              <a:off x="1584814" y="3364828"/>
              <a:ext cx="1808150" cy="161583"/>
            </a:xfrm>
            <a:prstGeom prst="rect">
              <a:avLst/>
            </a:prstGeom>
            <a:noFill/>
            <a:ln w="12700">
              <a:noFill/>
            </a:ln>
          </p:spPr>
          <p:txBody>
            <a:bodyPr wrap="square" lIns="0" tIns="0" rIns="0" bIns="0" rtlCol="0">
              <a:spAutoFit/>
            </a:bodyPr>
            <a:lstStyle/>
            <a:p>
              <a:pPr algn="ctr" defTabSz="1219200"/>
              <a:r>
                <a:rPr lang="zh-CN" altLang="en-US" sz="1050" b="1" dirty="0" smtClean="0">
                  <a:solidFill>
                    <a:schemeClr val="bg1"/>
                  </a:solidFill>
                  <a:latin typeface="+mn-ea"/>
                  <a:ea typeface="+mn-ea"/>
                </a:rPr>
                <a:t>华为云</a:t>
              </a:r>
              <a:r>
                <a:rPr lang="en-US" altLang="zh-CN" sz="1050" b="1" dirty="0" smtClean="0">
                  <a:solidFill>
                    <a:schemeClr val="bg1"/>
                  </a:solidFill>
                  <a:latin typeface="+mn-ea"/>
                  <a:ea typeface="+mn-ea"/>
                </a:rPr>
                <a:t>EI</a:t>
              </a:r>
              <a:r>
                <a:rPr lang="zh-CN" altLang="en-US" sz="1050" b="1" dirty="0" smtClean="0">
                  <a:solidFill>
                    <a:schemeClr val="bg1"/>
                  </a:solidFill>
                  <a:latin typeface="+mn-ea"/>
                  <a:ea typeface="+mn-ea"/>
                </a:rPr>
                <a:t>大数据服务</a:t>
              </a:r>
              <a:endParaRPr lang="zh-CN" altLang="en-US" sz="1050" b="1" dirty="0">
                <a:solidFill>
                  <a:schemeClr val="bg1"/>
                </a:solidFill>
                <a:latin typeface="+mn-ea"/>
                <a:ea typeface="+mn-ea"/>
              </a:endParaRPr>
            </a:p>
          </p:txBody>
        </p:sp>
      </p:grpSp>
      <p:cxnSp>
        <p:nvCxnSpPr>
          <p:cNvPr id="183" name="直接连接符 182"/>
          <p:cNvCxnSpPr/>
          <p:nvPr/>
        </p:nvCxnSpPr>
        <p:spPr>
          <a:xfrm flipH="1">
            <a:off x="8005272" y="2734986"/>
            <a:ext cx="274873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8024829" y="1825013"/>
            <a:ext cx="2007317" cy="246221"/>
          </a:xfrm>
          <a:prstGeom prst="rect">
            <a:avLst/>
          </a:prstGeom>
          <a:noFill/>
          <a:ln w="12700">
            <a:noFill/>
          </a:ln>
        </p:spPr>
        <p:txBody>
          <a:bodyPr wrap="square" lIns="0" tIns="0" rIns="0" bIns="0" rtlCol="0">
            <a:spAutoFit/>
          </a:bodyPr>
          <a:lstStyle/>
          <a:p>
            <a:pPr defTabSz="1219200"/>
            <a:r>
              <a:rPr lang="zh-CN" altLang="en-US" sz="1600" b="1" dirty="0" smtClean="0">
                <a:latin typeface="+mn-ea"/>
                <a:ea typeface="+mn-ea"/>
              </a:rPr>
              <a:t>多元</a:t>
            </a:r>
            <a:r>
              <a:rPr lang="zh-CN" altLang="en-US" sz="1600" b="1" dirty="0">
                <a:latin typeface="+mn-ea"/>
                <a:ea typeface="+mn-ea"/>
              </a:rPr>
              <a:t>算力</a:t>
            </a:r>
            <a:endParaRPr lang="en-US" altLang="zh-CN" sz="1600" b="1" dirty="0">
              <a:latin typeface="+mn-ea"/>
              <a:ea typeface="+mn-ea"/>
            </a:endParaRPr>
          </a:p>
        </p:txBody>
      </p:sp>
      <p:cxnSp>
        <p:nvCxnSpPr>
          <p:cNvPr id="190" name="直接连接符 189"/>
          <p:cNvCxnSpPr/>
          <p:nvPr/>
        </p:nvCxnSpPr>
        <p:spPr>
          <a:xfrm>
            <a:off x="8005272" y="3739331"/>
            <a:ext cx="2772675" cy="23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91" name="文本框 190"/>
          <p:cNvSpPr txBox="1"/>
          <p:nvPr/>
        </p:nvSpPr>
        <p:spPr>
          <a:xfrm>
            <a:off x="8012420" y="2780110"/>
            <a:ext cx="2007317" cy="246221"/>
          </a:xfrm>
          <a:prstGeom prst="rect">
            <a:avLst/>
          </a:prstGeom>
          <a:noFill/>
          <a:ln w="12700">
            <a:noFill/>
          </a:ln>
        </p:spPr>
        <p:txBody>
          <a:bodyPr wrap="square" lIns="0" tIns="0" rIns="0" bIns="0" rtlCol="0">
            <a:spAutoFit/>
          </a:bodyPr>
          <a:lstStyle/>
          <a:p>
            <a:pPr defTabSz="1219200"/>
            <a:r>
              <a:rPr lang="zh-CN" altLang="en-US" sz="1600" b="1" dirty="0">
                <a:latin typeface="+mn-ea"/>
                <a:ea typeface="+mn-ea"/>
              </a:rPr>
              <a:t>存算分离，灵活弹性</a:t>
            </a:r>
            <a:endParaRPr lang="en-US" altLang="zh-CN" sz="1600" b="1" dirty="0">
              <a:latin typeface="+mn-ea"/>
              <a:ea typeface="+mn-ea"/>
            </a:endParaRPr>
          </a:p>
        </p:txBody>
      </p:sp>
      <p:sp>
        <p:nvSpPr>
          <p:cNvPr id="192" name="文本框 191"/>
          <p:cNvSpPr txBox="1"/>
          <p:nvPr/>
        </p:nvSpPr>
        <p:spPr>
          <a:xfrm>
            <a:off x="8011415" y="3121345"/>
            <a:ext cx="2651507" cy="553998"/>
          </a:xfrm>
          <a:prstGeom prst="rect">
            <a:avLst/>
          </a:prstGeom>
          <a:noFill/>
          <a:ln w="12700">
            <a:noFill/>
          </a:ln>
        </p:spPr>
        <p:txBody>
          <a:bodyPr wrap="square" lIns="0" tIns="0" rIns="0" bIns="0" rtlCol="0">
            <a:spAutoFit/>
          </a:bodyPr>
          <a:lstStyle/>
          <a:p>
            <a:r>
              <a:rPr kumimoji="1" lang="zh-CN" altLang="en-US" sz="1200" dirty="0">
                <a:latin typeface="+mn-ea"/>
                <a:ea typeface="+mn-ea"/>
              </a:rPr>
              <a:t>支持计算、存储分离架构，最大化提升资源利用率，按需使用计算资源</a:t>
            </a:r>
            <a:r>
              <a:rPr kumimoji="1" lang="zh-CN" altLang="en-US" sz="1200" dirty="0" smtClean="0">
                <a:latin typeface="+mn-ea"/>
                <a:ea typeface="+mn-ea"/>
              </a:rPr>
              <a:t>；极速扩容伸缩，</a:t>
            </a:r>
            <a:r>
              <a:rPr kumimoji="1" lang="zh-CN" altLang="en-US" sz="1200" dirty="0">
                <a:latin typeface="+mn-ea"/>
                <a:ea typeface="+mn-ea"/>
              </a:rPr>
              <a:t>满足业务量高速增长</a:t>
            </a:r>
            <a:r>
              <a:rPr kumimoji="1" lang="zh-CN" altLang="en-US" sz="1200" dirty="0" smtClean="0">
                <a:latin typeface="+mn-ea"/>
                <a:ea typeface="+mn-ea"/>
              </a:rPr>
              <a:t>需求。</a:t>
            </a:r>
            <a:endParaRPr kumimoji="1" lang="en-US" altLang="zh-CN" sz="1200" dirty="0" smtClean="0">
              <a:latin typeface="+mn-ea"/>
              <a:ea typeface="+mn-ea"/>
            </a:endParaRPr>
          </a:p>
        </p:txBody>
      </p:sp>
      <p:sp>
        <p:nvSpPr>
          <p:cNvPr id="198" name="文本框 197"/>
          <p:cNvSpPr txBox="1"/>
          <p:nvPr/>
        </p:nvSpPr>
        <p:spPr>
          <a:xfrm>
            <a:off x="7984371" y="3834224"/>
            <a:ext cx="1902404" cy="246221"/>
          </a:xfrm>
          <a:prstGeom prst="rect">
            <a:avLst/>
          </a:prstGeom>
          <a:noFill/>
          <a:ln w="12700">
            <a:noFill/>
          </a:ln>
        </p:spPr>
        <p:txBody>
          <a:bodyPr wrap="square" lIns="0" tIns="0" rIns="0" bIns="0" rtlCol="0">
            <a:spAutoFit/>
          </a:bodyPr>
          <a:lstStyle/>
          <a:p>
            <a:pPr algn="ctr" defTabSz="1219200"/>
            <a:r>
              <a:rPr lang="zh-CN" altLang="en-US" sz="1600" b="1" dirty="0">
                <a:latin typeface="+mn-ea"/>
                <a:ea typeface="+mn-ea"/>
              </a:rPr>
              <a:t>极致弹性，智能从容</a:t>
            </a:r>
            <a:endParaRPr lang="en-US" altLang="zh-CN" sz="1600" b="1" dirty="0">
              <a:latin typeface="+mn-ea"/>
              <a:ea typeface="+mn-ea"/>
            </a:endParaRPr>
          </a:p>
        </p:txBody>
      </p:sp>
      <p:sp>
        <p:nvSpPr>
          <p:cNvPr id="199" name="文本框 198"/>
          <p:cNvSpPr txBox="1"/>
          <p:nvPr/>
        </p:nvSpPr>
        <p:spPr>
          <a:xfrm>
            <a:off x="7997091" y="4156165"/>
            <a:ext cx="2818046" cy="553998"/>
          </a:xfrm>
          <a:prstGeom prst="rect">
            <a:avLst/>
          </a:prstGeom>
          <a:noFill/>
          <a:ln w="12700">
            <a:noFill/>
          </a:ln>
        </p:spPr>
        <p:txBody>
          <a:bodyPr wrap="square" lIns="0" tIns="0" rIns="0" bIns="0" rtlCol="0">
            <a:spAutoFit/>
          </a:bodyPr>
          <a:lstStyle/>
          <a:p>
            <a:r>
              <a:rPr kumimoji="1" lang="en-US" altLang="zh-CN" sz="1200" dirty="0" err="1">
                <a:latin typeface="+mn-ea"/>
                <a:ea typeface="+mn-ea"/>
              </a:rPr>
              <a:t>Serverless</a:t>
            </a:r>
            <a:r>
              <a:rPr kumimoji="1" lang="zh-CN" altLang="en-US" sz="1200" dirty="0">
                <a:latin typeface="+mn-ea"/>
                <a:ea typeface="+mn-ea"/>
              </a:rPr>
              <a:t>架构，算力按需获取，容器秒级发放，业务秒级伸缩，最大化资源利用率；原生支持</a:t>
            </a:r>
            <a:r>
              <a:rPr kumimoji="1" lang="en-US" altLang="zh-CN" sz="1200" dirty="0">
                <a:latin typeface="+mn-ea"/>
                <a:ea typeface="+mn-ea"/>
              </a:rPr>
              <a:t>Kubernetes</a:t>
            </a:r>
            <a:r>
              <a:rPr kumimoji="1" lang="zh-CN" altLang="en-US" sz="1200" dirty="0">
                <a:latin typeface="+mn-ea"/>
                <a:ea typeface="+mn-ea"/>
              </a:rPr>
              <a:t>和</a:t>
            </a:r>
            <a:r>
              <a:rPr kumimoji="1" lang="en-US" altLang="zh-CN" sz="1200" dirty="0">
                <a:latin typeface="+mn-ea"/>
                <a:ea typeface="+mn-ea"/>
              </a:rPr>
              <a:t>Docker</a:t>
            </a:r>
            <a:r>
              <a:rPr kumimoji="1" lang="zh-CN" altLang="en-US" sz="1200" dirty="0">
                <a:latin typeface="+mn-ea"/>
                <a:ea typeface="+mn-ea"/>
              </a:rPr>
              <a:t>生态。</a:t>
            </a:r>
            <a:endParaRPr kumimoji="1" lang="en-US" altLang="zh-CN" sz="1200" dirty="0">
              <a:latin typeface="+mn-ea"/>
              <a:ea typeface="+mn-ea"/>
            </a:endParaRPr>
          </a:p>
        </p:txBody>
      </p:sp>
      <p:sp>
        <p:nvSpPr>
          <p:cNvPr id="204" name="文本框 251"/>
          <p:cNvSpPr txBox="1"/>
          <p:nvPr/>
        </p:nvSpPr>
        <p:spPr>
          <a:xfrm>
            <a:off x="7968347" y="4825837"/>
            <a:ext cx="2007317" cy="246221"/>
          </a:xfrm>
          <a:prstGeom prst="rect">
            <a:avLst/>
          </a:prstGeom>
          <a:noFill/>
          <a:ln w="12700">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1600" b="1" dirty="0" smtClean="0">
                <a:latin typeface="+mn-ea"/>
              </a:rPr>
              <a:t>极致性能，</a:t>
            </a:r>
            <a:r>
              <a:rPr lang="zh-CN" altLang="en-US" sz="1600" b="1" dirty="0">
                <a:latin typeface="+mn-ea"/>
              </a:rPr>
              <a:t>稳定可靠</a:t>
            </a:r>
            <a:endParaRPr lang="en-US" altLang="zh-CN" sz="1600" b="1" dirty="0">
              <a:latin typeface="+mn-ea"/>
            </a:endParaRPr>
          </a:p>
        </p:txBody>
      </p:sp>
      <p:sp>
        <p:nvSpPr>
          <p:cNvPr id="4" name="矩形 3"/>
          <p:cNvSpPr/>
          <p:nvPr/>
        </p:nvSpPr>
        <p:spPr>
          <a:xfrm>
            <a:off x="7957791" y="2135179"/>
            <a:ext cx="2634757" cy="553998"/>
          </a:xfrm>
          <a:prstGeom prst="rect">
            <a:avLst/>
          </a:prstGeom>
        </p:spPr>
        <p:txBody>
          <a:bodyPr wrap="square">
            <a:spAutoFit/>
          </a:bodyPr>
          <a:lstStyle/>
          <a:p>
            <a:pPr lvl="0" fontAlgn="base">
              <a:lnSpc>
                <a:spcPct val="125000"/>
              </a:lnSpc>
              <a:spcAft>
                <a:spcPts val="600"/>
              </a:spcAft>
              <a:buSzPct val="60000"/>
              <a:defRPr/>
            </a:pPr>
            <a:r>
              <a:rPr kumimoji="1" lang="zh-CN" altLang="en-US" sz="1200" dirty="0">
                <a:latin typeface="+mn-ea"/>
                <a:ea typeface="+mn-ea"/>
              </a:rPr>
              <a:t>依托鲲鹏多核能力，性价比提升；原生支持</a:t>
            </a:r>
            <a:r>
              <a:rPr kumimoji="1" lang="en-US" altLang="zh-CN" sz="1200" dirty="0">
                <a:latin typeface="+mn-ea"/>
                <a:ea typeface="+mn-ea"/>
              </a:rPr>
              <a:t>X86</a:t>
            </a:r>
            <a:r>
              <a:rPr kumimoji="1" lang="zh-CN" altLang="en-US" sz="1200" dirty="0">
                <a:latin typeface="+mn-ea"/>
                <a:ea typeface="+mn-ea"/>
              </a:rPr>
              <a:t>与</a:t>
            </a:r>
            <a:r>
              <a:rPr kumimoji="1" lang="en-US" altLang="zh-CN" sz="1200" dirty="0">
                <a:latin typeface="+mn-ea"/>
                <a:ea typeface="+mn-ea"/>
              </a:rPr>
              <a:t>ARM</a:t>
            </a:r>
            <a:r>
              <a:rPr kumimoji="1" lang="zh-CN" altLang="en-US" sz="1200" dirty="0">
                <a:latin typeface="+mn-ea"/>
                <a:ea typeface="+mn-ea"/>
              </a:rPr>
              <a:t>芯片。</a:t>
            </a:r>
            <a:endParaRPr kumimoji="1" lang="en-US" altLang="zh-CN" sz="1200" dirty="0">
              <a:latin typeface="+mn-ea"/>
              <a:ea typeface="+mn-ea"/>
            </a:endParaRPr>
          </a:p>
        </p:txBody>
      </p:sp>
      <p:cxnSp>
        <p:nvCxnSpPr>
          <p:cNvPr id="210" name="直接连接符 209"/>
          <p:cNvCxnSpPr/>
          <p:nvPr/>
        </p:nvCxnSpPr>
        <p:spPr>
          <a:xfrm>
            <a:off x="8024829" y="4825837"/>
            <a:ext cx="2797138"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91" name="文本框 252"/>
          <p:cNvSpPr txBox="1"/>
          <p:nvPr/>
        </p:nvSpPr>
        <p:spPr>
          <a:xfrm>
            <a:off x="8078702" y="5142611"/>
            <a:ext cx="2720770" cy="553998"/>
          </a:xfrm>
          <a:prstGeom prst="rect">
            <a:avLst/>
          </a:prstGeom>
          <a:noFill/>
          <a:ln w="12700">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smtClean="0">
                <a:latin typeface="+mn-ea"/>
              </a:rPr>
              <a:t>海量分布式云存储</a:t>
            </a:r>
            <a:r>
              <a:rPr kumimoji="1" lang="en-US" altLang="zh-CN" sz="1200" dirty="0" smtClean="0">
                <a:latin typeface="+mn-ea"/>
              </a:rPr>
              <a:t>OBS </a:t>
            </a:r>
            <a:r>
              <a:rPr kumimoji="1" lang="zh-CN" altLang="en-US" sz="1200" dirty="0" smtClean="0">
                <a:latin typeface="+mn-ea"/>
              </a:rPr>
              <a:t>带来超大带宽、更低时延，多计算集群可分析使用同一份数据，效率提升。</a:t>
            </a:r>
            <a:endParaRPr kumimoji="1" lang="en-US" altLang="zh-CN" sz="1200" dirty="0" smtClean="0">
              <a:latin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kern="0" dirty="0" smtClean="0">
                <a:solidFill>
                  <a:schemeClr val="bg1">
                    <a:lumMod val="50000"/>
                  </a:schemeClr>
                </a:solidFill>
              </a:rPr>
              <a:t>华为鲲鹏通用解决方案</a:t>
            </a:r>
            <a:endParaRPr lang="en-US" altLang="zh-CN" kern="0" dirty="0" smtClean="0">
              <a:solidFill>
                <a:schemeClr val="bg1">
                  <a:lumMod val="50000"/>
                </a:schemeClr>
              </a:solidFill>
            </a:endParaRPr>
          </a:p>
          <a:p>
            <a:r>
              <a:rPr lang="zh-CN" altLang="en-US" b="1" kern="0" dirty="0"/>
              <a:t>华为鲲鹏行业解决</a:t>
            </a:r>
            <a:r>
              <a:rPr lang="zh-CN" altLang="en-US" b="1" kern="0" dirty="0" smtClean="0"/>
              <a:t>方案</a:t>
            </a:r>
            <a:endParaRPr lang="en-US" altLang="zh-CN" b="1" kern="0" dirty="0" smtClean="0"/>
          </a:p>
          <a:p>
            <a:pPr lvl="1">
              <a:buClr>
                <a:schemeClr val="bg1">
                  <a:lumMod val="50000"/>
                </a:schemeClr>
              </a:buClr>
              <a:buSzPct val="60000"/>
              <a:buFont typeface="Wingdings" panose="05000000000000000000" pitchFamily="2" charset="2"/>
              <a:buChar char="n"/>
            </a:pPr>
            <a:r>
              <a:rPr lang="zh-CN" altLang="en-US" dirty="0">
                <a:latin typeface="+mn-ea"/>
              </a:rPr>
              <a:t>政府行业解决方案</a:t>
            </a:r>
            <a:endParaRPr lang="en-US" altLang="zh-CN" dirty="0">
              <a:latin typeface="+mn-ea"/>
            </a:endParaRPr>
          </a:p>
          <a:p>
            <a:pPr lvl="1">
              <a:buClr>
                <a:schemeClr val="bg1">
                  <a:lumMod val="50000"/>
                </a:schemeClr>
              </a:buClr>
            </a:pPr>
            <a:r>
              <a:rPr lang="zh-CN" altLang="en-US" dirty="0">
                <a:solidFill>
                  <a:schemeClr val="bg1">
                    <a:lumMod val="50000"/>
                  </a:schemeClr>
                </a:solidFill>
                <a:latin typeface="+mn-ea"/>
              </a:rPr>
              <a:t>金融行业解决方案</a:t>
            </a:r>
            <a:endParaRPr lang="en-US" altLang="zh-CN" dirty="0">
              <a:solidFill>
                <a:schemeClr val="bg1">
                  <a:lumMod val="50000"/>
                </a:schemeClr>
              </a:solidFill>
              <a:latin typeface="+mn-ea"/>
            </a:endParaRPr>
          </a:p>
          <a:p>
            <a:pPr lvl="1">
              <a:buClr>
                <a:schemeClr val="bg1">
                  <a:lumMod val="50000"/>
                </a:schemeClr>
              </a:buClr>
            </a:pPr>
            <a:r>
              <a:rPr lang="zh-CN" altLang="en-US" dirty="0">
                <a:solidFill>
                  <a:schemeClr val="bg1">
                    <a:lumMod val="50000"/>
                  </a:schemeClr>
                </a:solidFill>
                <a:latin typeface="+mn-ea"/>
              </a:rPr>
              <a:t>运营商行业解决方案</a:t>
            </a:r>
            <a:endParaRPr lang="en-US" altLang="zh-CN" dirty="0">
              <a:solidFill>
                <a:schemeClr val="bg1">
                  <a:lumMod val="50000"/>
                </a:schemeClr>
              </a:solidFill>
              <a:latin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同侧圆角矩形 77"/>
          <p:cNvSpPr/>
          <p:nvPr/>
        </p:nvSpPr>
        <p:spPr bwMode="auto">
          <a:xfrm>
            <a:off x="1187962" y="2168897"/>
            <a:ext cx="7665452" cy="1675432"/>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48260" indent="-240030" defTabSz="1068070" eaLnBrk="0" hangingPunct="0">
              <a:lnSpc>
                <a:spcPct val="150000"/>
              </a:lnSpc>
              <a:buSzPct val="60000"/>
              <a:buFont typeface="Wingdings" panose="05000000000000000000" pitchFamily="2" charset="2"/>
              <a:buChar char="Ø"/>
              <a:defRPr/>
            </a:pPr>
            <a:endParaRPr lang="zh-CN" altLang="en-US" sz="1800" kern="0" dirty="0">
              <a:latin typeface="+mn-ea"/>
              <a:ea typeface="+mn-ea"/>
              <a:cs typeface="Times New Roman" panose="02020603050405020304" pitchFamily="18" charset="0"/>
            </a:endParaRPr>
          </a:p>
        </p:txBody>
      </p:sp>
      <p:sp>
        <p:nvSpPr>
          <p:cNvPr id="77" name="同侧圆角矩形 76"/>
          <p:cNvSpPr/>
          <p:nvPr/>
        </p:nvSpPr>
        <p:spPr bwMode="auto">
          <a:xfrm>
            <a:off x="6777985" y="1242430"/>
            <a:ext cx="2059662" cy="904812"/>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48260" indent="-240030" defTabSz="1068070" eaLnBrk="0" hangingPunct="0">
              <a:lnSpc>
                <a:spcPct val="150000"/>
              </a:lnSpc>
              <a:buSzPct val="60000"/>
              <a:buFont typeface="Wingdings" panose="05000000000000000000" pitchFamily="2" charset="2"/>
              <a:buChar char="Ø"/>
              <a:defRPr/>
            </a:pPr>
            <a:endParaRPr lang="zh-CN" altLang="en-US" sz="1800" kern="0" dirty="0">
              <a:latin typeface="+mn-ea"/>
              <a:ea typeface="+mn-ea"/>
              <a:cs typeface="Times New Roman" panose="02020603050405020304" pitchFamily="18" charset="0"/>
            </a:endParaRPr>
          </a:p>
        </p:txBody>
      </p:sp>
      <p:sp>
        <p:nvSpPr>
          <p:cNvPr id="76" name="同侧圆角矩形 75"/>
          <p:cNvSpPr/>
          <p:nvPr/>
        </p:nvSpPr>
        <p:spPr bwMode="auto">
          <a:xfrm>
            <a:off x="3829198" y="1246549"/>
            <a:ext cx="2811463" cy="913066"/>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48260" indent="-240030" defTabSz="1068070" eaLnBrk="0" hangingPunct="0">
              <a:lnSpc>
                <a:spcPct val="150000"/>
              </a:lnSpc>
              <a:buSzPct val="60000"/>
              <a:buFont typeface="Wingdings" panose="05000000000000000000" pitchFamily="2" charset="2"/>
              <a:buChar char="Ø"/>
              <a:defRPr/>
            </a:pPr>
            <a:endParaRPr lang="zh-CN" altLang="en-US" sz="1800" kern="0" dirty="0">
              <a:latin typeface="+mn-ea"/>
              <a:ea typeface="+mn-ea"/>
              <a:cs typeface="Times New Roman" panose="02020603050405020304" pitchFamily="18" charset="0"/>
            </a:endParaRPr>
          </a:p>
        </p:txBody>
      </p:sp>
      <p:sp>
        <p:nvSpPr>
          <p:cNvPr id="75" name="同侧圆角矩形 74"/>
          <p:cNvSpPr/>
          <p:nvPr/>
        </p:nvSpPr>
        <p:spPr bwMode="auto">
          <a:xfrm>
            <a:off x="1190794" y="1251653"/>
            <a:ext cx="2521982" cy="872035"/>
          </a:xfrm>
          <a:prstGeom prst="round2SameRect">
            <a:avLst>
              <a:gd name="adj1" fmla="val 0"/>
              <a:gd name="adj2" fmla="val 0"/>
            </a:avLst>
          </a:prstGeom>
          <a:solidFill>
            <a:schemeClr val="bg1">
              <a:lumMod val="95000"/>
            </a:schemeClr>
          </a:solidFill>
          <a:ln w="9525">
            <a:noFill/>
            <a:miter lim="800000"/>
          </a:ln>
        </p:spPr>
        <p:txBody>
          <a:bodyPr vert="horz" wrap="square" lIns="80084" tIns="40041" rIns="80084" bIns="40041" numCol="1" anchor="t" anchorCtr="0" compatLnSpc="1"/>
          <a:lstStyle/>
          <a:p>
            <a:pPr marL="48260" indent="-240030" defTabSz="1068070" eaLnBrk="0" hangingPunct="0">
              <a:lnSpc>
                <a:spcPct val="150000"/>
              </a:lnSpc>
              <a:buSzPct val="60000"/>
              <a:buFont typeface="Wingdings" panose="05000000000000000000" pitchFamily="2" charset="2"/>
              <a:buChar char="Ø"/>
              <a:defRPr/>
            </a:pPr>
            <a:endParaRPr lang="zh-CN" altLang="en-US" sz="1800" kern="0" dirty="0">
              <a:latin typeface="+mn-ea"/>
              <a:ea typeface="+mn-ea"/>
              <a:cs typeface="Times New Roman" panose="02020603050405020304" pitchFamily="18" charset="0"/>
            </a:endParaRPr>
          </a:p>
        </p:txBody>
      </p:sp>
      <p:sp>
        <p:nvSpPr>
          <p:cNvPr id="137" name="文本框 178"/>
          <p:cNvSpPr/>
          <p:nvPr/>
        </p:nvSpPr>
        <p:spPr>
          <a:xfrm>
            <a:off x="1216411" y="2718998"/>
            <a:ext cx="891956" cy="276999"/>
          </a:xfrm>
          <a:prstGeom prst="rect">
            <a:avLst/>
          </a:prstGeom>
          <a:ln w="12700">
            <a:miter lim="400000"/>
          </a:ln>
        </p:spPr>
        <p:txBody>
          <a:bodyPr wrap="square" lIns="45701" rIns="45701">
            <a:spAutoFit/>
          </a:bodyPr>
          <a:lstStyle/>
          <a:p>
            <a:pPr algn="ctr" defTabSz="913765">
              <a:defRPr sz="16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a:latin typeface="+mn-ea"/>
                <a:ea typeface="+mn-ea"/>
                <a:cs typeface="微软雅黑" panose="020B0503020204020204" pitchFamily="34" charset="-122"/>
                <a:sym typeface="微软雅黑" panose="020B0503020204020204" pitchFamily="34" charset="-122"/>
              </a:rPr>
              <a:t>基础云</a:t>
            </a:r>
            <a:r>
              <a:rPr sz="1200" b="1" dirty="0" err="1">
                <a:latin typeface="+mn-ea"/>
                <a:ea typeface="+mn-ea"/>
                <a:cs typeface="微软雅黑" panose="020B0503020204020204" pitchFamily="34" charset="-122"/>
                <a:sym typeface="微软雅黑" panose="020B0503020204020204" pitchFamily="34" charset="-122"/>
              </a:rPr>
              <a:t>架构</a:t>
            </a:r>
            <a:endParaRPr sz="1200" b="1" dirty="0">
              <a:latin typeface="+mn-ea"/>
              <a:ea typeface="+mn-ea"/>
              <a:cs typeface="微软雅黑" panose="020B0503020204020204" pitchFamily="34" charset="-122"/>
              <a:sym typeface="微软雅黑" panose="020B0503020204020204" pitchFamily="34" charset="-122"/>
            </a:endParaRPr>
          </a:p>
        </p:txBody>
      </p:sp>
      <p:grpSp>
        <p:nvGrpSpPr>
          <p:cNvPr id="138" name="组合 10"/>
          <p:cNvGrpSpPr/>
          <p:nvPr/>
        </p:nvGrpSpPr>
        <p:grpSpPr>
          <a:xfrm>
            <a:off x="2186084" y="2227232"/>
            <a:ext cx="6226807" cy="1606518"/>
            <a:chOff x="0" y="11268"/>
            <a:chExt cx="6229418" cy="1607191"/>
          </a:xfrm>
        </p:grpSpPr>
        <p:grpSp>
          <p:nvGrpSpPr>
            <p:cNvPr id="139" name="组合 6"/>
            <p:cNvGrpSpPr/>
            <p:nvPr/>
          </p:nvGrpSpPr>
          <p:grpSpPr>
            <a:xfrm>
              <a:off x="0" y="1118395"/>
              <a:ext cx="6229418" cy="500064"/>
              <a:chOff x="0" y="11269"/>
              <a:chExt cx="6229417" cy="500062"/>
            </a:xfrm>
          </p:grpSpPr>
          <p:sp>
            <p:nvSpPr>
              <p:cNvPr id="146" name="圆角矩形 4"/>
              <p:cNvSpPr/>
              <p:nvPr/>
            </p:nvSpPr>
            <p:spPr>
              <a:xfrm>
                <a:off x="0" y="11269"/>
                <a:ext cx="6119689" cy="500062"/>
              </a:xfrm>
              <a:prstGeom prst="roundRect">
                <a:avLst>
                  <a:gd name="adj" fmla="val 16667"/>
                </a:avLst>
              </a:prstGeom>
              <a:noFill/>
              <a:ln w="9525" cap="flat">
                <a:solidFill>
                  <a:srgbClr val="93CDDD"/>
                </a:solidFill>
                <a:prstDash val="solid"/>
                <a:round/>
              </a:ln>
              <a:effectLst/>
            </p:spPr>
            <p:txBody>
              <a:bodyPr wrap="square" lIns="45701" tIns="45701" rIns="45701" bIns="45701" numCol="1" anchor="ctr">
                <a:noAutofit/>
              </a:bodyPr>
              <a:lstStyle/>
              <a:p>
                <a:pPr algn="ctr" defTabSz="913765">
                  <a:defRPr>
                    <a:solidFill>
                      <a:srgbClr val="9BBB59">
                        <a:lumOff val="44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latin typeface="+mn-ea"/>
                  <a:ea typeface="+mn-ea"/>
                  <a:cs typeface="微软雅黑" panose="020B0503020204020204" pitchFamily="34" charset="-122"/>
                  <a:sym typeface="微软雅黑" panose="020B0503020204020204" pitchFamily="34" charset="-122"/>
                </a:endParaRPr>
              </a:p>
            </p:txBody>
          </p:sp>
          <p:sp>
            <p:nvSpPr>
              <p:cNvPr id="147" name="矩形 5"/>
              <p:cNvSpPr/>
              <p:nvPr/>
            </p:nvSpPr>
            <p:spPr>
              <a:xfrm>
                <a:off x="1914607" y="32659"/>
                <a:ext cx="4314810" cy="461817"/>
              </a:xfrm>
              <a:prstGeom prst="rect">
                <a:avLst/>
              </a:prstGeom>
              <a:noFill/>
              <a:ln w="12700" cap="flat">
                <a:noFill/>
                <a:miter lim="400000"/>
              </a:ln>
              <a:effectLst/>
            </p:spPr>
            <p:txBody>
              <a:bodyPr wrap="none" lIns="45701" tIns="45701" rIns="45701" bIns="45701" numCol="1" anchor="t">
                <a:spAutoFit/>
              </a:bodyPr>
              <a:lstStyle/>
              <a:p>
                <a:pPr defTabSz="913765">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b="1" dirty="0" err="1">
                    <a:latin typeface="+mn-ea"/>
                    <a:ea typeface="+mn-ea"/>
                    <a:cs typeface="微软雅黑" panose="020B0503020204020204" pitchFamily="34" charset="-122"/>
                    <a:sym typeface="微软雅黑" panose="020B0503020204020204" pitchFamily="34" charset="-122"/>
                  </a:rPr>
                  <a:t>异构计算云</a:t>
                </a:r>
                <a:endParaRPr sz="1200" b="1" dirty="0">
                  <a:latin typeface="+mn-ea"/>
                  <a:ea typeface="+mn-ea"/>
                  <a:cs typeface="微软雅黑" panose="020B0503020204020204" pitchFamily="34" charset="-122"/>
                  <a:sym typeface="微软雅黑" panose="020B0503020204020204" pitchFamily="34" charset="-122"/>
                </a:endParaRPr>
              </a:p>
              <a:p>
                <a:pPr defTabSz="913765">
                  <a:defRPr sz="1000">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latin typeface="+mn-ea"/>
                    <a:ea typeface="+mn-ea"/>
                    <a:cs typeface="微软雅黑" panose="020B0503020204020204" pitchFamily="34" charset="-122"/>
                    <a:sym typeface="微软雅黑" panose="020B0503020204020204" pitchFamily="34" charset="-122"/>
                  </a:rPr>
                  <a:t>英特尔</a:t>
                </a:r>
                <a:r>
                  <a:rPr sz="1200" dirty="0" err="1">
                    <a:latin typeface="+mn-ea"/>
                    <a:ea typeface="+mn-ea"/>
                    <a:cs typeface="微软雅黑" panose="020B0503020204020204" pitchFamily="34" charset="-122"/>
                    <a:sym typeface="微软雅黑" panose="020B0503020204020204" pitchFamily="34" charset="-122"/>
                  </a:rPr>
                  <a:t>计算资源池</a:t>
                </a:r>
                <a:r>
                  <a:rPr sz="1200" dirty="0">
                    <a:latin typeface="+mn-ea"/>
                    <a:ea typeface="+mn-ea"/>
                    <a:cs typeface="微软雅黑" panose="020B0503020204020204" pitchFamily="34" charset="-122"/>
                    <a:sym typeface="微软雅黑" panose="020B0503020204020204" pitchFamily="34" charset="-122"/>
                  </a:rPr>
                  <a:t>、</a:t>
                </a:r>
                <a:r>
                  <a:rPr lang="zh-CN" altLang="en-US" sz="1200" dirty="0">
                    <a:latin typeface="+mn-ea"/>
                    <a:ea typeface="+mn-ea"/>
                    <a:cs typeface="微软雅黑" panose="020B0503020204020204" pitchFamily="34" charset="-122"/>
                    <a:sym typeface="微软雅黑" panose="020B0503020204020204" pitchFamily="34" charset="-122"/>
                  </a:rPr>
                  <a:t>国产化</a:t>
                </a:r>
                <a:r>
                  <a:rPr sz="1200" dirty="0" err="1">
                    <a:latin typeface="+mn-ea"/>
                    <a:ea typeface="+mn-ea"/>
                    <a:cs typeface="微软雅黑" panose="020B0503020204020204" pitchFamily="34" charset="-122"/>
                    <a:sym typeface="微软雅黑" panose="020B0503020204020204" pitchFamily="34" charset="-122"/>
                  </a:rPr>
                  <a:t>计算资源池、存储池、网络</a:t>
                </a:r>
                <a:r>
                  <a:rPr sz="1200" dirty="0">
                    <a:latin typeface="+mn-ea"/>
                    <a:ea typeface="+mn-ea"/>
                    <a:cs typeface="微软雅黑" panose="020B0503020204020204" pitchFamily="34" charset="-122"/>
                    <a:sym typeface="微软雅黑" panose="020B0503020204020204" pitchFamily="34" charset="-122"/>
                  </a:rPr>
                  <a:t>/</a:t>
                </a:r>
                <a:r>
                  <a:rPr sz="1200" dirty="0" err="1">
                    <a:latin typeface="+mn-ea"/>
                    <a:ea typeface="+mn-ea"/>
                    <a:cs typeface="微软雅黑" panose="020B0503020204020204" pitchFamily="34" charset="-122"/>
                    <a:sym typeface="微软雅黑" panose="020B0503020204020204" pitchFamily="34" charset="-122"/>
                  </a:rPr>
                  <a:t>安全池</a:t>
                </a:r>
                <a:endParaRPr sz="1200" dirty="0">
                  <a:latin typeface="+mn-ea"/>
                  <a:ea typeface="+mn-ea"/>
                  <a:cs typeface="微软雅黑" panose="020B0503020204020204" pitchFamily="34" charset="-122"/>
                  <a:sym typeface="微软雅黑" panose="020B0503020204020204" pitchFamily="34" charset="-122"/>
                </a:endParaRPr>
              </a:p>
            </p:txBody>
          </p:sp>
        </p:grpSp>
        <p:grpSp>
          <p:nvGrpSpPr>
            <p:cNvPr id="140" name="组合 242"/>
            <p:cNvGrpSpPr/>
            <p:nvPr/>
          </p:nvGrpSpPr>
          <p:grpSpPr>
            <a:xfrm>
              <a:off x="0" y="564832"/>
              <a:ext cx="6119690" cy="500064"/>
              <a:chOff x="0" y="52834"/>
              <a:chExt cx="6119689" cy="500062"/>
            </a:xfrm>
          </p:grpSpPr>
          <p:sp>
            <p:nvSpPr>
              <p:cNvPr id="144" name="圆角矩形 243"/>
              <p:cNvSpPr/>
              <p:nvPr/>
            </p:nvSpPr>
            <p:spPr>
              <a:xfrm>
                <a:off x="0" y="52834"/>
                <a:ext cx="6119689" cy="500062"/>
              </a:xfrm>
              <a:prstGeom prst="roundRect">
                <a:avLst>
                  <a:gd name="adj" fmla="val 16667"/>
                </a:avLst>
              </a:prstGeom>
              <a:noFill/>
              <a:ln w="9525" cap="flat">
                <a:solidFill>
                  <a:srgbClr val="93CDDD"/>
                </a:solidFill>
                <a:prstDash val="solid"/>
                <a:round/>
              </a:ln>
              <a:effectLst/>
            </p:spPr>
            <p:txBody>
              <a:bodyPr wrap="square" lIns="45701" tIns="45701" rIns="45701" bIns="45701" numCol="1" anchor="ctr">
                <a:noAutofit/>
              </a:bodyPr>
              <a:lstStyle/>
              <a:p>
                <a:pPr algn="ctr" defTabSz="913765">
                  <a:defRPr>
                    <a:solidFill>
                      <a:srgbClr val="9BBB59">
                        <a:lumOff val="44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latin typeface="+mn-ea"/>
                  <a:ea typeface="+mn-ea"/>
                  <a:cs typeface="微软雅黑" panose="020B0503020204020204" pitchFamily="34" charset="-122"/>
                  <a:sym typeface="微软雅黑" panose="020B0503020204020204" pitchFamily="34" charset="-122"/>
                </a:endParaRPr>
              </a:p>
            </p:txBody>
          </p:sp>
          <p:sp>
            <p:nvSpPr>
              <p:cNvPr id="145" name="矩形 244"/>
              <p:cNvSpPr/>
              <p:nvPr/>
            </p:nvSpPr>
            <p:spPr>
              <a:xfrm>
                <a:off x="1914607" y="76202"/>
                <a:ext cx="2218806" cy="461817"/>
              </a:xfrm>
              <a:prstGeom prst="rect">
                <a:avLst/>
              </a:prstGeom>
              <a:noFill/>
              <a:ln w="12700" cap="flat">
                <a:noFill/>
                <a:miter lim="400000"/>
              </a:ln>
              <a:effectLst/>
            </p:spPr>
            <p:txBody>
              <a:bodyPr wrap="none" lIns="45701" tIns="45701" rIns="45701" bIns="45701" numCol="1" anchor="t">
                <a:spAutoFit/>
              </a:bodyPr>
              <a:lstStyle/>
              <a:p>
                <a:pPr defTabSz="913765">
                  <a:defRPr sz="2000">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b="1" dirty="0" err="1">
                    <a:latin typeface="+mn-ea"/>
                    <a:ea typeface="+mn-ea"/>
                    <a:cs typeface="微软雅黑" panose="020B0503020204020204" pitchFamily="34" charset="-122"/>
                    <a:sym typeface="微软雅黑" panose="020B0503020204020204" pitchFamily="34" charset="-122"/>
                  </a:rPr>
                  <a:t>数据湖</a:t>
                </a:r>
                <a:endParaRPr sz="1200" b="1" dirty="0">
                  <a:latin typeface="+mn-ea"/>
                  <a:ea typeface="+mn-ea"/>
                  <a:cs typeface="微软雅黑" panose="020B0503020204020204" pitchFamily="34" charset="-122"/>
                  <a:sym typeface="微软雅黑" panose="020B0503020204020204" pitchFamily="34" charset="-122"/>
                </a:endParaRPr>
              </a:p>
              <a:p>
                <a:pPr defTabSz="913765">
                  <a:defRPr sz="1000">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latin typeface="+mn-ea"/>
                    <a:ea typeface="+mn-ea"/>
                    <a:cs typeface="微软雅黑" panose="020B0503020204020204" pitchFamily="34" charset="-122"/>
                    <a:sym typeface="微软雅黑" panose="020B0503020204020204" pitchFamily="34" charset="-122"/>
                  </a:rPr>
                  <a:t>分布式</a:t>
                </a:r>
                <a:r>
                  <a:rPr sz="1200" dirty="0" err="1">
                    <a:latin typeface="+mn-ea"/>
                    <a:ea typeface="+mn-ea"/>
                    <a:cs typeface="微软雅黑" panose="020B0503020204020204" pitchFamily="34" charset="-122"/>
                    <a:sym typeface="微软雅黑" panose="020B0503020204020204" pitchFamily="34" charset="-122"/>
                  </a:rPr>
                  <a:t>数据存储</a:t>
                </a:r>
                <a:r>
                  <a:rPr sz="1200" dirty="0">
                    <a:latin typeface="+mn-ea"/>
                    <a:ea typeface="+mn-ea"/>
                    <a:cs typeface="微软雅黑" panose="020B0503020204020204" pitchFamily="34" charset="-122"/>
                    <a:sym typeface="微软雅黑" panose="020B0503020204020204" pitchFamily="34" charset="-122"/>
                  </a:rPr>
                  <a:t>、</a:t>
                </a:r>
                <a:r>
                  <a:rPr lang="zh-CN" altLang="en-US" sz="1200" dirty="0">
                    <a:latin typeface="+mn-ea"/>
                    <a:ea typeface="+mn-ea"/>
                    <a:cs typeface="微软雅黑" panose="020B0503020204020204" pitchFamily="34" charset="-122"/>
                    <a:sym typeface="微软雅黑" panose="020B0503020204020204" pitchFamily="34" charset="-122"/>
                  </a:rPr>
                  <a:t>大</a:t>
                </a:r>
                <a:r>
                  <a:rPr sz="1200" dirty="0" err="1">
                    <a:latin typeface="+mn-ea"/>
                    <a:ea typeface="+mn-ea"/>
                    <a:cs typeface="微软雅黑" panose="020B0503020204020204" pitchFamily="34" charset="-122"/>
                    <a:sym typeface="微软雅黑" panose="020B0503020204020204" pitchFamily="34" charset="-122"/>
                  </a:rPr>
                  <a:t>数据分析</a:t>
                </a:r>
                <a:r>
                  <a:rPr sz="1200" dirty="0">
                    <a:latin typeface="+mn-ea"/>
                    <a:ea typeface="+mn-ea"/>
                    <a:cs typeface="微软雅黑" panose="020B0503020204020204" pitchFamily="34" charset="-122"/>
                    <a:sym typeface="微软雅黑" panose="020B0503020204020204" pitchFamily="34" charset="-122"/>
                  </a:rPr>
                  <a:t>…</a:t>
                </a:r>
                <a:endParaRPr sz="1200" dirty="0">
                  <a:latin typeface="+mn-ea"/>
                  <a:ea typeface="+mn-ea"/>
                  <a:cs typeface="微软雅黑" panose="020B0503020204020204" pitchFamily="34" charset="-122"/>
                  <a:sym typeface="微软雅黑" panose="020B0503020204020204" pitchFamily="34" charset="-122"/>
                </a:endParaRPr>
              </a:p>
            </p:txBody>
          </p:sp>
        </p:grpSp>
        <p:grpSp>
          <p:nvGrpSpPr>
            <p:cNvPr id="141" name="组合 245"/>
            <p:cNvGrpSpPr/>
            <p:nvPr/>
          </p:nvGrpSpPr>
          <p:grpSpPr>
            <a:xfrm>
              <a:off x="0" y="11268"/>
              <a:ext cx="6119690" cy="500064"/>
              <a:chOff x="0" y="11269"/>
              <a:chExt cx="6119689" cy="500062"/>
            </a:xfrm>
          </p:grpSpPr>
          <p:sp>
            <p:nvSpPr>
              <p:cNvPr id="142" name="圆角矩形 246"/>
              <p:cNvSpPr/>
              <p:nvPr/>
            </p:nvSpPr>
            <p:spPr>
              <a:xfrm>
                <a:off x="0" y="11269"/>
                <a:ext cx="6119689" cy="500062"/>
              </a:xfrm>
              <a:prstGeom prst="roundRect">
                <a:avLst>
                  <a:gd name="adj" fmla="val 16667"/>
                </a:avLst>
              </a:prstGeom>
              <a:noFill/>
              <a:ln w="9525" cap="flat">
                <a:solidFill>
                  <a:srgbClr val="93CDDD"/>
                </a:solidFill>
                <a:prstDash val="solid"/>
                <a:round/>
              </a:ln>
              <a:effectLst/>
            </p:spPr>
            <p:txBody>
              <a:bodyPr wrap="square" lIns="45701" tIns="45701" rIns="45701" bIns="45701" numCol="1" anchor="ctr">
                <a:noAutofit/>
              </a:bodyPr>
              <a:lstStyle/>
              <a:p>
                <a:pPr algn="ctr" defTabSz="913765">
                  <a:defRPr>
                    <a:solidFill>
                      <a:srgbClr val="9BBB59">
                        <a:lumOff val="44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a:latin typeface="+mn-ea"/>
                  <a:ea typeface="+mn-ea"/>
                  <a:cs typeface="微软雅黑" panose="020B0503020204020204" pitchFamily="34" charset="-122"/>
                  <a:sym typeface="微软雅黑" panose="020B0503020204020204" pitchFamily="34" charset="-122"/>
                </a:endParaRPr>
              </a:p>
            </p:txBody>
          </p:sp>
          <p:sp>
            <p:nvSpPr>
              <p:cNvPr id="143" name="矩形 247"/>
              <p:cNvSpPr/>
              <p:nvPr/>
            </p:nvSpPr>
            <p:spPr>
              <a:xfrm>
                <a:off x="1914607" y="43545"/>
                <a:ext cx="1295090" cy="461817"/>
              </a:xfrm>
              <a:prstGeom prst="rect">
                <a:avLst/>
              </a:prstGeom>
              <a:noFill/>
              <a:ln w="12700" cap="flat">
                <a:noFill/>
                <a:miter lim="400000"/>
              </a:ln>
              <a:effectLst/>
            </p:spPr>
            <p:txBody>
              <a:bodyPr wrap="none" lIns="45701" tIns="45701" rIns="45701" bIns="45701" numCol="1" anchor="t">
                <a:spAutoFit/>
              </a:bodyPr>
              <a:lstStyle/>
              <a:p>
                <a:pPr defTabSz="913765">
                  <a:defRPr sz="18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b="1" dirty="0" err="1">
                    <a:latin typeface="+mn-ea"/>
                    <a:ea typeface="+mn-ea"/>
                    <a:cs typeface="微软雅黑" panose="020B0503020204020204" pitchFamily="34" charset="-122"/>
                    <a:sym typeface="微软雅黑" panose="020B0503020204020204" pitchFamily="34" charset="-122"/>
                  </a:rPr>
                  <a:t>生态使能平台</a:t>
                </a:r>
                <a:endParaRPr sz="1200" b="1" dirty="0">
                  <a:latin typeface="+mn-ea"/>
                  <a:ea typeface="+mn-ea"/>
                  <a:cs typeface="微软雅黑" panose="020B0503020204020204" pitchFamily="34" charset="-122"/>
                  <a:sym typeface="微软雅黑" panose="020B0503020204020204" pitchFamily="34" charset="-122"/>
                </a:endParaRPr>
              </a:p>
              <a:p>
                <a:pPr defTabSz="913765">
                  <a:defRPr sz="1000">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latin typeface="+mn-ea"/>
                    <a:ea typeface="+mn-ea"/>
                    <a:cs typeface="微软雅黑" panose="020B0503020204020204" pitchFamily="34" charset="-122"/>
                    <a:sym typeface="微软雅黑" panose="020B0503020204020204" pitchFamily="34" charset="-122"/>
                  </a:rPr>
                  <a:t>集成商</a:t>
                </a:r>
                <a:r>
                  <a:rPr sz="1200" dirty="0" err="1">
                    <a:latin typeface="+mn-ea"/>
                    <a:ea typeface="+mn-ea"/>
                    <a:cs typeface="微软雅黑" panose="020B0503020204020204" pitchFamily="34" charset="-122"/>
                    <a:sym typeface="微软雅黑" panose="020B0503020204020204" pitchFamily="34" charset="-122"/>
                  </a:rPr>
                  <a:t>行业服务</a:t>
                </a:r>
                <a:r>
                  <a:rPr sz="1200" dirty="0">
                    <a:latin typeface="+mn-ea"/>
                    <a:ea typeface="+mn-ea"/>
                    <a:cs typeface="微软雅黑" panose="020B0503020204020204" pitchFamily="34" charset="-122"/>
                    <a:sym typeface="微软雅黑" panose="020B0503020204020204" pitchFamily="34" charset="-122"/>
                  </a:rPr>
                  <a:t>…</a:t>
                </a:r>
                <a:endParaRPr sz="1200" dirty="0">
                  <a:latin typeface="+mn-ea"/>
                  <a:ea typeface="+mn-ea"/>
                  <a:cs typeface="微软雅黑" panose="020B0503020204020204" pitchFamily="34" charset="-122"/>
                  <a:sym typeface="微软雅黑" panose="020B0503020204020204" pitchFamily="34" charset="-122"/>
                </a:endParaRPr>
              </a:p>
            </p:txBody>
          </p:sp>
        </p:grpSp>
      </p:grpSp>
      <p:sp>
        <p:nvSpPr>
          <p:cNvPr id="149" name="文本框 118"/>
          <p:cNvSpPr/>
          <p:nvPr/>
        </p:nvSpPr>
        <p:spPr>
          <a:xfrm>
            <a:off x="1216411" y="5177009"/>
            <a:ext cx="789725" cy="276999"/>
          </a:xfrm>
          <a:prstGeom prst="rect">
            <a:avLst/>
          </a:prstGeom>
          <a:ln w="12700">
            <a:miter lim="400000"/>
          </a:ln>
        </p:spPr>
        <p:txBody>
          <a:bodyPr wrap="square" lIns="45701" rIns="45701">
            <a:spAutoFit/>
          </a:bodyPr>
          <a:lstStyle/>
          <a:p>
            <a:pPr algn="ctr" defTabSz="913765">
              <a:defRPr sz="16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a:latin typeface="+mn-ea"/>
                <a:ea typeface="+mn-ea"/>
                <a:cs typeface="微软雅黑" panose="020B0503020204020204" pitchFamily="34" charset="-122"/>
                <a:sym typeface="微软雅黑" panose="020B0503020204020204" pitchFamily="34" charset="-122"/>
              </a:rPr>
              <a:t>基础</a:t>
            </a:r>
            <a:r>
              <a:rPr sz="1200" b="1" dirty="0" err="1">
                <a:latin typeface="+mn-ea"/>
                <a:ea typeface="+mn-ea"/>
                <a:cs typeface="微软雅黑" panose="020B0503020204020204" pitchFamily="34" charset="-122"/>
                <a:sym typeface="微软雅黑" panose="020B0503020204020204" pitchFamily="34" charset="-122"/>
              </a:rPr>
              <a:t>芯片</a:t>
            </a:r>
            <a:endParaRPr sz="1200" b="1" dirty="0">
              <a:latin typeface="+mn-ea"/>
              <a:ea typeface="+mn-ea"/>
              <a:cs typeface="微软雅黑" panose="020B0503020204020204" pitchFamily="34" charset="-122"/>
              <a:sym typeface="微软雅黑" panose="020B0503020204020204" pitchFamily="34" charset="-122"/>
            </a:endParaRPr>
          </a:p>
        </p:txBody>
      </p:sp>
      <p:sp>
        <p:nvSpPr>
          <p:cNvPr id="153" name="Rectangle 50"/>
          <p:cNvSpPr/>
          <p:nvPr/>
        </p:nvSpPr>
        <p:spPr>
          <a:xfrm>
            <a:off x="9156340" y="2502300"/>
            <a:ext cx="2085198" cy="987395"/>
          </a:xfrm>
          <a:prstGeom prst="rect">
            <a:avLst/>
          </a:prstGeom>
          <a:solidFill>
            <a:srgbClr val="00B0F0"/>
          </a:solidFill>
          <a:ln w="25400" cap="flat" cmpd="sng" algn="ctr">
            <a:noFill/>
            <a:prstDash val="solid"/>
          </a:ln>
          <a:effectLst/>
        </p:spPr>
        <p:txBody>
          <a:bodyPr rtlCol="0" anchor="ctr"/>
          <a:lstStyle/>
          <a:p>
            <a:pPr defTabSz="913765">
              <a:defRPr/>
            </a:pPr>
            <a:r>
              <a:rPr lang="zh-CN" altLang="en-US" sz="1400" kern="0" dirty="0">
                <a:solidFill>
                  <a:prstClr val="white"/>
                </a:solidFill>
                <a:latin typeface="+mn-ea"/>
                <a:ea typeface="+mn-ea"/>
              </a:rPr>
              <a:t>全面</a:t>
            </a:r>
            <a:r>
              <a:rPr lang="zh-CN" altLang="en-US" sz="1400" kern="0" dirty="0" smtClean="0">
                <a:solidFill>
                  <a:prstClr val="white"/>
                </a:solidFill>
                <a:latin typeface="+mn-ea"/>
                <a:ea typeface="+mn-ea"/>
              </a:rPr>
              <a:t>支持鲲鹏产品基础</a:t>
            </a:r>
            <a:r>
              <a:rPr lang="zh-CN" altLang="en-US" sz="1400" kern="0" dirty="0">
                <a:solidFill>
                  <a:prstClr val="white"/>
                </a:solidFill>
                <a:latin typeface="+mn-ea"/>
                <a:ea typeface="+mn-ea"/>
              </a:rPr>
              <a:t>设施，可支持其他国产化平台</a:t>
            </a:r>
            <a:endParaRPr lang="zh-CN" altLang="en-US" sz="1400" kern="0" dirty="0">
              <a:solidFill>
                <a:prstClr val="white"/>
              </a:solidFill>
              <a:latin typeface="+mn-ea"/>
              <a:ea typeface="+mn-ea"/>
            </a:endParaRPr>
          </a:p>
        </p:txBody>
      </p:sp>
      <p:sp>
        <p:nvSpPr>
          <p:cNvPr id="154" name="Rectangle 51"/>
          <p:cNvSpPr/>
          <p:nvPr/>
        </p:nvSpPr>
        <p:spPr>
          <a:xfrm>
            <a:off x="9156340" y="4887121"/>
            <a:ext cx="2085198" cy="1025823"/>
          </a:xfrm>
          <a:prstGeom prst="rect">
            <a:avLst/>
          </a:prstGeom>
          <a:solidFill>
            <a:srgbClr val="00B0F0"/>
          </a:solidFill>
          <a:ln w="25400" cap="flat" cmpd="sng" algn="ctr">
            <a:noFill/>
            <a:prstDash val="solid"/>
          </a:ln>
          <a:effectLst/>
        </p:spPr>
        <p:txBody>
          <a:bodyPr rtlCol="0" anchor="ctr"/>
          <a:lstStyle/>
          <a:p>
            <a:pPr defTabSz="913765">
              <a:defRPr/>
            </a:pPr>
            <a:r>
              <a:rPr lang="zh-CN" altLang="en-US" sz="1400" kern="0" dirty="0">
                <a:solidFill>
                  <a:prstClr val="white"/>
                </a:solidFill>
                <a:latin typeface="+mn-ea"/>
                <a:ea typeface="+mn-ea"/>
              </a:rPr>
              <a:t>构建关键</a:t>
            </a:r>
            <a:r>
              <a:rPr lang="zh-CN" altLang="en-US" sz="1400" kern="0" dirty="0" smtClean="0">
                <a:solidFill>
                  <a:prstClr val="white"/>
                </a:solidFill>
                <a:latin typeface="+mn-ea"/>
                <a:ea typeface="+mn-ea"/>
              </a:rPr>
              <a:t>部件</a:t>
            </a:r>
            <a:r>
              <a:rPr lang="zh-CN" altLang="en-US" sz="1400" kern="0" dirty="0">
                <a:solidFill>
                  <a:prstClr val="white"/>
                </a:solidFill>
                <a:latin typeface="+mn-ea"/>
                <a:ea typeface="+mn-ea"/>
              </a:rPr>
              <a:t>鲲鹏</a:t>
            </a:r>
            <a:r>
              <a:rPr lang="zh-CN" altLang="en-US" sz="1400" kern="0" dirty="0" smtClean="0">
                <a:solidFill>
                  <a:prstClr val="white"/>
                </a:solidFill>
                <a:latin typeface="+mn-ea"/>
                <a:ea typeface="+mn-ea"/>
              </a:rPr>
              <a:t>高性能</a:t>
            </a:r>
            <a:r>
              <a:rPr lang="zh-CN" altLang="en-US" sz="1400" kern="0" dirty="0">
                <a:solidFill>
                  <a:prstClr val="white"/>
                </a:solidFill>
                <a:latin typeface="+mn-ea"/>
                <a:ea typeface="+mn-ea"/>
              </a:rPr>
              <a:t>、高可靠基础设施</a:t>
            </a:r>
            <a:endParaRPr lang="en-US" altLang="zh-CN" sz="1400" kern="0" dirty="0">
              <a:solidFill>
                <a:prstClr val="white"/>
              </a:solidFill>
              <a:latin typeface="+mn-ea"/>
              <a:ea typeface="+mn-ea"/>
            </a:endParaRPr>
          </a:p>
          <a:p>
            <a:pPr defTabSz="913765">
              <a:defRPr/>
            </a:pPr>
            <a:r>
              <a:rPr lang="zh-CN" altLang="en-US" sz="1400" kern="0" dirty="0">
                <a:solidFill>
                  <a:prstClr val="white"/>
                </a:solidFill>
                <a:latin typeface="+mn-ea"/>
                <a:ea typeface="+mn-ea"/>
              </a:rPr>
              <a:t>（计算、存储、网络、管理）</a:t>
            </a:r>
            <a:endParaRPr lang="zh-CN" altLang="en-US" sz="1400" kern="0" dirty="0">
              <a:solidFill>
                <a:prstClr val="white"/>
              </a:solidFill>
              <a:latin typeface="+mn-ea"/>
              <a:ea typeface="+mn-ea"/>
            </a:endParaRPr>
          </a:p>
        </p:txBody>
      </p:sp>
      <p:cxnSp>
        <p:nvCxnSpPr>
          <p:cNvPr id="155" name="Straight Arrow Connector 52"/>
          <p:cNvCxnSpPr/>
          <p:nvPr/>
        </p:nvCxnSpPr>
        <p:spPr>
          <a:xfrm>
            <a:off x="8918779" y="3007537"/>
            <a:ext cx="273565" cy="2600"/>
          </a:xfrm>
          <a:prstGeom prst="straightConnector1">
            <a:avLst/>
          </a:prstGeom>
          <a:noFill/>
          <a:ln w="9525" cap="flat" cmpd="sng" algn="ctr">
            <a:solidFill>
              <a:srgbClr val="4F81BD">
                <a:shade val="95000"/>
                <a:satMod val="105000"/>
              </a:srgbClr>
            </a:solidFill>
            <a:prstDash val="solid"/>
            <a:tailEnd type="triangle"/>
          </a:ln>
          <a:effectLst/>
        </p:spPr>
      </p:cxnSp>
      <p:sp>
        <p:nvSpPr>
          <p:cNvPr id="156" name="Rectangle 53"/>
          <p:cNvSpPr/>
          <p:nvPr/>
        </p:nvSpPr>
        <p:spPr>
          <a:xfrm>
            <a:off x="2755975" y="4096212"/>
            <a:ext cx="1100557" cy="397113"/>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txBody>
          <a:bodyPr wrap="square" lIns="115183" tIns="57592" rIns="115183" bIns="57592" anchor="ctr">
            <a:noAutofit/>
          </a:bodyPr>
          <a:lstStyle/>
          <a:p>
            <a:pPr algn="ctr" defTabSz="822960">
              <a:lnSpc>
                <a:spcPts val="2000"/>
              </a:lnSpc>
              <a:buClr>
                <a:srgbClr val="C00000"/>
              </a:buClr>
              <a:buSzPct val="60000"/>
            </a:pPr>
            <a:r>
              <a:rPr kumimoji="1" lang="zh-CN" altLang="en-US" sz="1400" dirty="0">
                <a:solidFill>
                  <a:schemeClr val="bg1"/>
                </a:solidFill>
                <a:latin typeface="+mn-ea"/>
                <a:ea typeface="+mn-ea"/>
                <a:cs typeface="Arial" panose="020B0604020202020204" pitchFamily="34" charset="0"/>
              </a:rPr>
              <a:t>服务器</a:t>
            </a:r>
            <a:endParaRPr kumimoji="1" lang="zh-CN" altLang="en-US" sz="1400" dirty="0">
              <a:solidFill>
                <a:schemeClr val="bg1"/>
              </a:solidFill>
              <a:latin typeface="+mn-ea"/>
              <a:ea typeface="+mn-ea"/>
              <a:cs typeface="Arial" panose="020B0604020202020204" pitchFamily="34" charset="0"/>
            </a:endParaRPr>
          </a:p>
        </p:txBody>
      </p:sp>
      <p:sp>
        <p:nvSpPr>
          <p:cNvPr id="157" name="Rectangle 54"/>
          <p:cNvSpPr/>
          <p:nvPr/>
        </p:nvSpPr>
        <p:spPr>
          <a:xfrm>
            <a:off x="4247615" y="4096212"/>
            <a:ext cx="1100557" cy="397113"/>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txBody>
          <a:bodyPr wrap="square" lIns="115183" tIns="57592" rIns="115183" bIns="57592" anchor="ctr">
            <a:noAutofit/>
          </a:bodyPr>
          <a:lstStyle/>
          <a:p>
            <a:pPr algn="ctr" defTabSz="822960">
              <a:lnSpc>
                <a:spcPts val="2000"/>
              </a:lnSpc>
              <a:buClr>
                <a:srgbClr val="C00000"/>
              </a:buClr>
              <a:buSzPct val="60000"/>
            </a:pPr>
            <a:r>
              <a:rPr kumimoji="1" lang="zh-CN" altLang="en-US" sz="1400" dirty="0">
                <a:solidFill>
                  <a:schemeClr val="bg1"/>
                </a:solidFill>
                <a:latin typeface="+mn-ea"/>
                <a:ea typeface="+mn-ea"/>
                <a:cs typeface="Arial" panose="020B0604020202020204" pitchFamily="34" charset="0"/>
              </a:rPr>
              <a:t>存储</a:t>
            </a:r>
            <a:endParaRPr kumimoji="1" lang="zh-CN" altLang="en-US" sz="1400" dirty="0">
              <a:solidFill>
                <a:schemeClr val="bg1"/>
              </a:solidFill>
              <a:latin typeface="+mn-ea"/>
              <a:ea typeface="+mn-ea"/>
              <a:cs typeface="Arial" panose="020B0604020202020204" pitchFamily="34" charset="0"/>
            </a:endParaRPr>
          </a:p>
        </p:txBody>
      </p:sp>
      <p:sp>
        <p:nvSpPr>
          <p:cNvPr id="158" name="Rectangle 55"/>
          <p:cNvSpPr/>
          <p:nvPr/>
        </p:nvSpPr>
        <p:spPr>
          <a:xfrm>
            <a:off x="5739255" y="4096212"/>
            <a:ext cx="1100557" cy="397113"/>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txBody>
          <a:bodyPr wrap="square" lIns="115183" tIns="57592" rIns="115183" bIns="57592" anchor="ctr">
            <a:noAutofit/>
          </a:bodyPr>
          <a:lstStyle/>
          <a:p>
            <a:pPr algn="ctr" defTabSz="822960">
              <a:lnSpc>
                <a:spcPts val="2000"/>
              </a:lnSpc>
              <a:buClr>
                <a:srgbClr val="C00000"/>
              </a:buClr>
              <a:buSzPct val="60000"/>
            </a:pPr>
            <a:r>
              <a:rPr kumimoji="1" lang="zh-CN" altLang="en-US" sz="1400" dirty="0">
                <a:solidFill>
                  <a:schemeClr val="bg1"/>
                </a:solidFill>
                <a:latin typeface="+mn-ea"/>
                <a:ea typeface="+mn-ea"/>
                <a:cs typeface="Arial" panose="020B0604020202020204" pitchFamily="34" charset="0"/>
              </a:rPr>
              <a:t>网络</a:t>
            </a:r>
            <a:endParaRPr kumimoji="1" lang="zh-CN" altLang="en-US" sz="1400" dirty="0">
              <a:solidFill>
                <a:schemeClr val="bg1"/>
              </a:solidFill>
              <a:latin typeface="+mn-ea"/>
              <a:ea typeface="+mn-ea"/>
              <a:cs typeface="Arial" panose="020B0604020202020204" pitchFamily="34" charset="0"/>
            </a:endParaRPr>
          </a:p>
        </p:txBody>
      </p:sp>
      <p:sp>
        <p:nvSpPr>
          <p:cNvPr id="159" name="Rectangle 56"/>
          <p:cNvSpPr/>
          <p:nvPr/>
        </p:nvSpPr>
        <p:spPr>
          <a:xfrm>
            <a:off x="7230894" y="4096212"/>
            <a:ext cx="965671" cy="397113"/>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txBody>
          <a:bodyPr wrap="square" lIns="115183" tIns="57592" rIns="115183" bIns="57592" anchor="ctr">
            <a:noAutofit/>
          </a:bodyPr>
          <a:lstStyle/>
          <a:p>
            <a:pPr algn="ctr" defTabSz="822960">
              <a:lnSpc>
                <a:spcPts val="2000"/>
              </a:lnSpc>
              <a:buClr>
                <a:srgbClr val="C00000"/>
              </a:buClr>
              <a:buSzPct val="60000"/>
            </a:pPr>
            <a:r>
              <a:rPr kumimoji="1" lang="en-US" altLang="zh-CN" sz="1400" dirty="0">
                <a:solidFill>
                  <a:schemeClr val="bg1"/>
                </a:solidFill>
                <a:latin typeface="+mn-ea"/>
                <a:ea typeface="+mn-ea"/>
                <a:cs typeface="Arial" panose="020B0604020202020204" pitchFamily="34" charset="0"/>
              </a:rPr>
              <a:t>OS</a:t>
            </a:r>
            <a:r>
              <a:rPr kumimoji="1" lang="zh-CN" altLang="en-US" sz="1400" dirty="0">
                <a:solidFill>
                  <a:schemeClr val="bg1"/>
                </a:solidFill>
                <a:latin typeface="+mn-ea"/>
                <a:ea typeface="+mn-ea"/>
                <a:cs typeface="Arial" panose="020B0604020202020204" pitchFamily="34" charset="0"/>
              </a:rPr>
              <a:t>内核</a:t>
            </a:r>
            <a:endParaRPr kumimoji="1" lang="zh-CN" altLang="en-US" sz="1400" dirty="0">
              <a:solidFill>
                <a:schemeClr val="bg1"/>
              </a:solidFill>
              <a:latin typeface="+mn-ea"/>
              <a:ea typeface="+mn-ea"/>
              <a:cs typeface="Arial" panose="020B0604020202020204" pitchFamily="34" charset="0"/>
            </a:endParaRPr>
          </a:p>
        </p:txBody>
      </p:sp>
      <p:sp>
        <p:nvSpPr>
          <p:cNvPr id="160" name="文本框 178"/>
          <p:cNvSpPr/>
          <p:nvPr/>
        </p:nvSpPr>
        <p:spPr>
          <a:xfrm>
            <a:off x="1120691" y="4019832"/>
            <a:ext cx="943188" cy="276999"/>
          </a:xfrm>
          <a:prstGeom prst="rect">
            <a:avLst/>
          </a:prstGeom>
          <a:ln w="12700">
            <a:miter lim="400000"/>
          </a:ln>
        </p:spPr>
        <p:txBody>
          <a:bodyPr wrap="square" lIns="45701" rIns="45701">
            <a:spAutoFit/>
          </a:bodyPr>
          <a:lstStyle/>
          <a:p>
            <a:pPr algn="ctr" defTabSz="913765">
              <a:defRPr sz="1600" b="1">
                <a:solidFill>
                  <a:srgbClr val="42424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dirty="0">
                <a:latin typeface="+mn-ea"/>
                <a:ea typeface="+mn-ea"/>
                <a:cs typeface="微软雅黑" panose="020B0503020204020204" pitchFamily="34" charset="-122"/>
                <a:sym typeface="微软雅黑" panose="020B0503020204020204" pitchFamily="34" charset="-122"/>
              </a:rPr>
              <a:t>基础设施</a:t>
            </a:r>
            <a:endParaRPr sz="1200" b="1" dirty="0">
              <a:latin typeface="+mn-ea"/>
              <a:ea typeface="+mn-ea"/>
              <a:cs typeface="微软雅黑" panose="020B0503020204020204" pitchFamily="34" charset="-122"/>
              <a:sym typeface="微软雅黑" panose="020B0503020204020204" pitchFamily="34" charset="-122"/>
            </a:endParaRPr>
          </a:p>
        </p:txBody>
      </p:sp>
      <p:sp>
        <p:nvSpPr>
          <p:cNvPr id="161" name="Rectangle 58"/>
          <p:cNvSpPr/>
          <p:nvPr/>
        </p:nvSpPr>
        <p:spPr>
          <a:xfrm>
            <a:off x="9156340" y="4078059"/>
            <a:ext cx="2085198" cy="404697"/>
          </a:xfrm>
          <a:prstGeom prst="rect">
            <a:avLst/>
          </a:prstGeom>
          <a:solidFill>
            <a:srgbClr val="00B0F0"/>
          </a:solidFill>
          <a:ln w="25400" cap="flat" cmpd="sng" algn="ctr">
            <a:noFill/>
            <a:prstDash val="solid"/>
          </a:ln>
          <a:effectLst/>
        </p:spPr>
        <p:txBody>
          <a:bodyPr rtlCol="0" anchor="ctr"/>
          <a:lstStyle/>
          <a:p>
            <a:pPr defTabSz="913765">
              <a:defRPr/>
            </a:pPr>
            <a:r>
              <a:rPr lang="zh-CN" altLang="en-US" sz="1400" kern="0" dirty="0" smtClean="0">
                <a:solidFill>
                  <a:prstClr val="white"/>
                </a:solidFill>
                <a:latin typeface="+mn-ea"/>
                <a:ea typeface="+mn-ea"/>
              </a:rPr>
              <a:t>基于鲲鹏处理器的</a:t>
            </a:r>
            <a:r>
              <a:rPr lang="zh-CN" altLang="en-US" sz="1400" kern="0" dirty="0">
                <a:solidFill>
                  <a:prstClr val="white"/>
                </a:solidFill>
                <a:latin typeface="+mn-ea"/>
                <a:ea typeface="+mn-ea"/>
              </a:rPr>
              <a:t>全系列产品</a:t>
            </a:r>
            <a:endParaRPr lang="zh-CN" altLang="en-US" sz="1400" kern="0" dirty="0">
              <a:solidFill>
                <a:prstClr val="white"/>
              </a:solidFill>
              <a:latin typeface="+mn-ea"/>
              <a:ea typeface="+mn-ea"/>
            </a:endParaRPr>
          </a:p>
        </p:txBody>
      </p:sp>
      <p:cxnSp>
        <p:nvCxnSpPr>
          <p:cNvPr id="162" name="Straight Arrow Connector 59"/>
          <p:cNvCxnSpPr>
            <a:endCxn id="161" idx="1"/>
          </p:cNvCxnSpPr>
          <p:nvPr/>
        </p:nvCxnSpPr>
        <p:spPr>
          <a:xfrm flipV="1">
            <a:off x="8888661" y="4280408"/>
            <a:ext cx="267679" cy="4528"/>
          </a:xfrm>
          <a:prstGeom prst="straightConnector1">
            <a:avLst/>
          </a:prstGeom>
          <a:noFill/>
          <a:ln w="9525" cap="flat" cmpd="sng" algn="ctr">
            <a:solidFill>
              <a:srgbClr val="4F81BD">
                <a:shade val="95000"/>
                <a:satMod val="105000"/>
              </a:srgbClr>
            </a:solidFill>
            <a:prstDash val="solid"/>
            <a:tailEnd type="triangle"/>
          </a:ln>
          <a:effectLst/>
        </p:spPr>
      </p:cxnSp>
      <p:sp>
        <p:nvSpPr>
          <p:cNvPr id="164" name="Rectangle 61"/>
          <p:cNvSpPr/>
          <p:nvPr/>
        </p:nvSpPr>
        <p:spPr>
          <a:xfrm>
            <a:off x="9156340" y="1395103"/>
            <a:ext cx="2085198" cy="404697"/>
          </a:xfrm>
          <a:prstGeom prst="rect">
            <a:avLst/>
          </a:prstGeom>
          <a:solidFill>
            <a:srgbClr val="00B0F0"/>
          </a:solidFill>
          <a:ln w="25400" cap="flat" cmpd="sng" algn="ctr">
            <a:noFill/>
            <a:prstDash val="solid"/>
          </a:ln>
          <a:effectLst/>
        </p:spPr>
        <p:txBody>
          <a:bodyPr rtlCol="0" anchor="ctr"/>
          <a:lstStyle/>
          <a:p>
            <a:pPr defTabSz="913765">
              <a:defRPr/>
            </a:pPr>
            <a:r>
              <a:rPr lang="zh-CN" altLang="en-US" sz="1400" kern="0" dirty="0">
                <a:solidFill>
                  <a:prstClr val="white"/>
                </a:solidFill>
                <a:latin typeface="+mn-ea"/>
                <a:ea typeface="+mn-ea"/>
              </a:rPr>
              <a:t>合作伙伴、集成商应用生态</a:t>
            </a:r>
            <a:endParaRPr lang="zh-CN" altLang="en-US" sz="1400" kern="0" dirty="0">
              <a:solidFill>
                <a:prstClr val="white"/>
              </a:solidFill>
              <a:latin typeface="+mn-ea"/>
              <a:ea typeface="+mn-ea"/>
            </a:endParaRPr>
          </a:p>
        </p:txBody>
      </p:sp>
      <p:sp>
        <p:nvSpPr>
          <p:cNvPr id="165" name="TextBox 62"/>
          <p:cNvSpPr txBox="1"/>
          <p:nvPr/>
        </p:nvSpPr>
        <p:spPr>
          <a:xfrm>
            <a:off x="2722638" y="3416504"/>
            <a:ext cx="505267" cy="276999"/>
          </a:xfrm>
          <a:prstGeom prst="rect">
            <a:avLst/>
          </a:prstGeom>
          <a:noFill/>
        </p:spPr>
        <p:txBody>
          <a:bodyPr wrap="none" rtlCol="0">
            <a:spAutoFit/>
          </a:bodyPr>
          <a:lstStyle/>
          <a:p>
            <a:pPr defTabSz="913765"/>
            <a:r>
              <a:rPr lang="en-US" altLang="zh-CN" sz="1200" b="1" dirty="0">
                <a:latin typeface="+mn-ea"/>
                <a:ea typeface="+mn-ea"/>
              </a:rPr>
              <a:t>IaaS</a:t>
            </a:r>
            <a:endParaRPr lang="zh-CN" altLang="en-US" sz="1200" b="1" dirty="0">
              <a:latin typeface="+mn-ea"/>
              <a:ea typeface="+mn-ea"/>
            </a:endParaRPr>
          </a:p>
        </p:txBody>
      </p:sp>
      <p:sp>
        <p:nvSpPr>
          <p:cNvPr id="166" name="TextBox 63"/>
          <p:cNvSpPr txBox="1"/>
          <p:nvPr/>
        </p:nvSpPr>
        <p:spPr>
          <a:xfrm>
            <a:off x="2722638" y="2860468"/>
            <a:ext cx="575799" cy="276999"/>
          </a:xfrm>
          <a:prstGeom prst="rect">
            <a:avLst/>
          </a:prstGeom>
          <a:noFill/>
        </p:spPr>
        <p:txBody>
          <a:bodyPr wrap="none" rtlCol="0">
            <a:spAutoFit/>
          </a:bodyPr>
          <a:lstStyle/>
          <a:p>
            <a:pPr defTabSz="913765"/>
            <a:r>
              <a:rPr lang="en-US" altLang="zh-CN" sz="1200" b="1" dirty="0" err="1">
                <a:latin typeface="+mn-ea"/>
                <a:ea typeface="+mn-ea"/>
              </a:rPr>
              <a:t>DaaS</a:t>
            </a:r>
            <a:endParaRPr lang="zh-CN" altLang="en-US" sz="1200" b="1" dirty="0">
              <a:latin typeface="+mn-ea"/>
              <a:ea typeface="+mn-ea"/>
            </a:endParaRPr>
          </a:p>
        </p:txBody>
      </p:sp>
      <p:sp>
        <p:nvSpPr>
          <p:cNvPr id="167" name="TextBox 64"/>
          <p:cNvSpPr txBox="1"/>
          <p:nvPr/>
        </p:nvSpPr>
        <p:spPr>
          <a:xfrm>
            <a:off x="2722639" y="2305641"/>
            <a:ext cx="550664" cy="276999"/>
          </a:xfrm>
          <a:prstGeom prst="rect">
            <a:avLst/>
          </a:prstGeom>
          <a:noFill/>
        </p:spPr>
        <p:txBody>
          <a:bodyPr wrap="none" rtlCol="0">
            <a:spAutoFit/>
          </a:bodyPr>
          <a:lstStyle/>
          <a:p>
            <a:pPr defTabSz="913765"/>
            <a:r>
              <a:rPr lang="en-US" altLang="zh-CN" sz="1200" b="1" dirty="0">
                <a:latin typeface="+mn-ea"/>
                <a:ea typeface="+mn-ea"/>
              </a:rPr>
              <a:t>PaaS</a:t>
            </a:r>
            <a:endParaRPr lang="zh-CN" altLang="en-US" sz="1200" b="1" dirty="0">
              <a:latin typeface="+mn-ea"/>
              <a:ea typeface="+mn-ea"/>
            </a:endParaRPr>
          </a:p>
        </p:txBody>
      </p:sp>
      <p:cxnSp>
        <p:nvCxnSpPr>
          <p:cNvPr id="169" name="Straight Arrow Connector 52"/>
          <p:cNvCxnSpPr/>
          <p:nvPr/>
        </p:nvCxnSpPr>
        <p:spPr>
          <a:xfrm>
            <a:off x="8882776" y="5421509"/>
            <a:ext cx="273565" cy="2600"/>
          </a:xfrm>
          <a:prstGeom prst="straightConnector1">
            <a:avLst/>
          </a:prstGeom>
          <a:noFill/>
          <a:ln w="9525" cap="flat" cmpd="sng" algn="ctr">
            <a:solidFill>
              <a:srgbClr val="4F81BD">
                <a:shade val="95000"/>
                <a:satMod val="105000"/>
              </a:srgbClr>
            </a:solidFill>
            <a:prstDash val="solid"/>
            <a:tailEnd type="triangle"/>
          </a:ln>
          <a:effectLst/>
        </p:spPr>
      </p:cxnSp>
      <p:pic>
        <p:nvPicPr>
          <p:cNvPr id="174" name="图片 173"/>
          <p:cNvPicPr preferRelativeResize="0"/>
          <p:nvPr/>
        </p:nvPicPr>
        <p:blipFill>
          <a:blip r:embed="rId1" cstate="print"/>
          <a:stretch>
            <a:fillRect/>
          </a:stretch>
        </p:blipFill>
        <p:spPr>
          <a:xfrm>
            <a:off x="2114050" y="1310648"/>
            <a:ext cx="625459" cy="377765"/>
          </a:xfrm>
          <a:prstGeom prst="rect">
            <a:avLst/>
          </a:prstGeom>
        </p:spPr>
      </p:pic>
      <p:sp>
        <p:nvSpPr>
          <p:cNvPr id="175" name="圆角矩形 174"/>
          <p:cNvSpPr/>
          <p:nvPr/>
        </p:nvSpPr>
        <p:spPr bwMode="auto">
          <a:xfrm>
            <a:off x="2075582" y="1660788"/>
            <a:ext cx="800219" cy="276999"/>
          </a:xfrm>
          <a:prstGeom prst="roundRect">
            <a:avLst>
              <a:gd name="adj" fmla="val 0"/>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移动政务</a:t>
            </a:r>
            <a:endParaRPr lang="zh-CN" altLang="en-US" sz="1200" dirty="0">
              <a:latin typeface="+mn-ea"/>
              <a:ea typeface="+mn-ea"/>
              <a:cs typeface="Arial" panose="020B0604020202020204" pitchFamily="34" charset="0"/>
            </a:endParaRPr>
          </a:p>
        </p:txBody>
      </p:sp>
      <p:pic>
        <p:nvPicPr>
          <p:cNvPr id="176" name="Picture 12" descr="http://t1.baidu.com/it/u=2157750568,3075297396&amp;fm=23&amp;gp=0.jpg"/>
          <p:cNvPicPr preferRelativeResize="0">
            <a:picLocks noChangeArrowheads="1"/>
          </p:cNvPicPr>
          <p:nvPr/>
        </p:nvPicPr>
        <p:blipFill>
          <a:blip r:embed="rId2" cstate="print"/>
          <a:srcRect/>
          <a:stretch>
            <a:fillRect/>
          </a:stretch>
        </p:blipFill>
        <p:spPr bwMode="auto">
          <a:xfrm>
            <a:off x="1293353" y="1310648"/>
            <a:ext cx="625457" cy="377765"/>
          </a:xfrm>
          <a:prstGeom prst="rect">
            <a:avLst/>
          </a:prstGeom>
          <a:noFill/>
        </p:spPr>
      </p:pic>
      <p:sp>
        <p:nvSpPr>
          <p:cNvPr id="177" name="圆角矩形 176"/>
          <p:cNvSpPr/>
          <p:nvPr/>
        </p:nvSpPr>
        <p:spPr bwMode="auto">
          <a:xfrm>
            <a:off x="1330431" y="1660788"/>
            <a:ext cx="752320" cy="306467"/>
          </a:xfrm>
          <a:prstGeom prst="roundRect">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政务</a:t>
            </a:r>
            <a:r>
              <a:rPr lang="en-US" altLang="zh-CN" sz="1200" dirty="0">
                <a:latin typeface="+mn-ea"/>
                <a:ea typeface="+mn-ea"/>
                <a:cs typeface="Arial" panose="020B0604020202020204" pitchFamily="34" charset="0"/>
              </a:rPr>
              <a:t>OA</a:t>
            </a:r>
            <a:endParaRPr lang="zh-CN" altLang="en-US" sz="1200" dirty="0">
              <a:latin typeface="+mn-ea"/>
              <a:ea typeface="+mn-ea"/>
              <a:cs typeface="Arial" panose="020B0604020202020204" pitchFamily="34" charset="0"/>
            </a:endParaRPr>
          </a:p>
        </p:txBody>
      </p:sp>
      <p:pic>
        <p:nvPicPr>
          <p:cNvPr id="178" name="1938394568"/>
          <p:cNvPicPr preferRelativeResize="0">
            <a:picLocks noChangeArrowheads="1"/>
          </p:cNvPicPr>
          <p:nvPr/>
        </p:nvPicPr>
        <p:blipFill>
          <a:blip r:embed="rId3" cstate="print"/>
          <a:srcRect/>
          <a:stretch>
            <a:fillRect/>
          </a:stretch>
        </p:blipFill>
        <p:spPr bwMode="auto">
          <a:xfrm>
            <a:off x="7856833" y="1321952"/>
            <a:ext cx="729248" cy="366722"/>
          </a:xfrm>
          <a:prstGeom prst="rect">
            <a:avLst/>
          </a:prstGeom>
          <a:ln>
            <a:noFill/>
          </a:ln>
        </p:spPr>
        <p:style>
          <a:lnRef idx="2">
            <a:schemeClr val="accent3"/>
          </a:lnRef>
          <a:fillRef idx="1">
            <a:schemeClr val="lt1"/>
          </a:fillRef>
          <a:effectRef idx="0">
            <a:schemeClr val="accent3"/>
          </a:effectRef>
          <a:fontRef idx="minor">
            <a:schemeClr val="dk1"/>
          </a:fontRef>
        </p:style>
      </p:pic>
      <p:sp>
        <p:nvSpPr>
          <p:cNvPr id="179" name="1825488483"/>
          <p:cNvSpPr>
            <a:spLocks noChangeArrowheads="1"/>
          </p:cNvSpPr>
          <p:nvPr/>
        </p:nvSpPr>
        <p:spPr bwMode="auto">
          <a:xfrm>
            <a:off x="7713730" y="1661576"/>
            <a:ext cx="1123917" cy="276999"/>
          </a:xfrm>
          <a:prstGeom prst="rect">
            <a:avLst/>
          </a:prstGeom>
          <a:noFill/>
          <a:ln w="9525">
            <a:noFill/>
            <a:miter lim="800000"/>
          </a:ln>
        </p:spPr>
        <p:txBody>
          <a:bodyPr wrap="square">
            <a:spAutoFit/>
          </a:bodyPr>
          <a:lstStyle/>
          <a:p>
            <a:pPr algn="ctr"/>
            <a:r>
              <a:rPr lang="zh-CN" altLang="en-US" sz="1200" dirty="0">
                <a:latin typeface="+mn-ea"/>
                <a:ea typeface="+mn-ea"/>
                <a:cs typeface="Arial" panose="020B0604020202020204" pitchFamily="34" charset="0"/>
              </a:rPr>
              <a:t>经济运行监测</a:t>
            </a:r>
            <a:endParaRPr lang="en-US" altLang="zh-CN" sz="1200" dirty="0">
              <a:latin typeface="+mn-ea"/>
              <a:ea typeface="+mn-ea"/>
              <a:cs typeface="Arial" panose="020B0604020202020204" pitchFamily="34" charset="0"/>
            </a:endParaRPr>
          </a:p>
        </p:txBody>
      </p:sp>
      <p:sp>
        <p:nvSpPr>
          <p:cNvPr id="180" name="1825488483"/>
          <p:cNvSpPr>
            <a:spLocks noChangeArrowheads="1"/>
          </p:cNvSpPr>
          <p:nvPr/>
        </p:nvSpPr>
        <p:spPr bwMode="auto">
          <a:xfrm>
            <a:off x="4793459" y="1647165"/>
            <a:ext cx="1123632" cy="276999"/>
          </a:xfrm>
          <a:prstGeom prst="rect">
            <a:avLst/>
          </a:prstGeom>
          <a:noFill/>
          <a:ln w="9525">
            <a:noFill/>
            <a:miter lim="800000"/>
          </a:ln>
        </p:spPr>
        <p:txBody>
          <a:bodyPr wrap="square">
            <a:spAutoFit/>
          </a:bodyPr>
          <a:lstStyle/>
          <a:p>
            <a:pPr algn="ctr"/>
            <a:r>
              <a:rPr lang="zh-CN" altLang="en-US" sz="1200" dirty="0">
                <a:latin typeface="+mn-ea"/>
                <a:ea typeface="+mn-ea"/>
                <a:cs typeface="Arial" panose="020B0604020202020204" pitchFamily="34" charset="0"/>
              </a:rPr>
              <a:t>政务服务中心</a:t>
            </a:r>
            <a:endParaRPr lang="en-US" altLang="zh-CN" sz="1200" dirty="0">
              <a:latin typeface="+mn-ea"/>
              <a:ea typeface="+mn-ea"/>
              <a:cs typeface="Arial" panose="020B0604020202020204" pitchFamily="34" charset="0"/>
            </a:endParaRPr>
          </a:p>
        </p:txBody>
      </p:sp>
      <p:sp>
        <p:nvSpPr>
          <p:cNvPr id="181" name="552367892"/>
          <p:cNvSpPr>
            <a:spLocks noChangeArrowheads="1"/>
          </p:cNvSpPr>
          <p:nvPr/>
        </p:nvSpPr>
        <p:spPr bwMode="auto">
          <a:xfrm>
            <a:off x="2845197" y="1660788"/>
            <a:ext cx="954107" cy="276999"/>
          </a:xfrm>
          <a:prstGeom prst="rect">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网格化管理</a:t>
            </a:r>
            <a:endParaRPr lang="zh-CN" altLang="en-US" sz="1200" dirty="0">
              <a:latin typeface="+mn-ea"/>
              <a:ea typeface="+mn-ea"/>
              <a:cs typeface="Arial" panose="020B0604020202020204" pitchFamily="34" charset="0"/>
            </a:endParaRPr>
          </a:p>
        </p:txBody>
      </p:sp>
      <p:pic>
        <p:nvPicPr>
          <p:cNvPr id="182" name="图片 181"/>
          <p:cNvPicPr preferRelativeResize="0"/>
          <p:nvPr/>
        </p:nvPicPr>
        <p:blipFill>
          <a:blip r:embed="rId4" cstate="print"/>
          <a:stretch>
            <a:fillRect/>
          </a:stretch>
        </p:blipFill>
        <p:spPr>
          <a:xfrm>
            <a:off x="2950776" y="1321489"/>
            <a:ext cx="625459" cy="377765"/>
          </a:xfrm>
          <a:prstGeom prst="rect">
            <a:avLst/>
          </a:prstGeom>
        </p:spPr>
      </p:pic>
      <p:sp>
        <p:nvSpPr>
          <p:cNvPr id="183" name="圆角矩形 182"/>
          <p:cNvSpPr/>
          <p:nvPr/>
        </p:nvSpPr>
        <p:spPr bwMode="auto">
          <a:xfrm>
            <a:off x="3918117" y="1644626"/>
            <a:ext cx="981789" cy="306467"/>
          </a:xfrm>
          <a:prstGeom prst="roundRect">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政务服务网</a:t>
            </a:r>
            <a:endParaRPr lang="zh-CN" altLang="en-US" sz="1200" dirty="0">
              <a:latin typeface="+mn-ea"/>
              <a:ea typeface="+mn-ea"/>
              <a:cs typeface="Arial" panose="020B0604020202020204" pitchFamily="34" charset="0"/>
            </a:endParaRPr>
          </a:p>
        </p:txBody>
      </p:sp>
      <p:pic>
        <p:nvPicPr>
          <p:cNvPr id="184" name="图片 183"/>
          <p:cNvPicPr preferRelativeResize="0"/>
          <p:nvPr/>
        </p:nvPicPr>
        <p:blipFill>
          <a:blip r:embed="rId5" cstate="print"/>
          <a:stretch>
            <a:fillRect/>
          </a:stretch>
        </p:blipFill>
        <p:spPr>
          <a:xfrm>
            <a:off x="4071555" y="1321163"/>
            <a:ext cx="625457" cy="372905"/>
          </a:xfrm>
          <a:prstGeom prst="rect">
            <a:avLst/>
          </a:prstGeom>
        </p:spPr>
      </p:pic>
      <p:sp>
        <p:nvSpPr>
          <p:cNvPr id="185" name="1863415931"/>
          <p:cNvSpPr>
            <a:spLocks noChangeArrowheads="1"/>
          </p:cNvSpPr>
          <p:nvPr/>
        </p:nvSpPr>
        <p:spPr bwMode="auto">
          <a:xfrm>
            <a:off x="2113408" y="1852763"/>
            <a:ext cx="543739" cy="307777"/>
          </a:xfrm>
          <a:prstGeom prst="rect">
            <a:avLst/>
          </a:prstGeom>
          <a:noFill/>
          <a:ln w="9525">
            <a:noFill/>
            <a:miter lim="800000"/>
          </a:ln>
        </p:spPr>
        <p:txBody>
          <a:bodyPr wrap="none">
            <a:spAutoFit/>
          </a:bodyPr>
          <a:lstStyle/>
          <a:p>
            <a:pPr algn="ctr"/>
            <a:r>
              <a:rPr lang="zh-CN" altLang="en-US" sz="1400" b="1" dirty="0">
                <a:latin typeface="+mn-ea"/>
                <a:ea typeface="+mn-ea"/>
                <a:cs typeface="Arial" panose="020B0604020202020204" pitchFamily="34" charset="0"/>
              </a:rPr>
              <a:t>简政</a:t>
            </a:r>
            <a:endParaRPr lang="zh-CN" altLang="en-US" sz="1400" b="1" dirty="0">
              <a:latin typeface="+mn-ea"/>
              <a:ea typeface="+mn-ea"/>
              <a:cs typeface="Arial" panose="020B0604020202020204" pitchFamily="34" charset="0"/>
            </a:endParaRPr>
          </a:p>
        </p:txBody>
      </p:sp>
      <p:sp>
        <p:nvSpPr>
          <p:cNvPr id="186" name="520548326"/>
          <p:cNvSpPr>
            <a:spLocks noChangeArrowheads="1"/>
          </p:cNvSpPr>
          <p:nvPr/>
        </p:nvSpPr>
        <p:spPr bwMode="auto">
          <a:xfrm>
            <a:off x="7140308" y="1870243"/>
            <a:ext cx="1335015" cy="307777"/>
          </a:xfrm>
          <a:prstGeom prst="rect">
            <a:avLst/>
          </a:prstGeom>
          <a:noFill/>
          <a:ln w="9525">
            <a:noFill/>
            <a:miter lim="800000"/>
          </a:ln>
        </p:spPr>
        <p:txBody>
          <a:bodyPr wrap="square">
            <a:spAutoFit/>
          </a:bodyPr>
          <a:lstStyle/>
          <a:p>
            <a:pPr algn="ctr"/>
            <a:r>
              <a:rPr lang="zh-CN" altLang="en-US" sz="1400" b="1" dirty="0">
                <a:latin typeface="+mn-ea"/>
                <a:ea typeface="+mn-ea"/>
                <a:cs typeface="Arial" panose="020B0604020202020204" pitchFamily="34" charset="0"/>
              </a:rPr>
              <a:t>兴业</a:t>
            </a:r>
            <a:endParaRPr lang="en-US" altLang="zh-CN" sz="1400" b="1" dirty="0">
              <a:latin typeface="+mn-ea"/>
              <a:ea typeface="+mn-ea"/>
              <a:cs typeface="Arial" panose="020B0604020202020204" pitchFamily="34" charset="0"/>
            </a:endParaRPr>
          </a:p>
        </p:txBody>
      </p:sp>
      <p:sp>
        <p:nvSpPr>
          <p:cNvPr id="187" name="1765996764"/>
          <p:cNvSpPr>
            <a:spLocks noChangeArrowheads="1"/>
          </p:cNvSpPr>
          <p:nvPr/>
        </p:nvSpPr>
        <p:spPr bwMode="auto">
          <a:xfrm>
            <a:off x="4601752" y="1856571"/>
            <a:ext cx="1127841" cy="307777"/>
          </a:xfrm>
          <a:prstGeom prst="rect">
            <a:avLst/>
          </a:prstGeom>
          <a:noFill/>
          <a:ln w="9525">
            <a:noFill/>
            <a:miter lim="800000"/>
          </a:ln>
        </p:spPr>
        <p:txBody>
          <a:bodyPr wrap="square">
            <a:spAutoFit/>
          </a:bodyPr>
          <a:lstStyle/>
          <a:p>
            <a:pPr algn="ctr"/>
            <a:r>
              <a:rPr lang="zh-CN" altLang="en-US" sz="1400" b="1" dirty="0">
                <a:latin typeface="+mn-ea"/>
                <a:ea typeface="+mn-ea"/>
                <a:cs typeface="Arial" panose="020B0604020202020204" pitchFamily="34" charset="0"/>
              </a:rPr>
              <a:t>惠民</a:t>
            </a:r>
            <a:endParaRPr lang="en-US" altLang="zh-CN" sz="1400" dirty="0">
              <a:latin typeface="+mn-ea"/>
              <a:ea typeface="+mn-ea"/>
              <a:cs typeface="Arial" panose="020B0604020202020204" pitchFamily="34" charset="0"/>
            </a:endParaRPr>
          </a:p>
        </p:txBody>
      </p:sp>
      <p:sp>
        <p:nvSpPr>
          <p:cNvPr id="188" name="圆角矩形 187"/>
          <p:cNvSpPr/>
          <p:nvPr/>
        </p:nvSpPr>
        <p:spPr bwMode="auto">
          <a:xfrm>
            <a:off x="6761443" y="1661576"/>
            <a:ext cx="1129427" cy="306467"/>
          </a:xfrm>
          <a:prstGeom prst="roundRect">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公共资源交易</a:t>
            </a:r>
            <a:endParaRPr lang="zh-CN" altLang="en-US" sz="1200" dirty="0">
              <a:latin typeface="+mn-ea"/>
              <a:ea typeface="+mn-ea"/>
              <a:cs typeface="Arial" panose="020B0604020202020204" pitchFamily="34" charset="0"/>
            </a:endParaRPr>
          </a:p>
        </p:txBody>
      </p:sp>
      <p:pic>
        <p:nvPicPr>
          <p:cNvPr id="189" name="Picture 2"/>
          <p:cNvPicPr preferRelativeResize="0">
            <a:picLocks noChangeArrowheads="1"/>
          </p:cNvPicPr>
          <p:nvPr/>
        </p:nvPicPr>
        <p:blipFill>
          <a:blip r:embed="rId6" cstate="print"/>
          <a:srcRect/>
          <a:stretch>
            <a:fillRect/>
          </a:stretch>
        </p:blipFill>
        <p:spPr bwMode="auto">
          <a:xfrm>
            <a:off x="6983496" y="1321951"/>
            <a:ext cx="625457" cy="377303"/>
          </a:xfrm>
          <a:prstGeom prst="rect">
            <a:avLst/>
          </a:prstGeom>
        </p:spPr>
      </p:pic>
      <p:sp>
        <p:nvSpPr>
          <p:cNvPr id="190" name="552367892"/>
          <p:cNvSpPr>
            <a:spLocks noChangeArrowheads="1"/>
          </p:cNvSpPr>
          <p:nvPr/>
        </p:nvSpPr>
        <p:spPr bwMode="auto">
          <a:xfrm>
            <a:off x="5791466" y="1627090"/>
            <a:ext cx="800219" cy="276999"/>
          </a:xfrm>
          <a:prstGeom prst="rect">
            <a:avLst/>
          </a:prstGeom>
          <a:noFill/>
          <a:ln w="9525">
            <a:noFill/>
            <a:miter lim="800000"/>
          </a:ln>
        </p:spPr>
        <p:txBody>
          <a:bodyPr wrap="none">
            <a:spAutoFit/>
          </a:bodyPr>
          <a:lstStyle/>
          <a:p>
            <a:r>
              <a:rPr lang="zh-CN" altLang="en-US" sz="1200" dirty="0">
                <a:latin typeface="+mn-ea"/>
                <a:ea typeface="+mn-ea"/>
                <a:cs typeface="Arial" panose="020B0604020202020204" pitchFamily="34" charset="0"/>
              </a:rPr>
              <a:t>信息共享</a:t>
            </a:r>
            <a:endParaRPr lang="zh-CN" altLang="en-US" sz="1200" dirty="0">
              <a:latin typeface="+mn-ea"/>
              <a:ea typeface="+mn-ea"/>
              <a:cs typeface="Arial" panose="020B0604020202020204" pitchFamily="34" charset="0"/>
            </a:endParaRPr>
          </a:p>
        </p:txBody>
      </p:sp>
      <p:pic>
        <p:nvPicPr>
          <p:cNvPr id="191" name="图片 190"/>
          <p:cNvPicPr preferRelativeResize="0"/>
          <p:nvPr/>
        </p:nvPicPr>
        <p:blipFill>
          <a:blip r:embed="rId7" cstate="print"/>
          <a:stretch>
            <a:fillRect/>
          </a:stretch>
        </p:blipFill>
        <p:spPr>
          <a:xfrm>
            <a:off x="5888003" y="1320444"/>
            <a:ext cx="625459" cy="354708"/>
          </a:xfrm>
          <a:prstGeom prst="rect">
            <a:avLst/>
          </a:prstGeom>
        </p:spPr>
      </p:pic>
      <p:pic>
        <p:nvPicPr>
          <p:cNvPr id="192" name="Picture 137" descr="5892515443437028193"/>
          <p:cNvPicPr>
            <a:picLocks noChangeArrowheads="1"/>
          </p:cNvPicPr>
          <p:nvPr/>
        </p:nvPicPr>
        <p:blipFill>
          <a:blip r:embed="rId8" cstate="screen"/>
          <a:srcRect/>
          <a:stretch>
            <a:fillRect/>
          </a:stretch>
        </p:blipFill>
        <p:spPr bwMode="auto">
          <a:xfrm>
            <a:off x="5020688" y="1337982"/>
            <a:ext cx="603247" cy="349586"/>
          </a:xfrm>
          <a:prstGeom prst="rect">
            <a:avLst/>
          </a:prstGeom>
          <a:gradFill flip="none" rotWithShape="1">
            <a:gsLst>
              <a:gs pos="0">
                <a:srgbClr val="F1F5F9"/>
              </a:gs>
              <a:gs pos="100000">
                <a:srgbClr val="CCDAE7">
                  <a:alpha val="47000"/>
                </a:srgbClr>
              </a:gs>
            </a:gsLst>
            <a:lin ang="5400000" scaled="1"/>
            <a:tileRect/>
          </a:gradFill>
          <a:ln>
            <a:noFill/>
          </a:ln>
        </p:spPr>
      </p:pic>
      <p:pic>
        <p:nvPicPr>
          <p:cNvPr id="193" name="图片 192"/>
          <p:cNvPicPr preferRelativeResize="0"/>
          <p:nvPr/>
        </p:nvPicPr>
        <p:blipFill>
          <a:blip r:embed="rId1" cstate="print"/>
          <a:stretch>
            <a:fillRect/>
          </a:stretch>
        </p:blipFill>
        <p:spPr>
          <a:xfrm>
            <a:off x="2139056" y="1321489"/>
            <a:ext cx="625459" cy="377765"/>
          </a:xfrm>
          <a:prstGeom prst="rect">
            <a:avLst/>
          </a:prstGeom>
        </p:spPr>
      </p:pic>
      <p:pic>
        <p:nvPicPr>
          <p:cNvPr id="194" name="Picture 12" descr="http://t1.baidu.com/it/u=2157750568,3075297396&amp;fm=23&amp;gp=0.jpg"/>
          <p:cNvPicPr preferRelativeResize="0">
            <a:picLocks noChangeArrowheads="1"/>
          </p:cNvPicPr>
          <p:nvPr/>
        </p:nvPicPr>
        <p:blipFill>
          <a:blip r:embed="rId2" cstate="print"/>
          <a:srcRect/>
          <a:stretch>
            <a:fillRect/>
          </a:stretch>
        </p:blipFill>
        <p:spPr bwMode="auto">
          <a:xfrm>
            <a:off x="1318360" y="1321489"/>
            <a:ext cx="625457" cy="377765"/>
          </a:xfrm>
          <a:prstGeom prst="rect">
            <a:avLst/>
          </a:prstGeom>
          <a:noFill/>
        </p:spPr>
      </p:pic>
      <p:cxnSp>
        <p:nvCxnSpPr>
          <p:cNvPr id="195" name="Straight Arrow Connector 52"/>
          <p:cNvCxnSpPr/>
          <p:nvPr/>
        </p:nvCxnSpPr>
        <p:spPr>
          <a:xfrm>
            <a:off x="8873115" y="1625100"/>
            <a:ext cx="273565" cy="2600"/>
          </a:xfrm>
          <a:prstGeom prst="straightConnector1">
            <a:avLst/>
          </a:prstGeom>
          <a:noFill/>
          <a:ln w="9525" cap="flat" cmpd="sng" algn="ctr">
            <a:solidFill>
              <a:srgbClr val="4F81BD">
                <a:shade val="95000"/>
                <a:satMod val="105000"/>
              </a:srgbClr>
            </a:solidFill>
            <a:prstDash val="solid"/>
            <a:tailEnd type="triangle"/>
          </a:ln>
          <a:effectLst/>
        </p:spPr>
      </p:cxnSp>
      <p:pic>
        <p:nvPicPr>
          <p:cNvPr id="65" name="Kunpeng 920   鲲鹏920-算.png"/>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2759829" y="5051695"/>
            <a:ext cx="658549" cy="527628"/>
          </a:xfrm>
          <a:prstGeom prst="rect">
            <a:avLst/>
          </a:prstGeom>
          <a:ln w="3175">
            <a:miter lim="400000"/>
            <a:headEnd/>
            <a:tailEnd/>
          </a:ln>
        </p:spPr>
      </p:pic>
      <p:pic>
        <p:nvPicPr>
          <p:cNvPr id="66" name="Hi1710-管.png"/>
          <p:cNvPicPr>
            <a:picLocks noChangeAspect="1"/>
          </p:cNvPicPr>
          <p:nvPr/>
        </p:nvPicPr>
        <p:blipFill>
          <a:blip r:embed="rId11"/>
          <a:srcRect l="17987" r="8409"/>
          <a:stretch>
            <a:fillRect/>
          </a:stretch>
        </p:blipFill>
        <p:spPr>
          <a:xfrm>
            <a:off x="7296224" y="4875475"/>
            <a:ext cx="896245" cy="684940"/>
          </a:xfrm>
          <a:prstGeom prst="rect">
            <a:avLst/>
          </a:prstGeom>
          <a:ln w="3175">
            <a:miter lim="400000"/>
            <a:headEnd/>
            <a:tailEnd/>
          </a:ln>
        </p:spPr>
      </p:pic>
      <p:pic>
        <p:nvPicPr>
          <p:cNvPr id="67" name="Hi1822-传.png"/>
          <p:cNvPicPr>
            <a:picLocks noChangeAspect="1"/>
          </p:cNvPicPr>
          <p:nvPr/>
        </p:nvPicPr>
        <p:blipFill>
          <a:blip r:embed="rId12"/>
          <a:srcRect l="22948" t="8063" r="22948" b="17908"/>
          <a:stretch>
            <a:fillRect/>
          </a:stretch>
        </p:blipFill>
        <p:spPr>
          <a:xfrm>
            <a:off x="6206500" y="5030016"/>
            <a:ext cx="798834" cy="614827"/>
          </a:xfrm>
          <a:prstGeom prst="rect">
            <a:avLst/>
          </a:prstGeom>
          <a:ln w="3175">
            <a:miter lim="400000"/>
            <a:headEnd/>
            <a:tailEnd/>
          </a:ln>
        </p:spPr>
      </p:pic>
      <p:pic>
        <p:nvPicPr>
          <p:cNvPr id="68" name="Hi1812-存.png"/>
          <p:cNvPicPr>
            <a:picLocks noChangeAspect="1"/>
          </p:cNvPicPr>
          <p:nvPr/>
        </p:nvPicPr>
        <p:blipFill>
          <a:blip r:embed="rId13"/>
          <a:srcRect l="25879" t="16397" r="22916" b="11550"/>
          <a:stretch>
            <a:fillRect/>
          </a:stretch>
        </p:blipFill>
        <p:spPr>
          <a:xfrm>
            <a:off x="5037617" y="5047033"/>
            <a:ext cx="687539" cy="544213"/>
          </a:xfrm>
          <a:prstGeom prst="rect">
            <a:avLst/>
          </a:prstGeom>
          <a:ln w="3175">
            <a:miter lim="400000"/>
            <a:headEnd/>
            <a:tailEnd/>
          </a:ln>
        </p:spPr>
      </p:pic>
      <p:pic>
        <p:nvPicPr>
          <p:cNvPr id="69" name="图片 68"/>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48370" y="4933248"/>
            <a:ext cx="1180541" cy="832281"/>
          </a:xfrm>
          <a:prstGeom prst="rect">
            <a:avLst/>
          </a:prstGeom>
        </p:spPr>
      </p:pic>
      <p:sp>
        <p:nvSpPr>
          <p:cNvPr id="70" name="矩形 69"/>
          <p:cNvSpPr/>
          <p:nvPr/>
        </p:nvSpPr>
        <p:spPr>
          <a:xfrm>
            <a:off x="2524030" y="5812423"/>
            <a:ext cx="1821085" cy="276999"/>
          </a:xfrm>
          <a:prstGeom prst="rect">
            <a:avLst/>
          </a:prstGeom>
        </p:spPr>
        <p:txBody>
          <a:bodyPr wrap="square">
            <a:spAutoFit/>
          </a:bodyPr>
          <a:lstStyle/>
          <a:p>
            <a:pPr lvl="0"/>
            <a:r>
              <a:rPr lang="zh-CN" altLang="en-US" sz="1200" dirty="0" smtClean="0">
                <a:latin typeface="+mn-ea"/>
                <a:ea typeface="+mn-ea"/>
                <a:cs typeface="Times New Roman" panose="02020603050405020304" pitchFamily="18" charset="0"/>
                <a:sym typeface="Arial" panose="020B0604020202020204"/>
              </a:rPr>
              <a:t>华为鲲鹏处理器</a:t>
            </a:r>
            <a:endParaRPr lang="en-US" altLang="zh-CN" sz="1200" dirty="0">
              <a:latin typeface="+mn-ea"/>
              <a:ea typeface="+mn-ea"/>
              <a:cs typeface="Times New Roman" panose="02020603050405020304" pitchFamily="18" charset="0"/>
              <a:sym typeface="Arial" panose="020B0604020202020204"/>
            </a:endParaRPr>
          </a:p>
        </p:txBody>
      </p:sp>
      <p:sp>
        <p:nvSpPr>
          <p:cNvPr id="71" name="矩形 70"/>
          <p:cNvSpPr/>
          <p:nvPr/>
        </p:nvSpPr>
        <p:spPr>
          <a:xfrm>
            <a:off x="3689173" y="5812422"/>
            <a:ext cx="1655555" cy="276999"/>
          </a:xfrm>
          <a:prstGeom prst="rect">
            <a:avLst/>
          </a:prstGeom>
        </p:spPr>
        <p:txBody>
          <a:bodyPr wrap="square">
            <a:spAutoFit/>
          </a:bodyPr>
          <a:lstStyle/>
          <a:p>
            <a:pPr lvl="0"/>
            <a:r>
              <a:rPr lang="zh-CN" altLang="en-US" sz="1200" dirty="0">
                <a:latin typeface="+mn-ea"/>
                <a:ea typeface="+mn-ea"/>
                <a:cs typeface="Times New Roman" panose="02020603050405020304" pitchFamily="18" charset="0"/>
                <a:sym typeface="Arial" panose="020B0604020202020204"/>
              </a:rPr>
              <a:t>昇</a:t>
            </a:r>
            <a:r>
              <a:rPr lang="zh-CN" altLang="en-US" sz="1200" dirty="0" smtClean="0">
                <a:latin typeface="+mn-ea"/>
                <a:ea typeface="+mn-ea"/>
                <a:cs typeface="Times New Roman" panose="02020603050405020304" pitchFamily="18" charset="0"/>
                <a:sym typeface="Arial" panose="020B0604020202020204"/>
              </a:rPr>
              <a:t>腾</a:t>
            </a:r>
            <a:r>
              <a:rPr lang="en-US" altLang="zh-CN" sz="1200" dirty="0" smtClean="0">
                <a:latin typeface="+mn-ea"/>
                <a:ea typeface="+mn-ea"/>
                <a:cs typeface="Times New Roman" panose="02020603050405020304" pitchFamily="18" charset="0"/>
                <a:sym typeface="Arial" panose="020B0604020202020204"/>
              </a:rPr>
              <a:t>AI</a:t>
            </a:r>
            <a:r>
              <a:rPr lang="zh-CN" altLang="en-US" sz="1200" dirty="0" smtClean="0">
                <a:latin typeface="+mn-ea"/>
                <a:ea typeface="+mn-ea"/>
                <a:cs typeface="Times New Roman" panose="02020603050405020304" pitchFamily="18" charset="0"/>
                <a:sym typeface="Arial" panose="020B0604020202020204"/>
              </a:rPr>
              <a:t>处理器</a:t>
            </a:r>
            <a:endParaRPr lang="en-US" altLang="zh-CN" sz="1200" dirty="0">
              <a:latin typeface="+mn-ea"/>
              <a:ea typeface="+mn-ea"/>
              <a:cs typeface="Times New Roman" panose="02020603050405020304" pitchFamily="18" charset="0"/>
              <a:sym typeface="Arial" panose="020B0604020202020204"/>
            </a:endParaRPr>
          </a:p>
        </p:txBody>
      </p:sp>
      <p:sp>
        <p:nvSpPr>
          <p:cNvPr id="72" name="矩形 71"/>
          <p:cNvSpPr/>
          <p:nvPr/>
        </p:nvSpPr>
        <p:spPr>
          <a:xfrm>
            <a:off x="4307759" y="5812422"/>
            <a:ext cx="2330566" cy="276999"/>
          </a:xfrm>
          <a:prstGeom prst="rect">
            <a:avLst/>
          </a:prstGeom>
        </p:spPr>
        <p:txBody>
          <a:bodyPr wrap="square">
            <a:spAutoFit/>
          </a:bodyPr>
          <a:lstStyle/>
          <a:p>
            <a:pPr lvl="0" algn="ctr"/>
            <a:r>
              <a:rPr lang="zh-CN" altLang="en-US" sz="1200" dirty="0" smtClean="0">
                <a:latin typeface="+mn-ea"/>
                <a:ea typeface="+mn-ea"/>
                <a:cs typeface="Times New Roman" panose="02020603050405020304" pitchFamily="18" charset="0"/>
                <a:sym typeface="Arial" panose="020B0604020202020204"/>
              </a:rPr>
              <a:t>智能</a:t>
            </a:r>
            <a:r>
              <a:rPr lang="en-US" altLang="zh-CN" sz="1200" dirty="0" smtClean="0">
                <a:latin typeface="+mn-ea"/>
                <a:ea typeface="+mn-ea"/>
                <a:cs typeface="Times New Roman" panose="02020603050405020304" pitchFamily="18" charset="0"/>
                <a:sym typeface="Arial" panose="020B0604020202020204"/>
              </a:rPr>
              <a:t>SSD</a:t>
            </a:r>
            <a:r>
              <a:rPr lang="zh-CN" altLang="en-US" sz="1200" dirty="0" smtClean="0">
                <a:latin typeface="+mn-ea"/>
                <a:ea typeface="+mn-ea"/>
                <a:cs typeface="Times New Roman" panose="02020603050405020304" pitchFamily="18" charset="0"/>
                <a:sym typeface="Arial" panose="020B0604020202020204"/>
              </a:rPr>
              <a:t>控制器芯片</a:t>
            </a:r>
            <a:endParaRPr lang="en-US" altLang="zh-CN" sz="1200" dirty="0">
              <a:latin typeface="+mn-ea"/>
              <a:ea typeface="+mn-ea"/>
              <a:cs typeface="Times New Roman" panose="02020603050405020304" pitchFamily="18" charset="0"/>
              <a:sym typeface="Arial" panose="020B0604020202020204"/>
            </a:endParaRPr>
          </a:p>
        </p:txBody>
      </p:sp>
      <p:sp>
        <p:nvSpPr>
          <p:cNvPr id="73" name="矩形 72"/>
          <p:cNvSpPr/>
          <p:nvPr/>
        </p:nvSpPr>
        <p:spPr>
          <a:xfrm>
            <a:off x="5852428" y="5804065"/>
            <a:ext cx="1818029" cy="276999"/>
          </a:xfrm>
          <a:prstGeom prst="rect">
            <a:avLst/>
          </a:prstGeom>
        </p:spPr>
        <p:txBody>
          <a:bodyPr wrap="square">
            <a:spAutoFit/>
          </a:bodyPr>
          <a:lstStyle/>
          <a:p>
            <a:pPr lvl="0" algn="ctr"/>
            <a:r>
              <a:rPr lang="zh-CN" altLang="en-US" sz="1200" dirty="0" smtClean="0">
                <a:latin typeface="+mn-ea"/>
                <a:ea typeface="+mn-ea"/>
                <a:cs typeface="Times New Roman" panose="02020603050405020304" pitchFamily="18" charset="0"/>
                <a:sym typeface="Arial" panose="020B0604020202020204"/>
              </a:rPr>
              <a:t>智能网卡芯片</a:t>
            </a:r>
            <a:endParaRPr lang="en-US" altLang="zh-CN" sz="1200" dirty="0">
              <a:latin typeface="+mn-ea"/>
              <a:ea typeface="+mn-ea"/>
              <a:cs typeface="Times New Roman" panose="02020603050405020304" pitchFamily="18" charset="0"/>
              <a:sym typeface="Arial" panose="020B0604020202020204"/>
            </a:endParaRPr>
          </a:p>
        </p:txBody>
      </p:sp>
      <p:sp>
        <p:nvSpPr>
          <p:cNvPr id="74" name="矩形 73"/>
          <p:cNvSpPr/>
          <p:nvPr/>
        </p:nvSpPr>
        <p:spPr>
          <a:xfrm>
            <a:off x="6926472" y="5812422"/>
            <a:ext cx="1818029" cy="276999"/>
          </a:xfrm>
          <a:prstGeom prst="rect">
            <a:avLst/>
          </a:prstGeom>
        </p:spPr>
        <p:txBody>
          <a:bodyPr wrap="square">
            <a:spAutoFit/>
          </a:bodyPr>
          <a:lstStyle/>
          <a:p>
            <a:pPr lvl="0" algn="ctr"/>
            <a:r>
              <a:rPr lang="zh-CN" altLang="en-US" sz="1200" dirty="0" smtClean="0">
                <a:latin typeface="+mn-ea"/>
                <a:ea typeface="+mn-ea"/>
                <a:cs typeface="Times New Roman" panose="02020603050405020304" pitchFamily="18" charset="0"/>
                <a:sym typeface="Arial" panose="020B0604020202020204"/>
              </a:rPr>
              <a:t>智能管理芯片</a:t>
            </a:r>
            <a:endParaRPr lang="en-US" altLang="zh-CN" sz="1200" dirty="0">
              <a:latin typeface="+mn-ea"/>
              <a:ea typeface="+mn-ea"/>
              <a:cs typeface="Times New Roman" panose="02020603050405020304" pitchFamily="18" charset="0"/>
              <a:sym typeface="Arial" panose="020B0604020202020204"/>
            </a:endParaRPr>
          </a:p>
        </p:txBody>
      </p:sp>
      <p:sp>
        <p:nvSpPr>
          <p:cNvPr id="5" name="标题 4"/>
          <p:cNvSpPr>
            <a:spLocks noGrp="1"/>
          </p:cNvSpPr>
          <p:nvPr>
            <p:ph type="title"/>
          </p:nvPr>
        </p:nvSpPr>
        <p:spPr/>
        <p:txBody>
          <a:bodyPr/>
          <a:lstStyle/>
          <a:p>
            <a:r>
              <a:rPr lang="zh-CN" altLang="en-US" sz="3600" dirty="0">
                <a:solidFill>
                  <a:srgbClr val="000000"/>
                </a:solidFill>
                <a:sym typeface="Lantinghei SC Demibold"/>
              </a:rPr>
              <a:t>基于鲲鹏计算平台，打造自主可控全栈政务云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643863" y="3517806"/>
            <a:ext cx="3845078" cy="1107996"/>
          </a:xfrm>
          <a:prstGeom prst="rect">
            <a:avLst/>
          </a:prstGeom>
          <a:solidFill>
            <a:schemeClr val="bg1">
              <a:lumMod val="95000"/>
            </a:schemeClr>
          </a:solidFill>
        </p:spPr>
        <p:txBody>
          <a:bodyPr wrap="square" lIns="72000" tIns="0" rIns="72000" bIns="0">
            <a:spAutoFit/>
          </a:bodyPr>
          <a:lstStyle/>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适应企业多种云化架构选择</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弹性架构加速创新，海量容器秒级弹缩</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开放的介入平台，支持镜像、服务、</a:t>
            </a:r>
            <a:r>
              <a:rPr lang="en-US" altLang="zh-CN" sz="1200" kern="0" dirty="0">
                <a:solidFill>
                  <a:srgbClr val="000000"/>
                </a:solidFill>
                <a:latin typeface="+mn-ea"/>
                <a:ea typeface="+mn-ea"/>
                <a:cs typeface="Times New Roman" panose="02020603050405020304" pitchFamily="18" charset="0"/>
              </a:rPr>
              <a:t>ISV</a:t>
            </a:r>
            <a:r>
              <a:rPr lang="zh-CN" altLang="en-US" sz="1200" kern="0" dirty="0">
                <a:solidFill>
                  <a:srgbClr val="000000"/>
                </a:solidFill>
                <a:latin typeface="+mn-ea"/>
                <a:ea typeface="+mn-ea"/>
                <a:cs typeface="Times New Roman" panose="02020603050405020304" pitchFamily="18" charset="0"/>
              </a:rPr>
              <a:t>、</a:t>
            </a:r>
            <a:r>
              <a:rPr lang="en-US" altLang="zh-CN" sz="1200" kern="0" dirty="0">
                <a:solidFill>
                  <a:srgbClr val="000000"/>
                </a:solidFill>
                <a:latin typeface="+mn-ea"/>
                <a:ea typeface="+mn-ea"/>
                <a:cs typeface="Times New Roman" panose="02020603050405020304" pitchFamily="18" charset="0"/>
              </a:rPr>
              <a:t>API</a:t>
            </a:r>
            <a:r>
              <a:rPr lang="zh-CN" altLang="en-US" sz="1200" kern="0" dirty="0">
                <a:solidFill>
                  <a:srgbClr val="000000"/>
                </a:solidFill>
                <a:latin typeface="+mn-ea"/>
                <a:ea typeface="+mn-ea"/>
                <a:cs typeface="Times New Roman" panose="02020603050405020304" pitchFamily="18" charset="0"/>
              </a:rPr>
              <a:t>接入</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安全、可靠、高性能</a:t>
            </a:r>
            <a:endParaRPr lang="en-US" altLang="zh-CN" sz="1200" kern="0" dirty="0">
              <a:solidFill>
                <a:srgbClr val="000000"/>
              </a:solidFill>
              <a:latin typeface="+mn-ea"/>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sz="3200" dirty="0" smtClean="0"/>
              <a:t>软</a:t>
            </a:r>
            <a:r>
              <a:rPr lang="zh-CN" altLang="en-US" sz="3200" dirty="0"/>
              <a:t>通智慧城市数字化智能中</a:t>
            </a:r>
            <a:r>
              <a:rPr lang="zh-CN" altLang="en-US" sz="3200" dirty="0" smtClean="0"/>
              <a:t>台</a:t>
            </a:r>
            <a:endParaRPr lang="zh-CN" altLang="en-US" sz="3200" dirty="0"/>
          </a:p>
        </p:txBody>
      </p:sp>
      <p:sp>
        <p:nvSpPr>
          <p:cNvPr id="5" name="矩形 4"/>
          <p:cNvSpPr/>
          <p:nvPr/>
        </p:nvSpPr>
        <p:spPr>
          <a:xfrm>
            <a:off x="7635183" y="1255397"/>
            <a:ext cx="3845719" cy="375217"/>
          </a:xfrm>
          <a:prstGeom prst="rect">
            <a:avLst/>
          </a:prstGeom>
          <a:solidFill>
            <a:srgbClr val="00B0F0"/>
          </a:solidFill>
        </p:spPr>
        <p:txBody>
          <a:bodyPr wrap="none" lIns="121909" tIns="60955" rIns="121909" bIns="60955" anchor="ctr" anchorCtr="0">
            <a:noAutofit/>
          </a:bodyPr>
          <a:lstStyle/>
          <a:p>
            <a:pPr algn="ctr">
              <a:buClr>
                <a:srgbClr val="CC9900"/>
              </a:buClr>
            </a:pPr>
            <a:r>
              <a:rPr lang="zh-CN" altLang="en-US" sz="1600" b="1" dirty="0">
                <a:solidFill>
                  <a:schemeClr val="bg1"/>
                </a:solidFill>
                <a:latin typeface="+mn-ea"/>
                <a:ea typeface="+mn-ea"/>
                <a:cs typeface="Arial" panose="020B0604020202020204" pitchFamily="34" charset="0"/>
              </a:rPr>
              <a:t>客户痛点及诉求</a:t>
            </a:r>
            <a:endParaRPr lang="en-US" altLang="zh-CN" sz="1600" b="1" dirty="0">
              <a:solidFill>
                <a:schemeClr val="bg1"/>
              </a:solidFill>
              <a:latin typeface="+mn-ea"/>
              <a:ea typeface="+mn-ea"/>
              <a:cs typeface="Arial" panose="020B0604020202020204" pitchFamily="34" charset="0"/>
            </a:endParaRPr>
          </a:p>
        </p:txBody>
      </p:sp>
      <p:sp>
        <p:nvSpPr>
          <p:cNvPr id="6" name="矩形 5"/>
          <p:cNvSpPr/>
          <p:nvPr/>
        </p:nvSpPr>
        <p:spPr>
          <a:xfrm>
            <a:off x="7634871" y="4744149"/>
            <a:ext cx="3854069" cy="375217"/>
          </a:xfrm>
          <a:prstGeom prst="rect">
            <a:avLst/>
          </a:prstGeom>
          <a:solidFill>
            <a:srgbClr val="00B0F0"/>
          </a:solidFill>
        </p:spPr>
        <p:txBody>
          <a:bodyPr wrap="none" lIns="121909" tIns="60955" rIns="121909" bIns="60955" anchor="ctr" anchorCtr="0">
            <a:noAutofit/>
          </a:bodyPr>
          <a:lstStyle/>
          <a:p>
            <a:pPr algn="ctr" defTabSz="1218565"/>
            <a:r>
              <a:rPr lang="en-US" altLang="zh-CN" sz="1600" b="1" dirty="0">
                <a:solidFill>
                  <a:schemeClr val="bg1"/>
                </a:solidFill>
                <a:latin typeface="+mn-ea"/>
                <a:ea typeface="+mn-ea"/>
                <a:cs typeface="Arial" panose="020B0604020202020204" pitchFamily="34" charset="0"/>
              </a:rPr>
              <a:t>Why</a:t>
            </a:r>
            <a:r>
              <a:rPr lang="zh-CN" altLang="en-US" sz="1600" b="1" dirty="0">
                <a:solidFill>
                  <a:schemeClr val="bg1"/>
                </a:solidFill>
                <a:latin typeface="+mn-ea"/>
                <a:ea typeface="+mn-ea"/>
                <a:cs typeface="Arial" panose="020B0604020202020204" pitchFamily="34" charset="0"/>
              </a:rPr>
              <a:t> </a:t>
            </a:r>
            <a:r>
              <a:rPr lang="en-US" altLang="zh-CN" sz="1600" b="1" dirty="0" err="1">
                <a:solidFill>
                  <a:schemeClr val="bg1"/>
                </a:solidFill>
                <a:latin typeface="+mn-ea"/>
                <a:ea typeface="+mn-ea"/>
                <a:cs typeface="Arial" panose="020B0604020202020204" pitchFamily="34" charset="0"/>
              </a:rPr>
              <a:t>Kunpeng</a:t>
            </a:r>
            <a:r>
              <a:rPr lang="zh-CN" altLang="en-US" sz="1600" b="1" dirty="0">
                <a:solidFill>
                  <a:schemeClr val="bg1"/>
                </a:solidFill>
                <a:latin typeface="+mn-ea"/>
                <a:ea typeface="+mn-ea"/>
                <a:cs typeface="Arial" panose="020B0604020202020204" pitchFamily="34" charset="0"/>
              </a:rPr>
              <a:t>？</a:t>
            </a:r>
            <a:endParaRPr lang="zh-CN" altLang="en-US" sz="1600" b="1" dirty="0">
              <a:solidFill>
                <a:schemeClr val="bg1"/>
              </a:solidFill>
              <a:latin typeface="+mn-ea"/>
              <a:ea typeface="+mn-ea"/>
              <a:cs typeface="Arial" panose="020B0604020202020204" pitchFamily="34" charset="0"/>
            </a:endParaRPr>
          </a:p>
        </p:txBody>
      </p:sp>
      <p:sp>
        <p:nvSpPr>
          <p:cNvPr id="7" name="矩形 6"/>
          <p:cNvSpPr/>
          <p:nvPr/>
        </p:nvSpPr>
        <p:spPr>
          <a:xfrm>
            <a:off x="7644172" y="5119366"/>
            <a:ext cx="3836729" cy="1231096"/>
          </a:xfrm>
          <a:prstGeom prst="rect">
            <a:avLst/>
          </a:prstGeom>
          <a:solidFill>
            <a:schemeClr val="bg1">
              <a:lumMod val="95000"/>
            </a:schemeClr>
          </a:solidFill>
        </p:spPr>
        <p:txBody>
          <a:bodyPr wrap="square" lIns="121909" tIns="60955" rIns="121909" bIns="60955">
            <a:spAutoFit/>
          </a:bodyPr>
          <a:lstStyle/>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国产自研芯片，芯片级别安全，自主可控</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全栈鲲鹏云服务，支持各种组件，满足软件部署需求</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华为云解决方案及研发支持快速响应</a:t>
            </a:r>
            <a:endParaRPr lang="en-US" altLang="zh-CN" sz="1200" kern="0" dirty="0">
              <a:solidFill>
                <a:srgbClr val="000000"/>
              </a:solidFill>
              <a:latin typeface="+mn-ea"/>
              <a:ea typeface="+mn-ea"/>
              <a:cs typeface="Times New Roman" panose="02020603050405020304" pitchFamily="18" charset="0"/>
            </a:endParaRPr>
          </a:p>
        </p:txBody>
      </p:sp>
      <p:sp>
        <p:nvSpPr>
          <p:cNvPr id="8" name="矩形 7"/>
          <p:cNvSpPr/>
          <p:nvPr/>
        </p:nvSpPr>
        <p:spPr>
          <a:xfrm>
            <a:off x="7641052" y="3147318"/>
            <a:ext cx="3834404" cy="375217"/>
          </a:xfrm>
          <a:prstGeom prst="rect">
            <a:avLst/>
          </a:prstGeom>
          <a:solidFill>
            <a:srgbClr val="00B0F0"/>
          </a:solidFill>
        </p:spPr>
        <p:txBody>
          <a:bodyPr wrap="none" lIns="121909" tIns="60955" rIns="121909" bIns="60955" anchor="ctr" anchorCtr="0">
            <a:noAutofit/>
          </a:bodyPr>
          <a:lstStyle/>
          <a:p>
            <a:pPr algn="ctr">
              <a:buClr>
                <a:srgbClr val="CC9900"/>
              </a:buClr>
            </a:pPr>
            <a:r>
              <a:rPr lang="zh-CN" altLang="en-US" sz="1600" b="1" dirty="0">
                <a:solidFill>
                  <a:schemeClr val="bg1"/>
                </a:solidFill>
                <a:latin typeface="+mn-ea"/>
                <a:ea typeface="+mn-ea"/>
                <a:cs typeface="Arial" panose="020B0604020202020204" pitchFamily="34" charset="0"/>
              </a:rPr>
              <a:t>解决方案优势</a:t>
            </a:r>
            <a:endParaRPr lang="zh-CN" altLang="en-US" sz="1600" b="1" dirty="0">
              <a:solidFill>
                <a:schemeClr val="bg1"/>
              </a:solidFill>
              <a:latin typeface="+mn-ea"/>
              <a:ea typeface="+mn-ea"/>
              <a:cs typeface="Arial" panose="020B0604020202020204" pitchFamily="34" charset="0"/>
            </a:endParaRPr>
          </a:p>
        </p:txBody>
      </p:sp>
      <p:sp>
        <p:nvSpPr>
          <p:cNvPr id="10" name="矩形 9"/>
          <p:cNvSpPr/>
          <p:nvPr/>
        </p:nvSpPr>
        <p:spPr>
          <a:xfrm>
            <a:off x="7627146" y="1636794"/>
            <a:ext cx="3845718" cy="1384995"/>
          </a:xfrm>
          <a:prstGeom prst="rect">
            <a:avLst/>
          </a:prstGeom>
          <a:solidFill>
            <a:schemeClr val="bg1">
              <a:lumMod val="95000"/>
            </a:schemeClr>
          </a:solidFill>
        </p:spPr>
        <p:txBody>
          <a:bodyPr wrap="square" lIns="72000" tIns="0" rIns="72000" bIns="0">
            <a:spAutoFit/>
          </a:bodyPr>
          <a:lstStyle/>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不能快速上云，对现有系统改动大</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en-US" altLang="zh-CN" sz="1200" kern="0" dirty="0">
                <a:solidFill>
                  <a:srgbClr val="000000"/>
                </a:solidFill>
                <a:latin typeface="+mn-ea"/>
                <a:ea typeface="+mn-ea"/>
                <a:cs typeface="Times New Roman" panose="02020603050405020304" pitchFamily="18" charset="0"/>
              </a:rPr>
              <a:t>API</a:t>
            </a:r>
            <a:r>
              <a:rPr lang="zh-CN" altLang="en-US" sz="1200" kern="0" dirty="0">
                <a:solidFill>
                  <a:srgbClr val="000000"/>
                </a:solidFill>
                <a:latin typeface="+mn-ea"/>
                <a:ea typeface="+mn-ea"/>
                <a:cs typeface="Times New Roman" panose="02020603050405020304" pitchFamily="18" charset="0"/>
              </a:rPr>
              <a:t>管理和开放能力低</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基础设施运维工作量大</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资源利用率低</a:t>
            </a:r>
            <a:endParaRPr lang="en-US" altLang="zh-CN" sz="1200" kern="0" dirty="0">
              <a:solidFill>
                <a:srgbClr val="000000"/>
              </a:solidFill>
              <a:latin typeface="+mn-ea"/>
              <a:ea typeface="+mn-ea"/>
              <a:cs typeface="Times New Roman" panose="02020603050405020304" pitchFamily="18" charset="0"/>
            </a:endParaRPr>
          </a:p>
          <a:p>
            <a:pPr marL="93980" indent="-285750" defTabSz="1068070" eaLnBrk="0" hangingPunct="0">
              <a:lnSpc>
                <a:spcPct val="150000"/>
              </a:lnSpc>
              <a:buSzPct val="60000"/>
              <a:buFont typeface="Wingdings" panose="05000000000000000000" pitchFamily="2" charset="2"/>
              <a:buChar char="l"/>
              <a:defRPr/>
            </a:pPr>
            <a:r>
              <a:rPr lang="zh-CN" altLang="en-US" sz="1200" kern="0" dirty="0">
                <a:solidFill>
                  <a:srgbClr val="000000"/>
                </a:solidFill>
                <a:latin typeface="+mn-ea"/>
                <a:ea typeface="+mn-ea"/>
                <a:cs typeface="Times New Roman" panose="02020603050405020304" pitchFamily="18" charset="0"/>
              </a:rPr>
              <a:t>打造行业级产品力量不足</a:t>
            </a:r>
            <a:endParaRPr lang="en-US" altLang="zh-CN" sz="1200" kern="0" dirty="0">
              <a:solidFill>
                <a:srgbClr val="000000"/>
              </a:solidFill>
              <a:latin typeface="+mn-ea"/>
              <a:ea typeface="+mn-ea"/>
              <a:cs typeface="Times New Roman" panose="02020603050405020304" pitchFamily="18"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23618" y="1273609"/>
            <a:ext cx="1827730" cy="428714"/>
          </a:xfrm>
          <a:prstGeom prst="rect">
            <a:avLst/>
          </a:prstGeom>
        </p:spPr>
      </p:pic>
      <p:pic>
        <p:nvPicPr>
          <p:cNvPr id="1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1854" y="999450"/>
            <a:ext cx="1798637" cy="10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6" y="1885522"/>
            <a:ext cx="6638936" cy="4142508"/>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sym typeface="微软雅黑" panose="020B0503020204020204" pitchFamily="34" charset="-122"/>
              </a:rPr>
              <a:t>鲲鹏政务云</a:t>
            </a:r>
            <a:endParaRPr lang="zh-CN" altLang="en-US" dirty="0"/>
          </a:p>
        </p:txBody>
      </p:sp>
      <p:sp>
        <p:nvSpPr>
          <p:cNvPr id="21" name="文本占位符 20"/>
          <p:cNvSpPr>
            <a:spLocks noGrp="1"/>
          </p:cNvSpPr>
          <p:nvPr>
            <p:ph type="body" sz="quarter" idx="10"/>
          </p:nvPr>
        </p:nvSpPr>
        <p:spPr/>
        <p:txBody>
          <a:bodyPr/>
          <a:lstStyle/>
          <a:p>
            <a:endParaRPr lang="zh-CN" altLang="en-US"/>
          </a:p>
        </p:txBody>
      </p:sp>
      <p:grpSp>
        <p:nvGrpSpPr>
          <p:cNvPr id="4" name="组合 3"/>
          <p:cNvGrpSpPr/>
          <p:nvPr/>
        </p:nvGrpSpPr>
        <p:grpSpPr>
          <a:xfrm>
            <a:off x="1199466" y="1613160"/>
            <a:ext cx="5128825" cy="3677049"/>
            <a:chOff x="11339340" y="2969274"/>
            <a:chExt cx="5948585" cy="4136951"/>
          </a:xfrm>
        </p:grpSpPr>
        <p:sp>
          <p:nvSpPr>
            <p:cNvPr id="5" name="矩形 17"/>
            <p:cNvSpPr>
              <a:spLocks noChangeArrowheads="1"/>
            </p:cNvSpPr>
            <p:nvPr/>
          </p:nvSpPr>
          <p:spPr bwMode="auto">
            <a:xfrm>
              <a:off x="16062180" y="3310513"/>
              <a:ext cx="356970" cy="207763"/>
            </a:xfrm>
            <a:prstGeom prst="rect">
              <a:avLst/>
            </a:prstGeom>
            <a:noFill/>
            <a:ln w="9525">
              <a:noFill/>
              <a:miter lim="800000"/>
            </a:ln>
          </p:spPr>
          <p:txBody>
            <a:bodyPr wrap="none" lIns="0" tIns="0" rIns="0" bIns="0">
              <a:spAutoFit/>
            </a:bodyPr>
            <a:lstStyle/>
            <a:p>
              <a:pPr>
                <a:buClr>
                  <a:srgbClr val="CC9900"/>
                </a:buClr>
              </a:pPr>
              <a:r>
                <a:rPr lang="zh-CN" altLang="en-US" sz="1200" dirty="0">
                  <a:latin typeface="+mn-ea"/>
                  <a:ea typeface="+mn-ea"/>
                  <a:cs typeface="+mn-ea"/>
                  <a:sym typeface="Arial" panose="020B0604020202020204" pitchFamily="34" charset="0"/>
                </a:rPr>
                <a:t>公安</a:t>
              </a:r>
              <a:endParaRPr lang="en-US" altLang="zh-CN" sz="1200" b="1" dirty="0">
                <a:latin typeface="+mn-ea"/>
                <a:ea typeface="+mn-ea"/>
                <a:cs typeface="+mn-ea"/>
                <a:sym typeface="Arial" panose="020B0604020202020204" pitchFamily="34" charset="0"/>
              </a:endParaRPr>
            </a:p>
          </p:txBody>
        </p:sp>
        <p:sp>
          <p:nvSpPr>
            <p:cNvPr id="6" name="矩形 334"/>
            <p:cNvSpPr>
              <a:spLocks noChangeArrowheads="1"/>
            </p:cNvSpPr>
            <p:nvPr/>
          </p:nvSpPr>
          <p:spPr bwMode="auto">
            <a:xfrm>
              <a:off x="16877038" y="4858763"/>
              <a:ext cx="410887" cy="207763"/>
            </a:xfrm>
            <a:prstGeom prst="rect">
              <a:avLst/>
            </a:prstGeom>
            <a:noFill/>
            <a:ln w="9525">
              <a:noFill/>
              <a:miter lim="800000"/>
            </a:ln>
          </p:spPr>
          <p:txBody>
            <a:bodyPr wrap="none" lIns="0" tIns="0" rIns="0" bIns="0">
              <a:spAutoFit/>
            </a:bodyPr>
            <a:lstStyle/>
            <a:p>
              <a:pPr>
                <a:buClr>
                  <a:srgbClr val="CC9900"/>
                </a:buClr>
              </a:pPr>
              <a:r>
                <a:rPr lang="zh-CN" altLang="en-US" sz="1200" dirty="0">
                  <a:latin typeface="+mn-ea"/>
                  <a:ea typeface="+mn-ea"/>
                  <a:cs typeface="+mn-ea"/>
                  <a:sym typeface="Arial" panose="020B0604020202020204" pitchFamily="34" charset="0"/>
                </a:rPr>
                <a:t>交通</a:t>
              </a:r>
              <a:r>
                <a:rPr lang="zh-CN" altLang="en-US" sz="1200" b="1" dirty="0">
                  <a:latin typeface="+mn-ea"/>
                  <a:ea typeface="+mn-ea"/>
                  <a:cs typeface="+mn-ea"/>
                  <a:sym typeface="Arial" panose="020B0604020202020204" pitchFamily="34" charset="0"/>
                </a:rPr>
                <a:t> </a:t>
              </a:r>
              <a:endParaRPr lang="zh-CN" altLang="en-US" sz="1200" b="1" dirty="0">
                <a:latin typeface="+mn-ea"/>
                <a:ea typeface="+mn-ea"/>
                <a:cs typeface="+mn-ea"/>
                <a:sym typeface="Arial" panose="020B0604020202020204" pitchFamily="34" charset="0"/>
              </a:endParaRPr>
            </a:p>
          </p:txBody>
        </p:sp>
        <p:sp>
          <p:nvSpPr>
            <p:cNvPr id="7" name="矩形 336"/>
            <p:cNvSpPr>
              <a:spLocks noChangeArrowheads="1"/>
            </p:cNvSpPr>
            <p:nvPr/>
          </p:nvSpPr>
          <p:spPr bwMode="auto">
            <a:xfrm>
              <a:off x="11339340" y="4775272"/>
              <a:ext cx="356971" cy="207763"/>
            </a:xfrm>
            <a:prstGeom prst="rect">
              <a:avLst/>
            </a:prstGeom>
            <a:noFill/>
            <a:ln w="9525">
              <a:noFill/>
              <a:miter lim="800000"/>
            </a:ln>
          </p:spPr>
          <p:txBody>
            <a:bodyPr wrap="none" lIns="0" tIns="0" rIns="0" bIns="0">
              <a:spAutoFit/>
            </a:bodyPr>
            <a:lstStyle/>
            <a:p>
              <a:pPr algn="r">
                <a:buClr>
                  <a:srgbClr val="CC9900"/>
                </a:buClr>
              </a:pPr>
              <a:r>
                <a:rPr lang="zh-CN" altLang="en-US" sz="1200" dirty="0">
                  <a:latin typeface="+mn-ea"/>
                  <a:ea typeface="+mn-ea"/>
                  <a:cs typeface="+mn-ea"/>
                  <a:sym typeface="Arial" panose="020B0604020202020204" pitchFamily="34" charset="0"/>
                </a:rPr>
                <a:t>金融</a:t>
              </a:r>
              <a:endParaRPr lang="zh-CN" altLang="en-US" sz="1200" b="1" dirty="0">
                <a:latin typeface="+mn-ea"/>
                <a:ea typeface="+mn-ea"/>
                <a:cs typeface="+mn-ea"/>
                <a:sym typeface="Arial" panose="020B0604020202020204" pitchFamily="34" charset="0"/>
              </a:endParaRPr>
            </a:p>
          </p:txBody>
        </p:sp>
        <p:pic>
          <p:nvPicPr>
            <p:cNvPr id="8" name="Picture 4" descr="C:\Users\z00124665\Desktop\18551776.png"/>
            <p:cNvPicPr>
              <a:picLocks noChangeAspect="1" noChangeArrowheads="1"/>
            </p:cNvPicPr>
            <p:nvPr/>
          </p:nvPicPr>
          <p:blipFill rotWithShape="1">
            <a:blip r:embed="rId1" cstate="screen"/>
            <a:srcRect l="14844" t="15333" r="14700" b="15192"/>
            <a:stretch>
              <a:fillRect/>
            </a:stretch>
          </p:blipFill>
          <p:spPr bwMode="auto">
            <a:xfrm>
              <a:off x="14498945" y="3005072"/>
              <a:ext cx="1228333" cy="1228333"/>
            </a:xfrm>
            <a:prstGeom prst="ellipse">
              <a:avLst/>
            </a:prstGeom>
            <a:ln>
              <a:noFill/>
            </a:ln>
          </p:spPr>
        </p:pic>
        <p:pic>
          <p:nvPicPr>
            <p:cNvPr id="9" name="Picture 4" descr="C:\Users\z00124665\Desktop\18551776.png"/>
            <p:cNvPicPr>
              <a:picLocks noChangeAspect="1" noChangeArrowheads="1"/>
            </p:cNvPicPr>
            <p:nvPr/>
          </p:nvPicPr>
          <p:blipFill rotWithShape="1">
            <a:blip r:embed="rId2" cstate="screen"/>
            <a:srcRect l="14514" t="15007" r="17133" b="17592"/>
            <a:stretch>
              <a:fillRect/>
            </a:stretch>
          </p:blipFill>
          <p:spPr bwMode="auto">
            <a:xfrm>
              <a:off x="15436181" y="4476061"/>
              <a:ext cx="1228333" cy="1228333"/>
            </a:xfrm>
            <a:prstGeom prst="ellipse">
              <a:avLst/>
            </a:prstGeom>
            <a:noFill/>
            <a:ln>
              <a:noFill/>
            </a:ln>
            <a:effectLst/>
          </p:spPr>
        </p:pic>
        <p:pic>
          <p:nvPicPr>
            <p:cNvPr id="10" name="Picture 4" descr="C:\Users\z00124665\Desktop\18551776.png"/>
            <p:cNvPicPr>
              <a:picLocks noChangeAspect="1" noChangeArrowheads="1"/>
            </p:cNvPicPr>
            <p:nvPr/>
          </p:nvPicPr>
          <p:blipFill rotWithShape="1">
            <a:blip r:embed="rId3" cstate="screen"/>
            <a:srcRect l="14281" t="14779" r="17643" b="18093"/>
            <a:stretch>
              <a:fillRect/>
            </a:stretch>
          </p:blipFill>
          <p:spPr bwMode="auto">
            <a:xfrm>
              <a:off x="12898632" y="2969274"/>
              <a:ext cx="1228333" cy="1228333"/>
            </a:xfrm>
            <a:prstGeom prst="ellipse">
              <a:avLst/>
            </a:prstGeom>
            <a:ln>
              <a:noFill/>
            </a:ln>
          </p:spPr>
        </p:pic>
        <p:pic>
          <p:nvPicPr>
            <p:cNvPr id="11" name="Picture 3" descr="D:\Z.主打胶片\2015年7月主打胶片改版\13.案例相关材料\互联网企业调色.jpg"/>
            <p:cNvPicPr>
              <a:picLocks noChangeAspect="1" noChangeArrowheads="1"/>
            </p:cNvPicPr>
            <p:nvPr/>
          </p:nvPicPr>
          <p:blipFill rotWithShape="1">
            <a:blip r:embed="rId4" cstate="email"/>
            <a:srcRect l="6075" t="6431" r="7240" b="7587"/>
            <a:stretch>
              <a:fillRect/>
            </a:stretch>
          </p:blipFill>
          <p:spPr bwMode="auto">
            <a:xfrm>
              <a:off x="14615087" y="5877892"/>
              <a:ext cx="1228333" cy="1228333"/>
            </a:xfrm>
            <a:prstGeom prst="ellipse">
              <a:avLst/>
            </a:prstGeom>
            <a:ln>
              <a:noFill/>
            </a:ln>
          </p:spPr>
        </p:pic>
        <p:pic>
          <p:nvPicPr>
            <p:cNvPr id="12" name="Picture 2" descr="D:\Z.主打胶片\2015年主打胶片改版\20.使用图片\教育.png"/>
            <p:cNvPicPr>
              <a:picLocks noChangeAspect="1" noChangeArrowheads="1"/>
            </p:cNvPicPr>
            <p:nvPr/>
          </p:nvPicPr>
          <p:blipFill>
            <a:blip r:embed="rId5" cstate="email"/>
            <a:srcRect/>
            <a:stretch>
              <a:fillRect/>
            </a:stretch>
          </p:blipFill>
          <p:spPr bwMode="auto">
            <a:xfrm>
              <a:off x="12854591" y="5877892"/>
              <a:ext cx="1228464" cy="1228333"/>
            </a:xfrm>
            <a:prstGeom prst="rect">
              <a:avLst/>
            </a:prstGeom>
            <a:noFill/>
            <a:ln>
              <a:noFill/>
            </a:ln>
            <a:effectLst/>
          </p:spPr>
        </p:pic>
        <p:sp>
          <p:nvSpPr>
            <p:cNvPr id="13" name="矩形 337"/>
            <p:cNvSpPr>
              <a:spLocks noChangeArrowheads="1"/>
            </p:cNvSpPr>
            <p:nvPr/>
          </p:nvSpPr>
          <p:spPr bwMode="auto">
            <a:xfrm>
              <a:off x="11525579" y="6458937"/>
              <a:ext cx="1062996" cy="207763"/>
            </a:xfrm>
            <a:prstGeom prst="rect">
              <a:avLst/>
            </a:prstGeom>
            <a:noFill/>
            <a:ln w="9525">
              <a:noFill/>
              <a:miter lim="800000"/>
            </a:ln>
          </p:spPr>
          <p:txBody>
            <a:bodyPr wrap="square" lIns="0" tIns="0" rIns="0" bIns="0">
              <a:spAutoFit/>
            </a:bodyPr>
            <a:lstStyle/>
            <a:p>
              <a:pPr algn="r">
                <a:buClr>
                  <a:srgbClr val="CC9900"/>
                </a:buClr>
              </a:pPr>
              <a:r>
                <a:rPr lang="zh-CN" altLang="en-US" sz="1200" dirty="0">
                  <a:latin typeface="+mn-ea"/>
                  <a:ea typeface="+mn-ea"/>
                  <a:cs typeface="+mn-ea"/>
                  <a:sym typeface="Arial" panose="020B0604020202020204" pitchFamily="34" charset="0"/>
                </a:rPr>
                <a:t>企业</a:t>
              </a:r>
              <a:endParaRPr lang="zh-CN" altLang="en-US" sz="1200" b="1" dirty="0">
                <a:latin typeface="+mn-ea"/>
                <a:ea typeface="+mn-ea"/>
                <a:cs typeface="+mn-ea"/>
                <a:sym typeface="Arial" panose="020B0604020202020204" pitchFamily="34" charset="0"/>
              </a:endParaRPr>
            </a:p>
          </p:txBody>
        </p:sp>
        <p:sp>
          <p:nvSpPr>
            <p:cNvPr id="14" name="矩形 338"/>
            <p:cNvSpPr>
              <a:spLocks noChangeArrowheads="1"/>
            </p:cNvSpPr>
            <p:nvPr/>
          </p:nvSpPr>
          <p:spPr bwMode="auto">
            <a:xfrm>
              <a:off x="11766705" y="3308232"/>
              <a:ext cx="713939" cy="207763"/>
            </a:xfrm>
            <a:prstGeom prst="rect">
              <a:avLst/>
            </a:prstGeom>
            <a:noFill/>
            <a:ln w="9525">
              <a:noFill/>
              <a:miter lim="800000"/>
            </a:ln>
          </p:spPr>
          <p:txBody>
            <a:bodyPr wrap="none" lIns="0" tIns="0" rIns="0" bIns="0">
              <a:spAutoFit/>
            </a:bodyPr>
            <a:lstStyle/>
            <a:p>
              <a:pPr algn="ctr">
                <a:buClr>
                  <a:srgbClr val="CC9900"/>
                </a:buClr>
                <a:buFont typeface="Wingdings" panose="05000000000000000000" pitchFamily="2" charset="2"/>
                <a:buNone/>
              </a:pPr>
              <a:r>
                <a:rPr lang="zh-CN" altLang="en-US" sz="1200" dirty="0">
                  <a:latin typeface="+mn-ea"/>
                  <a:ea typeface="+mn-ea"/>
                  <a:cs typeface="+mn-ea"/>
                  <a:sym typeface="Arial" panose="020B0604020202020204" pitchFamily="34" charset="0"/>
                </a:rPr>
                <a:t>数字政府</a:t>
              </a:r>
              <a:endParaRPr lang="en-US" altLang="zh-CN" sz="1200" dirty="0">
                <a:latin typeface="+mn-ea"/>
                <a:ea typeface="+mn-ea"/>
                <a:cs typeface="+mn-ea"/>
                <a:sym typeface="Arial" panose="020B0604020202020204" pitchFamily="34" charset="0"/>
              </a:endParaRPr>
            </a:p>
          </p:txBody>
        </p:sp>
        <p:sp>
          <p:nvSpPr>
            <p:cNvPr id="15" name="矩形 334"/>
            <p:cNvSpPr>
              <a:spLocks noChangeArrowheads="1"/>
            </p:cNvSpPr>
            <p:nvPr/>
          </p:nvSpPr>
          <p:spPr bwMode="auto">
            <a:xfrm>
              <a:off x="16191749" y="6406461"/>
              <a:ext cx="410887" cy="207763"/>
            </a:xfrm>
            <a:prstGeom prst="rect">
              <a:avLst/>
            </a:prstGeom>
            <a:noFill/>
            <a:ln w="9525">
              <a:noFill/>
              <a:miter lim="800000"/>
            </a:ln>
          </p:spPr>
          <p:txBody>
            <a:bodyPr wrap="none" lIns="0" tIns="0" rIns="0" bIns="0">
              <a:spAutoFit/>
            </a:bodyPr>
            <a:lstStyle/>
            <a:p>
              <a:pPr>
                <a:buClr>
                  <a:srgbClr val="CC9900"/>
                </a:buClr>
              </a:pPr>
              <a:r>
                <a:rPr lang="zh-CN" altLang="en-US" sz="1200" dirty="0">
                  <a:latin typeface="+mn-ea"/>
                  <a:ea typeface="+mn-ea"/>
                  <a:cs typeface="+mn-ea"/>
                  <a:sym typeface="Arial" panose="020B0604020202020204" pitchFamily="34" charset="0"/>
                </a:rPr>
                <a:t>教育</a:t>
              </a:r>
              <a:r>
                <a:rPr lang="zh-CN" altLang="en-US" sz="1200" b="1" dirty="0">
                  <a:latin typeface="+mn-ea"/>
                  <a:ea typeface="+mn-ea"/>
                  <a:cs typeface="+mn-ea"/>
                  <a:sym typeface="Arial" panose="020B0604020202020204" pitchFamily="34" charset="0"/>
                </a:rPr>
                <a:t> </a:t>
              </a:r>
              <a:endParaRPr lang="zh-CN" altLang="en-US" sz="1200" b="1" dirty="0">
                <a:latin typeface="+mn-ea"/>
                <a:ea typeface="+mn-ea"/>
                <a:cs typeface="+mn-ea"/>
                <a:sym typeface="Arial" panose="020B0604020202020204" pitchFamily="34" charset="0"/>
              </a:endParaRPr>
            </a:p>
          </p:txBody>
        </p:sp>
        <p:pic>
          <p:nvPicPr>
            <p:cNvPr id="16" name="图片 15"/>
            <p:cNvPicPr/>
            <p:nvPr/>
          </p:nvPicPr>
          <p:blipFill rotWithShape="1">
            <a:blip r:embed="rId6" cstate="email"/>
            <a:srcRect/>
            <a:stretch>
              <a:fillRect/>
            </a:stretch>
          </p:blipFill>
          <p:spPr>
            <a:xfrm>
              <a:off x="12057076" y="4468041"/>
              <a:ext cx="1277467" cy="1277467"/>
            </a:xfrm>
            <a:prstGeom prst="ellipse">
              <a:avLst/>
            </a:prstGeom>
          </p:spPr>
        </p:pic>
      </p:grpSp>
      <p:sp>
        <p:nvSpPr>
          <p:cNvPr id="17" name="矩形 16"/>
          <p:cNvSpPr/>
          <p:nvPr/>
        </p:nvSpPr>
        <p:spPr>
          <a:xfrm>
            <a:off x="1183256" y="5613074"/>
            <a:ext cx="4786888" cy="461665"/>
          </a:xfrm>
          <a:prstGeom prst="rect">
            <a:avLst/>
          </a:prstGeom>
        </p:spPr>
        <p:txBody>
          <a:bodyPr wrap="none">
            <a:spAutoFit/>
          </a:bodyPr>
          <a:lstStyle/>
          <a:p>
            <a:pPr defTabSz="1663700">
              <a:lnSpc>
                <a:spcPct val="150000"/>
              </a:lnSpc>
              <a:buClr>
                <a:prstClr val="white">
                  <a:lumMod val="50000"/>
                </a:prstClr>
              </a:buClr>
            </a:pPr>
            <a:r>
              <a:rPr lang="zh-CN" altLang="en-US" sz="1600" dirty="0">
                <a:latin typeface="+mn-ea"/>
                <a:ea typeface="+mn-ea"/>
                <a:cs typeface="Arial" panose="020B0604020202020204" pitchFamily="34" charset="0"/>
                <a:sym typeface="Arial" panose="020B0604020202020204" pitchFamily="34" charset="0"/>
              </a:rPr>
              <a:t>首都之窗，思源政通</a:t>
            </a:r>
            <a:r>
              <a:rPr lang="en-US" altLang="zh-CN" sz="1600" dirty="0">
                <a:latin typeface="+mn-ea"/>
                <a:ea typeface="+mn-ea"/>
                <a:cs typeface="Arial" panose="020B0604020202020204" pitchFamily="34" charset="0"/>
                <a:sym typeface="Arial" panose="020B0604020202020204" pitchFamily="34" charset="0"/>
              </a:rPr>
              <a:t>-</a:t>
            </a:r>
            <a:r>
              <a:rPr lang="zh-CN" altLang="en-US" sz="1600" dirty="0">
                <a:latin typeface="+mn-ea"/>
                <a:ea typeface="+mn-ea"/>
                <a:cs typeface="Arial" panose="020B0604020202020204" pitchFamily="34" charset="0"/>
                <a:sym typeface="Arial" panose="020B0604020202020204" pitchFamily="34" charset="0"/>
              </a:rPr>
              <a:t>移动公服平台已完成入云测试</a:t>
            </a:r>
            <a:endParaRPr lang="en-US" altLang="zh-CN" sz="1600" dirty="0">
              <a:latin typeface="+mn-ea"/>
              <a:ea typeface="+mn-ea"/>
              <a:cs typeface="Arial" panose="020B0604020202020204" pitchFamily="34" charset="0"/>
              <a:sym typeface="Arial" panose="020B0604020202020204" pitchFamily="34" charset="0"/>
            </a:endParaRPr>
          </a:p>
        </p:txBody>
      </p:sp>
      <p:sp>
        <p:nvSpPr>
          <p:cNvPr id="18" name="矩形 17"/>
          <p:cNvSpPr/>
          <p:nvPr/>
        </p:nvSpPr>
        <p:spPr>
          <a:xfrm>
            <a:off x="6566351" y="2490541"/>
            <a:ext cx="4818574" cy="2677656"/>
          </a:xfrm>
          <a:prstGeom prst="rect">
            <a:avLst/>
          </a:prstGeom>
        </p:spPr>
        <p:txBody>
          <a:bodyPr wrap="square">
            <a:spAutoFit/>
          </a:bodyPr>
          <a:lstStyle/>
          <a:p>
            <a:pPr marL="233680" indent="-233680" defTabSz="1663700">
              <a:lnSpc>
                <a:spcPct val="150000"/>
              </a:lnSpc>
              <a:buClr>
                <a:prstClr val="white">
                  <a:lumMod val="50000"/>
                </a:prstClr>
              </a:buClr>
              <a:buFont typeface="Arial" panose="020B0604020202020204" pitchFamily="34" charset="0"/>
              <a:buChar char="•"/>
            </a:pPr>
            <a:r>
              <a:rPr lang="zh-CN" altLang="en-US" sz="1600" dirty="0" smtClean="0">
                <a:latin typeface="+mn-ea"/>
                <a:ea typeface="+mn-ea"/>
                <a:cs typeface="Arial" panose="020B0604020202020204" pitchFamily="34" charset="0"/>
                <a:sym typeface="Arial" panose="020B0604020202020204" pitchFamily="34" charset="0"/>
              </a:rPr>
              <a:t>全球</a:t>
            </a:r>
            <a:r>
              <a:rPr lang="zh-CN" altLang="en-US" sz="1600" dirty="0">
                <a:latin typeface="+mn-ea"/>
                <a:ea typeface="+mn-ea"/>
                <a:cs typeface="Arial" panose="020B0604020202020204" pitchFamily="34" charset="0"/>
                <a:sym typeface="Arial" panose="020B0604020202020204" pitchFamily="34" charset="0"/>
              </a:rPr>
              <a:t>第一朵鲲鹏</a:t>
            </a:r>
            <a:r>
              <a:rPr lang="zh-CN" altLang="en-US" sz="1600" dirty="0" smtClean="0">
                <a:latin typeface="+mn-ea"/>
                <a:ea typeface="+mn-ea"/>
                <a:cs typeface="Arial" panose="020B0604020202020204" pitchFamily="34" charset="0"/>
                <a:sym typeface="Arial" panose="020B0604020202020204" pitchFamily="34" charset="0"/>
              </a:rPr>
              <a:t>云：北京市</a:t>
            </a:r>
            <a:r>
              <a:rPr lang="zh-CN" altLang="en-US" sz="1600" dirty="0">
                <a:latin typeface="+mn-ea"/>
                <a:ea typeface="+mn-ea"/>
                <a:cs typeface="Arial" panose="020B0604020202020204" pitchFamily="34" charset="0"/>
                <a:sym typeface="Arial" panose="020B0604020202020204" pitchFamily="34" charset="0"/>
              </a:rPr>
              <a:t>政务</a:t>
            </a:r>
            <a:r>
              <a:rPr lang="zh-CN" altLang="en-US" sz="1600" dirty="0" smtClean="0">
                <a:latin typeface="+mn-ea"/>
                <a:ea typeface="+mn-ea"/>
                <a:cs typeface="Arial" panose="020B0604020202020204" pitchFamily="34" charset="0"/>
                <a:sym typeface="Arial" panose="020B0604020202020204" pitchFamily="34" charset="0"/>
              </a:rPr>
              <a:t>云</a:t>
            </a:r>
            <a:endParaRPr lang="en-US" altLang="zh-CN" sz="1600" dirty="0" smtClean="0">
              <a:latin typeface="+mn-ea"/>
              <a:ea typeface="+mn-ea"/>
              <a:cs typeface="Arial" panose="020B0604020202020204" pitchFamily="34" charset="0"/>
              <a:sym typeface="Arial" panose="020B0604020202020204" pitchFamily="34" charset="0"/>
            </a:endParaRPr>
          </a:p>
          <a:p>
            <a:pPr marL="233680" indent="-233680" defTabSz="1663700">
              <a:lnSpc>
                <a:spcPct val="150000"/>
              </a:lnSpc>
              <a:buClr>
                <a:prstClr val="white">
                  <a:lumMod val="50000"/>
                </a:prstClr>
              </a:buClr>
              <a:buFont typeface="Arial" panose="020B0604020202020204" pitchFamily="34" charset="0"/>
              <a:buChar char="•"/>
            </a:pPr>
            <a:r>
              <a:rPr lang="zh-CN" altLang="en-US" sz="1600" dirty="0" smtClean="0">
                <a:latin typeface="+mn-ea"/>
                <a:ea typeface="+mn-ea"/>
                <a:cs typeface="Arial" panose="020B0604020202020204" pitchFamily="34" charset="0"/>
                <a:sym typeface="Arial" panose="020B0604020202020204" pitchFamily="34" charset="0"/>
              </a:rPr>
              <a:t>首都</a:t>
            </a:r>
            <a:r>
              <a:rPr lang="zh-CN" altLang="en-US" sz="1600" dirty="0">
                <a:latin typeface="+mn-ea"/>
                <a:ea typeface="+mn-ea"/>
                <a:cs typeface="Arial" panose="020B0604020202020204" pitchFamily="34" charset="0"/>
                <a:sym typeface="Arial" panose="020B0604020202020204" pitchFamily="34" charset="0"/>
              </a:rPr>
              <a:t>之窗的提供</a:t>
            </a:r>
            <a:r>
              <a:rPr lang="zh-CN" altLang="en-US" sz="1600" dirty="0" smtClean="0">
                <a:latin typeface="+mn-ea"/>
                <a:ea typeface="+mn-ea"/>
                <a:cs typeface="Arial" panose="020B0604020202020204" pitchFamily="34" charset="0"/>
                <a:sym typeface="Arial" panose="020B0604020202020204" pitchFamily="34" charset="0"/>
              </a:rPr>
              <a:t>商：首信科技自主可控云</a:t>
            </a:r>
            <a:endParaRPr lang="en-US" altLang="zh-CN" sz="1600" dirty="0" smtClean="0">
              <a:latin typeface="+mn-ea"/>
              <a:ea typeface="+mn-ea"/>
              <a:cs typeface="Arial" panose="020B0604020202020204" pitchFamily="34" charset="0"/>
              <a:sym typeface="Arial" panose="020B0604020202020204" pitchFamily="34" charset="0"/>
            </a:endParaRPr>
          </a:p>
          <a:p>
            <a:pPr marL="233680" indent="-233680" defTabSz="1663700">
              <a:lnSpc>
                <a:spcPct val="150000"/>
              </a:lnSpc>
              <a:buClr>
                <a:prstClr val="white">
                  <a:lumMod val="50000"/>
                </a:prstClr>
              </a:buClr>
              <a:buFont typeface="Arial" panose="020B0604020202020204" pitchFamily="34" charset="0"/>
              <a:buChar char="•"/>
            </a:pPr>
            <a:r>
              <a:rPr lang="zh-CN" altLang="en-US" sz="1600" dirty="0">
                <a:latin typeface="+mn-ea"/>
                <a:ea typeface="+mn-ea"/>
                <a:cs typeface="Arial" panose="020B0604020202020204" pitchFamily="34" charset="0"/>
                <a:sym typeface="Arial" panose="020B0604020202020204" pitchFamily="34" charset="0"/>
              </a:rPr>
              <a:t>祥云</a:t>
            </a:r>
            <a:r>
              <a:rPr lang="zh-CN" altLang="en-US" sz="1600" dirty="0" smtClean="0">
                <a:latin typeface="+mn-ea"/>
                <a:ea typeface="+mn-ea"/>
                <a:cs typeface="Arial" panose="020B0604020202020204" pitchFamily="34" charset="0"/>
                <a:sym typeface="Arial" panose="020B0604020202020204" pitchFamily="34" charset="0"/>
              </a:rPr>
              <a:t>计划：北京市</a:t>
            </a:r>
            <a:r>
              <a:rPr lang="zh-CN" altLang="en-US" sz="1600" dirty="0">
                <a:latin typeface="+mn-ea"/>
                <a:ea typeface="+mn-ea"/>
                <a:cs typeface="Arial" panose="020B0604020202020204" pitchFamily="34" charset="0"/>
                <a:sym typeface="Arial" panose="020B0604020202020204" pitchFamily="34" charset="0"/>
              </a:rPr>
              <a:t>公安</a:t>
            </a:r>
            <a:r>
              <a:rPr lang="en-US" altLang="zh-CN" sz="1600" dirty="0" smtClean="0">
                <a:latin typeface="+mn-ea"/>
                <a:ea typeface="+mn-ea"/>
                <a:cs typeface="Arial" panose="020B0604020202020204" pitchFamily="34" charset="0"/>
                <a:sym typeface="Arial" panose="020B0604020202020204" pitchFamily="34" charset="0"/>
              </a:rPr>
              <a:t>1000+TaiShan</a:t>
            </a:r>
            <a:r>
              <a:rPr lang="zh-CN" altLang="en-US" sz="1600" dirty="0" smtClean="0">
                <a:latin typeface="+mn-ea"/>
                <a:ea typeface="+mn-ea"/>
                <a:cs typeface="Arial" panose="020B0604020202020204" pitchFamily="34" charset="0"/>
                <a:sym typeface="Arial" panose="020B0604020202020204" pitchFamily="34" charset="0"/>
              </a:rPr>
              <a:t>服务器</a:t>
            </a:r>
            <a:r>
              <a:rPr lang="zh-CN" altLang="en-US" sz="1600" dirty="0">
                <a:latin typeface="+mn-ea"/>
                <a:ea typeface="+mn-ea"/>
                <a:cs typeface="Arial" panose="020B0604020202020204" pitchFamily="34" charset="0"/>
                <a:sym typeface="Arial" panose="020B0604020202020204" pitchFamily="34" charset="0"/>
              </a:rPr>
              <a:t>，</a:t>
            </a:r>
            <a:r>
              <a:rPr lang="en-US" altLang="zh-CN" sz="1600" dirty="0" smtClean="0">
                <a:latin typeface="+mn-ea"/>
                <a:ea typeface="+mn-ea"/>
                <a:cs typeface="Arial" panose="020B0604020202020204" pitchFamily="34" charset="0"/>
                <a:sym typeface="Arial" panose="020B0604020202020204" pitchFamily="34" charset="0"/>
              </a:rPr>
              <a:t>400T+Gauss DB</a:t>
            </a:r>
            <a:r>
              <a:rPr lang="zh-CN" altLang="en-US" sz="1600" dirty="0" smtClean="0">
                <a:latin typeface="+mn-ea"/>
                <a:ea typeface="+mn-ea"/>
                <a:cs typeface="Arial" panose="020B0604020202020204" pitchFamily="34" charset="0"/>
                <a:sym typeface="Arial" panose="020B0604020202020204" pitchFamily="34" charset="0"/>
              </a:rPr>
              <a:t>数据库</a:t>
            </a:r>
            <a:endParaRPr lang="en-US" altLang="zh-CN" sz="1600" dirty="0">
              <a:latin typeface="+mn-ea"/>
              <a:ea typeface="+mn-ea"/>
              <a:cs typeface="Arial" panose="020B0604020202020204" pitchFamily="34" charset="0"/>
              <a:sym typeface="Arial" panose="020B0604020202020204" pitchFamily="34" charset="0"/>
            </a:endParaRPr>
          </a:p>
          <a:p>
            <a:pPr marL="233680" indent="-233680" defTabSz="1663700">
              <a:lnSpc>
                <a:spcPct val="150000"/>
              </a:lnSpc>
              <a:buClr>
                <a:prstClr val="white">
                  <a:lumMod val="50000"/>
                </a:prstClr>
              </a:buClr>
              <a:buFont typeface="Arial" panose="020B0604020202020204" pitchFamily="34" charset="0"/>
              <a:buChar char="•"/>
            </a:pPr>
            <a:r>
              <a:rPr lang="zh-CN" altLang="en-US" sz="1600" dirty="0">
                <a:latin typeface="+mn-ea"/>
                <a:ea typeface="+mn-ea"/>
                <a:cs typeface="Arial" panose="020B0604020202020204" pitchFamily="34" charset="0"/>
                <a:sym typeface="Arial" panose="020B0604020202020204" pitchFamily="34" charset="0"/>
              </a:rPr>
              <a:t>全国电动汽车大数据</a:t>
            </a:r>
            <a:r>
              <a:rPr lang="zh-CN" altLang="en-US" sz="1600" dirty="0" smtClean="0">
                <a:latin typeface="+mn-ea"/>
                <a:ea typeface="+mn-ea"/>
                <a:cs typeface="Arial" panose="020B0604020202020204" pitchFamily="34" charset="0"/>
                <a:sym typeface="Arial" panose="020B0604020202020204" pitchFamily="34" charset="0"/>
              </a:rPr>
              <a:t>中心</a:t>
            </a:r>
            <a:r>
              <a:rPr lang="zh-CN" altLang="en-US" sz="1600" dirty="0">
                <a:latin typeface="+mn-ea"/>
                <a:ea typeface="+mn-ea"/>
                <a:cs typeface="Arial" panose="020B0604020202020204" pitchFamily="34" charset="0"/>
                <a:sym typeface="Arial" panose="020B0604020202020204" pitchFamily="34" charset="0"/>
              </a:rPr>
              <a:t>：</a:t>
            </a:r>
            <a:r>
              <a:rPr lang="zh-CN" altLang="en-US" sz="1600" dirty="0" smtClean="0">
                <a:latin typeface="+mn-ea"/>
                <a:ea typeface="+mn-ea"/>
                <a:cs typeface="Arial" panose="020B0604020202020204" pitchFamily="34" charset="0"/>
                <a:sym typeface="Arial" panose="020B0604020202020204" pitchFamily="34" charset="0"/>
              </a:rPr>
              <a:t>北</a:t>
            </a:r>
            <a:r>
              <a:rPr lang="zh-CN" altLang="en-US" sz="1600" dirty="0">
                <a:latin typeface="+mn-ea"/>
                <a:ea typeface="+mn-ea"/>
                <a:cs typeface="Arial" panose="020B0604020202020204" pitchFamily="34" charset="0"/>
                <a:sym typeface="Arial" panose="020B0604020202020204" pitchFamily="34" charset="0"/>
              </a:rPr>
              <a:t>理工数据</a:t>
            </a:r>
            <a:r>
              <a:rPr lang="zh-CN" altLang="en-US" sz="1600" dirty="0" smtClean="0">
                <a:latin typeface="+mn-ea"/>
                <a:ea typeface="+mn-ea"/>
                <a:cs typeface="Arial" panose="020B0604020202020204" pitchFamily="34" charset="0"/>
                <a:sym typeface="Arial" panose="020B0604020202020204" pitchFamily="34" charset="0"/>
              </a:rPr>
              <a:t>中心</a:t>
            </a:r>
            <a:endParaRPr lang="en-US" altLang="zh-CN" sz="1600" dirty="0">
              <a:latin typeface="+mn-ea"/>
              <a:ea typeface="+mn-ea"/>
              <a:cs typeface="Arial" panose="020B0604020202020204" pitchFamily="34" charset="0"/>
              <a:sym typeface="Arial" panose="020B0604020202020204" pitchFamily="34" charset="0"/>
            </a:endParaRPr>
          </a:p>
          <a:p>
            <a:pPr marL="233680" indent="-233680" defTabSz="1663700">
              <a:lnSpc>
                <a:spcPct val="150000"/>
              </a:lnSpc>
              <a:buClr>
                <a:prstClr val="white">
                  <a:lumMod val="50000"/>
                </a:prstClr>
              </a:buClr>
              <a:buFont typeface="Arial" panose="020B0604020202020204" pitchFamily="34" charset="0"/>
              <a:buChar char="•"/>
            </a:pPr>
            <a:r>
              <a:rPr lang="zh-CN" altLang="en-US" sz="1600" dirty="0">
                <a:latin typeface="+mn-ea"/>
                <a:ea typeface="+mn-ea"/>
                <a:cs typeface="Arial" panose="020B0604020202020204" pitchFamily="34" charset="0"/>
                <a:sym typeface="Arial" panose="020B0604020202020204" pitchFamily="34" charset="0"/>
              </a:rPr>
              <a:t>征信大数据</a:t>
            </a:r>
            <a:r>
              <a:rPr lang="zh-CN" altLang="en-US" sz="1600" dirty="0" smtClean="0">
                <a:latin typeface="+mn-ea"/>
                <a:ea typeface="+mn-ea"/>
                <a:cs typeface="Arial" panose="020B0604020202020204" pitchFamily="34" charset="0"/>
                <a:sym typeface="Arial" panose="020B0604020202020204" pitchFamily="34" charset="0"/>
              </a:rPr>
              <a:t>平台：北京金控集团</a:t>
            </a:r>
            <a:endParaRPr lang="en-US" altLang="zh-CN" sz="1600" dirty="0" smtClean="0">
              <a:latin typeface="+mn-ea"/>
              <a:ea typeface="+mn-ea"/>
              <a:cs typeface="Arial" panose="020B0604020202020204" pitchFamily="34" charset="0"/>
              <a:sym typeface="Arial" panose="020B0604020202020204" pitchFamily="34" charset="0"/>
            </a:endParaRPr>
          </a:p>
          <a:p>
            <a:pPr marL="233680" indent="-233680" defTabSz="1663700">
              <a:lnSpc>
                <a:spcPct val="150000"/>
              </a:lnSpc>
              <a:buClr>
                <a:prstClr val="white">
                  <a:lumMod val="50000"/>
                </a:prstClr>
              </a:buClr>
              <a:buFont typeface="Arial" panose="020B0604020202020204" pitchFamily="34" charset="0"/>
              <a:buChar char="•"/>
            </a:pPr>
            <a:r>
              <a:rPr lang="en-US" altLang="zh-CN" sz="1600" dirty="0" smtClean="0">
                <a:latin typeface="+mn-ea"/>
                <a:ea typeface="+mn-ea"/>
                <a:cs typeface="Arial" panose="020B0604020202020204" pitchFamily="34" charset="0"/>
                <a:sym typeface="Arial" panose="020B0604020202020204" pitchFamily="34" charset="0"/>
              </a:rPr>
              <a:t>……</a:t>
            </a:r>
            <a:endParaRPr lang="zh-CN" altLang="en-US" sz="1600" dirty="0">
              <a:latin typeface="+mn-ea"/>
              <a:ea typeface="+mn-ea"/>
              <a:cs typeface="Arial" panose="020B0604020202020204" pitchFamily="34" charset="0"/>
              <a:sym typeface="Arial" panose="020B0604020202020204" pitchFamily="34" charset="0"/>
            </a:endParaRPr>
          </a:p>
        </p:txBody>
      </p:sp>
      <p:sp>
        <p:nvSpPr>
          <p:cNvPr id="19" name="五边形 18"/>
          <p:cNvSpPr/>
          <p:nvPr/>
        </p:nvSpPr>
        <p:spPr>
          <a:xfrm>
            <a:off x="6566352" y="1889705"/>
            <a:ext cx="3659474" cy="515645"/>
          </a:xfrm>
          <a:prstGeom prst="homePlate">
            <a:avLst/>
          </a:prstGeom>
          <a:solidFill>
            <a:srgbClr val="00B0F0"/>
          </a:solidFill>
          <a:ln w="12700" cap="flat">
            <a:solidFill>
              <a:srgbClr val="00B0F0"/>
            </a:solidFill>
            <a:prstDash val="solid"/>
            <a:round/>
          </a:ln>
          <a:effectLst/>
        </p:spPr>
        <p:txBody>
          <a:bodyPr wrap="square" lIns="39641" tIns="39641" rIns="39641" bIns="39641" numCol="1" anchor="ctr">
            <a:noAutofit/>
          </a:bodyPr>
          <a:lstStyle/>
          <a:p>
            <a:pPr defTabSz="792480"/>
            <a:r>
              <a:rPr lang="zh-CN" altLang="en-US" sz="1600" dirty="0">
                <a:solidFill>
                  <a:schemeClr val="bg1"/>
                </a:solidFill>
                <a:latin typeface="+mn-ea"/>
                <a:ea typeface="+mn-ea"/>
                <a:cs typeface="微软雅黑" panose="020B0503020204020204" pitchFamily="34" charset="-122"/>
                <a:sym typeface="Arial" panose="020B0604020202020204" pitchFamily="34" charset="0"/>
              </a:rPr>
              <a:t>北京鲲鹏生态，引领全球商用</a:t>
            </a:r>
            <a:endParaRPr lang="zh-CN" altLang="en-US" sz="1600" dirty="0">
              <a:solidFill>
                <a:schemeClr val="bg1"/>
              </a:solidFill>
              <a:latin typeface="+mn-ea"/>
              <a:ea typeface="+mn-ea"/>
              <a:cs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鹏</a:t>
            </a:r>
            <a:r>
              <a:rPr lang="zh-CN" altLang="en-US" sz="3200" dirty="0"/>
              <a:t>城实验室 </a:t>
            </a:r>
            <a:r>
              <a:rPr lang="en-US" altLang="zh-CN" sz="3200" dirty="0"/>
              <a:t>– </a:t>
            </a:r>
            <a:r>
              <a:rPr lang="zh-CN" altLang="en-US" sz="3200" dirty="0"/>
              <a:t>打造国家级开发者生态云</a:t>
            </a:r>
            <a:r>
              <a:rPr lang="zh-CN" altLang="en-US" sz="3200" dirty="0" smtClean="0"/>
              <a:t>平台</a:t>
            </a:r>
            <a:endParaRPr lang="zh-CN" altLang="en-US" sz="3200" dirty="0"/>
          </a:p>
        </p:txBody>
      </p:sp>
      <p:sp>
        <p:nvSpPr>
          <p:cNvPr id="63" name="文本占位符 62"/>
          <p:cNvSpPr>
            <a:spLocks noGrp="1"/>
          </p:cNvSpPr>
          <p:nvPr>
            <p:ph type="body" sz="quarter" idx="10"/>
          </p:nvPr>
        </p:nvSpPr>
        <p:spPr/>
        <p:txBody>
          <a:bodyPr/>
          <a:lstStyle/>
          <a:p>
            <a:endParaRPr lang="zh-CN" altLang="en-US"/>
          </a:p>
        </p:txBody>
      </p:sp>
      <p:grpSp>
        <p:nvGrpSpPr>
          <p:cNvPr id="5" name="组合 4"/>
          <p:cNvGrpSpPr/>
          <p:nvPr/>
        </p:nvGrpSpPr>
        <p:grpSpPr>
          <a:xfrm>
            <a:off x="1008062" y="1650448"/>
            <a:ext cx="3447419" cy="1667147"/>
            <a:chOff x="971550" y="2259631"/>
            <a:chExt cx="7010400" cy="2544408"/>
          </a:xfrm>
        </p:grpSpPr>
        <p:sp>
          <p:nvSpPr>
            <p:cNvPr id="6" name="MH_Other_1"/>
            <p:cNvSpPr/>
            <p:nvPr>
              <p:custDataLst>
                <p:tags r:id="rId1"/>
              </p:custDataLst>
            </p:nvPr>
          </p:nvSpPr>
          <p:spPr bwMode="auto">
            <a:xfrm>
              <a:off x="1181183" y="2456126"/>
              <a:ext cx="6664325" cy="2347913"/>
            </a:xfrm>
            <a:custGeom>
              <a:avLst/>
              <a:gdLst>
                <a:gd name="T0" fmla="*/ 199586 w 7705725"/>
                <a:gd name="T1" fmla="*/ 41201 h 3619500"/>
                <a:gd name="T2" fmla="*/ 117257 w 7705725"/>
                <a:gd name="T3" fmla="*/ 0 h 3619500"/>
                <a:gd name="T4" fmla="*/ 57380 w 7705725"/>
                <a:gd name="T5" fmla="*/ 307134 h 3619500"/>
                <a:gd name="T6" fmla="*/ 0 w 7705725"/>
                <a:gd name="T7" fmla="*/ 459453 h 3619500"/>
                <a:gd name="T8" fmla="*/ 225781 w 7705725"/>
                <a:gd name="T9" fmla="*/ 468192 h 3619500"/>
                <a:gd name="T10" fmla="*/ 497717 w 7705725"/>
                <a:gd name="T11" fmla="*/ 436979 h 3619500"/>
                <a:gd name="T12" fmla="*/ 779633 w 7705725"/>
                <a:gd name="T13" fmla="*/ 474434 h 3619500"/>
                <a:gd name="T14" fmla="*/ 1009156 w 7705725"/>
                <a:gd name="T15" fmla="*/ 453210 h 3619500"/>
                <a:gd name="T16" fmla="*/ 819550 w 7705725"/>
                <a:gd name="T17" fmla="*/ 121107 h 3619500"/>
                <a:gd name="T18" fmla="*/ 198339 w 7705725"/>
                <a:gd name="T19" fmla="*/ 43698 h 3619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05725" h="3619500">
                  <a:moveTo>
                    <a:pt x="1524000" y="314325"/>
                  </a:moveTo>
                  <a:lnTo>
                    <a:pt x="895350" y="0"/>
                  </a:lnTo>
                  <a:lnTo>
                    <a:pt x="438150" y="2343150"/>
                  </a:lnTo>
                  <a:lnTo>
                    <a:pt x="0" y="3505200"/>
                  </a:lnTo>
                  <a:lnTo>
                    <a:pt x="1724025" y="3571875"/>
                  </a:lnTo>
                  <a:lnTo>
                    <a:pt x="3800475" y="3333750"/>
                  </a:lnTo>
                  <a:lnTo>
                    <a:pt x="5953125" y="3619500"/>
                  </a:lnTo>
                  <a:lnTo>
                    <a:pt x="7705725" y="3457575"/>
                  </a:lnTo>
                  <a:lnTo>
                    <a:pt x="6257925" y="923925"/>
                  </a:lnTo>
                  <a:lnTo>
                    <a:pt x="1514475" y="333375"/>
                  </a:lnTo>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00B0F0"/>
                </a:solidFill>
                <a:latin typeface="+mn-ea"/>
                <a:ea typeface="+mn-ea"/>
              </a:endParaRPr>
            </a:p>
          </p:txBody>
        </p:sp>
        <p:sp>
          <p:nvSpPr>
            <p:cNvPr id="7" name="MH_Picture_1"/>
            <p:cNvSpPr/>
            <p:nvPr>
              <p:custDataLst>
                <p:tags r:id="rId2"/>
              </p:custDataLst>
            </p:nvPr>
          </p:nvSpPr>
          <p:spPr bwMode="auto">
            <a:xfrm>
              <a:off x="971550" y="2259631"/>
              <a:ext cx="7010400" cy="2471738"/>
            </a:xfrm>
            <a:custGeom>
              <a:avLst/>
              <a:gdLst>
                <a:gd name="connsiteX0" fmla="*/ 1417312 w 8106971"/>
                <a:gd name="connsiteY0" fmla="*/ 0 h 3811296"/>
                <a:gd name="connsiteX1" fmla="*/ 2692503 w 8106971"/>
                <a:gd name="connsiteY1" fmla="*/ 392366 h 3811296"/>
                <a:gd name="connsiteX2" fmla="*/ 4025445 w 8106971"/>
                <a:gd name="connsiteY2" fmla="*/ 84251 h 3811296"/>
                <a:gd name="connsiteX3" fmla="*/ 4025412 w 8106971"/>
                <a:gd name="connsiteY3" fmla="*/ 77686 h 3811296"/>
                <a:gd name="connsiteX4" fmla="*/ 4039700 w 8106971"/>
                <a:gd name="connsiteY4" fmla="*/ 80956 h 3811296"/>
                <a:gd name="connsiteX5" fmla="*/ 4042102 w 8106971"/>
                <a:gd name="connsiteY5" fmla="*/ 80401 h 3811296"/>
                <a:gd name="connsiteX6" fmla="*/ 4042109 w 8106971"/>
                <a:gd name="connsiteY6" fmla="*/ 81507 h 3811296"/>
                <a:gd name="connsiteX7" fmla="*/ 5418551 w 8106971"/>
                <a:gd name="connsiteY7" fmla="*/ 396546 h 3811296"/>
                <a:gd name="connsiteX8" fmla="*/ 6686203 w 8106971"/>
                <a:gd name="connsiteY8" fmla="*/ 2428 h 3811296"/>
                <a:gd name="connsiteX9" fmla="*/ 8106971 w 8106971"/>
                <a:gd name="connsiteY9" fmla="*/ 3514905 h 3811296"/>
                <a:gd name="connsiteX10" fmla="*/ 6163831 w 8106971"/>
                <a:gd name="connsiteY10" fmla="*/ 3805613 h 3811296"/>
                <a:gd name="connsiteX11" fmla="*/ 6165067 w 8106971"/>
                <a:gd name="connsiteY11" fmla="*/ 3811296 h 3811296"/>
                <a:gd name="connsiteX12" fmla="*/ 6150219 w 8106971"/>
                <a:gd name="connsiteY12" fmla="*/ 3807650 h 3811296"/>
                <a:gd name="connsiteX13" fmla="*/ 6142079 w 8106971"/>
                <a:gd name="connsiteY13" fmla="*/ 3808867 h 3811296"/>
                <a:gd name="connsiteX14" fmla="*/ 6141349 w 8106971"/>
                <a:gd name="connsiteY14" fmla="*/ 3805472 h 3811296"/>
                <a:gd name="connsiteX15" fmla="*/ 4046814 w 8106971"/>
                <a:gd name="connsiteY15" fmla="*/ 3291155 h 3811296"/>
                <a:gd name="connsiteX16" fmla="*/ 1964421 w 8106971"/>
                <a:gd name="connsiteY16" fmla="*/ 3802491 h 3811296"/>
                <a:gd name="connsiteX17" fmla="*/ 1964700 w 8106971"/>
                <a:gd name="connsiteY17" fmla="*/ 3802808 h 3811296"/>
                <a:gd name="connsiteX18" fmla="*/ 0 w 8106971"/>
                <a:gd name="connsiteY18" fmla="*/ 3514008 h 3811296"/>
                <a:gd name="connsiteX19" fmla="*/ 388622 w 8106971"/>
                <a:gd name="connsiteY19" fmla="*/ 2649948 h 3811296"/>
                <a:gd name="connsiteX20" fmla="*/ 1417312 w 8106971"/>
                <a:gd name="connsiteY20" fmla="*/ 0 h 381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06971" h="3811296">
                  <a:moveTo>
                    <a:pt x="1417312" y="0"/>
                  </a:moveTo>
                  <a:lnTo>
                    <a:pt x="2692503" y="392366"/>
                  </a:lnTo>
                  <a:lnTo>
                    <a:pt x="4025445" y="84251"/>
                  </a:lnTo>
                  <a:cubicBezTo>
                    <a:pt x="4025434" y="82063"/>
                    <a:pt x="4025423" y="79874"/>
                    <a:pt x="4025412" y="77686"/>
                  </a:cubicBezTo>
                  <a:lnTo>
                    <a:pt x="4039700" y="80956"/>
                  </a:lnTo>
                  <a:lnTo>
                    <a:pt x="4042102" y="80401"/>
                  </a:lnTo>
                  <a:cubicBezTo>
                    <a:pt x="4042104" y="80769"/>
                    <a:pt x="4042107" y="81139"/>
                    <a:pt x="4042109" y="81507"/>
                  </a:cubicBezTo>
                  <a:lnTo>
                    <a:pt x="5418551" y="396546"/>
                  </a:lnTo>
                  <a:lnTo>
                    <a:pt x="6686203" y="2428"/>
                  </a:lnTo>
                  <a:cubicBezTo>
                    <a:pt x="7190651" y="1142395"/>
                    <a:pt x="7540806" y="2297792"/>
                    <a:pt x="8106971" y="3514905"/>
                  </a:cubicBezTo>
                  <a:lnTo>
                    <a:pt x="6163831" y="3805613"/>
                  </a:lnTo>
                  <a:lnTo>
                    <a:pt x="6165067" y="3811296"/>
                  </a:lnTo>
                  <a:lnTo>
                    <a:pt x="6150219" y="3807650"/>
                  </a:lnTo>
                  <a:lnTo>
                    <a:pt x="6142079" y="3808867"/>
                  </a:lnTo>
                  <a:lnTo>
                    <a:pt x="6141349" y="3805472"/>
                  </a:lnTo>
                  <a:lnTo>
                    <a:pt x="4046814" y="3291155"/>
                  </a:lnTo>
                  <a:lnTo>
                    <a:pt x="1964421" y="3802491"/>
                  </a:lnTo>
                  <a:lnTo>
                    <a:pt x="1964700" y="3802808"/>
                  </a:lnTo>
                  <a:lnTo>
                    <a:pt x="0" y="3514008"/>
                  </a:lnTo>
                  <a:lnTo>
                    <a:pt x="388622" y="2649948"/>
                  </a:lnTo>
                  <a:cubicBezTo>
                    <a:pt x="761895" y="1783990"/>
                    <a:pt x="1085264" y="926711"/>
                    <a:pt x="1417312" y="0"/>
                  </a:cubicBezTo>
                  <a:close/>
                </a:path>
              </a:pathLst>
            </a:custGeom>
            <a:blipFill dpi="0" rotWithShape="1">
              <a:blip r:embed="rId3"/>
              <a:srcRect/>
              <a:stretch>
                <a:fillRect/>
              </a:stretch>
            </a:blipFill>
            <a:ln w="25400">
              <a:solidFill>
                <a:srgbClr val="FFFFFF"/>
              </a:solidFill>
            </a:ln>
            <a:effectLst>
              <a:outerShdw blurRad="101600" algn="ctr" rotWithShape="0">
                <a:prstClr val="black">
                  <a:alpha val="14000"/>
                </a:prstClr>
              </a:outerShdw>
            </a:effectLst>
          </p:spPr>
          <p:txBody>
            <a:bodyPr anchor="ctr"/>
            <a:lstStyle/>
            <a:p>
              <a:pPr algn="ctr">
                <a:defRPr/>
              </a:pPr>
              <a:endParaRPr lang="zh-CN" altLang="en-US" sz="2400">
                <a:solidFill>
                  <a:srgbClr val="00B0F0"/>
                </a:solidFill>
                <a:latin typeface="+mn-ea"/>
                <a:ea typeface="+mn-ea"/>
              </a:endParaRPr>
            </a:p>
          </p:txBody>
        </p:sp>
        <p:sp>
          <p:nvSpPr>
            <p:cNvPr id="8" name="MH_Other_3"/>
            <p:cNvSpPr/>
            <p:nvPr>
              <p:custDataLst>
                <p:tags r:id="rId4"/>
              </p:custDataLst>
            </p:nvPr>
          </p:nvSpPr>
          <p:spPr bwMode="auto">
            <a:xfrm>
              <a:off x="2674938" y="2320354"/>
              <a:ext cx="1801812" cy="2395538"/>
            </a:xfrm>
            <a:custGeom>
              <a:avLst/>
              <a:gdLst>
                <a:gd name="T0" fmla="*/ 6206 w 2571922"/>
                <a:gd name="T1" fmla="*/ 2067 h 4641248"/>
                <a:gd name="T2" fmla="*/ 17551 w 2571922"/>
                <a:gd name="T3" fmla="*/ 0 h 4641248"/>
                <a:gd name="T4" fmla="*/ 17639 w 2571922"/>
                <a:gd name="T5" fmla="*/ 21356 h 4641248"/>
                <a:gd name="T6" fmla="*/ 0 w 2571922"/>
                <a:gd name="T7" fmla="*/ 24814 h 4641248"/>
                <a:gd name="T8" fmla="*/ 6206 w 2571922"/>
                <a:gd name="T9" fmla="*/ 2067 h 464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922" h="4641248">
                  <a:moveTo>
                    <a:pt x="904829" y="386505"/>
                  </a:moveTo>
                  <a:lnTo>
                    <a:pt x="2559061" y="0"/>
                  </a:lnTo>
                  <a:lnTo>
                    <a:pt x="2571922" y="3994445"/>
                  </a:lnTo>
                  <a:lnTo>
                    <a:pt x="0" y="4641248"/>
                  </a:lnTo>
                  <a:lnTo>
                    <a:pt x="904829" y="386505"/>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00">
                <a:solidFill>
                  <a:srgbClr val="00B0F0"/>
                </a:solidFill>
                <a:latin typeface="+mn-ea"/>
                <a:ea typeface="+mn-ea"/>
              </a:endParaRPr>
            </a:p>
          </p:txBody>
        </p:sp>
        <p:sp>
          <p:nvSpPr>
            <p:cNvPr id="9" name="MH_Other_2"/>
            <p:cNvSpPr/>
            <p:nvPr>
              <p:custDataLst>
                <p:tags r:id="rId5"/>
              </p:custDataLst>
            </p:nvPr>
          </p:nvSpPr>
          <p:spPr bwMode="auto">
            <a:xfrm flipH="1">
              <a:off x="5662613" y="2269159"/>
              <a:ext cx="2303462" cy="2450306"/>
            </a:xfrm>
            <a:custGeom>
              <a:avLst/>
              <a:gdLst>
                <a:gd name="T0" fmla="*/ 11847 w 3288888"/>
                <a:gd name="T1" fmla="*/ 0 h 4676588"/>
                <a:gd name="T2" fmla="*/ 22476 w 3288888"/>
                <a:gd name="T3" fmla="*/ 3196 h 4676588"/>
                <a:gd name="T4" fmla="*/ 16297 w 3288888"/>
                <a:gd name="T5" fmla="*/ 30841 h 4676588"/>
                <a:gd name="T6" fmla="*/ 0 w 3288888"/>
                <a:gd name="T7" fmla="*/ 28467 h 4676588"/>
                <a:gd name="T8" fmla="*/ 11847 w 3288888"/>
                <a:gd name="T9" fmla="*/ 0 h 46765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8888" h="4676588">
                  <a:moveTo>
                    <a:pt x="1733576" y="0"/>
                  </a:moveTo>
                  <a:lnTo>
                    <a:pt x="3288888" y="484664"/>
                  </a:lnTo>
                  <a:lnTo>
                    <a:pt x="2384802" y="4676588"/>
                  </a:lnTo>
                  <a:lnTo>
                    <a:pt x="0" y="4316625"/>
                  </a:lnTo>
                  <a:cubicBezTo>
                    <a:pt x="619998" y="2936705"/>
                    <a:pt x="1137098" y="1415293"/>
                    <a:pt x="1733576" y="0"/>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00">
                <a:solidFill>
                  <a:srgbClr val="00B0F0"/>
                </a:solidFill>
                <a:latin typeface="+mn-ea"/>
                <a:ea typeface="+mn-ea"/>
              </a:endParaRPr>
            </a:p>
          </p:txBody>
        </p:sp>
      </p:grpSp>
      <p:grpSp>
        <p:nvGrpSpPr>
          <p:cNvPr id="10" name="组合 9"/>
          <p:cNvGrpSpPr>
            <a:grpSpLocks noChangeAspect="1"/>
          </p:cNvGrpSpPr>
          <p:nvPr/>
        </p:nvGrpSpPr>
        <p:grpSpPr>
          <a:xfrm>
            <a:off x="835192" y="3775712"/>
            <a:ext cx="3712636" cy="1989549"/>
            <a:chOff x="4592191" y="3486490"/>
            <a:chExt cx="2781872" cy="1490771"/>
          </a:xfrm>
        </p:grpSpPr>
        <p:sp>
          <p:nvSpPr>
            <p:cNvPr id="11" name="梯形 10"/>
            <p:cNvSpPr/>
            <p:nvPr/>
          </p:nvSpPr>
          <p:spPr>
            <a:xfrm>
              <a:off x="5023490" y="3691118"/>
              <a:ext cx="1878460" cy="269888"/>
            </a:xfrm>
            <a:prstGeom prst="trapezoid">
              <a:avLst>
                <a:gd name="adj" fmla="val 142819"/>
              </a:avLst>
            </a:prstGeom>
            <a:gradFill>
              <a:gsLst>
                <a:gs pos="0">
                  <a:srgbClr val="4BF0F0">
                    <a:alpha val="0"/>
                  </a:srgbClr>
                </a:gs>
                <a:gs pos="100000">
                  <a:srgbClr val="0070C0">
                    <a:alpha val="32000"/>
                  </a:srgbClr>
                </a:gs>
              </a:gsLst>
              <a:lin ang="5400000" scaled="0"/>
            </a:gradFill>
            <a:ln w="6350">
              <a:gradFill>
                <a:gsLst>
                  <a:gs pos="0">
                    <a:srgbClr val="4BF0F0">
                      <a:alpha val="0"/>
                    </a:srgbClr>
                  </a:gs>
                  <a:gs pos="50000">
                    <a:srgbClr val="4BF0F0">
                      <a:alpha val="0"/>
                    </a:srgbClr>
                  </a:gs>
                  <a:gs pos="100000">
                    <a:srgbClr val="4BF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spAutoFit/>
            </a:bodyPr>
            <a:lstStyle/>
            <a:p>
              <a:pPr marL="0" marR="46990" lvl="1" indent="-132080" algn="ctr" defTabSz="704850" fontAlgn="ctr">
                <a:lnSpc>
                  <a:spcPts val="1620"/>
                </a:lnSpc>
                <a:spcBef>
                  <a:spcPts val="350"/>
                </a:spcBef>
                <a:spcAft>
                  <a:spcPts val="345"/>
                </a:spcAft>
                <a:buClr>
                  <a:srgbClr val="990000"/>
                </a:buClr>
                <a:buSzPct val="60000"/>
                <a:buFont typeface="Arial" panose="020B0604020202020204" pitchFamily="34" charset="0"/>
                <a:buChar char="•"/>
              </a:pPr>
              <a:endParaRPr lang="zh-CN" altLang="en-US" sz="1465" dirty="0" err="1">
                <a:solidFill>
                  <a:schemeClr val="tx1"/>
                </a:solidFill>
                <a:effectLst>
                  <a:outerShdw blurRad="38100" dist="38100" dir="2700000" algn="tl">
                    <a:srgbClr val="000000">
                      <a:alpha val="43137"/>
                    </a:srgbClr>
                  </a:outerShdw>
                </a:effectLst>
                <a:latin typeface="+mn-ea"/>
                <a:sym typeface="Arial" panose="020B0604020202020204" pitchFamily="34" charset="0"/>
              </a:endParaRPr>
            </a:p>
          </p:txBody>
        </p:sp>
        <p:sp>
          <p:nvSpPr>
            <p:cNvPr id="12" name="梯形 11"/>
            <p:cNvSpPr/>
            <p:nvPr/>
          </p:nvSpPr>
          <p:spPr>
            <a:xfrm>
              <a:off x="4817678" y="4251461"/>
              <a:ext cx="2330898" cy="260847"/>
            </a:xfrm>
            <a:prstGeom prst="trapezoid">
              <a:avLst>
                <a:gd name="adj" fmla="val 142819"/>
              </a:avLst>
            </a:prstGeom>
            <a:gradFill>
              <a:gsLst>
                <a:gs pos="0">
                  <a:srgbClr val="4BF0F0">
                    <a:alpha val="0"/>
                  </a:srgbClr>
                </a:gs>
                <a:gs pos="100000">
                  <a:srgbClr val="0070C0">
                    <a:alpha val="32000"/>
                  </a:srgbClr>
                </a:gs>
              </a:gsLst>
              <a:lin ang="5400000" scaled="0"/>
            </a:gradFill>
            <a:ln w="6350">
              <a:gradFill>
                <a:gsLst>
                  <a:gs pos="0">
                    <a:srgbClr val="4BF0F0">
                      <a:alpha val="0"/>
                    </a:srgbClr>
                  </a:gs>
                  <a:gs pos="50000">
                    <a:srgbClr val="4BF0F0">
                      <a:alpha val="0"/>
                    </a:srgbClr>
                  </a:gs>
                  <a:gs pos="100000">
                    <a:srgbClr val="4BF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spAutoFit/>
            </a:bodyPr>
            <a:lstStyle/>
            <a:p>
              <a:pPr marL="0" marR="46990" lvl="1" indent="-132080" algn="ctr" defTabSz="704850" fontAlgn="ctr">
                <a:lnSpc>
                  <a:spcPts val="1620"/>
                </a:lnSpc>
                <a:spcBef>
                  <a:spcPts val="350"/>
                </a:spcBef>
                <a:spcAft>
                  <a:spcPts val="345"/>
                </a:spcAft>
                <a:buClr>
                  <a:srgbClr val="990000"/>
                </a:buClr>
                <a:buSzPct val="60000"/>
                <a:buFont typeface="Arial" panose="020B0604020202020204" pitchFamily="34" charset="0"/>
                <a:buChar char="•"/>
              </a:pPr>
              <a:endParaRPr lang="zh-CN" altLang="en-US" sz="1465" dirty="0" err="1">
                <a:solidFill>
                  <a:schemeClr val="tx1"/>
                </a:solidFill>
                <a:effectLst>
                  <a:outerShdw blurRad="38100" dist="38100" dir="2700000" algn="tl">
                    <a:srgbClr val="000000">
                      <a:alpha val="43137"/>
                    </a:srgbClr>
                  </a:outerShdw>
                </a:effectLst>
                <a:latin typeface="+mn-ea"/>
                <a:sym typeface="Arial" panose="020B0604020202020204" pitchFamily="34" charset="0"/>
              </a:endParaRPr>
            </a:p>
          </p:txBody>
        </p:sp>
        <p:sp>
          <p:nvSpPr>
            <p:cNvPr id="13" name="梯形 12"/>
            <p:cNvSpPr/>
            <p:nvPr/>
          </p:nvSpPr>
          <p:spPr>
            <a:xfrm>
              <a:off x="4592191" y="4723196"/>
              <a:ext cx="2781872" cy="254065"/>
            </a:xfrm>
            <a:prstGeom prst="trapezoid">
              <a:avLst>
                <a:gd name="adj" fmla="val 142819"/>
              </a:avLst>
            </a:prstGeom>
            <a:gradFill>
              <a:gsLst>
                <a:gs pos="0">
                  <a:srgbClr val="4BF0F0">
                    <a:alpha val="0"/>
                  </a:srgbClr>
                </a:gs>
                <a:gs pos="100000">
                  <a:srgbClr val="0070C0">
                    <a:alpha val="32000"/>
                  </a:srgbClr>
                </a:gs>
              </a:gsLst>
              <a:lin ang="5400000" scaled="0"/>
            </a:gradFill>
            <a:ln w="6350">
              <a:gradFill>
                <a:gsLst>
                  <a:gs pos="0">
                    <a:srgbClr val="4BF0F0">
                      <a:alpha val="0"/>
                    </a:srgbClr>
                  </a:gs>
                  <a:gs pos="50000">
                    <a:srgbClr val="4BF0F0">
                      <a:alpha val="0"/>
                    </a:srgbClr>
                  </a:gs>
                  <a:gs pos="100000">
                    <a:srgbClr val="4BF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spAutoFit/>
            </a:bodyPr>
            <a:lstStyle/>
            <a:p>
              <a:pPr marL="0" marR="46990" lvl="1" indent="-132080" algn="ctr" defTabSz="704850" fontAlgn="ctr">
                <a:lnSpc>
                  <a:spcPts val="1620"/>
                </a:lnSpc>
                <a:spcBef>
                  <a:spcPts val="350"/>
                </a:spcBef>
                <a:spcAft>
                  <a:spcPts val="345"/>
                </a:spcAft>
                <a:buClr>
                  <a:srgbClr val="990000"/>
                </a:buClr>
                <a:buSzPct val="60000"/>
                <a:buFont typeface="Arial" panose="020B0604020202020204" pitchFamily="34" charset="0"/>
                <a:buChar char="•"/>
              </a:pPr>
              <a:endParaRPr lang="zh-CN" altLang="en-US" sz="1465" dirty="0" err="1">
                <a:solidFill>
                  <a:schemeClr val="tx1"/>
                </a:solidFill>
                <a:effectLst>
                  <a:outerShdw blurRad="38100" dist="38100" dir="2700000" algn="tl">
                    <a:srgbClr val="000000">
                      <a:alpha val="43137"/>
                    </a:srgbClr>
                  </a:outerShdw>
                </a:effectLst>
                <a:latin typeface="+mn-ea"/>
                <a:sym typeface="Arial" panose="020B0604020202020204" pitchFamily="34" charset="0"/>
              </a:endParaRPr>
            </a:p>
          </p:txBody>
        </p:sp>
        <p:sp>
          <p:nvSpPr>
            <p:cNvPr id="14" name="文本框 13"/>
            <p:cNvSpPr txBox="1"/>
            <p:nvPr/>
          </p:nvSpPr>
          <p:spPr>
            <a:xfrm>
              <a:off x="4954144" y="3486490"/>
              <a:ext cx="2186025" cy="253679"/>
            </a:xfrm>
            <a:prstGeom prst="rect">
              <a:avLst/>
            </a:prstGeom>
            <a:noFill/>
          </p:spPr>
          <p:txBody>
            <a:bodyPr wrap="square" rtlCol="0">
              <a:spAutoFit/>
            </a:bodyPr>
            <a:lstStyle/>
            <a:p>
              <a:pPr algn="ctr"/>
              <a:r>
                <a:rPr lang="zh-CN" altLang="en-US" sz="1600" b="1" dirty="0">
                  <a:latin typeface="+mn-ea"/>
                  <a:ea typeface="+mn-ea"/>
                </a:rPr>
                <a:t>国家实验室“预备队</a:t>
              </a:r>
              <a:r>
                <a:rPr lang="en-US" altLang="zh-CN" sz="1600" b="1" dirty="0">
                  <a:latin typeface="+mn-ea"/>
                  <a:ea typeface="+mn-ea"/>
                </a:rPr>
                <a:t>”</a:t>
              </a:r>
              <a:endParaRPr lang="zh-CN" altLang="en-US" sz="1600" b="1" dirty="0">
                <a:latin typeface="+mn-ea"/>
                <a:ea typeface="+mn-ea"/>
              </a:endParaRPr>
            </a:p>
          </p:txBody>
        </p:sp>
        <p:sp>
          <p:nvSpPr>
            <p:cNvPr id="15" name="文本框 14"/>
            <p:cNvSpPr txBox="1"/>
            <p:nvPr/>
          </p:nvSpPr>
          <p:spPr>
            <a:xfrm>
              <a:off x="4885002" y="4020500"/>
              <a:ext cx="2324311" cy="253679"/>
            </a:xfrm>
            <a:prstGeom prst="rect">
              <a:avLst/>
            </a:prstGeom>
            <a:noFill/>
          </p:spPr>
          <p:txBody>
            <a:bodyPr wrap="square" rtlCol="0">
              <a:spAutoFit/>
            </a:bodyPr>
            <a:lstStyle/>
            <a:p>
              <a:pPr algn="ctr"/>
              <a:r>
                <a:rPr lang="zh-CN" altLang="en-US" sz="1600" b="1" dirty="0">
                  <a:latin typeface="+mn-ea"/>
                  <a:ea typeface="+mn-ea"/>
                </a:rPr>
                <a:t>具有全国影响力的科研机构</a:t>
              </a:r>
              <a:endParaRPr lang="zh-CN" altLang="en-US" sz="1600" b="1" dirty="0">
                <a:latin typeface="+mn-ea"/>
                <a:ea typeface="+mn-ea"/>
              </a:endParaRPr>
            </a:p>
          </p:txBody>
        </p:sp>
        <p:sp>
          <p:nvSpPr>
            <p:cNvPr id="16" name="文本框 15"/>
            <p:cNvSpPr txBox="1"/>
            <p:nvPr/>
          </p:nvSpPr>
          <p:spPr>
            <a:xfrm>
              <a:off x="5066008" y="4572652"/>
              <a:ext cx="1782417" cy="253679"/>
            </a:xfrm>
            <a:prstGeom prst="rect">
              <a:avLst/>
            </a:prstGeom>
            <a:noFill/>
          </p:spPr>
          <p:txBody>
            <a:bodyPr wrap="square" rtlCol="0">
              <a:spAutoFit/>
            </a:bodyPr>
            <a:lstStyle/>
            <a:p>
              <a:pPr algn="ctr"/>
              <a:r>
                <a:rPr lang="zh-CN" altLang="en-US" sz="1600" b="1" dirty="0">
                  <a:latin typeface="+mn-ea"/>
                  <a:ea typeface="+mn-ea"/>
                </a:rPr>
                <a:t>广东省实验室</a:t>
              </a:r>
              <a:endParaRPr lang="zh-CN" altLang="en-US" sz="1600" b="1" dirty="0">
                <a:latin typeface="+mn-ea"/>
                <a:ea typeface="+mn-ea"/>
              </a:endParaRPr>
            </a:p>
          </p:txBody>
        </p:sp>
      </p:grpSp>
      <p:grpSp>
        <p:nvGrpSpPr>
          <p:cNvPr id="17" name="组合 16"/>
          <p:cNvGrpSpPr>
            <a:grpSpLocks noChangeAspect="1"/>
          </p:cNvGrpSpPr>
          <p:nvPr/>
        </p:nvGrpSpPr>
        <p:grpSpPr>
          <a:xfrm>
            <a:off x="4516770" y="3189210"/>
            <a:ext cx="6906368" cy="2576051"/>
            <a:chOff x="1171633" y="1948037"/>
            <a:chExt cx="5778363" cy="2155310"/>
          </a:xfrm>
        </p:grpSpPr>
        <p:sp>
          <p:nvSpPr>
            <p:cNvPr id="18" name="矩形 17"/>
            <p:cNvSpPr/>
            <p:nvPr/>
          </p:nvSpPr>
          <p:spPr>
            <a:xfrm>
              <a:off x="1236579" y="2416024"/>
              <a:ext cx="5713417" cy="1687323"/>
            </a:xfrm>
            <a:prstGeom prst="rect">
              <a:avLst/>
            </a:prstGeom>
            <a:solidFill>
              <a:srgbClr val="0F1F8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0"/>
            <a:lstStyle/>
            <a:p>
              <a:pPr algn="ctr"/>
              <a:endParaRPr lang="zh-CN" altLang="en-US" sz="1200" b="1" spc="800">
                <a:solidFill>
                  <a:srgbClr val="666666"/>
                </a:solidFill>
                <a:latin typeface="+mn-ea"/>
              </a:endParaRPr>
            </a:p>
          </p:txBody>
        </p:sp>
        <p:sp>
          <p:nvSpPr>
            <p:cNvPr id="19" name="矩形 18"/>
            <p:cNvSpPr/>
            <p:nvPr/>
          </p:nvSpPr>
          <p:spPr>
            <a:xfrm>
              <a:off x="5022654" y="2444678"/>
              <a:ext cx="1881612" cy="1091759"/>
            </a:xfrm>
            <a:prstGeom prst="rect">
              <a:avLst/>
            </a:prstGeom>
            <a:gradFill>
              <a:gsLst>
                <a:gs pos="0">
                  <a:srgbClr val="4BF0F0">
                    <a:alpha val="0"/>
                  </a:srgbClr>
                </a:gs>
                <a:gs pos="100000">
                  <a:srgbClr val="0070C0">
                    <a:alpha val="32000"/>
                  </a:srgbClr>
                </a:gs>
              </a:gsLst>
              <a:lin ang="5400000" scaled="0"/>
            </a:gradFill>
            <a:ln w="6350">
              <a:solidFill>
                <a:srgbClr val="08D5F2"/>
              </a:soli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lstStyle/>
            <a:p>
              <a:endParaRPr lang="zh-CN" altLang="en-US" sz="1200">
                <a:solidFill>
                  <a:srgbClr val="666666"/>
                </a:solidFill>
                <a:latin typeface="+mn-ea"/>
              </a:endParaRPr>
            </a:p>
          </p:txBody>
        </p:sp>
        <p:sp>
          <p:nvSpPr>
            <p:cNvPr id="20" name="矩形 19"/>
            <p:cNvSpPr/>
            <p:nvPr/>
          </p:nvSpPr>
          <p:spPr>
            <a:xfrm>
              <a:off x="1261845" y="2443863"/>
              <a:ext cx="1560115" cy="1092574"/>
            </a:xfrm>
            <a:prstGeom prst="rect">
              <a:avLst/>
            </a:prstGeom>
            <a:gradFill>
              <a:gsLst>
                <a:gs pos="0">
                  <a:srgbClr val="4BF0F0">
                    <a:alpha val="0"/>
                  </a:srgbClr>
                </a:gs>
                <a:gs pos="100000">
                  <a:srgbClr val="0070C0">
                    <a:alpha val="32000"/>
                  </a:srgbClr>
                </a:gs>
              </a:gsLst>
              <a:lin ang="5400000" scaled="0"/>
            </a:gradFill>
            <a:ln w="6350">
              <a:solidFill>
                <a:srgbClr val="08D5F2"/>
              </a:soli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lstStyle/>
            <a:p>
              <a:endParaRPr lang="zh-CN" altLang="en-US" sz="1200">
                <a:solidFill>
                  <a:srgbClr val="666666"/>
                </a:solidFill>
                <a:latin typeface="+mn-ea"/>
              </a:endParaRPr>
            </a:p>
          </p:txBody>
        </p:sp>
        <p:sp>
          <p:nvSpPr>
            <p:cNvPr id="21" name="矩形 20"/>
            <p:cNvSpPr/>
            <p:nvPr/>
          </p:nvSpPr>
          <p:spPr>
            <a:xfrm>
              <a:off x="2868128" y="2632340"/>
              <a:ext cx="2108358" cy="901932"/>
            </a:xfrm>
            <a:prstGeom prst="rect">
              <a:avLst/>
            </a:prstGeom>
            <a:gradFill>
              <a:gsLst>
                <a:gs pos="0">
                  <a:srgbClr val="4BF0F0">
                    <a:alpha val="0"/>
                  </a:srgbClr>
                </a:gs>
                <a:gs pos="100000">
                  <a:srgbClr val="0070C0">
                    <a:alpha val="32000"/>
                  </a:srgbClr>
                </a:gs>
              </a:gsLst>
              <a:lin ang="5400000" scaled="0"/>
            </a:gradFill>
            <a:ln w="6350">
              <a:solidFill>
                <a:srgbClr val="08D5F2"/>
              </a:soli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lstStyle/>
            <a:p>
              <a:endParaRPr lang="zh-CN" altLang="en-US" sz="1200">
                <a:solidFill>
                  <a:srgbClr val="666666"/>
                </a:solidFill>
                <a:latin typeface="+mn-ea"/>
              </a:endParaRPr>
            </a:p>
          </p:txBody>
        </p:sp>
        <p:sp>
          <p:nvSpPr>
            <p:cNvPr id="22" name="矩形 21"/>
            <p:cNvSpPr/>
            <p:nvPr/>
          </p:nvSpPr>
          <p:spPr>
            <a:xfrm>
              <a:off x="1260969" y="3567970"/>
              <a:ext cx="5642420" cy="469108"/>
            </a:xfrm>
            <a:prstGeom prst="rect">
              <a:avLst/>
            </a:prstGeom>
            <a:gradFill>
              <a:gsLst>
                <a:gs pos="0">
                  <a:srgbClr val="4BF0F0">
                    <a:alpha val="0"/>
                  </a:srgbClr>
                </a:gs>
                <a:gs pos="100000">
                  <a:srgbClr val="0070C0">
                    <a:alpha val="32000"/>
                  </a:srgbClr>
                </a:gs>
              </a:gsLst>
              <a:lin ang="5400000" scaled="0"/>
            </a:gradFill>
            <a:ln w="6350">
              <a:solidFill>
                <a:srgbClr val="08D5F2"/>
              </a:solid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lstStyle/>
            <a:p>
              <a:endParaRPr lang="zh-CN" altLang="en-US" sz="1200">
                <a:solidFill>
                  <a:srgbClr val="666666"/>
                </a:solidFill>
                <a:latin typeface="+mn-ea"/>
              </a:endParaRPr>
            </a:p>
          </p:txBody>
        </p:sp>
        <p:grpSp>
          <p:nvGrpSpPr>
            <p:cNvPr id="23" name="组合 22"/>
            <p:cNvGrpSpPr/>
            <p:nvPr/>
          </p:nvGrpSpPr>
          <p:grpSpPr>
            <a:xfrm>
              <a:off x="1356928" y="3780762"/>
              <a:ext cx="5452254" cy="210950"/>
              <a:chOff x="4594087" y="2001599"/>
              <a:chExt cx="5642420" cy="210950"/>
            </a:xfrm>
          </p:grpSpPr>
          <p:sp>
            <p:nvSpPr>
              <p:cNvPr id="58" name="矩形 57"/>
              <p:cNvSpPr/>
              <p:nvPr/>
            </p:nvSpPr>
            <p:spPr>
              <a:xfrm>
                <a:off x="4594087" y="2001599"/>
                <a:ext cx="1364113" cy="210950"/>
              </a:xfrm>
              <a:prstGeom prst="rect">
                <a:avLst/>
              </a:prstGeom>
              <a:solidFill>
                <a:srgbClr val="00B0F0"/>
              </a:solidFill>
              <a:ln w="3175" cap="flat">
                <a:solidFill>
                  <a:srgbClr val="0096FF"/>
                </a:solid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a:lnSpc>
                    <a:spcPct val="120000"/>
                  </a:lnSpc>
                </a:pPr>
                <a:r>
                  <a:rPr lang="zh-CN" altLang="en-US" sz="1200" kern="0" dirty="0">
                    <a:solidFill>
                      <a:prstClr val="white"/>
                    </a:solidFill>
                    <a:latin typeface="+mn-ea"/>
                    <a:ea typeface="+mn-ea"/>
                  </a:rPr>
                  <a:t>理论体系</a:t>
                </a:r>
                <a:endParaRPr lang="zh-CN" altLang="en-US" sz="1200" kern="0" dirty="0">
                  <a:solidFill>
                    <a:prstClr val="white"/>
                  </a:solidFill>
                  <a:latin typeface="+mn-ea"/>
                  <a:ea typeface="+mn-ea"/>
                </a:endParaRPr>
              </a:p>
            </p:txBody>
          </p:sp>
          <p:sp>
            <p:nvSpPr>
              <p:cNvPr id="59" name="矩形 58"/>
              <p:cNvSpPr/>
              <p:nvPr/>
            </p:nvSpPr>
            <p:spPr>
              <a:xfrm>
                <a:off x="5993685" y="2001599"/>
                <a:ext cx="1444831" cy="210950"/>
              </a:xfrm>
              <a:prstGeom prst="rect">
                <a:avLst/>
              </a:prstGeom>
              <a:solidFill>
                <a:srgbClr val="00B0F0"/>
              </a:solidFill>
              <a:ln w="3175" cap="flat">
                <a:solidFill>
                  <a:srgbClr val="0096FF"/>
                </a:solid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a:lnSpc>
                    <a:spcPct val="120000"/>
                  </a:lnSpc>
                </a:pPr>
                <a:r>
                  <a:rPr lang="zh-CN" altLang="en-US" sz="1200" kern="0" dirty="0">
                    <a:solidFill>
                      <a:prstClr val="white"/>
                    </a:solidFill>
                    <a:latin typeface="+mn-ea"/>
                    <a:ea typeface="+mn-ea"/>
                  </a:rPr>
                  <a:t>标准规范</a:t>
                </a:r>
                <a:endParaRPr lang="zh-CN" altLang="en-US" sz="1200" kern="0" dirty="0">
                  <a:solidFill>
                    <a:prstClr val="white"/>
                  </a:solidFill>
                  <a:latin typeface="+mn-ea"/>
                  <a:ea typeface="+mn-ea"/>
                </a:endParaRPr>
              </a:p>
            </p:txBody>
          </p:sp>
          <p:sp>
            <p:nvSpPr>
              <p:cNvPr id="60" name="矩形 59"/>
              <p:cNvSpPr/>
              <p:nvPr/>
            </p:nvSpPr>
            <p:spPr>
              <a:xfrm>
                <a:off x="7471607" y="2001599"/>
                <a:ext cx="1443978" cy="210950"/>
              </a:xfrm>
              <a:prstGeom prst="rect">
                <a:avLst/>
              </a:prstGeom>
              <a:solidFill>
                <a:srgbClr val="00B0F0"/>
              </a:solidFill>
              <a:ln w="3175" cap="flat">
                <a:solidFill>
                  <a:srgbClr val="0096FF"/>
                </a:solid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a:lnSpc>
                    <a:spcPct val="120000"/>
                  </a:lnSpc>
                </a:pPr>
                <a:r>
                  <a:rPr lang="zh-CN" altLang="en-US" sz="1200" kern="0" dirty="0">
                    <a:solidFill>
                      <a:prstClr val="white"/>
                    </a:solidFill>
                    <a:latin typeface="+mn-ea"/>
                    <a:ea typeface="+mn-ea"/>
                  </a:rPr>
                  <a:t>运行基础设施</a:t>
                </a:r>
                <a:endParaRPr lang="zh-CN" altLang="en-US" sz="1200" kern="0" dirty="0">
                  <a:solidFill>
                    <a:prstClr val="white"/>
                  </a:solidFill>
                  <a:latin typeface="+mn-ea"/>
                  <a:ea typeface="+mn-ea"/>
                </a:endParaRPr>
              </a:p>
            </p:txBody>
          </p:sp>
          <p:sp>
            <p:nvSpPr>
              <p:cNvPr id="61" name="矩形 60"/>
              <p:cNvSpPr/>
              <p:nvPr/>
            </p:nvSpPr>
            <p:spPr>
              <a:xfrm>
                <a:off x="8948675" y="2001599"/>
                <a:ext cx="1287832" cy="210950"/>
              </a:xfrm>
              <a:prstGeom prst="rect">
                <a:avLst/>
              </a:prstGeom>
              <a:solidFill>
                <a:srgbClr val="00B0F0"/>
              </a:solidFill>
              <a:ln w="3175" cap="flat">
                <a:solidFill>
                  <a:srgbClr val="0096FF"/>
                </a:solid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a:lnSpc>
                    <a:spcPct val="120000"/>
                  </a:lnSpc>
                </a:pPr>
                <a:r>
                  <a:rPr lang="zh-CN" altLang="en-US" sz="1200" kern="0" dirty="0">
                    <a:solidFill>
                      <a:prstClr val="white"/>
                    </a:solidFill>
                    <a:latin typeface="+mn-ea"/>
                    <a:ea typeface="+mn-ea"/>
                  </a:rPr>
                  <a:t>自主可控社区</a:t>
                </a:r>
                <a:endParaRPr lang="zh-CN" altLang="en-US" sz="1200" kern="0" dirty="0">
                  <a:solidFill>
                    <a:prstClr val="white"/>
                  </a:solidFill>
                  <a:latin typeface="+mn-ea"/>
                  <a:ea typeface="+mn-ea"/>
                </a:endParaRPr>
              </a:p>
            </p:txBody>
          </p:sp>
        </p:grpSp>
        <p:sp>
          <p:nvSpPr>
            <p:cNvPr id="24" name="矩形 23"/>
            <p:cNvSpPr/>
            <p:nvPr/>
          </p:nvSpPr>
          <p:spPr>
            <a:xfrm>
              <a:off x="5053064" y="2703328"/>
              <a:ext cx="932222" cy="329195"/>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25" name="矩形 24"/>
            <p:cNvSpPr/>
            <p:nvPr/>
          </p:nvSpPr>
          <p:spPr>
            <a:xfrm>
              <a:off x="6016471" y="2703328"/>
              <a:ext cx="854943" cy="329195"/>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26" name="矩形 25"/>
            <p:cNvSpPr/>
            <p:nvPr/>
          </p:nvSpPr>
          <p:spPr>
            <a:xfrm>
              <a:off x="5053065" y="3058240"/>
              <a:ext cx="1817286" cy="192629"/>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27" name="矩形 26"/>
            <p:cNvSpPr/>
            <p:nvPr/>
          </p:nvSpPr>
          <p:spPr>
            <a:xfrm>
              <a:off x="5053065" y="3274946"/>
              <a:ext cx="1817286" cy="21491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28" name="矩形 27"/>
            <p:cNvSpPr/>
            <p:nvPr/>
          </p:nvSpPr>
          <p:spPr>
            <a:xfrm>
              <a:off x="2909404" y="2857983"/>
              <a:ext cx="504146" cy="64508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29" name="矩形 28"/>
            <p:cNvSpPr/>
            <p:nvPr/>
          </p:nvSpPr>
          <p:spPr>
            <a:xfrm>
              <a:off x="3457447" y="2857983"/>
              <a:ext cx="444319" cy="64508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0" name="矩形 29"/>
            <p:cNvSpPr/>
            <p:nvPr/>
          </p:nvSpPr>
          <p:spPr>
            <a:xfrm>
              <a:off x="3945663" y="2857983"/>
              <a:ext cx="439753" cy="64508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1" name="矩形 30"/>
            <p:cNvSpPr/>
            <p:nvPr/>
          </p:nvSpPr>
          <p:spPr>
            <a:xfrm>
              <a:off x="4429313" y="2857983"/>
              <a:ext cx="508254" cy="64508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2" name="矩形 31"/>
            <p:cNvSpPr/>
            <p:nvPr/>
          </p:nvSpPr>
          <p:spPr>
            <a:xfrm>
              <a:off x="1311100" y="3194666"/>
              <a:ext cx="1438472" cy="296704"/>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3" name="矩形 32"/>
            <p:cNvSpPr/>
            <p:nvPr/>
          </p:nvSpPr>
          <p:spPr>
            <a:xfrm>
              <a:off x="1236580" y="1950933"/>
              <a:ext cx="1594924" cy="406786"/>
            </a:xfrm>
            <a:prstGeom prst="rect">
              <a:avLst/>
            </a:prstGeom>
            <a:solidFill>
              <a:srgbClr val="0070C0"/>
            </a:solidFill>
            <a:ln w="3175" cap="flat">
              <a:noFill/>
              <a:prstDash val="dash"/>
              <a:miter lim="800000"/>
            </a:ln>
            <a:effectLst/>
          </p:spPr>
          <p:txBody>
            <a:bodyPr wrap="square" lIns="19957" tIns="19957" rIns="19957" bIns="19957" numCol="1" anchor="ctr">
              <a:noAutofit/>
            </a:bodyPr>
            <a:lstStyle/>
            <a:p>
              <a:pPr algn="ctr" defTabSz="1290955" hangingPunct="0"/>
              <a:endParaRPr lang="zh-CN" altLang="en-US" sz="1200" kern="0">
                <a:solidFill>
                  <a:srgbClr val="666666">
                    <a:lumMod val="75000"/>
                  </a:srgbClr>
                </a:solidFill>
                <a:latin typeface="+mn-ea"/>
                <a:ea typeface="+mn-ea"/>
              </a:endParaRPr>
            </a:p>
          </p:txBody>
        </p:sp>
        <p:sp>
          <p:nvSpPr>
            <p:cNvPr id="34" name="矩形 33"/>
            <p:cNvSpPr/>
            <p:nvPr/>
          </p:nvSpPr>
          <p:spPr>
            <a:xfrm>
              <a:off x="2870576" y="1950933"/>
              <a:ext cx="2113005" cy="406786"/>
            </a:xfrm>
            <a:prstGeom prst="rect">
              <a:avLst/>
            </a:prstGeom>
            <a:solidFill>
              <a:srgbClr val="0070C0"/>
            </a:solidFill>
            <a:ln w="3175" cap="flat">
              <a:noFill/>
              <a:prstDash val="dash"/>
              <a:miter lim="800000"/>
            </a:ln>
            <a:effectLst/>
          </p:spPr>
          <p:txBody>
            <a:bodyPr wrap="square" lIns="19957" tIns="19957" rIns="19957" bIns="19957" numCol="1" anchor="ctr">
              <a:noAutofit/>
            </a:bodyPr>
            <a:lstStyle/>
            <a:p>
              <a:pPr algn="ctr" defTabSz="1290955" hangingPunct="0"/>
              <a:endParaRPr lang="zh-CN" altLang="en-US" sz="1200" kern="0">
                <a:solidFill>
                  <a:srgbClr val="666666">
                    <a:lumMod val="75000"/>
                  </a:srgbClr>
                </a:solidFill>
                <a:latin typeface="+mn-ea"/>
                <a:ea typeface="+mn-ea"/>
              </a:endParaRPr>
            </a:p>
          </p:txBody>
        </p:sp>
        <p:sp>
          <p:nvSpPr>
            <p:cNvPr id="35" name="矩形 34"/>
            <p:cNvSpPr/>
            <p:nvPr/>
          </p:nvSpPr>
          <p:spPr>
            <a:xfrm>
              <a:off x="5022652" y="1948037"/>
              <a:ext cx="1927343" cy="406786"/>
            </a:xfrm>
            <a:prstGeom prst="rect">
              <a:avLst/>
            </a:prstGeom>
            <a:solidFill>
              <a:srgbClr val="0070C0"/>
            </a:solidFill>
            <a:ln w="3175" cap="flat">
              <a:noFill/>
              <a:prstDash val="dash"/>
              <a:miter lim="800000"/>
            </a:ln>
            <a:effectLst/>
          </p:spPr>
          <p:txBody>
            <a:bodyPr wrap="square" lIns="19957" tIns="19957" rIns="19957" bIns="19957" numCol="1" anchor="ctr">
              <a:noAutofit/>
            </a:bodyPr>
            <a:lstStyle/>
            <a:p>
              <a:pPr algn="ctr" defTabSz="1290955" hangingPunct="0"/>
              <a:endParaRPr lang="zh-CN" altLang="en-US" sz="1200" kern="0">
                <a:solidFill>
                  <a:srgbClr val="666666">
                    <a:lumMod val="75000"/>
                  </a:srgbClr>
                </a:solidFill>
                <a:latin typeface="+mn-ea"/>
                <a:ea typeface="+mn-ea"/>
              </a:endParaRPr>
            </a:p>
          </p:txBody>
        </p:sp>
        <p:sp>
          <p:nvSpPr>
            <p:cNvPr id="36" name="矩形 35"/>
            <p:cNvSpPr/>
            <p:nvPr/>
          </p:nvSpPr>
          <p:spPr>
            <a:xfrm>
              <a:off x="1311099" y="2765630"/>
              <a:ext cx="703871" cy="38400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7" name="矩形 36"/>
            <p:cNvSpPr/>
            <p:nvPr/>
          </p:nvSpPr>
          <p:spPr>
            <a:xfrm>
              <a:off x="2053509" y="2765630"/>
              <a:ext cx="696063" cy="384002"/>
            </a:xfrm>
            <a:prstGeom prst="rect">
              <a:avLst/>
            </a:prstGeom>
            <a:solidFill>
              <a:srgbClr val="00B0F0"/>
            </a:solidFill>
            <a:ln w="3175" cap="flat">
              <a:noFill/>
              <a:prstDash val="dash"/>
              <a:miter lim="800000"/>
            </a:ln>
            <a:effectLst/>
          </p:spPr>
          <p:txBody>
            <a:bodyPr rot="0" spcFirstLastPara="0" vertOverflow="overflow" horzOverflow="overflow" vert="horz" wrap="square" lIns="19957" tIns="19957" rIns="19957" bIns="19957" numCol="1" spcCol="0" rtlCol="0" fromWordArt="0" anchor="ctr" anchorCtr="0" forceAA="0" compatLnSpc="1">
              <a:noAutofit/>
            </a:bodyPr>
            <a:lstStyle/>
            <a:p>
              <a:pPr algn="ctr" defTabSz="1290955" hangingPunct="0"/>
              <a:endParaRPr lang="zh-CN" altLang="en-US" sz="1200" kern="0">
                <a:solidFill>
                  <a:srgbClr val="666666">
                    <a:lumMod val="75000"/>
                  </a:srgbClr>
                </a:solidFill>
                <a:latin typeface="+mn-ea"/>
                <a:ea typeface="+mn-ea"/>
              </a:endParaRPr>
            </a:p>
          </p:txBody>
        </p:sp>
        <p:sp>
          <p:nvSpPr>
            <p:cNvPr id="38" name="矩形 37"/>
            <p:cNvSpPr/>
            <p:nvPr/>
          </p:nvSpPr>
          <p:spPr>
            <a:xfrm rot="10800000">
              <a:off x="2870576" y="3565291"/>
              <a:ext cx="2421684" cy="252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5704" tIns="52852" rIns="105704" bIns="52852" rtlCol="0" anchor="ctr"/>
            <a:lstStyle/>
            <a:p>
              <a:endParaRPr lang="zh-CN" altLang="en-US" sz="1200">
                <a:solidFill>
                  <a:srgbClr val="666666"/>
                </a:solidFill>
                <a:latin typeface="+mn-ea"/>
              </a:endParaRPr>
            </a:p>
          </p:txBody>
        </p:sp>
        <p:sp>
          <p:nvSpPr>
            <p:cNvPr id="39" name="矩形 38"/>
            <p:cNvSpPr/>
            <p:nvPr/>
          </p:nvSpPr>
          <p:spPr>
            <a:xfrm>
              <a:off x="1422701" y="1995573"/>
              <a:ext cx="1184537" cy="386262"/>
            </a:xfrm>
            <a:prstGeom prst="rect">
              <a:avLst/>
            </a:prstGeom>
          </p:spPr>
          <p:txBody>
            <a:bodyPr wrap="none">
              <a:spAutoFit/>
            </a:bodyPr>
            <a:lstStyle/>
            <a:p>
              <a:pPr algn="ctr"/>
              <a:r>
                <a:rPr lang="zh-CN" altLang="en-US" sz="1200" kern="0" dirty="0">
                  <a:solidFill>
                    <a:prstClr val="white"/>
                  </a:solidFill>
                  <a:latin typeface="+mn-ea"/>
                  <a:ea typeface="+mn-ea"/>
                </a:rPr>
                <a:t>核高基</a:t>
              </a:r>
              <a:endParaRPr lang="en-US" altLang="zh-CN" sz="1200" kern="0" dirty="0">
                <a:solidFill>
                  <a:prstClr val="white"/>
                </a:solidFill>
                <a:latin typeface="+mn-ea"/>
                <a:ea typeface="+mn-ea"/>
              </a:endParaRPr>
            </a:p>
            <a:p>
              <a:pPr algn="ctr"/>
              <a:r>
                <a:rPr lang="zh-CN" altLang="en-US" sz="1200" kern="0" dirty="0">
                  <a:solidFill>
                    <a:prstClr val="white"/>
                  </a:solidFill>
                  <a:latin typeface="+mn-ea"/>
                  <a:ea typeface="+mn-ea"/>
                </a:rPr>
                <a:t>国家重点研发计划</a:t>
              </a:r>
              <a:endParaRPr lang="zh-CN" altLang="en-US" sz="1200" kern="0" dirty="0">
                <a:solidFill>
                  <a:prstClr val="white"/>
                </a:solidFill>
                <a:latin typeface="+mn-ea"/>
                <a:ea typeface="+mn-ea"/>
              </a:endParaRPr>
            </a:p>
          </p:txBody>
        </p:sp>
        <p:sp>
          <p:nvSpPr>
            <p:cNvPr id="40" name="矩形 39"/>
            <p:cNvSpPr/>
            <p:nvPr/>
          </p:nvSpPr>
          <p:spPr>
            <a:xfrm>
              <a:off x="3206056" y="2023649"/>
              <a:ext cx="1442046" cy="262658"/>
            </a:xfrm>
            <a:prstGeom prst="rect">
              <a:avLst/>
            </a:prstGeom>
          </p:spPr>
          <p:txBody>
            <a:bodyPr wrap="none">
              <a:spAutoFit/>
            </a:bodyPr>
            <a:lstStyle/>
            <a:p>
              <a:pPr algn="ctr">
                <a:lnSpc>
                  <a:spcPct val="120000"/>
                </a:lnSpc>
              </a:pPr>
              <a:r>
                <a:rPr lang="zh-CN" altLang="en-US" sz="1200" kern="0" dirty="0">
                  <a:solidFill>
                    <a:prstClr val="white"/>
                  </a:solidFill>
                  <a:latin typeface="+mn-ea"/>
                  <a:ea typeface="+mn-ea"/>
                </a:rPr>
                <a:t>国产自主可控代替工程</a:t>
              </a:r>
              <a:endParaRPr lang="zh-CN" altLang="en-US" sz="1200" kern="0" dirty="0">
                <a:solidFill>
                  <a:prstClr val="white"/>
                </a:solidFill>
                <a:latin typeface="+mn-ea"/>
                <a:ea typeface="+mn-ea"/>
              </a:endParaRPr>
            </a:p>
          </p:txBody>
        </p:sp>
        <p:sp>
          <p:nvSpPr>
            <p:cNvPr id="41" name="矩形 40"/>
            <p:cNvSpPr/>
            <p:nvPr/>
          </p:nvSpPr>
          <p:spPr>
            <a:xfrm>
              <a:off x="5394054" y="2035196"/>
              <a:ext cx="1184537" cy="231757"/>
            </a:xfrm>
            <a:prstGeom prst="rect">
              <a:avLst/>
            </a:prstGeom>
          </p:spPr>
          <p:txBody>
            <a:bodyPr wrap="none">
              <a:spAutoFit/>
            </a:bodyPr>
            <a:lstStyle/>
            <a:p>
              <a:pPr algn="ctr"/>
              <a:r>
                <a:rPr lang="zh-CN" altLang="en-US" sz="1200" kern="0" dirty="0">
                  <a:solidFill>
                    <a:prstClr val="white"/>
                  </a:solidFill>
                  <a:latin typeface="+mn-ea"/>
                  <a:ea typeface="+mn-ea"/>
                </a:rPr>
                <a:t>深圳信息产业升级</a:t>
              </a:r>
              <a:endParaRPr lang="en-US" altLang="zh-CN" sz="1200" kern="0" dirty="0">
                <a:solidFill>
                  <a:prstClr val="white"/>
                </a:solidFill>
                <a:latin typeface="+mn-ea"/>
                <a:ea typeface="+mn-ea"/>
              </a:endParaRPr>
            </a:p>
          </p:txBody>
        </p:sp>
        <p:sp>
          <p:nvSpPr>
            <p:cNvPr id="42" name="矩形 41"/>
            <p:cNvSpPr/>
            <p:nvPr/>
          </p:nvSpPr>
          <p:spPr>
            <a:xfrm>
              <a:off x="1330200" y="2841752"/>
              <a:ext cx="693856" cy="231757"/>
            </a:xfrm>
            <a:prstGeom prst="rect">
              <a:avLst/>
            </a:prstGeom>
          </p:spPr>
          <p:txBody>
            <a:bodyPr wrap="square">
              <a:spAutoFit/>
            </a:bodyPr>
            <a:lstStyle/>
            <a:p>
              <a:pPr algn="ctr"/>
              <a:r>
                <a:rPr lang="zh-CN" altLang="en-US" sz="1200" kern="0" dirty="0" smtClean="0">
                  <a:solidFill>
                    <a:prstClr val="white"/>
                  </a:solidFill>
                  <a:latin typeface="+mn-ea"/>
                  <a:ea typeface="+mn-ea"/>
                </a:rPr>
                <a:t>芯片研发</a:t>
              </a:r>
              <a:endParaRPr lang="zh-CN" altLang="en-US" sz="1200" kern="0" dirty="0">
                <a:solidFill>
                  <a:prstClr val="white"/>
                </a:solidFill>
                <a:latin typeface="+mn-ea"/>
                <a:ea typeface="+mn-ea"/>
              </a:endParaRPr>
            </a:p>
          </p:txBody>
        </p:sp>
        <p:sp>
          <p:nvSpPr>
            <p:cNvPr id="43" name="矩形 42"/>
            <p:cNvSpPr/>
            <p:nvPr/>
          </p:nvSpPr>
          <p:spPr>
            <a:xfrm>
              <a:off x="2072811" y="2795349"/>
              <a:ext cx="669521" cy="386262"/>
            </a:xfrm>
            <a:prstGeom prst="rect">
              <a:avLst/>
            </a:prstGeom>
          </p:spPr>
          <p:txBody>
            <a:bodyPr wrap="none">
              <a:spAutoFit/>
            </a:bodyPr>
            <a:lstStyle/>
            <a:p>
              <a:pPr algn="ctr"/>
              <a:r>
                <a:rPr lang="zh-CN" altLang="en-US" sz="1200" kern="0" dirty="0">
                  <a:solidFill>
                    <a:prstClr val="white"/>
                  </a:solidFill>
                  <a:latin typeface="+mn-ea"/>
                  <a:ea typeface="+mn-ea"/>
                </a:rPr>
                <a:t>操作系统</a:t>
              </a:r>
              <a:endParaRPr lang="en-US" altLang="zh-CN" sz="1200" kern="0" dirty="0">
                <a:solidFill>
                  <a:prstClr val="white"/>
                </a:solidFill>
                <a:latin typeface="+mn-ea"/>
                <a:ea typeface="+mn-ea"/>
              </a:endParaRPr>
            </a:p>
            <a:p>
              <a:pPr algn="ctr"/>
              <a:r>
                <a:rPr lang="zh-CN" altLang="en-US" sz="1200" kern="0" dirty="0">
                  <a:solidFill>
                    <a:prstClr val="white"/>
                  </a:solidFill>
                  <a:latin typeface="+mn-ea"/>
                  <a:ea typeface="+mn-ea"/>
                </a:rPr>
                <a:t>研发</a:t>
              </a:r>
              <a:endParaRPr lang="zh-CN" altLang="en-US" sz="1200" kern="0" dirty="0">
                <a:solidFill>
                  <a:prstClr val="white"/>
                </a:solidFill>
                <a:latin typeface="+mn-ea"/>
                <a:ea typeface="+mn-ea"/>
              </a:endParaRPr>
            </a:p>
          </p:txBody>
        </p:sp>
        <p:sp>
          <p:nvSpPr>
            <p:cNvPr id="44" name="矩形 43"/>
            <p:cNvSpPr/>
            <p:nvPr/>
          </p:nvSpPr>
          <p:spPr>
            <a:xfrm>
              <a:off x="1298576" y="3226832"/>
              <a:ext cx="1442045" cy="231757"/>
            </a:xfrm>
            <a:prstGeom prst="rect">
              <a:avLst/>
            </a:prstGeom>
          </p:spPr>
          <p:txBody>
            <a:bodyPr wrap="none">
              <a:spAutoFit/>
            </a:bodyPr>
            <a:lstStyle/>
            <a:p>
              <a:pPr algn="ctr"/>
              <a:r>
                <a:rPr lang="zh-CN" altLang="en-US" sz="1200" kern="0" dirty="0">
                  <a:solidFill>
                    <a:prstClr val="white"/>
                  </a:solidFill>
                  <a:latin typeface="+mn-ea"/>
                  <a:ea typeface="+mn-ea"/>
                </a:rPr>
                <a:t>核心产品研发支撑平台</a:t>
              </a:r>
              <a:endParaRPr lang="zh-CN" altLang="en-US" sz="1200" kern="0" dirty="0">
                <a:solidFill>
                  <a:prstClr val="white"/>
                </a:solidFill>
                <a:latin typeface="+mn-ea"/>
                <a:ea typeface="+mn-ea"/>
              </a:endParaRPr>
            </a:p>
          </p:txBody>
        </p:sp>
        <p:sp>
          <p:nvSpPr>
            <p:cNvPr id="45" name="矩形 44"/>
            <p:cNvSpPr/>
            <p:nvPr/>
          </p:nvSpPr>
          <p:spPr>
            <a:xfrm>
              <a:off x="3593276" y="2407203"/>
              <a:ext cx="669521" cy="231757"/>
            </a:xfrm>
            <a:prstGeom prst="rect">
              <a:avLst/>
            </a:prstGeom>
          </p:spPr>
          <p:txBody>
            <a:bodyPr wrap="none">
              <a:spAutoFit/>
            </a:bodyPr>
            <a:lstStyle/>
            <a:p>
              <a:pPr algn="ctr"/>
              <a:r>
                <a:rPr lang="zh-CN" altLang="en-US" sz="1200" kern="0" dirty="0">
                  <a:solidFill>
                    <a:prstClr val="white"/>
                  </a:solidFill>
                  <a:latin typeface="+mn-ea"/>
                  <a:ea typeface="+mn-ea"/>
                </a:rPr>
                <a:t>鹏城生态</a:t>
              </a:r>
              <a:endParaRPr lang="zh-CN" altLang="en-US" sz="1200" kern="0" dirty="0">
                <a:solidFill>
                  <a:prstClr val="white"/>
                </a:solidFill>
                <a:latin typeface="+mn-ea"/>
                <a:ea typeface="+mn-ea"/>
              </a:endParaRPr>
            </a:p>
          </p:txBody>
        </p:sp>
        <p:sp>
          <p:nvSpPr>
            <p:cNvPr id="46" name="矩形 45"/>
            <p:cNvSpPr/>
            <p:nvPr/>
          </p:nvSpPr>
          <p:spPr>
            <a:xfrm>
              <a:off x="2933210" y="2968593"/>
              <a:ext cx="462413" cy="448064"/>
            </a:xfrm>
            <a:prstGeom prst="rect">
              <a:avLst/>
            </a:prstGeom>
          </p:spPr>
          <p:txBody>
            <a:bodyPr wrap="square">
              <a:spAutoFit/>
            </a:bodyPr>
            <a:lstStyle/>
            <a:p>
              <a:pPr algn="ctr">
                <a:lnSpc>
                  <a:spcPct val="120000"/>
                </a:lnSpc>
              </a:pPr>
              <a:r>
                <a:rPr lang="zh-CN" altLang="en-US" sz="1200" kern="0" dirty="0">
                  <a:solidFill>
                    <a:prstClr val="white"/>
                  </a:solidFill>
                  <a:latin typeface="+mn-ea"/>
                  <a:ea typeface="+mn-ea"/>
                </a:rPr>
                <a:t>开发者云</a:t>
              </a:r>
              <a:endParaRPr lang="zh-CN" altLang="en-US" sz="1200" kern="0" dirty="0">
                <a:solidFill>
                  <a:prstClr val="white"/>
                </a:solidFill>
                <a:latin typeface="+mn-ea"/>
                <a:ea typeface="+mn-ea"/>
              </a:endParaRPr>
            </a:p>
          </p:txBody>
        </p:sp>
        <p:sp>
          <p:nvSpPr>
            <p:cNvPr id="47" name="矩形 46"/>
            <p:cNvSpPr/>
            <p:nvPr/>
          </p:nvSpPr>
          <p:spPr>
            <a:xfrm>
              <a:off x="3478496" y="2965552"/>
              <a:ext cx="412013" cy="540767"/>
            </a:xfrm>
            <a:prstGeom prst="rect">
              <a:avLst/>
            </a:prstGeom>
          </p:spPr>
          <p:txBody>
            <a:bodyPr wrap="none">
              <a:spAutoFit/>
            </a:bodyPr>
            <a:lstStyle/>
            <a:p>
              <a:pPr algn="ctr"/>
              <a:r>
                <a:rPr lang="zh-CN" altLang="en-US" sz="1200" kern="0" dirty="0">
                  <a:solidFill>
                    <a:prstClr val="white"/>
                  </a:solidFill>
                  <a:latin typeface="+mn-ea"/>
                  <a:ea typeface="+mn-ea"/>
                </a:rPr>
                <a:t>技术</a:t>
              </a:r>
              <a:endParaRPr lang="en-US" altLang="zh-CN" sz="1200" kern="0" dirty="0">
                <a:solidFill>
                  <a:prstClr val="white"/>
                </a:solidFill>
                <a:latin typeface="+mn-ea"/>
                <a:ea typeface="+mn-ea"/>
              </a:endParaRPr>
            </a:p>
            <a:p>
              <a:pPr algn="ctr"/>
              <a:r>
                <a:rPr lang="zh-CN" altLang="en-US" sz="1200" kern="0" dirty="0" smtClean="0">
                  <a:solidFill>
                    <a:prstClr val="white"/>
                  </a:solidFill>
                  <a:latin typeface="+mn-ea"/>
                  <a:ea typeface="+mn-ea"/>
                </a:rPr>
                <a:t>攻关</a:t>
              </a:r>
              <a:endParaRPr lang="en-US" altLang="zh-CN" sz="1200" kern="0" dirty="0" smtClean="0">
                <a:solidFill>
                  <a:prstClr val="white"/>
                </a:solidFill>
                <a:latin typeface="+mn-ea"/>
                <a:ea typeface="+mn-ea"/>
              </a:endParaRPr>
            </a:p>
            <a:p>
              <a:pPr algn="ctr"/>
              <a:r>
                <a:rPr lang="zh-CN" altLang="en-US" sz="1200" kern="0" dirty="0" smtClean="0">
                  <a:solidFill>
                    <a:prstClr val="white"/>
                  </a:solidFill>
                  <a:latin typeface="+mn-ea"/>
                  <a:ea typeface="+mn-ea"/>
                </a:rPr>
                <a:t>中心</a:t>
              </a:r>
              <a:endParaRPr lang="zh-CN" altLang="en-US" sz="1200" kern="0" dirty="0">
                <a:solidFill>
                  <a:prstClr val="white"/>
                </a:solidFill>
                <a:latin typeface="+mn-ea"/>
                <a:ea typeface="+mn-ea"/>
              </a:endParaRPr>
            </a:p>
          </p:txBody>
        </p:sp>
        <p:sp>
          <p:nvSpPr>
            <p:cNvPr id="48" name="矩形 47"/>
            <p:cNvSpPr/>
            <p:nvPr/>
          </p:nvSpPr>
          <p:spPr>
            <a:xfrm>
              <a:off x="4352533" y="3013664"/>
              <a:ext cx="669521" cy="386262"/>
            </a:xfrm>
            <a:prstGeom prst="rect">
              <a:avLst/>
            </a:prstGeom>
          </p:spPr>
          <p:txBody>
            <a:bodyPr wrap="none">
              <a:spAutoFit/>
            </a:bodyPr>
            <a:lstStyle/>
            <a:p>
              <a:pPr algn="ctr"/>
              <a:r>
                <a:rPr lang="zh-CN" altLang="en-US" sz="1200" kern="0" dirty="0">
                  <a:solidFill>
                    <a:prstClr val="white"/>
                  </a:solidFill>
                  <a:latin typeface="+mn-ea"/>
                  <a:ea typeface="+mn-ea"/>
                </a:rPr>
                <a:t>行业应用</a:t>
              </a:r>
              <a:endParaRPr lang="en-US" altLang="zh-CN" sz="1200" kern="0" dirty="0">
                <a:solidFill>
                  <a:prstClr val="white"/>
                </a:solidFill>
                <a:latin typeface="+mn-ea"/>
                <a:ea typeface="+mn-ea"/>
              </a:endParaRPr>
            </a:p>
            <a:p>
              <a:pPr algn="ctr"/>
              <a:r>
                <a:rPr lang="zh-CN" altLang="en-US" sz="1200" kern="0" dirty="0">
                  <a:solidFill>
                    <a:prstClr val="white"/>
                  </a:solidFill>
                  <a:latin typeface="+mn-ea"/>
                  <a:ea typeface="+mn-ea"/>
                </a:rPr>
                <a:t>展示中心</a:t>
              </a:r>
              <a:endParaRPr lang="zh-CN" altLang="en-US" sz="1200" kern="0" dirty="0">
                <a:solidFill>
                  <a:prstClr val="white"/>
                </a:solidFill>
                <a:latin typeface="+mn-ea"/>
                <a:ea typeface="+mn-ea"/>
              </a:endParaRPr>
            </a:p>
          </p:txBody>
        </p:sp>
        <p:sp>
          <p:nvSpPr>
            <p:cNvPr id="49" name="矩形 48"/>
            <p:cNvSpPr/>
            <p:nvPr/>
          </p:nvSpPr>
          <p:spPr>
            <a:xfrm>
              <a:off x="3171505" y="3549752"/>
              <a:ext cx="1442045" cy="262658"/>
            </a:xfrm>
            <a:prstGeom prst="rect">
              <a:avLst/>
            </a:prstGeom>
          </p:spPr>
          <p:txBody>
            <a:bodyPr wrap="none">
              <a:spAutoFit/>
            </a:bodyPr>
            <a:lstStyle/>
            <a:p>
              <a:pPr algn="ctr">
                <a:lnSpc>
                  <a:spcPct val="120000"/>
                </a:lnSpc>
              </a:pPr>
              <a:r>
                <a:rPr lang="zh-CN" altLang="en-US" sz="1200" b="1" kern="0" dirty="0">
                  <a:solidFill>
                    <a:prstClr val="white"/>
                  </a:solidFill>
                  <a:latin typeface="+mn-ea"/>
                  <a:ea typeface="+mn-ea"/>
                </a:rPr>
                <a:t>自主可控生态使能平台</a:t>
              </a:r>
              <a:endParaRPr lang="zh-CN" altLang="en-US" sz="1200" b="1" kern="0" dirty="0">
                <a:solidFill>
                  <a:prstClr val="white"/>
                </a:solidFill>
                <a:latin typeface="+mn-ea"/>
                <a:ea typeface="+mn-ea"/>
              </a:endParaRPr>
            </a:p>
          </p:txBody>
        </p:sp>
        <p:sp>
          <p:nvSpPr>
            <p:cNvPr id="50" name="矩形 49"/>
            <p:cNvSpPr/>
            <p:nvPr/>
          </p:nvSpPr>
          <p:spPr>
            <a:xfrm>
              <a:off x="3887910" y="2974565"/>
              <a:ext cx="595036" cy="540767"/>
            </a:xfrm>
            <a:prstGeom prst="rect">
              <a:avLst/>
            </a:prstGeom>
          </p:spPr>
          <p:txBody>
            <a:bodyPr wrap="square">
              <a:spAutoFit/>
            </a:bodyPr>
            <a:lstStyle/>
            <a:p>
              <a:pPr algn="ctr"/>
              <a:r>
                <a:rPr lang="zh-CN" altLang="en-US" sz="1200" kern="0" dirty="0">
                  <a:solidFill>
                    <a:prstClr val="white"/>
                  </a:solidFill>
                  <a:latin typeface="+mn-ea"/>
                  <a:ea typeface="+mn-ea"/>
                </a:rPr>
                <a:t>产业</a:t>
              </a:r>
              <a:endParaRPr lang="en-US" altLang="zh-CN" sz="1200" kern="0" dirty="0">
                <a:solidFill>
                  <a:prstClr val="white"/>
                </a:solidFill>
                <a:latin typeface="+mn-ea"/>
                <a:ea typeface="+mn-ea"/>
              </a:endParaRPr>
            </a:p>
            <a:p>
              <a:pPr algn="ctr"/>
              <a:r>
                <a:rPr lang="zh-CN" altLang="en-US" sz="1200" kern="0" dirty="0" smtClean="0">
                  <a:solidFill>
                    <a:prstClr val="white"/>
                  </a:solidFill>
                  <a:latin typeface="+mn-ea"/>
                  <a:ea typeface="+mn-ea"/>
                </a:rPr>
                <a:t>协作</a:t>
              </a:r>
              <a:endParaRPr lang="en-US" altLang="zh-CN" sz="1200" kern="0" dirty="0" smtClean="0">
                <a:solidFill>
                  <a:prstClr val="white"/>
                </a:solidFill>
                <a:latin typeface="+mn-ea"/>
                <a:ea typeface="+mn-ea"/>
              </a:endParaRPr>
            </a:p>
            <a:p>
              <a:pPr algn="ctr"/>
              <a:r>
                <a:rPr lang="zh-CN" altLang="en-US" sz="1200" kern="0" dirty="0" smtClean="0">
                  <a:solidFill>
                    <a:prstClr val="white"/>
                  </a:solidFill>
                  <a:latin typeface="+mn-ea"/>
                  <a:ea typeface="+mn-ea"/>
                </a:rPr>
                <a:t>中心</a:t>
              </a:r>
              <a:endParaRPr lang="zh-CN" altLang="en-US" sz="1200" kern="0" dirty="0">
                <a:solidFill>
                  <a:prstClr val="white"/>
                </a:solidFill>
                <a:latin typeface="+mn-ea"/>
                <a:ea typeface="+mn-ea"/>
              </a:endParaRPr>
            </a:p>
          </p:txBody>
        </p:sp>
        <p:sp>
          <p:nvSpPr>
            <p:cNvPr id="51" name="矩形 50"/>
            <p:cNvSpPr/>
            <p:nvPr/>
          </p:nvSpPr>
          <p:spPr>
            <a:xfrm>
              <a:off x="5161736" y="2697133"/>
              <a:ext cx="798274" cy="386262"/>
            </a:xfrm>
            <a:prstGeom prst="rect">
              <a:avLst/>
            </a:prstGeom>
          </p:spPr>
          <p:txBody>
            <a:bodyPr wrap="none">
              <a:spAutoFit/>
            </a:bodyPr>
            <a:lstStyle/>
            <a:p>
              <a:pPr algn="ctr"/>
              <a:r>
                <a:rPr lang="zh-CN" altLang="en-US" sz="1200" kern="0" dirty="0">
                  <a:solidFill>
                    <a:prstClr val="white"/>
                  </a:solidFill>
                  <a:latin typeface="+mn-ea"/>
                  <a:ea typeface="+mn-ea"/>
                </a:rPr>
                <a:t>技术对外</a:t>
              </a:r>
              <a:endParaRPr lang="en-US" altLang="zh-CN" sz="1200" kern="0" dirty="0">
                <a:solidFill>
                  <a:prstClr val="white"/>
                </a:solidFill>
                <a:latin typeface="+mn-ea"/>
                <a:ea typeface="+mn-ea"/>
              </a:endParaRPr>
            </a:p>
            <a:p>
              <a:pPr algn="ctr"/>
              <a:r>
                <a:rPr lang="zh-CN" altLang="en-US" sz="1200" kern="0" dirty="0">
                  <a:solidFill>
                    <a:prstClr val="white"/>
                  </a:solidFill>
                  <a:latin typeface="+mn-ea"/>
                  <a:ea typeface="+mn-ea"/>
                </a:rPr>
                <a:t>依存度评估</a:t>
              </a:r>
              <a:endParaRPr lang="zh-CN" altLang="en-US" sz="1200" kern="0" dirty="0">
                <a:solidFill>
                  <a:prstClr val="white"/>
                </a:solidFill>
                <a:latin typeface="+mn-ea"/>
                <a:ea typeface="+mn-ea"/>
              </a:endParaRPr>
            </a:p>
          </p:txBody>
        </p:sp>
        <p:sp>
          <p:nvSpPr>
            <p:cNvPr id="52" name="矩形 51"/>
            <p:cNvSpPr/>
            <p:nvPr/>
          </p:nvSpPr>
          <p:spPr>
            <a:xfrm>
              <a:off x="6111555" y="2697133"/>
              <a:ext cx="697627" cy="386262"/>
            </a:xfrm>
            <a:prstGeom prst="rect">
              <a:avLst/>
            </a:prstGeom>
          </p:spPr>
          <p:txBody>
            <a:bodyPr wrap="square">
              <a:spAutoFit/>
            </a:bodyPr>
            <a:lstStyle/>
            <a:p>
              <a:pPr algn="ctr"/>
              <a:r>
                <a:rPr lang="zh-CN" altLang="en-US" sz="1200" kern="0" dirty="0">
                  <a:solidFill>
                    <a:prstClr val="white"/>
                  </a:solidFill>
                  <a:latin typeface="+mn-ea"/>
                  <a:ea typeface="+mn-ea"/>
                </a:rPr>
                <a:t>生态社区</a:t>
              </a:r>
              <a:endParaRPr lang="en-US" altLang="zh-CN" sz="1200" kern="0" dirty="0">
                <a:solidFill>
                  <a:prstClr val="white"/>
                </a:solidFill>
                <a:latin typeface="+mn-ea"/>
                <a:ea typeface="+mn-ea"/>
              </a:endParaRPr>
            </a:p>
            <a:p>
              <a:pPr algn="ctr"/>
              <a:r>
                <a:rPr lang="zh-CN" altLang="en-US" sz="1200" kern="0" dirty="0">
                  <a:solidFill>
                    <a:prstClr val="white"/>
                  </a:solidFill>
                  <a:latin typeface="+mn-ea"/>
                  <a:ea typeface="+mn-ea"/>
                </a:rPr>
                <a:t>评估</a:t>
              </a:r>
              <a:endParaRPr lang="zh-CN" altLang="en-US" sz="1200" kern="0" dirty="0">
                <a:solidFill>
                  <a:prstClr val="white"/>
                </a:solidFill>
                <a:latin typeface="+mn-ea"/>
                <a:ea typeface="+mn-ea"/>
              </a:endParaRPr>
            </a:p>
          </p:txBody>
        </p:sp>
        <p:sp>
          <p:nvSpPr>
            <p:cNvPr id="53" name="矩形 52"/>
            <p:cNvSpPr/>
            <p:nvPr/>
          </p:nvSpPr>
          <p:spPr>
            <a:xfrm>
              <a:off x="5199955" y="3059502"/>
              <a:ext cx="1592887" cy="231757"/>
            </a:xfrm>
            <a:prstGeom prst="rect">
              <a:avLst/>
            </a:prstGeom>
          </p:spPr>
          <p:txBody>
            <a:bodyPr wrap="square">
              <a:spAutoFit/>
            </a:bodyPr>
            <a:lstStyle/>
            <a:p>
              <a:pPr algn="ctr"/>
              <a:r>
                <a:rPr lang="zh-CN" altLang="en-US" sz="1200" kern="0" dirty="0">
                  <a:solidFill>
                    <a:prstClr val="white"/>
                  </a:solidFill>
                  <a:latin typeface="+mn-ea"/>
                  <a:ea typeface="+mn-ea"/>
                </a:rPr>
                <a:t>领域应用可用度评估</a:t>
              </a:r>
              <a:endParaRPr lang="zh-CN" altLang="en-US" sz="1200" kern="0" dirty="0">
                <a:solidFill>
                  <a:prstClr val="white"/>
                </a:solidFill>
                <a:latin typeface="+mn-ea"/>
                <a:ea typeface="+mn-ea"/>
              </a:endParaRPr>
            </a:p>
          </p:txBody>
        </p:sp>
        <p:sp>
          <p:nvSpPr>
            <p:cNvPr id="54" name="矩形 53"/>
            <p:cNvSpPr/>
            <p:nvPr/>
          </p:nvSpPr>
          <p:spPr>
            <a:xfrm>
              <a:off x="5199955" y="3288867"/>
              <a:ext cx="1592887" cy="231757"/>
            </a:xfrm>
            <a:prstGeom prst="rect">
              <a:avLst/>
            </a:prstGeom>
          </p:spPr>
          <p:txBody>
            <a:bodyPr wrap="square">
              <a:spAutoFit/>
            </a:bodyPr>
            <a:lstStyle/>
            <a:p>
              <a:pPr algn="ctr"/>
              <a:r>
                <a:rPr lang="zh-CN" altLang="en-US" sz="1200" kern="0" dirty="0">
                  <a:solidFill>
                    <a:prstClr val="white"/>
                  </a:solidFill>
                  <a:latin typeface="+mn-ea"/>
                  <a:ea typeface="+mn-ea"/>
                </a:rPr>
                <a:t>能力指标评估</a:t>
              </a:r>
              <a:endParaRPr lang="zh-CN" altLang="en-US" sz="1200" kern="0" dirty="0">
                <a:solidFill>
                  <a:prstClr val="white"/>
                </a:solidFill>
                <a:latin typeface="+mn-ea"/>
                <a:ea typeface="+mn-ea"/>
              </a:endParaRPr>
            </a:p>
          </p:txBody>
        </p:sp>
        <p:sp>
          <p:nvSpPr>
            <p:cNvPr id="55" name="矩形 54"/>
            <p:cNvSpPr/>
            <p:nvPr/>
          </p:nvSpPr>
          <p:spPr>
            <a:xfrm>
              <a:off x="1171633" y="2499475"/>
              <a:ext cx="1699552" cy="231757"/>
            </a:xfrm>
            <a:prstGeom prst="rect">
              <a:avLst/>
            </a:prstGeom>
          </p:spPr>
          <p:txBody>
            <a:bodyPr wrap="none">
              <a:spAutoFit/>
            </a:bodyPr>
            <a:lstStyle/>
            <a:p>
              <a:pPr algn="ctr"/>
              <a:r>
                <a:rPr lang="zh-CN" altLang="en-US" sz="1200" b="1" kern="0" dirty="0">
                  <a:solidFill>
                    <a:prstClr val="white"/>
                  </a:solidFill>
                  <a:latin typeface="+mn-ea"/>
                  <a:ea typeface="+mn-ea"/>
                </a:rPr>
                <a:t>自主可控核心产品研发平台</a:t>
              </a:r>
              <a:endParaRPr lang="zh-CN" altLang="en-US" sz="1200" b="1" kern="0" dirty="0">
                <a:solidFill>
                  <a:prstClr val="white"/>
                </a:solidFill>
                <a:latin typeface="+mn-ea"/>
                <a:ea typeface="+mn-ea"/>
              </a:endParaRPr>
            </a:p>
          </p:txBody>
        </p:sp>
        <p:sp>
          <p:nvSpPr>
            <p:cNvPr id="56" name="矩形 55"/>
            <p:cNvSpPr/>
            <p:nvPr/>
          </p:nvSpPr>
          <p:spPr>
            <a:xfrm>
              <a:off x="3330039" y="2602187"/>
              <a:ext cx="1184537" cy="262658"/>
            </a:xfrm>
            <a:prstGeom prst="rect">
              <a:avLst/>
            </a:prstGeom>
          </p:spPr>
          <p:txBody>
            <a:bodyPr wrap="none">
              <a:spAutoFit/>
            </a:bodyPr>
            <a:lstStyle/>
            <a:p>
              <a:pPr algn="ctr">
                <a:lnSpc>
                  <a:spcPct val="120000"/>
                </a:lnSpc>
              </a:pPr>
              <a:r>
                <a:rPr lang="zh-CN" altLang="en-US" sz="1200" b="1" kern="0" dirty="0">
                  <a:solidFill>
                    <a:prstClr val="white"/>
                  </a:solidFill>
                  <a:latin typeface="+mn-ea"/>
                  <a:ea typeface="+mn-ea"/>
                </a:rPr>
                <a:t>自主可控生态商城</a:t>
              </a:r>
              <a:endParaRPr lang="zh-CN" altLang="en-US" sz="1200" b="1" kern="0" dirty="0">
                <a:solidFill>
                  <a:prstClr val="white"/>
                </a:solidFill>
                <a:latin typeface="+mn-ea"/>
                <a:ea typeface="+mn-ea"/>
              </a:endParaRPr>
            </a:p>
          </p:txBody>
        </p:sp>
        <p:sp>
          <p:nvSpPr>
            <p:cNvPr id="57" name="矩形 56"/>
            <p:cNvSpPr/>
            <p:nvPr/>
          </p:nvSpPr>
          <p:spPr>
            <a:xfrm>
              <a:off x="5406267" y="2456897"/>
              <a:ext cx="1184537" cy="231757"/>
            </a:xfrm>
            <a:prstGeom prst="rect">
              <a:avLst/>
            </a:prstGeom>
          </p:spPr>
          <p:txBody>
            <a:bodyPr wrap="none">
              <a:spAutoFit/>
            </a:bodyPr>
            <a:lstStyle/>
            <a:p>
              <a:pPr algn="ctr"/>
              <a:r>
                <a:rPr lang="zh-CN" altLang="en-US" sz="1200" b="1" kern="0" dirty="0">
                  <a:solidFill>
                    <a:prstClr val="white"/>
                  </a:solidFill>
                  <a:latin typeface="+mn-ea"/>
                  <a:ea typeface="+mn-ea"/>
                </a:rPr>
                <a:t>自主可控评估平台</a:t>
              </a:r>
              <a:endParaRPr lang="zh-CN" altLang="en-US" sz="1200" b="1" kern="0" dirty="0">
                <a:solidFill>
                  <a:prstClr val="white"/>
                </a:solidFill>
                <a:latin typeface="+mn-ea"/>
                <a:ea typeface="+mn-ea"/>
              </a:endParaRPr>
            </a:p>
          </p:txBody>
        </p:sp>
      </p:grpSp>
      <p:sp>
        <p:nvSpPr>
          <p:cNvPr id="62" name="文本框 61"/>
          <p:cNvSpPr txBox="1"/>
          <p:nvPr/>
        </p:nvSpPr>
        <p:spPr>
          <a:xfrm>
            <a:off x="4738237" y="2055794"/>
            <a:ext cx="6761313" cy="528350"/>
          </a:xfrm>
          <a:prstGeom prst="rect">
            <a:avLst/>
          </a:prstGeom>
          <a:noFill/>
        </p:spPr>
        <p:txBody>
          <a:bodyPr wrap="square" rtlCol="0">
            <a:spAutoFit/>
          </a:bodyPr>
          <a:lstStyle/>
          <a:p>
            <a:pPr algn="ctr">
              <a:lnSpc>
                <a:spcPts val="3440"/>
              </a:lnSpc>
            </a:pPr>
            <a:r>
              <a:rPr lang="zh-CN" altLang="en-US" sz="1800" kern="0" dirty="0">
                <a:solidFill>
                  <a:srgbClr val="1D1D1A"/>
                </a:solidFill>
                <a:latin typeface="+mn-ea"/>
                <a:ea typeface="+mn-ea"/>
                <a:cs typeface="Arial" panose="020B0604020202020204" pitchFamily="34" charset="0"/>
              </a:rPr>
              <a:t>部署</a:t>
            </a:r>
            <a:r>
              <a:rPr lang="en-US" altLang="zh-CN" sz="1800" b="1" dirty="0" smtClean="0">
                <a:solidFill>
                  <a:srgbClr val="C00000"/>
                </a:solidFill>
                <a:latin typeface="+mn-ea"/>
                <a:ea typeface="+mn-ea"/>
                <a:cs typeface="Arial" panose="020B0604020202020204" pitchFamily="34" charset="0"/>
              </a:rPr>
              <a:t>150</a:t>
            </a:r>
            <a:r>
              <a:rPr lang="zh-CN" altLang="en-US" sz="1800" b="1" dirty="0" smtClean="0">
                <a:solidFill>
                  <a:srgbClr val="C00000"/>
                </a:solidFill>
                <a:latin typeface="+mn-ea"/>
                <a:ea typeface="+mn-ea"/>
                <a:cs typeface="Arial" panose="020B0604020202020204" pitchFamily="34" charset="0"/>
              </a:rPr>
              <a:t>台</a:t>
            </a:r>
            <a:r>
              <a:rPr lang="en-US" altLang="zh-CN" sz="1800" b="1" dirty="0">
                <a:solidFill>
                  <a:srgbClr val="C00000"/>
                </a:solidFill>
                <a:latin typeface="+mn-ea"/>
                <a:ea typeface="+mn-ea"/>
                <a:cs typeface="Arial" panose="020B0604020202020204" pitchFamily="34" charset="0"/>
              </a:rPr>
              <a:t>TaiShan</a:t>
            </a:r>
            <a:r>
              <a:rPr lang="zh-CN" altLang="en-US" sz="1800" b="1" dirty="0">
                <a:solidFill>
                  <a:srgbClr val="C00000"/>
                </a:solidFill>
                <a:latin typeface="+mn-ea"/>
                <a:ea typeface="+mn-ea"/>
                <a:cs typeface="Arial" panose="020B0604020202020204" pitchFamily="34" charset="0"/>
              </a:rPr>
              <a:t>服务器</a:t>
            </a:r>
            <a:r>
              <a:rPr lang="zh-CN" altLang="en-US" sz="1800" kern="0" dirty="0">
                <a:solidFill>
                  <a:srgbClr val="1D1D1A"/>
                </a:solidFill>
                <a:latin typeface="+mn-ea"/>
                <a:ea typeface="+mn-ea"/>
                <a:cs typeface="Arial" panose="020B0604020202020204" pitchFamily="34" charset="0"/>
              </a:rPr>
              <a:t>使能基础科研，生态开发</a:t>
            </a:r>
            <a:endParaRPr lang="zh-CN" altLang="en-US" sz="1800" kern="0" dirty="0">
              <a:solidFill>
                <a:srgbClr val="1D1D1A"/>
              </a:solidFill>
              <a:latin typeface="+mn-ea"/>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kern="0" dirty="0" smtClean="0">
                <a:solidFill>
                  <a:schemeClr val="bg1">
                    <a:lumMod val="50000"/>
                  </a:schemeClr>
                </a:solidFill>
              </a:rPr>
              <a:t>华为鲲鹏通用解决方案</a:t>
            </a:r>
            <a:endParaRPr lang="en-US" altLang="zh-CN" kern="0" dirty="0" smtClean="0">
              <a:solidFill>
                <a:schemeClr val="bg1">
                  <a:lumMod val="50000"/>
                </a:schemeClr>
              </a:solidFill>
            </a:endParaRPr>
          </a:p>
          <a:p>
            <a:r>
              <a:rPr lang="zh-CN" altLang="en-US" b="1" kern="0" dirty="0"/>
              <a:t>华为鲲鹏行业解决</a:t>
            </a:r>
            <a:r>
              <a:rPr lang="zh-CN" altLang="en-US" b="1" kern="0" dirty="0" smtClean="0"/>
              <a:t>方案</a:t>
            </a:r>
            <a:endParaRPr lang="en-US" altLang="zh-CN" b="1" kern="0" dirty="0" smtClean="0"/>
          </a:p>
          <a:p>
            <a:pPr lvl="1">
              <a:buClr>
                <a:schemeClr val="bg1">
                  <a:lumMod val="50000"/>
                </a:schemeClr>
              </a:buClr>
            </a:pPr>
            <a:r>
              <a:rPr lang="zh-CN" altLang="en-US" dirty="0">
                <a:solidFill>
                  <a:schemeClr val="bg1">
                    <a:lumMod val="50000"/>
                  </a:schemeClr>
                </a:solidFill>
                <a:latin typeface="+mn-ea"/>
              </a:rPr>
              <a:t>政府行业解决方案</a:t>
            </a:r>
            <a:endParaRPr lang="en-US" altLang="zh-CN" dirty="0">
              <a:solidFill>
                <a:schemeClr val="bg1">
                  <a:lumMod val="50000"/>
                </a:schemeClr>
              </a:solidFill>
              <a:latin typeface="+mn-ea"/>
            </a:endParaRPr>
          </a:p>
          <a:p>
            <a:pPr lvl="1">
              <a:buClr>
                <a:schemeClr val="bg1">
                  <a:lumMod val="50000"/>
                </a:schemeClr>
              </a:buClr>
              <a:buSzPct val="60000"/>
              <a:buFont typeface="Wingdings" panose="05000000000000000000" pitchFamily="2" charset="2"/>
              <a:buChar char="n"/>
            </a:pPr>
            <a:r>
              <a:rPr lang="zh-CN" altLang="en-US" dirty="0">
                <a:latin typeface="+mn-ea"/>
              </a:rPr>
              <a:t>金融行业解决方案</a:t>
            </a:r>
            <a:endParaRPr lang="en-US" altLang="zh-CN" dirty="0">
              <a:latin typeface="+mn-ea"/>
            </a:endParaRPr>
          </a:p>
          <a:p>
            <a:pPr lvl="1">
              <a:buClr>
                <a:schemeClr val="bg1">
                  <a:lumMod val="50000"/>
                </a:schemeClr>
              </a:buClr>
            </a:pPr>
            <a:r>
              <a:rPr lang="zh-CN" altLang="en-US" dirty="0">
                <a:solidFill>
                  <a:schemeClr val="bg1">
                    <a:lumMod val="50000"/>
                  </a:schemeClr>
                </a:solidFill>
                <a:latin typeface="+mn-ea"/>
              </a:rPr>
              <a:t>运营商行业解决方案</a:t>
            </a:r>
            <a:endParaRPr lang="en-US" altLang="zh-CN" dirty="0">
              <a:solidFill>
                <a:schemeClr val="bg1">
                  <a:lumMod val="50000"/>
                </a:schemeClr>
              </a:solidFill>
              <a:latin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基于鲲鹏计算平台：打造新一代</a:t>
            </a:r>
            <a:r>
              <a:rPr lang="zh-CN" altLang="en-US" sz="3200" dirty="0"/>
              <a:t>智慧金融平台</a:t>
            </a:r>
            <a:endParaRPr lang="zh-CN" altLang="en-US" sz="3200" dirty="0"/>
          </a:p>
        </p:txBody>
      </p:sp>
      <p:sp>
        <p:nvSpPr>
          <p:cNvPr id="4" name="文本占位符 3"/>
          <p:cNvSpPr>
            <a:spLocks noGrp="1"/>
          </p:cNvSpPr>
          <p:nvPr>
            <p:ph type="body" sz="quarter" idx="10"/>
          </p:nvPr>
        </p:nvSpPr>
        <p:spPr/>
        <p:txBody>
          <a:bodyPr/>
          <a:lstStyle/>
          <a:p>
            <a:endParaRPr lang="zh-CN" altLang="en-US"/>
          </a:p>
        </p:txBody>
      </p:sp>
      <p:sp>
        <p:nvSpPr>
          <p:cNvPr id="91" name="Oval 8"/>
          <p:cNvSpPr>
            <a:spLocks noChangeArrowheads="1"/>
          </p:cNvSpPr>
          <p:nvPr/>
        </p:nvSpPr>
        <p:spPr bwMode="auto">
          <a:xfrm>
            <a:off x="2320285" y="3646279"/>
            <a:ext cx="3523446" cy="769910"/>
          </a:xfrm>
          <a:prstGeom prst="rect">
            <a:avLst/>
          </a:prstGeom>
          <a:solidFill>
            <a:srgbClr val="FFFFFF">
              <a:lumMod val="95000"/>
            </a:srgbClr>
          </a:solidFill>
          <a:ln w="25400" cap="flat" cmpd="sng" algn="ctr">
            <a:solidFill>
              <a:schemeClr val="bg1">
                <a:lumMod val="50000"/>
              </a:schemeClr>
            </a:solidFill>
            <a:prstDash val="solid"/>
          </a:ln>
          <a:effectLst/>
        </p:spPr>
        <p:txBody>
          <a:bodyPr rot="0" spcFirstLastPara="0" vertOverflow="overflow" horzOverflow="overflow" vert="horz" wrap="square" lIns="121921" tIns="60960" rIns="121921" bIns="60960" numCol="1" spcCol="0" rtlCol="0" fromWordArt="0" anchor="ctr" anchorCtr="0" forceAA="0" compatLnSpc="1">
            <a:noAutofit/>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a:ln>
                <a:noFill/>
              </a:ln>
              <a:effectLst/>
              <a:uLnTx/>
              <a:uFillTx/>
              <a:latin typeface="+mn-ea"/>
              <a:ea typeface="+mn-ea"/>
            </a:endParaRPr>
          </a:p>
        </p:txBody>
      </p:sp>
      <p:pic>
        <p:nvPicPr>
          <p:cNvPr id="92" name="图片 17" descr="图片 17"/>
          <p:cNvPicPr>
            <a:picLocks noChangeAspect="1"/>
          </p:cNvPicPr>
          <p:nvPr/>
        </p:nvPicPr>
        <p:blipFill>
          <a:blip r:embed="rId1" cstate="screen"/>
          <a:srcRect/>
          <a:stretch>
            <a:fillRect/>
          </a:stretch>
        </p:blipFill>
        <p:spPr>
          <a:xfrm>
            <a:off x="2262896" y="4553013"/>
            <a:ext cx="3458824" cy="1241203"/>
          </a:xfrm>
          <a:prstGeom prst="rect">
            <a:avLst/>
          </a:prstGeom>
          <a:ln w="12700">
            <a:solidFill>
              <a:schemeClr val="bg1">
                <a:lumMod val="50000"/>
              </a:schemeClr>
            </a:solidFill>
            <a:miter lim="400000"/>
            <a:headEnd/>
            <a:tailEnd/>
          </a:ln>
        </p:spPr>
      </p:pic>
      <p:sp>
        <p:nvSpPr>
          <p:cNvPr id="93" name="椭圆 57"/>
          <p:cNvSpPr/>
          <p:nvPr/>
        </p:nvSpPr>
        <p:spPr>
          <a:xfrm>
            <a:off x="10168322" y="1261349"/>
            <a:ext cx="1295494" cy="503803"/>
          </a:xfrm>
          <a:prstGeom prst="snip2DiagRect">
            <a:avLst/>
          </a:prstGeom>
          <a:gradFill flip="none" rotWithShape="1">
            <a:gsLst>
              <a:gs pos="68000">
                <a:srgbClr val="00ADED">
                  <a:alpha val="0"/>
                </a:srgbClr>
              </a:gs>
              <a:gs pos="100000">
                <a:srgbClr val="00B0F0">
                  <a:alpha val="37000"/>
                </a:srgbClr>
              </a:gs>
            </a:gsLst>
            <a:path path="shape">
              <a:fillToRect l="50000" t="50000" r="50000" b="50000"/>
            </a:path>
            <a:tileRect/>
          </a:gradFill>
          <a:ln w="9525" cap="flat" cmpd="sng" algn="ctr">
            <a:gradFill flip="none" rotWithShape="1">
              <a:gsLst>
                <a:gs pos="0">
                  <a:srgbClr val="00FFFF"/>
                </a:gs>
                <a:gs pos="100000">
                  <a:srgbClr val="00ADED">
                    <a:alpha val="54000"/>
                  </a:srgbClr>
                </a:gs>
              </a:gsLst>
              <a:lin ang="16200000" scaled="1"/>
              <a:tileRect/>
            </a:gradFill>
            <a:prstDash val="solid"/>
            <a:miter lim="800000"/>
            <a:headEnd type="none" w="med" len="med"/>
            <a:tailEnd type="none" w="med" len="med"/>
          </a:ln>
          <a:effectLst>
            <a:outerShdw blurRad="76200" dist="63500" dir="8100000" algn="ctr" rotWithShape="0">
              <a:srgbClr val="000000">
                <a:alpha val="40000"/>
              </a:srgbClr>
            </a:outerShdw>
          </a:effectLst>
        </p:spPr>
        <p:txBody>
          <a:bodyPr wrap="square" lIns="0" tIns="0" rIns="0" bIns="0" anchor="ctr" anchorCtr="1"/>
          <a:lstStyle/>
          <a:p>
            <a:pPr marL="0" marR="0" lvl="0" indent="0" algn="ctr" defTabSz="913765"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rPr>
              <a:t>硬替代</a:t>
            </a:r>
            <a:endParaRPr kumimoji="0" lang="en-US" altLang="zh-CN"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endParaRPr>
          </a:p>
        </p:txBody>
      </p:sp>
      <p:sp>
        <p:nvSpPr>
          <p:cNvPr id="94" name="矩形 93"/>
          <p:cNvSpPr/>
          <p:nvPr/>
        </p:nvSpPr>
        <p:spPr>
          <a:xfrm>
            <a:off x="10416481" y="2110416"/>
            <a:ext cx="991678" cy="287103"/>
          </a:xfrm>
          <a:prstGeom prst="rect">
            <a:avLst/>
          </a:prstGeom>
          <a:noFill/>
          <a:ln w="12700" cap="flat" cmpd="sng" algn="ctr">
            <a:solidFill>
              <a:srgbClr val="1D1D1A"/>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办公支撑</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sp>
        <p:nvSpPr>
          <p:cNvPr id="95" name="矩形 94"/>
          <p:cNvSpPr/>
          <p:nvPr/>
        </p:nvSpPr>
        <p:spPr>
          <a:xfrm>
            <a:off x="10416481" y="2599624"/>
            <a:ext cx="991678" cy="290858"/>
          </a:xfrm>
          <a:prstGeom prst="rect">
            <a:avLst/>
          </a:prstGeom>
          <a:noFill/>
          <a:ln w="12700" cap="flat" cmpd="sng" algn="ctr">
            <a:solidFill>
              <a:srgbClr val="1D1D1A"/>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互联网银行</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sp>
        <p:nvSpPr>
          <p:cNvPr id="96" name="矩形 95"/>
          <p:cNvSpPr/>
          <p:nvPr/>
        </p:nvSpPr>
        <p:spPr>
          <a:xfrm>
            <a:off x="10415925" y="3088832"/>
            <a:ext cx="992233" cy="297747"/>
          </a:xfrm>
          <a:prstGeom prst="rect">
            <a:avLst/>
          </a:prstGeom>
          <a:noFill/>
          <a:ln w="12700" cap="flat" cmpd="sng" algn="ctr">
            <a:solidFill>
              <a:srgbClr val="1D1D1A"/>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经营分析</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sp>
        <p:nvSpPr>
          <p:cNvPr id="97" name="椭圆 57"/>
          <p:cNvSpPr/>
          <p:nvPr/>
        </p:nvSpPr>
        <p:spPr>
          <a:xfrm>
            <a:off x="10168322" y="4959809"/>
            <a:ext cx="1295494" cy="503803"/>
          </a:xfrm>
          <a:prstGeom prst="snip2DiagRect">
            <a:avLst/>
          </a:prstGeom>
          <a:gradFill flip="none" rotWithShape="1">
            <a:gsLst>
              <a:gs pos="68000">
                <a:srgbClr val="00ADED">
                  <a:alpha val="0"/>
                </a:srgbClr>
              </a:gs>
              <a:gs pos="100000">
                <a:srgbClr val="00B0F0">
                  <a:alpha val="37000"/>
                </a:srgbClr>
              </a:gs>
            </a:gsLst>
            <a:path path="shape">
              <a:fillToRect l="50000" t="50000" r="50000" b="50000"/>
            </a:path>
            <a:tileRect/>
          </a:gradFill>
          <a:ln w="9525" cap="flat" cmpd="sng" algn="ctr">
            <a:gradFill flip="none" rotWithShape="1">
              <a:gsLst>
                <a:gs pos="0">
                  <a:srgbClr val="00FFFF"/>
                </a:gs>
                <a:gs pos="100000">
                  <a:srgbClr val="00ADED">
                    <a:alpha val="54000"/>
                  </a:srgbClr>
                </a:gs>
              </a:gsLst>
              <a:lin ang="16200000" scaled="1"/>
              <a:tileRect/>
            </a:gradFill>
            <a:prstDash val="solid"/>
            <a:miter lim="800000"/>
            <a:headEnd type="none" w="med" len="med"/>
            <a:tailEnd type="none" w="med" len="med"/>
          </a:ln>
          <a:effectLst>
            <a:outerShdw blurRad="76200" dist="63500" dir="8100000" algn="ctr" rotWithShape="0">
              <a:srgbClr val="000000">
                <a:alpha val="40000"/>
              </a:srgbClr>
            </a:outerShdw>
          </a:effectLst>
        </p:spPr>
        <p:txBody>
          <a:bodyPr wrap="square" lIns="0" tIns="0" rIns="0" bIns="0" anchor="ctr" anchorCtr="1"/>
          <a:lstStyle/>
          <a:p>
            <a:pPr marL="0" marR="0" lvl="0" indent="0" algn="ctr" defTabSz="913765"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rPr>
              <a:t>准替代</a:t>
            </a:r>
            <a:endParaRPr kumimoji="0" lang="en-US" altLang="zh-CN"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endParaRPr>
          </a:p>
        </p:txBody>
      </p:sp>
      <p:sp>
        <p:nvSpPr>
          <p:cNvPr id="98" name="矩形 97"/>
          <p:cNvSpPr/>
          <p:nvPr/>
        </p:nvSpPr>
        <p:spPr>
          <a:xfrm>
            <a:off x="10415925" y="5668492"/>
            <a:ext cx="992234" cy="314796"/>
          </a:xfrm>
          <a:prstGeom prst="rect">
            <a:avLst/>
          </a:prstGeom>
          <a:noFill/>
          <a:ln w="12700" cap="flat" cmpd="sng" algn="ctr">
            <a:solidFill>
              <a:srgbClr val="1D1D1A"/>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核心应用</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cxnSp>
        <p:nvCxnSpPr>
          <p:cNvPr id="99" name="肘形连接符 98"/>
          <p:cNvCxnSpPr>
            <a:stCxn id="93" idx="2"/>
            <a:endCxn id="94" idx="1"/>
          </p:cNvCxnSpPr>
          <p:nvPr/>
        </p:nvCxnSpPr>
        <p:spPr>
          <a:xfrm rot="10800000" flipH="1" flipV="1">
            <a:off x="10168321" y="1513250"/>
            <a:ext cx="248159" cy="740717"/>
          </a:xfrm>
          <a:prstGeom prst="bentConnector3">
            <a:avLst>
              <a:gd name="adj1" fmla="val -92118"/>
            </a:avLst>
          </a:prstGeom>
          <a:noFill/>
          <a:ln w="6350" cap="flat" cmpd="sng" algn="ctr">
            <a:solidFill>
              <a:srgbClr val="00B0F0"/>
            </a:solidFill>
            <a:prstDash val="solid"/>
            <a:miter lim="800000"/>
          </a:ln>
          <a:effectLst/>
        </p:spPr>
      </p:cxnSp>
      <p:cxnSp>
        <p:nvCxnSpPr>
          <p:cNvPr id="100" name="肘形连接符 99"/>
          <p:cNvCxnSpPr>
            <a:stCxn id="93" idx="2"/>
            <a:endCxn id="95" idx="1"/>
          </p:cNvCxnSpPr>
          <p:nvPr/>
        </p:nvCxnSpPr>
        <p:spPr>
          <a:xfrm rot="10800000" flipH="1" flipV="1">
            <a:off x="10168321" y="1513251"/>
            <a:ext cx="248159" cy="1231802"/>
          </a:xfrm>
          <a:prstGeom prst="bentConnector3">
            <a:avLst>
              <a:gd name="adj1" fmla="val -92118"/>
            </a:avLst>
          </a:prstGeom>
          <a:noFill/>
          <a:ln w="6350" cap="flat" cmpd="sng" algn="ctr">
            <a:solidFill>
              <a:srgbClr val="00B0F0"/>
            </a:solidFill>
            <a:prstDash val="solid"/>
            <a:miter lim="800000"/>
          </a:ln>
          <a:effectLst/>
        </p:spPr>
      </p:cxnSp>
      <p:cxnSp>
        <p:nvCxnSpPr>
          <p:cNvPr id="101" name="肘形连接符 100"/>
          <p:cNvCxnSpPr>
            <a:stCxn id="93" idx="2"/>
            <a:endCxn id="96" idx="1"/>
          </p:cNvCxnSpPr>
          <p:nvPr/>
        </p:nvCxnSpPr>
        <p:spPr>
          <a:xfrm rot="10800000" flipH="1" flipV="1">
            <a:off x="10168321" y="1513250"/>
            <a:ext cx="247603" cy="1724455"/>
          </a:xfrm>
          <a:prstGeom prst="bentConnector3">
            <a:avLst>
              <a:gd name="adj1" fmla="val -92325"/>
            </a:avLst>
          </a:prstGeom>
          <a:noFill/>
          <a:ln w="6350" cap="flat" cmpd="sng" algn="ctr">
            <a:solidFill>
              <a:srgbClr val="00B0F0"/>
            </a:solidFill>
            <a:prstDash val="solid"/>
            <a:miter lim="800000"/>
          </a:ln>
          <a:effectLst/>
        </p:spPr>
      </p:cxnSp>
      <p:cxnSp>
        <p:nvCxnSpPr>
          <p:cNvPr id="102" name="肘形连接符 101"/>
          <p:cNvCxnSpPr>
            <a:stCxn id="97" idx="2"/>
            <a:endCxn id="98" idx="1"/>
          </p:cNvCxnSpPr>
          <p:nvPr/>
        </p:nvCxnSpPr>
        <p:spPr>
          <a:xfrm rot="10800000" flipH="1" flipV="1">
            <a:off x="10168321" y="5211710"/>
            <a:ext cx="247603" cy="614179"/>
          </a:xfrm>
          <a:prstGeom prst="bentConnector3">
            <a:avLst>
              <a:gd name="adj1" fmla="val -92325"/>
            </a:avLst>
          </a:prstGeom>
          <a:noFill/>
          <a:ln w="6350" cap="flat" cmpd="sng" algn="ctr">
            <a:solidFill>
              <a:srgbClr val="00B0F0"/>
            </a:solidFill>
            <a:prstDash val="solid"/>
            <a:miter lim="800000"/>
          </a:ln>
          <a:effectLst/>
        </p:spPr>
      </p:cxnSp>
      <p:sp>
        <p:nvSpPr>
          <p:cNvPr id="103" name="矩形 102"/>
          <p:cNvSpPr/>
          <p:nvPr/>
        </p:nvSpPr>
        <p:spPr>
          <a:xfrm>
            <a:off x="1118452" y="3643871"/>
            <a:ext cx="1007606" cy="2260479"/>
          </a:xfrm>
          <a:prstGeom prst="rect">
            <a:avLst/>
          </a:prstGeom>
          <a:solidFill>
            <a:srgbClr val="00B0F0"/>
          </a:solidFill>
          <a:ln w="12700" cap="flat" cmpd="sng" algn="ctr">
            <a:no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FFFFFF"/>
                </a:solidFill>
                <a:effectLst/>
                <a:uLnTx/>
                <a:uFillTx/>
                <a:latin typeface="+mn-ea"/>
                <a:ea typeface="+mn-ea"/>
                <a:cs typeface="+mn-cs"/>
              </a:rPr>
              <a:t>全栈软件</a:t>
            </a:r>
            <a:endParaRPr kumimoji="0" lang="en-US" altLang="zh-CN" sz="1400" b="1" i="0" u="none" strike="noStrike" kern="0" cap="none" spc="0" normalizeH="0" baseline="0" noProof="0" dirty="0" smtClean="0">
              <a:ln>
                <a:noFill/>
              </a:ln>
              <a:solidFill>
                <a:srgbClr val="FFFFFF"/>
              </a:solidFill>
              <a:effectLst/>
              <a:uLnTx/>
              <a:uFillTx/>
              <a:latin typeface="+mn-ea"/>
              <a:ea typeface="+mn-ea"/>
              <a:cs typeface="+mn-cs"/>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FFFFFF"/>
                </a:solidFill>
                <a:effectLst/>
                <a:uLnTx/>
                <a:uFillTx/>
                <a:latin typeface="+mn-ea"/>
                <a:ea typeface="+mn-ea"/>
                <a:cs typeface="+mn-cs"/>
              </a:rPr>
              <a:t>解决方案</a:t>
            </a:r>
            <a:endParaRPr kumimoji="0" lang="zh-CN" altLang="en-US" sz="1400" b="1" i="0" u="none" strike="noStrike" kern="0" cap="none" spc="0" normalizeH="0" baseline="0" noProof="0" dirty="0" smtClean="0">
              <a:ln>
                <a:noFill/>
              </a:ln>
              <a:solidFill>
                <a:srgbClr val="FFFFFF"/>
              </a:solidFill>
              <a:effectLst/>
              <a:uLnTx/>
              <a:uFillTx/>
              <a:latin typeface="+mn-ea"/>
              <a:ea typeface="+mn-ea"/>
              <a:cs typeface="+mn-cs"/>
            </a:endParaRPr>
          </a:p>
        </p:txBody>
      </p:sp>
      <p:sp>
        <p:nvSpPr>
          <p:cNvPr id="104" name="矩形 103"/>
          <p:cNvSpPr/>
          <p:nvPr/>
        </p:nvSpPr>
        <p:spPr>
          <a:xfrm>
            <a:off x="1131407" y="2559446"/>
            <a:ext cx="1007606" cy="952246"/>
          </a:xfrm>
          <a:prstGeom prst="rect">
            <a:avLst/>
          </a:prstGeom>
          <a:solidFill>
            <a:srgbClr val="00B0F0"/>
          </a:solidFill>
          <a:ln w="12700" cap="flat" cmpd="sng" algn="ctr">
            <a:no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FFFFFF"/>
                </a:solidFill>
                <a:effectLst/>
                <a:uLnTx/>
                <a:uFillTx/>
                <a:latin typeface="+mn-ea"/>
                <a:ea typeface="+mn-ea"/>
                <a:cs typeface="+mn-cs"/>
              </a:rPr>
              <a:t>开放生态</a:t>
            </a:r>
            <a:endParaRPr kumimoji="0" lang="zh-CN" altLang="en-US" sz="1400" b="1" i="0" u="none" strike="noStrike" kern="0" cap="none" spc="0" normalizeH="0" baseline="0" noProof="0" dirty="0" smtClean="0">
              <a:ln>
                <a:noFill/>
              </a:ln>
              <a:solidFill>
                <a:srgbClr val="FFFFFF"/>
              </a:solidFill>
              <a:effectLst/>
              <a:uLnTx/>
              <a:uFillTx/>
              <a:latin typeface="+mn-ea"/>
              <a:ea typeface="+mn-ea"/>
              <a:cs typeface="+mn-cs"/>
            </a:endParaRPr>
          </a:p>
        </p:txBody>
      </p:sp>
      <p:sp>
        <p:nvSpPr>
          <p:cNvPr id="105" name="矩形 104"/>
          <p:cNvSpPr/>
          <p:nvPr/>
        </p:nvSpPr>
        <p:spPr>
          <a:xfrm>
            <a:off x="1133932" y="1418384"/>
            <a:ext cx="1007606" cy="1008893"/>
          </a:xfrm>
          <a:prstGeom prst="rect">
            <a:avLst/>
          </a:prstGeom>
          <a:solidFill>
            <a:srgbClr val="00B0F0"/>
          </a:solidFill>
          <a:ln w="12700" cap="flat" cmpd="sng" algn="ctr">
            <a:no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FFFFFF"/>
                </a:solidFill>
                <a:effectLst/>
                <a:uLnTx/>
                <a:uFillTx/>
                <a:latin typeface="+mn-ea"/>
                <a:ea typeface="+mn-ea"/>
                <a:cs typeface="+mn-cs"/>
              </a:rPr>
              <a:t>全场景</a:t>
            </a:r>
            <a:endParaRPr kumimoji="0" lang="en-US" altLang="zh-CN" sz="1400" b="1" i="0" u="none" strike="noStrike" kern="0" cap="none" spc="0" normalizeH="0" baseline="0" noProof="0" dirty="0" smtClean="0">
              <a:ln>
                <a:noFill/>
              </a:ln>
              <a:solidFill>
                <a:srgbClr val="FFFFFF"/>
              </a:solidFill>
              <a:effectLst/>
              <a:uLnTx/>
              <a:uFillTx/>
              <a:latin typeface="+mn-ea"/>
              <a:ea typeface="+mn-ea"/>
              <a:cs typeface="+mn-cs"/>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FFFFFF"/>
                </a:solidFill>
                <a:effectLst/>
                <a:uLnTx/>
                <a:uFillTx/>
                <a:latin typeface="+mn-ea"/>
                <a:ea typeface="+mn-ea"/>
                <a:cs typeface="+mn-cs"/>
              </a:rPr>
              <a:t>金融</a:t>
            </a:r>
            <a:endParaRPr kumimoji="0" lang="zh-CN" altLang="en-US" sz="1400" b="1" i="0" u="none" strike="noStrike" kern="0" cap="none" spc="0" normalizeH="0" baseline="0" noProof="0" dirty="0" smtClean="0">
              <a:ln>
                <a:noFill/>
              </a:ln>
              <a:solidFill>
                <a:srgbClr val="FFFFFF"/>
              </a:solidFill>
              <a:effectLst/>
              <a:uLnTx/>
              <a:uFillTx/>
              <a:latin typeface="+mn-ea"/>
              <a:ea typeface="+mn-ea"/>
              <a:cs typeface="+mn-cs"/>
            </a:endParaRPr>
          </a:p>
        </p:txBody>
      </p:sp>
      <p:sp>
        <p:nvSpPr>
          <p:cNvPr id="106" name="矩形 105"/>
          <p:cNvSpPr/>
          <p:nvPr/>
        </p:nvSpPr>
        <p:spPr>
          <a:xfrm>
            <a:off x="2256611" y="3070000"/>
            <a:ext cx="7516631" cy="441693"/>
          </a:xfrm>
          <a:prstGeom prst="rect">
            <a:avLst/>
          </a:prstGeom>
          <a:no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07" name="矩形 106"/>
          <p:cNvSpPr/>
          <p:nvPr/>
        </p:nvSpPr>
        <p:spPr>
          <a:xfrm>
            <a:off x="5019543" y="3133907"/>
            <a:ext cx="863663" cy="305197"/>
          </a:xfrm>
          <a:prstGeom prst="rect">
            <a:avLst/>
          </a:prstGeom>
          <a:noFill/>
          <a:ln w="12700" cap="flat" cmpd="sng" algn="ctr">
            <a:solidFill>
              <a:schemeClr val="bg1"/>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err="1" smtClean="0">
                <a:ln>
                  <a:noFill/>
                </a:ln>
                <a:effectLst/>
                <a:uLnTx/>
                <a:uFillTx/>
                <a:latin typeface="+mn-ea"/>
                <a:ea typeface="+mn-ea"/>
                <a:cs typeface="+mn-cs"/>
              </a:rPr>
              <a:t>GaussDB</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08" name="矩形 107"/>
          <p:cNvSpPr/>
          <p:nvPr/>
        </p:nvSpPr>
        <p:spPr>
          <a:xfrm>
            <a:off x="7841186" y="3145016"/>
            <a:ext cx="863663" cy="305197"/>
          </a:xfrm>
          <a:prstGeom prst="rect">
            <a:avLst/>
          </a:prstGeom>
          <a:noFill/>
          <a:ln w="12700" cap="flat" cmpd="sng" algn="ctr">
            <a:solidFill>
              <a:schemeClr val="bg1"/>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华为</a:t>
            </a:r>
            <a:r>
              <a:rPr kumimoji="0" lang="en-US" altLang="zh-CN" sz="1200" i="0" u="none" strike="noStrike" kern="0" cap="none" spc="0" normalizeH="0" baseline="0" noProof="0" dirty="0" smtClean="0">
                <a:ln>
                  <a:noFill/>
                </a:ln>
                <a:effectLst/>
                <a:uLnTx/>
                <a:uFillTx/>
                <a:latin typeface="+mn-ea"/>
                <a:ea typeface="+mn-ea"/>
                <a:cs typeface="+mn-cs"/>
              </a:rPr>
              <a:t>JDK</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09" name="矩形 108"/>
          <p:cNvSpPr/>
          <p:nvPr/>
        </p:nvSpPr>
        <p:spPr>
          <a:xfrm>
            <a:off x="2260749" y="2559448"/>
            <a:ext cx="7512493" cy="441693"/>
          </a:xfrm>
          <a:prstGeom prst="rect">
            <a:avLst/>
          </a:prstGeom>
          <a:no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smtClean="0">
              <a:ln>
                <a:noFill/>
              </a:ln>
              <a:effectLst/>
              <a:uLnTx/>
              <a:uFillTx/>
              <a:latin typeface="+mn-ea"/>
              <a:ea typeface="+mn-ea"/>
              <a:cs typeface="+mn-cs"/>
            </a:endParaRPr>
          </a:p>
        </p:txBody>
      </p:sp>
      <p:pic>
        <p:nvPicPr>
          <p:cNvPr id="110" name="图片 109"/>
          <p:cNvPicPr/>
          <p:nvPr/>
        </p:nvPicPr>
        <p:blipFill>
          <a:blip r:embed="rId2" cstate="screen"/>
          <a:stretch>
            <a:fillRect/>
          </a:stretch>
        </p:blipFill>
        <p:spPr>
          <a:xfrm>
            <a:off x="6080984" y="2588465"/>
            <a:ext cx="935635" cy="339108"/>
          </a:xfrm>
          <a:prstGeom prst="rect">
            <a:avLst/>
          </a:prstGeom>
          <a:ln>
            <a:solidFill>
              <a:schemeClr val="bg1"/>
            </a:solidFill>
          </a:ln>
        </p:spPr>
      </p:pic>
      <p:pic>
        <p:nvPicPr>
          <p:cNvPr id="111" name="Picture 4" descr="ç¸å³å¾ç"/>
          <p:cNvPicPr>
            <a:picLocks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3271604" y="2615933"/>
            <a:ext cx="503803" cy="3391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2" name="Picture 30"/>
          <p:cNvPicPr/>
          <p:nvPr/>
        </p:nvPicPr>
        <p:blipFill>
          <a:blip r:embed="rId4" cstate="screen"/>
          <a:stretch>
            <a:fillRect/>
          </a:stretch>
        </p:blipFill>
        <p:spPr>
          <a:xfrm>
            <a:off x="8743150" y="3125774"/>
            <a:ext cx="431831" cy="339108"/>
          </a:xfrm>
          <a:prstGeom prst="rect">
            <a:avLst/>
          </a:prstGeom>
          <a:ln>
            <a:solidFill>
              <a:schemeClr val="bg1"/>
            </a:solidFill>
          </a:ln>
        </p:spPr>
      </p:pic>
      <p:pic>
        <p:nvPicPr>
          <p:cNvPr id="113" name="Picture 6" descr="C:\Users\s00408833.CHINA\AppData\Roaming\eSpace_Desktop\UserData\s00408833\imagefiles\D6BBE921-E9B4-4C88-9B20-5E5DD226773B.png"/>
          <p:cNvPicPr>
            <a:picLocks noChangeArrowheads="1"/>
          </p:cNvPicPr>
          <p:nvPr/>
        </p:nvPicPr>
        <p:blipFill>
          <a:blip r:embed="rId5" cstate="screen"/>
          <a:srcRect/>
          <a:stretch>
            <a:fillRect/>
          </a:stretch>
        </p:blipFill>
        <p:spPr bwMode="auto">
          <a:xfrm>
            <a:off x="5002621" y="2606851"/>
            <a:ext cx="935635" cy="3391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4" name="图片 113"/>
          <p:cNvPicPr/>
          <p:nvPr/>
        </p:nvPicPr>
        <p:blipFill>
          <a:blip r:embed="rId6" cstate="screen"/>
          <a:stretch>
            <a:fillRect/>
          </a:stretch>
        </p:blipFill>
        <p:spPr>
          <a:xfrm>
            <a:off x="3921197" y="2610739"/>
            <a:ext cx="935635" cy="339108"/>
          </a:xfrm>
          <a:prstGeom prst="rect">
            <a:avLst/>
          </a:prstGeom>
          <a:ln>
            <a:solidFill>
              <a:schemeClr val="bg1"/>
            </a:solidFill>
          </a:ln>
        </p:spPr>
      </p:pic>
      <p:pic>
        <p:nvPicPr>
          <p:cNvPr id="115" name="Picture 6" descr="Image result for ç¥å·ä¿¡æ¯ png"/>
          <p:cNvPicPr>
            <a:picLocks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168561" y="2487548"/>
            <a:ext cx="935635" cy="61039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16" name="矩形 115"/>
          <p:cNvSpPr/>
          <p:nvPr/>
        </p:nvSpPr>
        <p:spPr>
          <a:xfrm>
            <a:off x="9125495" y="2606188"/>
            <a:ext cx="647747" cy="276891"/>
          </a:xfrm>
          <a:prstGeom prst="rect">
            <a:avLst/>
          </a:prstGeom>
          <a:noFill/>
          <a:ln w="9525" cap="flat" cmpd="sng" algn="ctr">
            <a:solidFill>
              <a:schemeClr val="bg1"/>
            </a:solidFill>
            <a:prstDash val="solid"/>
          </a:ln>
          <a:effectLst/>
        </p:spPr>
        <p:txBody>
          <a:bodyPr wrap="square" rtlCol="0" anchor="ctr">
            <a:spAutoFit/>
          </a:bodyPr>
          <a:lstStyle/>
          <a:p>
            <a:pPr algn="ctr" defTabSz="1218565">
              <a:defRPr/>
            </a:pPr>
            <a:r>
              <a:rPr lang="en-US" altLang="zh-CN" sz="1200" kern="0" dirty="0">
                <a:latin typeface="+mn-ea"/>
                <a:ea typeface="+mn-ea"/>
              </a:rPr>
              <a:t>……</a:t>
            </a:r>
            <a:endParaRPr lang="en-US" altLang="zh-CN" sz="1200" kern="0" dirty="0">
              <a:latin typeface="+mn-ea"/>
              <a:ea typeface="+mn-ea"/>
            </a:endParaRPr>
          </a:p>
        </p:txBody>
      </p:sp>
      <p:sp>
        <p:nvSpPr>
          <p:cNvPr id="117" name="圆角矩形 116"/>
          <p:cNvSpPr/>
          <p:nvPr/>
        </p:nvSpPr>
        <p:spPr>
          <a:xfrm>
            <a:off x="2331398" y="1816884"/>
            <a:ext cx="962669" cy="539789"/>
          </a:xfrm>
          <a:prstGeom prst="roundRect">
            <a:avLst/>
          </a:prstGeom>
          <a:noFill/>
          <a:ln w="12700" cap="flat" cmpd="sng" algn="ctr">
            <a:solidFill>
              <a:schemeClr val="bg1">
                <a:lumMod val="5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办公支撑</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18" name="圆角矩形 117"/>
          <p:cNvSpPr/>
          <p:nvPr/>
        </p:nvSpPr>
        <p:spPr>
          <a:xfrm>
            <a:off x="3420533" y="1818359"/>
            <a:ext cx="4790592" cy="539789"/>
          </a:xfrm>
          <a:prstGeom prst="roundRect">
            <a:avLst/>
          </a:prstGeom>
          <a:noFill/>
          <a:ln w="12700" cap="flat" cmpd="sng" algn="ctr">
            <a:solidFill>
              <a:schemeClr val="bg1">
                <a:lumMod val="5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19" name="圆角矩形 118"/>
          <p:cNvSpPr/>
          <p:nvPr/>
        </p:nvSpPr>
        <p:spPr>
          <a:xfrm>
            <a:off x="8337592" y="1818359"/>
            <a:ext cx="1007446" cy="539789"/>
          </a:xfrm>
          <a:prstGeom prst="roundRect">
            <a:avLst/>
          </a:prstGeom>
          <a:noFill/>
          <a:ln w="12700" cap="flat" cmpd="sng" algn="ctr">
            <a:solidFill>
              <a:schemeClr val="bg1">
                <a:lumMod val="5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核心应用</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20" name="圆角矩形 119"/>
          <p:cNvSpPr/>
          <p:nvPr/>
        </p:nvSpPr>
        <p:spPr>
          <a:xfrm>
            <a:off x="2308011" y="2675046"/>
            <a:ext cx="902725" cy="220881"/>
          </a:xfrm>
          <a:prstGeom prst="roundRect">
            <a:avLst/>
          </a:prstGeom>
          <a:solidFill>
            <a:srgbClr val="CEE2E2"/>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应用软件</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21" name="圆角矩形 120"/>
          <p:cNvSpPr/>
          <p:nvPr/>
        </p:nvSpPr>
        <p:spPr>
          <a:xfrm>
            <a:off x="2355220" y="3150729"/>
            <a:ext cx="838536" cy="235850"/>
          </a:xfrm>
          <a:prstGeom prst="roundRect">
            <a:avLst/>
          </a:prstGeom>
          <a:solidFill>
            <a:srgbClr val="CEE2E2"/>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基础软件</a:t>
            </a:r>
            <a:endParaRPr kumimoji="0" lang="zh-CN" altLang="en-US" sz="1200" i="0" u="none" strike="noStrike" kern="0" cap="none" spc="0" normalizeH="0" baseline="0" noProof="0" dirty="0" smtClean="0">
              <a:ln>
                <a:noFill/>
              </a:ln>
              <a:effectLst/>
              <a:uLnTx/>
              <a:uFillTx/>
              <a:latin typeface="+mn-ea"/>
              <a:ea typeface="+mn-ea"/>
              <a:cs typeface="+mn-cs"/>
            </a:endParaRPr>
          </a:p>
        </p:txBody>
      </p:sp>
      <p:pic>
        <p:nvPicPr>
          <p:cNvPr id="122" name="Picture 2" descr="Image result for 中标麒麟"/>
          <p:cNvPicPr>
            <a:picLocks noChangeArrowheads="1"/>
          </p:cNvPicPr>
          <p:nvPr/>
        </p:nvPicPr>
        <p:blipFill>
          <a:blip r:embed="rId8" cstate="screen">
            <a:clrChange>
              <a:clrFrom>
                <a:srgbClr val="FDFFFE"/>
              </a:clrFrom>
              <a:clrTo>
                <a:srgbClr val="FDFFFE">
                  <a:alpha val="0"/>
                </a:srgbClr>
              </a:clrTo>
            </a:clrChange>
          </a:blip>
          <a:srcRect/>
          <a:stretch>
            <a:fillRect/>
          </a:stretch>
        </p:blipFill>
        <p:spPr bwMode="auto">
          <a:xfrm>
            <a:off x="3311354" y="3125774"/>
            <a:ext cx="431831" cy="3391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3" name="图片 122"/>
          <p:cNvPicPr/>
          <p:nvPr/>
        </p:nvPicPr>
        <p:blipFill>
          <a:blip r:embed="rId9" cstate="screen"/>
          <a:stretch>
            <a:fillRect/>
          </a:stretch>
        </p:blipFill>
        <p:spPr>
          <a:xfrm>
            <a:off x="4092285" y="3121059"/>
            <a:ext cx="647747" cy="339108"/>
          </a:xfrm>
          <a:prstGeom prst="rect">
            <a:avLst/>
          </a:prstGeom>
          <a:ln>
            <a:solidFill>
              <a:schemeClr val="bg1"/>
            </a:solidFill>
          </a:ln>
        </p:spPr>
      </p:pic>
      <p:pic>
        <p:nvPicPr>
          <p:cNvPr id="124" name="图片 123"/>
          <p:cNvPicPr/>
          <p:nvPr/>
        </p:nvPicPr>
        <p:blipFill>
          <a:blip r:embed="rId10" cstate="screen"/>
          <a:stretch>
            <a:fillRect/>
          </a:stretch>
        </p:blipFill>
        <p:spPr>
          <a:xfrm>
            <a:off x="6189626" y="3128565"/>
            <a:ext cx="647747" cy="305197"/>
          </a:xfrm>
          <a:prstGeom prst="rect">
            <a:avLst/>
          </a:prstGeom>
          <a:noFill/>
          <a:ln>
            <a:solidFill>
              <a:schemeClr val="bg1"/>
            </a:solidFill>
          </a:ln>
        </p:spPr>
      </p:pic>
      <p:pic>
        <p:nvPicPr>
          <p:cNvPr id="125" name="图片 124"/>
          <p:cNvPicPr/>
          <p:nvPr/>
        </p:nvPicPr>
        <p:blipFill rotWithShape="1">
          <a:blip r:embed="rId11" cstate="screen"/>
          <a:srcRect l="7844" t="28370" r="10452" b="37512"/>
          <a:stretch>
            <a:fillRect/>
          </a:stretch>
        </p:blipFill>
        <p:spPr>
          <a:xfrm>
            <a:off x="7011497" y="3145016"/>
            <a:ext cx="719719" cy="271286"/>
          </a:xfrm>
          <a:prstGeom prst="rect">
            <a:avLst/>
          </a:prstGeom>
          <a:ln>
            <a:solidFill>
              <a:schemeClr val="bg1"/>
            </a:solidFill>
          </a:ln>
        </p:spPr>
      </p:pic>
      <p:sp>
        <p:nvSpPr>
          <p:cNvPr id="126" name="矩形 125"/>
          <p:cNvSpPr/>
          <p:nvPr/>
        </p:nvSpPr>
        <p:spPr>
          <a:xfrm>
            <a:off x="9089679" y="3147432"/>
            <a:ext cx="647747" cy="276891"/>
          </a:xfrm>
          <a:prstGeom prst="rect">
            <a:avLst/>
          </a:prstGeom>
          <a:noFill/>
          <a:ln w="9525" cap="flat" cmpd="sng" algn="ctr">
            <a:solidFill>
              <a:schemeClr val="bg1"/>
            </a:solidFill>
            <a:prstDash val="solid"/>
          </a:ln>
          <a:effectLst/>
        </p:spPr>
        <p:txBody>
          <a:bodyPr wrap="square" rtlCol="0" anchor="ctr">
            <a:spAutoFit/>
          </a:bodyPr>
          <a:lstStyle/>
          <a:p>
            <a:pPr algn="ctr" defTabSz="1218565">
              <a:defRPr/>
            </a:pPr>
            <a:r>
              <a:rPr lang="en-US" altLang="zh-CN" sz="1200" kern="0" dirty="0">
                <a:latin typeface="+mn-ea"/>
                <a:ea typeface="+mn-ea"/>
              </a:rPr>
              <a:t>……</a:t>
            </a:r>
            <a:endParaRPr lang="en-US" altLang="zh-CN" sz="1200" kern="0" dirty="0">
              <a:latin typeface="+mn-ea"/>
              <a:ea typeface="+mn-ea"/>
            </a:endParaRPr>
          </a:p>
        </p:txBody>
      </p:sp>
      <p:sp>
        <p:nvSpPr>
          <p:cNvPr id="127" name="矩形 126"/>
          <p:cNvSpPr/>
          <p:nvPr/>
        </p:nvSpPr>
        <p:spPr>
          <a:xfrm>
            <a:off x="2267724" y="1418384"/>
            <a:ext cx="7516631" cy="1023909"/>
          </a:xfrm>
          <a:prstGeom prst="rect">
            <a:avLst/>
          </a:prstGeom>
          <a:no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28" name="对角圆角矩形 127"/>
          <p:cNvSpPr/>
          <p:nvPr/>
        </p:nvSpPr>
        <p:spPr>
          <a:xfrm>
            <a:off x="2349458" y="1477264"/>
            <a:ext cx="1439438" cy="287888"/>
          </a:xfrm>
          <a:prstGeom prst="round2DiagRect">
            <a:avLst/>
          </a:prstGeom>
          <a:solidFill>
            <a:schemeClr val="accent6">
              <a:lumMod val="60000"/>
              <a:lumOff val="40000"/>
              <a:alpha val="7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银行</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29" name="对角圆角矩形 128"/>
          <p:cNvSpPr/>
          <p:nvPr/>
        </p:nvSpPr>
        <p:spPr>
          <a:xfrm>
            <a:off x="4201505" y="1477264"/>
            <a:ext cx="1439438" cy="287888"/>
          </a:xfrm>
          <a:prstGeom prst="round2DiagRect">
            <a:avLst/>
          </a:prstGeom>
          <a:solidFill>
            <a:schemeClr val="accent6">
              <a:lumMod val="60000"/>
              <a:lumOff val="40000"/>
              <a:alpha val="7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保险</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30" name="对角圆角矩形 129"/>
          <p:cNvSpPr/>
          <p:nvPr/>
        </p:nvSpPr>
        <p:spPr>
          <a:xfrm>
            <a:off x="6053552" y="1477264"/>
            <a:ext cx="1439438" cy="287888"/>
          </a:xfrm>
          <a:prstGeom prst="round2DiagRect">
            <a:avLst/>
          </a:prstGeom>
          <a:solidFill>
            <a:schemeClr val="accent6">
              <a:lumMod val="60000"/>
              <a:lumOff val="40000"/>
              <a:alpha val="7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证券</a:t>
            </a:r>
            <a:endParaRPr kumimoji="0" lang="zh-CN" altLang="en-US" sz="1200" i="0" u="none" strike="noStrike" kern="0" cap="none" spc="0" normalizeH="0" baseline="0" noProof="0" dirty="0" smtClean="0">
              <a:ln>
                <a:noFill/>
              </a:ln>
              <a:effectLst/>
              <a:uLnTx/>
              <a:uFillTx/>
              <a:latin typeface="+mn-ea"/>
              <a:ea typeface="+mn-ea"/>
              <a:cs typeface="+mn-cs"/>
            </a:endParaRPr>
          </a:p>
        </p:txBody>
      </p:sp>
      <p:pic>
        <p:nvPicPr>
          <p:cNvPr id="131" name="Picture 2" descr="C:\Users\s00408833.CHINA\AppData\Roaming\eSpace_Desktop\UserData\s00408833\imagefiles\9B05C44E-BB99-498C-A4EE-C863F1DB9CD6.png"/>
          <p:cNvPicPr>
            <a:picLocks noChangeArrowheads="1"/>
          </p:cNvPicPr>
          <p:nvPr/>
        </p:nvPicPr>
        <p:blipFill>
          <a:blip r:embed="rId12" cstate="screen"/>
          <a:srcRect/>
          <a:stretch>
            <a:fillRect/>
          </a:stretch>
        </p:blipFill>
        <p:spPr bwMode="auto">
          <a:xfrm>
            <a:off x="8209249" y="2652999"/>
            <a:ext cx="935635" cy="2878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2" name="椭圆 57"/>
          <p:cNvSpPr/>
          <p:nvPr/>
        </p:nvSpPr>
        <p:spPr>
          <a:xfrm>
            <a:off x="10168322" y="3622318"/>
            <a:ext cx="1295494" cy="503803"/>
          </a:xfrm>
          <a:prstGeom prst="snip2DiagRect">
            <a:avLst/>
          </a:prstGeom>
          <a:gradFill flip="none" rotWithShape="1">
            <a:gsLst>
              <a:gs pos="68000">
                <a:srgbClr val="00ADED">
                  <a:alpha val="0"/>
                </a:srgbClr>
              </a:gs>
              <a:gs pos="100000">
                <a:srgbClr val="00B0F0">
                  <a:alpha val="37000"/>
                </a:srgbClr>
              </a:gs>
            </a:gsLst>
            <a:path path="shape">
              <a:fillToRect l="50000" t="50000" r="50000" b="50000"/>
            </a:path>
            <a:tileRect/>
          </a:gradFill>
          <a:ln w="9525" cap="flat" cmpd="sng" algn="ctr">
            <a:gradFill flip="none" rotWithShape="1">
              <a:gsLst>
                <a:gs pos="0">
                  <a:srgbClr val="00FFFF"/>
                </a:gs>
                <a:gs pos="100000">
                  <a:srgbClr val="00ADED">
                    <a:alpha val="54000"/>
                  </a:srgbClr>
                </a:gs>
              </a:gsLst>
              <a:lin ang="16200000" scaled="1"/>
              <a:tileRect/>
            </a:gradFill>
            <a:prstDash val="solid"/>
            <a:miter lim="800000"/>
            <a:headEnd type="none" w="med" len="med"/>
            <a:tailEnd type="none" w="med" len="med"/>
          </a:ln>
          <a:effectLst>
            <a:outerShdw blurRad="76200" dist="63500" dir="8100000" algn="ctr" rotWithShape="0">
              <a:srgbClr val="000000">
                <a:alpha val="40000"/>
              </a:srgbClr>
            </a:outerShdw>
          </a:effectLst>
        </p:spPr>
        <p:txBody>
          <a:bodyPr wrap="square" lIns="0" tIns="0" rIns="0" bIns="0" anchor="ctr" anchorCtr="1"/>
          <a:lstStyle/>
          <a:p>
            <a:pPr marL="0" marR="0" lvl="0" indent="0" algn="ctr" defTabSz="913765" eaLnBrk="1"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rPr>
              <a:t>软替代</a:t>
            </a:r>
            <a:endParaRPr kumimoji="0" lang="en-US" altLang="zh-CN" sz="1600" i="0" u="none" strike="noStrike" kern="0" cap="none" spc="0" normalizeH="0" baseline="0" noProof="0" dirty="0" smtClean="0">
              <a:ln>
                <a:noFill/>
              </a:ln>
              <a:uLnTx/>
              <a:uFillTx/>
              <a:latin typeface="+mn-ea"/>
              <a:ea typeface="+mn-ea"/>
              <a:cs typeface="Arial" panose="020B0604020202020204" pitchFamily="34" charset="0"/>
              <a:sym typeface="Calibri" panose="020F0502020204030204"/>
            </a:endParaRPr>
          </a:p>
        </p:txBody>
      </p:sp>
      <p:sp>
        <p:nvSpPr>
          <p:cNvPr id="133" name="矩形 132"/>
          <p:cNvSpPr/>
          <p:nvPr/>
        </p:nvSpPr>
        <p:spPr>
          <a:xfrm>
            <a:off x="10415925" y="4469816"/>
            <a:ext cx="992234" cy="285114"/>
          </a:xfrm>
          <a:prstGeom prst="rect">
            <a:avLst/>
          </a:prstGeom>
          <a:noFill/>
          <a:ln w="12700" cap="flat" cmpd="sng" algn="ctr">
            <a:solidFill>
              <a:srgbClr val="1D1D1A"/>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交易</a:t>
            </a:r>
            <a:r>
              <a:rPr kumimoji="0" lang="en-US" altLang="zh-CN" sz="1200" b="0" i="0" u="none" strike="noStrike" kern="0" cap="none" spc="0" normalizeH="0" baseline="0" noProof="0" dirty="0" smtClean="0">
                <a:ln>
                  <a:noFill/>
                </a:ln>
                <a:solidFill>
                  <a:srgbClr val="1D1D1A"/>
                </a:solidFill>
                <a:effectLst/>
                <a:uLnTx/>
                <a:uFillTx/>
                <a:latin typeface="+mn-ea"/>
                <a:ea typeface="+mn-ea"/>
                <a:cs typeface="+mn-cs"/>
              </a:rPr>
              <a:t>/</a:t>
            </a: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渠道</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cxnSp>
        <p:nvCxnSpPr>
          <p:cNvPr id="134" name="肘形连接符 133"/>
          <p:cNvCxnSpPr>
            <a:stCxn id="132" idx="2"/>
            <a:endCxn id="133" idx="1"/>
          </p:cNvCxnSpPr>
          <p:nvPr/>
        </p:nvCxnSpPr>
        <p:spPr>
          <a:xfrm rot="10800000" flipH="1" flipV="1">
            <a:off x="10168321" y="3874219"/>
            <a:ext cx="247603" cy="738153"/>
          </a:xfrm>
          <a:prstGeom prst="bentConnector3">
            <a:avLst>
              <a:gd name="adj1" fmla="val -92325"/>
            </a:avLst>
          </a:prstGeom>
          <a:noFill/>
          <a:ln w="6350" cap="flat" cmpd="sng" algn="ctr">
            <a:solidFill>
              <a:srgbClr val="00B0F0"/>
            </a:solidFill>
            <a:prstDash val="solid"/>
            <a:miter lim="800000"/>
          </a:ln>
          <a:effectLst/>
        </p:spPr>
      </p:cxnSp>
      <p:sp>
        <p:nvSpPr>
          <p:cNvPr id="135" name="矩形 134"/>
          <p:cNvSpPr/>
          <p:nvPr/>
        </p:nvSpPr>
        <p:spPr>
          <a:xfrm>
            <a:off x="3468804" y="1897608"/>
            <a:ext cx="1109628" cy="389828"/>
          </a:xfrm>
          <a:prstGeom prst="rect">
            <a:avLst/>
          </a:prstGeom>
          <a:solidFill>
            <a:schemeClr val="accent6">
              <a:lumMod val="60000"/>
              <a:lumOff val="40000"/>
            </a:schemeClr>
          </a:solidFill>
          <a:ln w="12700" cap="flat" cmpd="sng" algn="ctr">
            <a:solidFill>
              <a:schemeClr val="bg1">
                <a:lumMod val="50000"/>
              </a:schemeClr>
            </a:solidFill>
            <a:prstDash val="solid"/>
            <a:miter lim="800000"/>
          </a:ln>
          <a:effectLst/>
        </p:spPr>
        <p:txBody>
          <a:bodyPr rtlCol="0" anchor="ctr"/>
          <a:lstStyle/>
          <a:p>
            <a:pPr algn="ctr" fontAlgn="auto">
              <a:spcBef>
                <a:spcPts val="0"/>
              </a:spcBef>
              <a:spcAft>
                <a:spcPts val="0"/>
              </a:spcAft>
            </a:pPr>
            <a:r>
              <a:rPr lang="zh-CN" altLang="en-US" sz="1200" kern="0" dirty="0">
                <a:latin typeface="+mn-ea"/>
                <a:ea typeface="+mn-ea"/>
              </a:rPr>
              <a:t>一般应用</a:t>
            </a:r>
            <a:endParaRPr lang="en-US" altLang="zh-CN" sz="1200" kern="0" dirty="0">
              <a:latin typeface="+mn-ea"/>
              <a:ea typeface="+mn-ea"/>
            </a:endParaRPr>
          </a:p>
        </p:txBody>
      </p:sp>
      <p:sp>
        <p:nvSpPr>
          <p:cNvPr id="136" name="圆角矩形 135"/>
          <p:cNvSpPr/>
          <p:nvPr/>
        </p:nvSpPr>
        <p:spPr>
          <a:xfrm>
            <a:off x="7050099" y="1891591"/>
            <a:ext cx="1079578" cy="395845"/>
          </a:xfrm>
          <a:prstGeom prst="roundRect">
            <a:avLst/>
          </a:prstGeom>
          <a:solidFill>
            <a:schemeClr val="accent6">
              <a:lumMod val="60000"/>
              <a:lumOff val="4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互联网银行</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37" name="圆角矩形 136"/>
          <p:cNvSpPr/>
          <p:nvPr/>
        </p:nvSpPr>
        <p:spPr>
          <a:xfrm>
            <a:off x="4659880" y="1893570"/>
            <a:ext cx="1079578" cy="395845"/>
          </a:xfrm>
          <a:prstGeom prst="roundRect">
            <a:avLst/>
          </a:prstGeom>
          <a:solidFill>
            <a:schemeClr val="accent6">
              <a:lumMod val="60000"/>
              <a:lumOff val="4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经营分析</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38" name="圆角矩形 137"/>
          <p:cNvSpPr/>
          <p:nvPr/>
        </p:nvSpPr>
        <p:spPr>
          <a:xfrm>
            <a:off x="5849634" y="1897608"/>
            <a:ext cx="1079578" cy="395845"/>
          </a:xfrm>
          <a:prstGeom prst="roundRect">
            <a:avLst/>
          </a:prstGeom>
          <a:solidFill>
            <a:schemeClr val="accent6">
              <a:lumMod val="60000"/>
              <a:lumOff val="4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交易</a:t>
            </a:r>
            <a:r>
              <a:rPr kumimoji="0" lang="en-US" altLang="zh-CN" sz="1200" i="0" u="none" strike="noStrike" kern="0" cap="none" spc="0" normalizeH="0" baseline="0" noProof="0" dirty="0" smtClean="0">
                <a:ln>
                  <a:noFill/>
                </a:ln>
                <a:effectLst/>
                <a:uLnTx/>
                <a:uFillTx/>
                <a:latin typeface="+mn-ea"/>
                <a:ea typeface="+mn-ea"/>
                <a:cs typeface="+mn-cs"/>
              </a:rPr>
              <a:t>/</a:t>
            </a:r>
            <a:r>
              <a:rPr kumimoji="0" lang="zh-CN" altLang="en-US" sz="1200" i="0" u="none" strike="noStrike" kern="0" cap="none" spc="0" normalizeH="0" baseline="0" noProof="0" dirty="0" smtClean="0">
                <a:ln>
                  <a:noFill/>
                </a:ln>
                <a:effectLst/>
                <a:uLnTx/>
                <a:uFillTx/>
                <a:latin typeface="+mn-ea"/>
                <a:ea typeface="+mn-ea"/>
                <a:cs typeface="+mn-cs"/>
              </a:rPr>
              <a:t>渠道</a:t>
            </a:r>
            <a:endParaRPr kumimoji="0" lang="zh-CN" altLang="en-US" sz="1200" i="0" u="none" strike="noStrike" kern="0" cap="none" spc="0" normalizeH="0" baseline="0" noProof="0" dirty="0" smtClean="0">
              <a:ln>
                <a:noFill/>
              </a:ln>
              <a:effectLst/>
              <a:uLnTx/>
              <a:uFillTx/>
              <a:latin typeface="+mn-ea"/>
              <a:ea typeface="+mn-ea"/>
              <a:cs typeface="+mn-cs"/>
            </a:endParaRPr>
          </a:p>
        </p:txBody>
      </p:sp>
      <p:sp>
        <p:nvSpPr>
          <p:cNvPr id="139" name="对角圆角矩形 138"/>
          <p:cNvSpPr/>
          <p:nvPr/>
        </p:nvSpPr>
        <p:spPr>
          <a:xfrm>
            <a:off x="7905599" y="1477264"/>
            <a:ext cx="1439438" cy="287888"/>
          </a:xfrm>
          <a:prstGeom prst="round2DiagRect">
            <a:avLst/>
          </a:prstGeom>
          <a:solidFill>
            <a:schemeClr val="accent6">
              <a:lumMod val="60000"/>
              <a:lumOff val="40000"/>
              <a:alpha val="70000"/>
            </a:schemeClr>
          </a:solidFill>
          <a:ln w="12700" cap="flat" cmpd="sng" algn="ctr">
            <a:solidFill>
              <a:schemeClr val="bg1">
                <a:lumMod val="50000"/>
              </a:schemeClr>
            </a:solidFill>
            <a:prstDash val="solid"/>
            <a:miter lim="800000"/>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cs typeface="+mn-cs"/>
              </a:rPr>
              <a:t>第三方支付</a:t>
            </a:r>
            <a:endParaRPr kumimoji="0" lang="zh-CN" altLang="en-US" sz="1200" i="0" u="none" strike="noStrike" kern="0" cap="none" spc="0" normalizeH="0" baseline="0" noProof="0" dirty="0" smtClean="0">
              <a:ln>
                <a:noFill/>
              </a:ln>
              <a:effectLst/>
              <a:uLnTx/>
              <a:uFillTx/>
              <a:latin typeface="+mn-ea"/>
              <a:ea typeface="+mn-ea"/>
              <a:cs typeface="+mn-cs"/>
            </a:endParaRPr>
          </a:p>
        </p:txBody>
      </p:sp>
      <p:pic>
        <p:nvPicPr>
          <p:cNvPr id="140" name="Picture 2" descr="Picture 2"/>
          <p:cNvPicPr>
            <a:picLocks noChangeAspect="1"/>
          </p:cNvPicPr>
          <p:nvPr/>
        </p:nvPicPr>
        <p:blipFill>
          <a:blip r:embed="rId13"/>
          <a:stretch>
            <a:fillRect/>
          </a:stretch>
        </p:blipFill>
        <p:spPr>
          <a:xfrm>
            <a:off x="6098602" y="4547432"/>
            <a:ext cx="3535219" cy="1218196"/>
          </a:xfrm>
          <a:prstGeom prst="rect">
            <a:avLst/>
          </a:prstGeom>
          <a:ln w="12700" cap="flat">
            <a:solidFill>
              <a:schemeClr val="bg1">
                <a:lumMod val="50000"/>
              </a:schemeClr>
            </a:solidFill>
            <a:miter lim="400000"/>
            <a:headEnd/>
            <a:tailEnd/>
          </a:ln>
          <a:effectLst/>
        </p:spPr>
      </p:pic>
      <p:grpSp>
        <p:nvGrpSpPr>
          <p:cNvPr id="142" name="组合 141"/>
          <p:cNvGrpSpPr/>
          <p:nvPr/>
        </p:nvGrpSpPr>
        <p:grpSpPr>
          <a:xfrm>
            <a:off x="6716574" y="4838543"/>
            <a:ext cx="675428" cy="337173"/>
            <a:chOff x="3904821" y="6699870"/>
            <a:chExt cx="1482830" cy="740228"/>
          </a:xfrm>
        </p:grpSpPr>
        <p:sp>
          <p:nvSpPr>
            <p:cNvPr id="143" name="矩形 12"/>
            <p:cNvSpPr txBox="1"/>
            <p:nvPr/>
          </p:nvSpPr>
          <p:spPr>
            <a:xfrm>
              <a:off x="4519968" y="6842889"/>
              <a:ext cx="867683" cy="506763"/>
            </a:xfrm>
            <a:prstGeom prst="rect">
              <a:avLst/>
            </a:prstGeom>
            <a:ln w="12700">
              <a:noFill/>
              <a:miter lim="400000"/>
            </a:ln>
          </p:spPr>
          <p:txBody>
            <a:bodyPr lIns="22859" tIns="22859" rIns="22859" bIns="22859">
              <a:spAutoFit/>
            </a:bodyPr>
            <a:lstStyle>
              <a:lvl1pPr algn="ctr" defTabSz="1726565">
                <a:defRPr sz="3000" b="1">
                  <a:solidFill>
                    <a:srgbClr val="FFAA00"/>
                  </a:solidFill>
                  <a:latin typeface="Huawei Sans"/>
                  <a:ea typeface="Huawei Sans"/>
                  <a:cs typeface="Huawei Sans"/>
                  <a:sym typeface="Huawei Sans"/>
                </a:defRPr>
              </a:lvl1pPr>
            </a:lstStyle>
            <a:p>
              <a:r>
                <a:rPr sz="1200" b="0" dirty="0">
                  <a:solidFill>
                    <a:schemeClr val="bg1"/>
                  </a:solidFill>
                  <a:latin typeface="+mn-ea"/>
                  <a:ea typeface="+mn-ea"/>
                  <a:cs typeface="Arial Narrow" charset="0"/>
                </a:rPr>
                <a:t>+AI</a:t>
              </a:r>
              <a:endParaRPr sz="1200" b="0" dirty="0">
                <a:solidFill>
                  <a:schemeClr val="bg1"/>
                </a:solidFill>
                <a:latin typeface="+mn-ea"/>
                <a:ea typeface="+mn-ea"/>
                <a:cs typeface="Arial Narrow" charset="0"/>
              </a:endParaRPr>
            </a:p>
          </p:txBody>
        </p:sp>
        <p:pic>
          <p:nvPicPr>
            <p:cNvPr id="144" name="图像" descr="图像"/>
            <p:cNvPicPr>
              <a:picLocks noChangeAspect="1"/>
            </p:cNvPicPr>
            <p:nvPr/>
          </p:nvPicPr>
          <p:blipFill>
            <a:blip r:embed="rId14" cstate="screen"/>
            <a:stretch>
              <a:fillRect/>
            </a:stretch>
          </p:blipFill>
          <p:spPr>
            <a:xfrm>
              <a:off x="3904821" y="6699870"/>
              <a:ext cx="663432" cy="740228"/>
            </a:xfrm>
            <a:prstGeom prst="rect">
              <a:avLst/>
            </a:prstGeom>
            <a:ln w="12700">
              <a:noFill/>
              <a:miter lim="400000"/>
              <a:headEnd/>
              <a:tailEnd/>
            </a:ln>
          </p:spPr>
        </p:pic>
      </p:grpSp>
      <p:sp>
        <p:nvSpPr>
          <p:cNvPr id="145" name="文本框 144"/>
          <p:cNvSpPr txBox="1"/>
          <p:nvPr/>
        </p:nvSpPr>
        <p:spPr>
          <a:xfrm>
            <a:off x="7469184" y="4884363"/>
            <a:ext cx="1278537" cy="276999"/>
          </a:xfrm>
          <a:prstGeom prst="rect">
            <a:avLst/>
          </a:prstGeom>
          <a:noFill/>
          <a:ln>
            <a:noFill/>
          </a:ln>
        </p:spPr>
        <p:txBody>
          <a:bodyPr wrap="square" rtlCol="0">
            <a:spAutoFit/>
          </a:bodyPr>
          <a:lstStyle/>
          <a:p>
            <a:pPr marL="0" marR="0" lvl="0" indent="0" algn="just" defTabSz="9137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solidFill>
                  <a:schemeClr val="bg1"/>
                </a:solidFill>
                <a:effectLst/>
                <a:uLnTx/>
                <a:uFillTx/>
                <a:latin typeface="+mn-ea"/>
                <a:ea typeface="+mn-ea"/>
              </a:rPr>
              <a:t>融合数据湖</a:t>
            </a:r>
            <a:endParaRPr kumimoji="0" lang="en-US" sz="1200" i="0" u="none" strike="noStrike" kern="0" cap="none" spc="0" normalizeH="0" baseline="0" noProof="0" dirty="0" smtClean="0">
              <a:ln>
                <a:noFill/>
              </a:ln>
              <a:solidFill>
                <a:schemeClr val="bg1"/>
              </a:solidFill>
              <a:effectLst/>
              <a:uLnTx/>
              <a:uFillTx/>
              <a:latin typeface="+mn-ea"/>
              <a:ea typeface="+mn-ea"/>
            </a:endParaRPr>
          </a:p>
        </p:txBody>
      </p:sp>
      <p:sp>
        <p:nvSpPr>
          <p:cNvPr id="146" name="Oval 8"/>
          <p:cNvSpPr>
            <a:spLocks noChangeArrowheads="1"/>
          </p:cNvSpPr>
          <p:nvPr/>
        </p:nvSpPr>
        <p:spPr bwMode="auto">
          <a:xfrm>
            <a:off x="6110376" y="3653348"/>
            <a:ext cx="3523446" cy="769910"/>
          </a:xfrm>
          <a:prstGeom prst="rect">
            <a:avLst/>
          </a:prstGeom>
          <a:solidFill>
            <a:schemeClr val="bg1">
              <a:lumMod val="95000"/>
            </a:schemeClr>
          </a:solidFill>
          <a:ln w="25400" cap="flat" cmpd="sng" algn="ctr">
            <a:solidFill>
              <a:schemeClr val="bg1">
                <a:lumMod val="50000"/>
              </a:schemeClr>
            </a:solidFill>
            <a:prstDash val="solid"/>
          </a:ln>
          <a:effectLst/>
        </p:spPr>
        <p:txBody>
          <a:bodyPr rot="0" spcFirstLastPara="0" vertOverflow="overflow" horzOverflow="overflow" vert="horz" wrap="square" lIns="121921" tIns="60960" rIns="121921" bIns="60960" numCol="1" spcCol="0" rtlCol="0" fromWordArt="0" anchor="ctr" anchorCtr="0" forceAA="0" compatLnSpc="1">
            <a:noAutofit/>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200" i="0" u="none" strike="noStrike" kern="0" cap="none" spc="0" normalizeH="0" baseline="0" noProof="0" dirty="0">
              <a:ln>
                <a:noFill/>
              </a:ln>
              <a:effectLst/>
              <a:uLnTx/>
              <a:uFillTx/>
              <a:latin typeface="+mn-ea"/>
              <a:ea typeface="+mn-ea"/>
            </a:endParaRPr>
          </a:p>
        </p:txBody>
      </p:sp>
      <p:sp>
        <p:nvSpPr>
          <p:cNvPr id="147" name="矩形 46"/>
          <p:cNvSpPr txBox="1"/>
          <p:nvPr/>
        </p:nvSpPr>
        <p:spPr>
          <a:xfrm>
            <a:off x="8648548" y="4193802"/>
            <a:ext cx="687812" cy="253897"/>
          </a:xfrm>
          <a:prstGeom prst="rect">
            <a:avLst/>
          </a:prstGeom>
          <a:ln w="12700">
            <a:solidFill>
              <a:srgbClr val="F2F2F2"/>
            </a:solidFill>
            <a:miter lim="400000"/>
          </a:ln>
        </p:spPr>
        <p:txBody>
          <a:bodyPr lIns="34281" tIns="34281" rIns="34281" bIns="34281" anchor="ctr">
            <a:spAutoFit/>
          </a:bodyPr>
          <a:lstStyle>
            <a:lvl1pPr algn="l" defTabSz="1828800">
              <a:defRPr sz="3500" spc="175">
                <a:solidFill>
                  <a:srgbClr val="F4A100"/>
                </a:solidFill>
                <a:latin typeface="FZLanTingHei-R-GBK"/>
                <a:ea typeface="FZLanTingHei-R-GBK"/>
                <a:cs typeface="FZLanTingHei-R-GBK"/>
                <a:sym typeface="FZLanTingHei-R-GBK"/>
              </a:defRPr>
            </a:lvl1pPr>
          </a:lstStyle>
          <a:p>
            <a:pPr marL="0" marR="0" lvl="0" indent="0" algn="l" defTabSz="913765" eaLnBrk="1" fontAlgn="auto" latinLnBrk="0" hangingPunct="1">
              <a:lnSpc>
                <a:spcPct val="100000"/>
              </a:lnSpc>
              <a:spcBef>
                <a:spcPts val="0"/>
              </a:spcBef>
              <a:spcAft>
                <a:spcPts val="0"/>
              </a:spcAft>
              <a:buClrTx/>
              <a:buSzTx/>
              <a:buFontTx/>
              <a:buNone/>
              <a:defRPr/>
            </a:pPr>
            <a:r>
              <a:rPr kumimoji="0" lang="zh-CN" altLang="en-US" sz="1200" i="0" u="none" strike="noStrike" kern="0" cap="none" spc="175" normalizeH="0" baseline="0" noProof="0" dirty="0" smtClean="0">
                <a:ln>
                  <a:noFill/>
                </a:ln>
                <a:solidFill>
                  <a:schemeClr val="tx1"/>
                </a:solidFill>
                <a:effectLst/>
                <a:uLnTx/>
                <a:uFillTx/>
                <a:latin typeface="+mn-ea"/>
                <a:ea typeface="+mn-ea"/>
                <a:cs typeface="+mn-cs"/>
                <a:sym typeface="FZLanTingHei-R-GBK"/>
              </a:rPr>
              <a:t>图</a:t>
            </a:r>
            <a:endParaRPr kumimoji="0" sz="1200" i="0" u="none" strike="noStrike" kern="0" cap="none" spc="175" normalizeH="0" baseline="0" noProof="0" dirty="0">
              <a:ln>
                <a:noFill/>
              </a:ln>
              <a:solidFill>
                <a:schemeClr val="tx1"/>
              </a:solidFill>
              <a:effectLst/>
              <a:uLnTx/>
              <a:uFillTx/>
              <a:latin typeface="+mn-ea"/>
              <a:ea typeface="+mn-ea"/>
              <a:cs typeface="+mn-cs"/>
              <a:sym typeface="FZLanTingHei-R-GBK"/>
            </a:endParaRPr>
          </a:p>
        </p:txBody>
      </p:sp>
      <p:sp>
        <p:nvSpPr>
          <p:cNvPr id="148" name="矩形 47"/>
          <p:cNvSpPr txBox="1"/>
          <p:nvPr/>
        </p:nvSpPr>
        <p:spPr>
          <a:xfrm>
            <a:off x="6575526" y="4197949"/>
            <a:ext cx="924630" cy="253897"/>
          </a:xfrm>
          <a:prstGeom prst="rect">
            <a:avLst/>
          </a:prstGeom>
          <a:ln w="12700">
            <a:solidFill>
              <a:srgbClr val="F2F2F2"/>
            </a:solidFill>
            <a:miter lim="400000"/>
          </a:ln>
        </p:spPr>
        <p:txBody>
          <a:bodyPr wrap="square" lIns="34281" tIns="34281" rIns="34281" bIns="34281" anchor="ctr">
            <a:spAutoFit/>
          </a:bodyPr>
          <a:lstStyle>
            <a:lvl1pPr algn="l" defTabSz="1828800">
              <a:defRPr sz="3500" spc="175">
                <a:solidFill>
                  <a:srgbClr val="F4A100"/>
                </a:solidFill>
                <a:latin typeface="FZLanTingHei-R-GBK"/>
                <a:ea typeface="FZLanTingHei-R-GBK"/>
                <a:cs typeface="FZLanTingHei-R-GBK"/>
                <a:sym typeface="FZLanTingHei-R-GBK"/>
              </a:defRPr>
            </a:lvl1pPr>
          </a:lstStyle>
          <a:p>
            <a:pPr defTabSz="913765"/>
            <a:r>
              <a:rPr lang="zh-CN" altLang="en-US" sz="1200" dirty="0" smtClean="0">
                <a:solidFill>
                  <a:schemeClr val="tx1"/>
                </a:solidFill>
                <a:latin typeface="+mn-ea"/>
                <a:ea typeface="+mn-ea"/>
                <a:cs typeface="Arial" panose="020B0604020202020204" pitchFamily="34" charset="0"/>
              </a:rPr>
              <a:t>结构化</a:t>
            </a:r>
            <a:endParaRPr lang="en-US" altLang="zh-CN" sz="1200" dirty="0">
              <a:solidFill>
                <a:schemeClr val="tx1"/>
              </a:solidFill>
              <a:latin typeface="+mn-ea"/>
              <a:ea typeface="+mn-ea"/>
              <a:cs typeface="Arial" panose="020B0604020202020204" pitchFamily="34" charset="0"/>
            </a:endParaRPr>
          </a:p>
        </p:txBody>
      </p:sp>
      <p:pic>
        <p:nvPicPr>
          <p:cNvPr id="149" name="图片 38" descr="图片 38"/>
          <p:cNvPicPr>
            <a:picLocks noChangeAspect="1"/>
          </p:cNvPicPr>
          <p:nvPr/>
        </p:nvPicPr>
        <p:blipFill>
          <a:blip r:embed="rId15" cstate="screen"/>
          <a:srcRect/>
          <a:stretch>
            <a:fillRect/>
          </a:stretch>
        </p:blipFill>
        <p:spPr>
          <a:xfrm>
            <a:off x="7462792" y="3721216"/>
            <a:ext cx="643707" cy="404408"/>
          </a:xfrm>
          <a:custGeom>
            <a:avLst/>
            <a:gdLst/>
            <a:ahLst/>
            <a:cxnLst>
              <a:cxn ang="0">
                <a:pos x="wd2" y="hd2"/>
              </a:cxn>
              <a:cxn ang="5400000">
                <a:pos x="wd2" y="hd2"/>
              </a:cxn>
              <a:cxn ang="10800000">
                <a:pos x="wd2" y="hd2"/>
              </a:cxn>
              <a:cxn ang="16200000">
                <a:pos x="wd2" y="hd2"/>
              </a:cxn>
            </a:cxnLst>
            <a:rect l="0" t="0" r="r" b="b"/>
            <a:pathLst>
              <a:path w="21600" h="21600" extrusionOk="0">
                <a:moveTo>
                  <a:pt x="2318" y="0"/>
                </a:moveTo>
                <a:cubicBezTo>
                  <a:pt x="1037" y="0"/>
                  <a:pt x="0" y="1611"/>
                  <a:pt x="0" y="3600"/>
                </a:cubicBezTo>
                <a:lnTo>
                  <a:pt x="0" y="18022"/>
                </a:lnTo>
                <a:cubicBezTo>
                  <a:pt x="0" y="20010"/>
                  <a:pt x="1037" y="21600"/>
                  <a:pt x="2318" y="21600"/>
                </a:cubicBezTo>
                <a:lnTo>
                  <a:pt x="19289" y="21600"/>
                </a:lnTo>
                <a:cubicBezTo>
                  <a:pt x="20569" y="21600"/>
                  <a:pt x="21600" y="20010"/>
                  <a:pt x="21600" y="18022"/>
                </a:cubicBezTo>
                <a:lnTo>
                  <a:pt x="21600" y="3600"/>
                </a:lnTo>
                <a:cubicBezTo>
                  <a:pt x="21600" y="1611"/>
                  <a:pt x="20569" y="0"/>
                  <a:pt x="19289" y="0"/>
                </a:cubicBezTo>
                <a:lnTo>
                  <a:pt x="2318" y="0"/>
                </a:lnTo>
                <a:close/>
              </a:path>
            </a:pathLst>
          </a:custGeom>
          <a:ln w="12700">
            <a:solidFill>
              <a:srgbClr val="F2F2F2"/>
            </a:solidFill>
            <a:miter lim="400000"/>
            <a:headEnd/>
            <a:tailEnd/>
          </a:ln>
          <a:effectLst>
            <a:outerShdw blurRad="152400" dist="12000" dir="900000" rotWithShape="0">
              <a:srgbClr val="000000">
                <a:alpha val="30000"/>
              </a:srgbClr>
            </a:outerShdw>
          </a:effectLst>
        </p:spPr>
      </p:pic>
      <p:pic>
        <p:nvPicPr>
          <p:cNvPr id="150" name="图片 39" descr="图片 39"/>
          <p:cNvPicPr>
            <a:picLocks noChangeAspect="1"/>
          </p:cNvPicPr>
          <p:nvPr/>
        </p:nvPicPr>
        <p:blipFill>
          <a:blip r:embed="rId16" cstate="screen"/>
          <a:srcRect/>
          <a:stretch>
            <a:fillRect/>
          </a:stretch>
        </p:blipFill>
        <p:spPr>
          <a:xfrm>
            <a:off x="8388395" y="3726888"/>
            <a:ext cx="638090" cy="398735"/>
          </a:xfrm>
          <a:custGeom>
            <a:avLst/>
            <a:gdLst/>
            <a:ahLst/>
            <a:cxnLst>
              <a:cxn ang="0">
                <a:pos x="wd2" y="hd2"/>
              </a:cxn>
              <a:cxn ang="5400000">
                <a:pos x="wd2" y="hd2"/>
              </a:cxn>
              <a:cxn ang="10800000">
                <a:pos x="wd2" y="hd2"/>
              </a:cxn>
              <a:cxn ang="16200000">
                <a:pos x="wd2" y="hd2"/>
              </a:cxn>
            </a:cxnLst>
            <a:rect l="0" t="0" r="r" b="b"/>
            <a:pathLst>
              <a:path w="21600" h="21600" extrusionOk="0">
                <a:moveTo>
                  <a:pt x="2306" y="0"/>
                </a:moveTo>
                <a:cubicBezTo>
                  <a:pt x="1032" y="0"/>
                  <a:pt x="0" y="1611"/>
                  <a:pt x="0" y="3600"/>
                </a:cubicBezTo>
                <a:lnTo>
                  <a:pt x="0" y="18000"/>
                </a:lnTo>
                <a:cubicBezTo>
                  <a:pt x="0" y="19989"/>
                  <a:pt x="1032" y="21600"/>
                  <a:pt x="2306" y="21600"/>
                </a:cubicBezTo>
                <a:lnTo>
                  <a:pt x="19294" y="21600"/>
                </a:lnTo>
                <a:cubicBezTo>
                  <a:pt x="20568" y="21600"/>
                  <a:pt x="21600" y="19989"/>
                  <a:pt x="21600" y="18000"/>
                </a:cubicBezTo>
                <a:lnTo>
                  <a:pt x="21600" y="3600"/>
                </a:lnTo>
                <a:cubicBezTo>
                  <a:pt x="21600" y="1611"/>
                  <a:pt x="20568" y="0"/>
                  <a:pt x="19294" y="0"/>
                </a:cubicBezTo>
                <a:lnTo>
                  <a:pt x="2306" y="0"/>
                </a:lnTo>
                <a:close/>
              </a:path>
            </a:pathLst>
          </a:custGeom>
          <a:ln w="12700">
            <a:solidFill>
              <a:srgbClr val="F2F2F2"/>
            </a:solidFill>
            <a:miter lim="400000"/>
            <a:headEnd/>
            <a:tailEnd/>
          </a:ln>
          <a:effectLst>
            <a:outerShdw blurRad="152400" dist="12000" dir="900000" rotWithShape="0">
              <a:srgbClr val="000000">
                <a:alpha val="30000"/>
              </a:srgbClr>
            </a:outerShdw>
          </a:effectLst>
        </p:spPr>
      </p:pic>
      <p:pic>
        <p:nvPicPr>
          <p:cNvPr id="151" name="图片 41" descr="图片 41"/>
          <p:cNvPicPr>
            <a:picLocks noChangeAspect="1"/>
          </p:cNvPicPr>
          <p:nvPr/>
        </p:nvPicPr>
        <p:blipFill>
          <a:blip r:embed="rId17" cstate="screen"/>
          <a:stretch>
            <a:fillRect/>
          </a:stretch>
        </p:blipFill>
        <p:spPr>
          <a:xfrm>
            <a:off x="6432232" y="3726889"/>
            <a:ext cx="668876" cy="398735"/>
          </a:xfrm>
          <a:custGeom>
            <a:avLst/>
            <a:gdLst/>
            <a:ahLst/>
            <a:cxnLst>
              <a:cxn ang="0">
                <a:pos x="wd2" y="hd2"/>
              </a:cxn>
              <a:cxn ang="5400000">
                <a:pos x="wd2" y="hd2"/>
              </a:cxn>
              <a:cxn ang="10800000">
                <a:pos x="wd2" y="hd2"/>
              </a:cxn>
              <a:cxn ang="16200000">
                <a:pos x="wd2" y="hd2"/>
              </a:cxn>
            </a:cxnLst>
            <a:rect l="0" t="0" r="r" b="b"/>
            <a:pathLst>
              <a:path w="21600" h="21600" extrusionOk="0">
                <a:moveTo>
                  <a:pt x="2206" y="0"/>
                </a:moveTo>
                <a:cubicBezTo>
                  <a:pt x="991" y="0"/>
                  <a:pt x="0" y="1624"/>
                  <a:pt x="0" y="3609"/>
                </a:cubicBezTo>
                <a:lnTo>
                  <a:pt x="0" y="17991"/>
                </a:lnTo>
                <a:cubicBezTo>
                  <a:pt x="0" y="19976"/>
                  <a:pt x="991" y="21600"/>
                  <a:pt x="2206" y="21600"/>
                </a:cubicBezTo>
                <a:lnTo>
                  <a:pt x="19408" y="21600"/>
                </a:lnTo>
                <a:cubicBezTo>
                  <a:pt x="20622" y="21600"/>
                  <a:pt x="21600" y="19976"/>
                  <a:pt x="21600" y="17991"/>
                </a:cubicBezTo>
                <a:lnTo>
                  <a:pt x="21600" y="3609"/>
                </a:lnTo>
                <a:cubicBezTo>
                  <a:pt x="21600" y="1624"/>
                  <a:pt x="20622" y="0"/>
                  <a:pt x="19408" y="0"/>
                </a:cubicBezTo>
                <a:lnTo>
                  <a:pt x="2206" y="0"/>
                </a:lnTo>
                <a:close/>
              </a:path>
            </a:pathLst>
          </a:custGeom>
          <a:ln w="12700">
            <a:solidFill>
              <a:srgbClr val="F2F2F2"/>
            </a:solidFill>
            <a:miter lim="400000"/>
            <a:headEnd/>
            <a:tailEnd/>
          </a:ln>
          <a:effectLst>
            <a:outerShdw blurRad="152400" dist="12000" dir="900000" rotWithShape="0">
              <a:srgbClr val="000000">
                <a:alpha val="30000"/>
              </a:srgbClr>
            </a:outerShdw>
          </a:effectLst>
        </p:spPr>
      </p:pic>
      <p:sp>
        <p:nvSpPr>
          <p:cNvPr id="152" name="矩形 44"/>
          <p:cNvSpPr txBox="1"/>
          <p:nvPr/>
        </p:nvSpPr>
        <p:spPr>
          <a:xfrm>
            <a:off x="9181054" y="3815731"/>
            <a:ext cx="382444" cy="253897"/>
          </a:xfrm>
          <a:prstGeom prst="rect">
            <a:avLst/>
          </a:prstGeom>
          <a:ln w="12700">
            <a:solidFill>
              <a:srgbClr val="F2F2F2"/>
            </a:solidFill>
            <a:miter lim="400000"/>
          </a:ln>
        </p:spPr>
        <p:txBody>
          <a:bodyPr wrap="square" lIns="34281" tIns="34281" rIns="34281" bIns="34281" anchor="ctr">
            <a:spAutoFit/>
          </a:bodyPr>
          <a:lstStyle>
            <a:lvl1pPr algn="l" defTabSz="1828800">
              <a:defRPr sz="3500" spc="175">
                <a:solidFill>
                  <a:srgbClr val="F4A100"/>
                </a:solidFill>
                <a:latin typeface="FZLanTingHei-R-GBK"/>
                <a:ea typeface="FZLanTingHei-R-GBK"/>
                <a:cs typeface="FZLanTingHei-R-GBK"/>
                <a:sym typeface="FZLanTingHei-R-GBK"/>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lang="en-US" altLang="zh-CN" sz="1200" i="0" u="none" strike="noStrike" kern="0" cap="none" spc="175" normalizeH="0" baseline="0" noProof="0" dirty="0">
                <a:ln>
                  <a:noFill/>
                </a:ln>
                <a:solidFill>
                  <a:schemeClr val="tx1"/>
                </a:solidFill>
                <a:effectLst/>
                <a:uLnTx/>
                <a:uFillTx/>
                <a:latin typeface="+mn-ea"/>
                <a:ea typeface="+mn-ea"/>
                <a:sym typeface="FZLanTingHei-R-GBK"/>
              </a:rPr>
              <a:t>……</a:t>
            </a:r>
            <a:endParaRPr kumimoji="0" sz="1200" i="0" u="none" strike="noStrike" kern="0" cap="none" spc="175" normalizeH="0" baseline="0" noProof="0" dirty="0">
              <a:ln>
                <a:noFill/>
              </a:ln>
              <a:solidFill>
                <a:schemeClr val="tx1"/>
              </a:solidFill>
              <a:effectLst/>
              <a:uLnTx/>
              <a:uFillTx/>
              <a:latin typeface="+mn-ea"/>
              <a:ea typeface="+mn-ea"/>
              <a:sym typeface="FZLanTingHei-R-GBK"/>
            </a:endParaRPr>
          </a:p>
        </p:txBody>
      </p:sp>
      <p:sp>
        <p:nvSpPr>
          <p:cNvPr id="153" name="矩形 47"/>
          <p:cNvSpPr txBox="1"/>
          <p:nvPr/>
        </p:nvSpPr>
        <p:spPr>
          <a:xfrm>
            <a:off x="7451838" y="4197948"/>
            <a:ext cx="1092434" cy="253897"/>
          </a:xfrm>
          <a:prstGeom prst="rect">
            <a:avLst/>
          </a:prstGeom>
          <a:ln w="12700">
            <a:solidFill>
              <a:srgbClr val="F2F2F2"/>
            </a:solidFill>
            <a:miter lim="400000"/>
          </a:ln>
        </p:spPr>
        <p:txBody>
          <a:bodyPr wrap="square" lIns="34281" tIns="34281" rIns="34281" bIns="34281" anchor="ctr">
            <a:spAutoFit/>
          </a:bodyPr>
          <a:lstStyle>
            <a:lvl1pPr algn="l" defTabSz="1828800">
              <a:defRPr sz="3500" spc="175">
                <a:solidFill>
                  <a:srgbClr val="F4A100"/>
                </a:solidFill>
                <a:latin typeface="FZLanTingHei-R-GBK"/>
                <a:ea typeface="FZLanTingHei-R-GBK"/>
                <a:cs typeface="FZLanTingHei-R-GBK"/>
                <a:sym typeface="FZLanTingHei-R-GBK"/>
              </a:defRPr>
            </a:lvl1pPr>
          </a:lstStyle>
          <a:p>
            <a:pPr defTabSz="913765"/>
            <a:r>
              <a:rPr lang="zh-CN" altLang="en-US" sz="1200" dirty="0" smtClean="0">
                <a:solidFill>
                  <a:schemeClr val="tx1"/>
                </a:solidFill>
                <a:latin typeface="+mn-ea"/>
                <a:ea typeface="+mn-ea"/>
                <a:cs typeface="+mn-cs"/>
              </a:rPr>
              <a:t>非结构化</a:t>
            </a:r>
            <a:endParaRPr lang="en-US" altLang="zh-CN" sz="1200" dirty="0">
              <a:solidFill>
                <a:schemeClr val="tx1"/>
              </a:solidFill>
              <a:latin typeface="+mn-ea"/>
              <a:ea typeface="+mn-ea"/>
              <a:cs typeface="+mn-cs"/>
            </a:endParaRPr>
          </a:p>
        </p:txBody>
      </p:sp>
      <p:sp>
        <p:nvSpPr>
          <p:cNvPr id="154" name="文本框 153"/>
          <p:cNvSpPr txBox="1"/>
          <p:nvPr/>
        </p:nvSpPr>
        <p:spPr>
          <a:xfrm>
            <a:off x="3252858" y="5114562"/>
            <a:ext cx="1278537" cy="276999"/>
          </a:xfrm>
          <a:prstGeom prst="rect">
            <a:avLst/>
          </a:prstGeom>
          <a:noFill/>
          <a:ln>
            <a:noFill/>
          </a:ln>
        </p:spPr>
        <p:txBody>
          <a:bodyPr wrap="square" rtlCol="0">
            <a:spAutoFit/>
          </a:bodyPr>
          <a:lstStyle/>
          <a:p>
            <a:pPr marL="0" marR="0" lvl="0" indent="0" algn="just" defTabSz="9137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solidFill>
                  <a:schemeClr val="bg1"/>
                </a:solidFill>
                <a:effectLst/>
                <a:uLnTx/>
                <a:uFillTx/>
                <a:latin typeface="+mn-ea"/>
                <a:ea typeface="+mn-ea"/>
              </a:rPr>
              <a:t>分布式金融云</a:t>
            </a:r>
            <a:endParaRPr kumimoji="0" lang="en-US" sz="1200" i="0" u="none" strike="noStrike" kern="0" cap="none" spc="0" normalizeH="0" baseline="0" noProof="0" dirty="0" smtClean="0">
              <a:ln>
                <a:noFill/>
              </a:ln>
              <a:solidFill>
                <a:schemeClr val="bg1"/>
              </a:solidFill>
              <a:effectLst/>
              <a:uLnTx/>
              <a:uFillTx/>
              <a:latin typeface="+mn-ea"/>
              <a:ea typeface="+mn-ea"/>
            </a:endParaRPr>
          </a:p>
        </p:txBody>
      </p:sp>
      <p:sp>
        <p:nvSpPr>
          <p:cNvPr id="155" name="文本框 154"/>
          <p:cNvSpPr txBox="1"/>
          <p:nvPr/>
        </p:nvSpPr>
        <p:spPr>
          <a:xfrm flipH="1">
            <a:off x="2407953" y="3699514"/>
            <a:ext cx="3372485" cy="646331"/>
          </a:xfrm>
          <a:prstGeom prst="rect">
            <a:avLst/>
          </a:prstGeom>
          <a:solidFill>
            <a:schemeClr val="bg1">
              <a:lumMod val="95000"/>
            </a:schemeClr>
          </a:solidFill>
          <a:ln>
            <a:solidFill>
              <a:srgbClr val="F2F2F2"/>
            </a:solidFill>
          </a:ln>
        </p:spPr>
        <p:txBody>
          <a:bodyPr wrap="square" rtlCol="0">
            <a:spAutoFit/>
          </a:bodyPr>
          <a:lstStyle/>
          <a:p>
            <a:pPr marL="171450" indent="-171450" defTabSz="913765">
              <a:buFont typeface="Arial" panose="020B0604020202020204" pitchFamily="34" charset="0"/>
              <a:buChar char="•"/>
            </a:pPr>
            <a:r>
              <a:rPr lang="zh-CN" altLang="en-US" sz="1200" spc="175" dirty="0">
                <a:latin typeface="+mn-ea"/>
                <a:ea typeface="+mn-ea"/>
                <a:cs typeface="Arial" panose="020B0604020202020204" pitchFamily="34" charset="0"/>
                <a:sym typeface="FZLanTingHei-R-GBK"/>
              </a:rPr>
              <a:t>亿级活跃用户</a:t>
            </a:r>
            <a:r>
              <a:rPr lang="zh-CN" altLang="en-US" sz="1200" spc="175" dirty="0" smtClean="0">
                <a:latin typeface="+mn-ea"/>
                <a:ea typeface="+mn-ea"/>
                <a:cs typeface="Arial" panose="020B0604020202020204" pitchFamily="34" charset="0"/>
                <a:sym typeface="FZLanTingHei-R-GBK"/>
              </a:rPr>
              <a:t>， 情景多样， 弹性支持</a:t>
            </a:r>
            <a:endParaRPr lang="en-US" altLang="zh-CN" sz="1200" spc="175" dirty="0" smtClean="0">
              <a:latin typeface="+mn-ea"/>
              <a:ea typeface="+mn-ea"/>
              <a:cs typeface="Arial" panose="020B0604020202020204" pitchFamily="34" charset="0"/>
              <a:sym typeface="FZLanTingHei-R-GBK"/>
            </a:endParaRPr>
          </a:p>
          <a:p>
            <a:pPr marL="171450" indent="-171450" defTabSz="913765">
              <a:buFont typeface="Arial" panose="020B0604020202020204" pitchFamily="34" charset="0"/>
              <a:buChar char="•"/>
            </a:pPr>
            <a:r>
              <a:rPr lang="zh-CN" altLang="en-US" sz="1200" spc="175" dirty="0" smtClean="0">
                <a:latin typeface="+mn-ea"/>
                <a:ea typeface="+mn-ea"/>
                <a:cs typeface="Arial" panose="020B0604020202020204" pitchFamily="34" charset="0"/>
                <a:sym typeface="FZLanTingHei-R-GBK"/>
              </a:rPr>
              <a:t>快速响应需求， 业务敏捷上线</a:t>
            </a:r>
            <a:endParaRPr lang="en-US" altLang="zh-CN" sz="1200" spc="175" dirty="0" smtClean="0">
              <a:latin typeface="+mn-ea"/>
              <a:ea typeface="+mn-ea"/>
              <a:cs typeface="Arial" panose="020B0604020202020204" pitchFamily="34" charset="0"/>
              <a:sym typeface="FZLanTingHei-R-GBK"/>
            </a:endParaRPr>
          </a:p>
          <a:p>
            <a:pPr marL="171450" indent="-171450" defTabSz="913765">
              <a:buFont typeface="Arial" panose="020B0604020202020204" pitchFamily="34" charset="0"/>
              <a:buChar char="•"/>
            </a:pPr>
            <a:r>
              <a:rPr lang="en-US" altLang="zh-CN" sz="1200" spc="175" dirty="0" smtClean="0">
                <a:latin typeface="+mn-ea"/>
                <a:ea typeface="+mn-ea"/>
                <a:cs typeface="Arial" panose="020B0604020202020204" pitchFamily="34" charset="0"/>
                <a:sym typeface="FZLanTingHei-R-GBK"/>
              </a:rPr>
              <a:t>AI</a:t>
            </a:r>
            <a:r>
              <a:rPr lang="zh-CN" altLang="en-US" sz="1200" spc="175" dirty="0" smtClean="0">
                <a:latin typeface="+mn-ea"/>
                <a:ea typeface="+mn-ea"/>
                <a:cs typeface="Arial" panose="020B0604020202020204" pitchFamily="34" charset="0"/>
                <a:sym typeface="FZLanTingHei-R-GBK"/>
              </a:rPr>
              <a:t>加持运维智能</a:t>
            </a:r>
            <a:endParaRPr lang="en-US" altLang="zh-CN" sz="1200" spc="175" dirty="0">
              <a:latin typeface="+mn-ea"/>
              <a:ea typeface="+mn-ea"/>
              <a:cs typeface="Arial" panose="020B0604020202020204" pitchFamily="34" charset="0"/>
              <a:sym typeface="FZLanTingHei-R-GBK"/>
            </a:endParaRPr>
          </a:p>
        </p:txBody>
      </p:sp>
      <p:sp>
        <p:nvSpPr>
          <p:cNvPr id="156" name="文本框 155"/>
          <p:cNvSpPr txBox="1"/>
          <p:nvPr/>
        </p:nvSpPr>
        <p:spPr>
          <a:xfrm>
            <a:off x="6814164" y="5865361"/>
            <a:ext cx="2978778" cy="276999"/>
          </a:xfrm>
          <a:prstGeom prst="rect">
            <a:avLst/>
          </a:prstGeom>
          <a:noFill/>
          <a:ln>
            <a:noFill/>
          </a:ln>
        </p:spPr>
        <p:txBody>
          <a:bodyPr wrap="square" rtlCol="0">
            <a:spAutoFit/>
          </a:bodyPr>
          <a:lstStyle/>
          <a:p>
            <a:pPr marL="0" marR="0" lvl="0" indent="0" algn="just" defTabSz="913765"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effectLst/>
                <a:uLnTx/>
                <a:uFillTx/>
                <a:latin typeface="+mn-ea"/>
                <a:ea typeface="+mn-ea"/>
              </a:rPr>
              <a:t>多源多模， 海量数据实时处理</a:t>
            </a:r>
            <a:endParaRPr kumimoji="0" lang="en-US" sz="1200" i="0" u="none" strike="noStrike" kern="0" cap="none" spc="0" normalizeH="0" baseline="0" noProof="0" dirty="0" smtClean="0">
              <a:ln>
                <a:noFill/>
              </a:ln>
              <a:effectLst/>
              <a:uLnTx/>
              <a:uFillTx/>
              <a:latin typeface="+mn-ea"/>
              <a:ea typeface="+mn-ea"/>
            </a:endParaRPr>
          </a:p>
        </p:txBody>
      </p:sp>
      <p:sp>
        <p:nvSpPr>
          <p:cNvPr id="157" name="文本框 156"/>
          <p:cNvSpPr txBox="1"/>
          <p:nvPr/>
        </p:nvSpPr>
        <p:spPr>
          <a:xfrm flipH="1">
            <a:off x="2405308" y="5857044"/>
            <a:ext cx="3184258" cy="276999"/>
          </a:xfrm>
          <a:prstGeom prst="rect">
            <a:avLst/>
          </a:prstGeom>
          <a:noFill/>
          <a:ln>
            <a:noFill/>
          </a:ln>
        </p:spPr>
        <p:txBody>
          <a:bodyPr wrap="square" rtlCol="0">
            <a:spAutoFit/>
          </a:bodyPr>
          <a:lstStyle/>
          <a:p>
            <a:pPr defTabSz="913765"/>
            <a:r>
              <a:rPr lang="zh-CN" altLang="en-US" sz="1200" spc="175" dirty="0" smtClean="0">
                <a:latin typeface="+mn-ea"/>
                <a:ea typeface="+mn-ea"/>
                <a:cs typeface="Arial" panose="020B0604020202020204" pitchFamily="34" charset="0"/>
                <a:sym typeface="FZLanTingHei-R-GBK"/>
              </a:rPr>
              <a:t>智慧金融双底座，做大连接，做优体验</a:t>
            </a:r>
            <a:endParaRPr lang="zh-CN" altLang="en-US" sz="1200" spc="175" dirty="0">
              <a:latin typeface="+mn-ea"/>
              <a:ea typeface="+mn-ea"/>
              <a:cs typeface="Arial" panose="020B0604020202020204" pitchFamily="34" charset="0"/>
              <a:sym typeface="FZLanTingHei-R-GBK"/>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鲲鹏单集群支撑民生银行四大应用混合</a:t>
            </a:r>
            <a:r>
              <a:rPr lang="zh-CN" altLang="en-US" sz="3200" dirty="0" smtClean="0"/>
              <a:t>负载</a:t>
            </a:r>
            <a:endParaRPr lang="zh-CN" altLang="en-US" sz="3200" dirty="0"/>
          </a:p>
        </p:txBody>
      </p:sp>
      <p:sp>
        <p:nvSpPr>
          <p:cNvPr id="57" name="文本占位符 56"/>
          <p:cNvSpPr>
            <a:spLocks noGrp="1"/>
          </p:cNvSpPr>
          <p:nvPr>
            <p:ph type="body" sz="quarter" idx="10"/>
          </p:nvPr>
        </p:nvSpPr>
        <p:spPr/>
        <p:txBody>
          <a:bodyPr/>
          <a:lstStyle/>
          <a:p>
            <a:endParaRPr lang="zh-CN" altLang="en-US"/>
          </a:p>
        </p:txBody>
      </p:sp>
      <p:sp>
        <p:nvSpPr>
          <p:cNvPr id="4" name="三角形"/>
          <p:cNvSpPr/>
          <p:nvPr/>
        </p:nvSpPr>
        <p:spPr>
          <a:xfrm rot="8108089" flipH="1">
            <a:off x="2689306" y="2735747"/>
            <a:ext cx="2092651" cy="21744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gradFill>
            <a:gsLst>
              <a:gs pos="68000">
                <a:srgbClr val="00ADED">
                  <a:alpha val="0"/>
                </a:srgbClr>
              </a:gs>
              <a:gs pos="100000">
                <a:srgbClr val="00B0F0">
                  <a:alpha val="37000"/>
                </a:srgbClr>
              </a:gs>
            </a:gsLst>
          </a:gradFill>
          <a:ln w="12700">
            <a:miter lim="400000"/>
          </a:ln>
        </p:spPr>
        <p:txBody>
          <a:bodyPr lIns="24196" rIns="24196" anchor="ctr"/>
          <a:lstStyle/>
          <a:p>
            <a:pPr algn="ctr" defTabSz="410845" hangingPunct="0"/>
            <a:endParaRPr sz="1695" kern="0">
              <a:solidFill>
                <a:srgbClr val="000000"/>
              </a:solidFill>
              <a:latin typeface="+mn-ea"/>
              <a:ea typeface="+mn-ea"/>
              <a:sym typeface="Helvetica Neue"/>
            </a:endParaRPr>
          </a:p>
        </p:txBody>
      </p:sp>
      <p:sp>
        <p:nvSpPr>
          <p:cNvPr id="5" name="形状"/>
          <p:cNvSpPr/>
          <p:nvPr/>
        </p:nvSpPr>
        <p:spPr>
          <a:xfrm rot="16200000">
            <a:off x="3382966" y="2036324"/>
            <a:ext cx="1132436" cy="30816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gradFill>
            <a:gsLst>
              <a:gs pos="0">
                <a:srgbClr val="00B0F0">
                  <a:alpha val="37000"/>
                </a:srgbClr>
              </a:gs>
              <a:gs pos="32000">
                <a:srgbClr val="00ADED">
                  <a:alpha val="0"/>
                </a:srgbClr>
              </a:gs>
            </a:gsLst>
          </a:gradFill>
          <a:ln w="12700">
            <a:miter lim="400000"/>
          </a:ln>
        </p:spPr>
        <p:txBody>
          <a:bodyPr lIns="24196" rIns="24196" anchor="ctr"/>
          <a:lstStyle/>
          <a:p>
            <a:pPr algn="ctr" defTabSz="410845" hangingPunct="0"/>
            <a:endParaRPr sz="1695" kern="0">
              <a:solidFill>
                <a:srgbClr val="000000"/>
              </a:solidFill>
              <a:latin typeface="+mn-ea"/>
              <a:ea typeface="+mn-ea"/>
              <a:sym typeface="Helvetica Neue"/>
            </a:endParaRPr>
          </a:p>
        </p:txBody>
      </p:sp>
      <p:grpSp>
        <p:nvGrpSpPr>
          <p:cNvPr id="6" name="成组"/>
          <p:cNvGrpSpPr/>
          <p:nvPr/>
        </p:nvGrpSpPr>
        <p:grpSpPr>
          <a:xfrm>
            <a:off x="3116770" y="2753492"/>
            <a:ext cx="2270681" cy="2077325"/>
            <a:chOff x="0" y="-1"/>
            <a:chExt cx="4860132" cy="3925277"/>
          </a:xfrm>
        </p:grpSpPr>
        <p:sp>
          <p:nvSpPr>
            <p:cNvPr id="7" name="矩形 46"/>
            <p:cNvSpPr txBox="1"/>
            <p:nvPr/>
          </p:nvSpPr>
          <p:spPr>
            <a:xfrm>
              <a:off x="1211568" y="889603"/>
              <a:ext cx="3232923" cy="441276"/>
            </a:xfrm>
            <a:prstGeom prst="rect">
              <a:avLst/>
            </a:prstGeom>
            <a:noFill/>
            <a:ln w="12700" cap="flat">
              <a:noFill/>
              <a:miter lim="400000"/>
            </a:ln>
            <a:effectLst/>
          </p:spPr>
          <p:txBody>
            <a:bodyPr wrap="square" lIns="24196" tIns="24196" rIns="24196" bIns="24196" numCol="1" anchor="ctr">
              <a:spAutoFit/>
            </a:bodyPr>
            <a:lstStyle/>
            <a:p>
              <a:pPr defTabSz="967740" hangingPunct="0">
                <a:defRPr sz="2400">
                  <a:solidFill>
                    <a:srgbClr val="F2972B"/>
                  </a:solidFill>
                  <a:latin typeface="FZLanTingHeiS-R-GB"/>
                  <a:ea typeface="FZLanTingHeiS-R-GB"/>
                  <a:cs typeface="FZLanTingHeiS-R-GB"/>
                  <a:sym typeface="FZLanTingHeiS-R-GB"/>
                </a:defRPr>
              </a:pPr>
              <a:r>
                <a:rPr sz="1200" kern="0" dirty="0">
                  <a:solidFill>
                    <a:srgbClr val="000000"/>
                  </a:solidFill>
                  <a:latin typeface="+mn-ea"/>
                  <a:ea typeface="+mn-ea"/>
                  <a:cs typeface="FZLanTingHeiS-R-GB"/>
                  <a:sym typeface="FZLanTingHeiS-R-GB"/>
                </a:rPr>
                <a:t>图数据库 </a:t>
              </a:r>
              <a:r>
                <a:rPr sz="1200" kern="0" dirty="0">
                  <a:solidFill>
                    <a:srgbClr val="000000"/>
                  </a:solidFill>
                  <a:latin typeface="+mn-ea"/>
                  <a:ea typeface="+mn-ea"/>
                  <a:cs typeface="Arial Narrow 常规体" charset="0"/>
                  <a:sym typeface="Huawei Sans"/>
                </a:rPr>
                <a:t>Graph</a:t>
              </a:r>
              <a:endParaRPr sz="1200" kern="0" dirty="0">
                <a:solidFill>
                  <a:srgbClr val="000000"/>
                </a:solidFill>
                <a:latin typeface="+mn-ea"/>
                <a:ea typeface="+mn-ea"/>
                <a:cs typeface="Arial Narrow 常规体" charset="0"/>
                <a:sym typeface="Huawei Sans"/>
              </a:endParaRPr>
            </a:p>
          </p:txBody>
        </p:sp>
        <p:sp>
          <p:nvSpPr>
            <p:cNvPr id="8" name="矩形 47"/>
            <p:cNvSpPr txBox="1"/>
            <p:nvPr/>
          </p:nvSpPr>
          <p:spPr>
            <a:xfrm>
              <a:off x="1211568" y="52550"/>
              <a:ext cx="3232923" cy="441276"/>
            </a:xfrm>
            <a:prstGeom prst="rect">
              <a:avLst/>
            </a:prstGeom>
            <a:noFill/>
            <a:ln w="12700" cap="flat">
              <a:noFill/>
              <a:miter lim="400000"/>
            </a:ln>
            <a:effectLst/>
          </p:spPr>
          <p:txBody>
            <a:bodyPr wrap="square" lIns="24196" tIns="24196" rIns="24196" bIns="24196" numCol="1" anchor="ctr">
              <a:spAutoFit/>
            </a:bodyPr>
            <a:lstStyle/>
            <a:p>
              <a:pPr defTabSz="967740" hangingPunct="0">
                <a:defRPr sz="2400">
                  <a:solidFill>
                    <a:srgbClr val="F2972B"/>
                  </a:solidFill>
                  <a:latin typeface="FZLanTingHeiS-R-GB"/>
                  <a:ea typeface="FZLanTingHeiS-R-GB"/>
                  <a:cs typeface="FZLanTingHeiS-R-GB"/>
                  <a:sym typeface="FZLanTingHeiS-R-GB"/>
                </a:defRPr>
              </a:pPr>
              <a:r>
                <a:rPr sz="1200" kern="0" dirty="0">
                  <a:solidFill>
                    <a:srgbClr val="000000"/>
                  </a:solidFill>
                  <a:latin typeface="+mn-ea"/>
                  <a:ea typeface="+mn-ea"/>
                  <a:cs typeface="FZLanTingHeiS-R-GB"/>
                  <a:sym typeface="FZLanTingHeiS-R-GB"/>
                </a:rPr>
                <a:t>流数据库 </a:t>
              </a:r>
              <a:r>
                <a:rPr sz="1200" kern="0" dirty="0">
                  <a:solidFill>
                    <a:srgbClr val="000000"/>
                  </a:solidFill>
                  <a:latin typeface="+mn-ea"/>
                  <a:ea typeface="+mn-ea"/>
                  <a:cs typeface="Arial Narrow 常规体" charset="0"/>
                  <a:sym typeface="Huawei Sans"/>
                </a:rPr>
                <a:t>Streaming</a:t>
              </a:r>
              <a:endParaRPr sz="1200" kern="0" dirty="0">
                <a:solidFill>
                  <a:srgbClr val="000000"/>
                </a:solidFill>
                <a:latin typeface="+mn-ea"/>
                <a:ea typeface="+mn-ea"/>
                <a:cs typeface="Arial Narrow 常规体" charset="0"/>
                <a:sym typeface="Huawei Sans"/>
              </a:endParaRPr>
            </a:p>
          </p:txBody>
        </p:sp>
        <p:pic>
          <p:nvPicPr>
            <p:cNvPr id="9" name="图片 38" descr="图片 38"/>
            <p:cNvPicPr>
              <a:picLocks noChangeAspect="1"/>
            </p:cNvPicPr>
            <p:nvPr/>
          </p:nvPicPr>
          <p:blipFill>
            <a:blip r:embed="rId1" cstate="screen"/>
            <a:srcRect/>
            <a:stretch>
              <a:fillRect/>
            </a:stretch>
          </p:blipFill>
          <p:spPr>
            <a:xfrm>
              <a:off x="25538" y="-1"/>
              <a:ext cx="883048" cy="568723"/>
            </a:xfrm>
            <a:custGeom>
              <a:avLst/>
              <a:gdLst/>
              <a:ahLst/>
              <a:cxnLst>
                <a:cxn ang="0">
                  <a:pos x="wd2" y="hd2"/>
                </a:cxn>
                <a:cxn ang="5400000">
                  <a:pos x="wd2" y="hd2"/>
                </a:cxn>
                <a:cxn ang="10800000">
                  <a:pos x="wd2" y="hd2"/>
                </a:cxn>
                <a:cxn ang="16200000">
                  <a:pos x="wd2" y="hd2"/>
                </a:cxn>
              </a:cxnLst>
              <a:rect l="0" t="0" r="r" b="b"/>
              <a:pathLst>
                <a:path w="21600" h="21600" extrusionOk="0">
                  <a:moveTo>
                    <a:pt x="2320" y="0"/>
                  </a:moveTo>
                  <a:cubicBezTo>
                    <a:pt x="1039" y="0"/>
                    <a:pt x="0" y="1614"/>
                    <a:pt x="0" y="3603"/>
                  </a:cubicBezTo>
                  <a:lnTo>
                    <a:pt x="0" y="18013"/>
                  </a:lnTo>
                  <a:cubicBezTo>
                    <a:pt x="0" y="20001"/>
                    <a:pt x="1039" y="21600"/>
                    <a:pt x="2320" y="21600"/>
                  </a:cubicBezTo>
                  <a:lnTo>
                    <a:pt x="19290" y="21600"/>
                  </a:lnTo>
                  <a:cubicBezTo>
                    <a:pt x="20570" y="21600"/>
                    <a:pt x="21600" y="20001"/>
                    <a:pt x="21600" y="18013"/>
                  </a:cubicBezTo>
                  <a:lnTo>
                    <a:pt x="21600" y="3603"/>
                  </a:lnTo>
                  <a:cubicBezTo>
                    <a:pt x="21600" y="1614"/>
                    <a:pt x="20570" y="0"/>
                    <a:pt x="19290" y="0"/>
                  </a:cubicBezTo>
                  <a:lnTo>
                    <a:pt x="2320" y="0"/>
                  </a:lnTo>
                  <a:close/>
                </a:path>
              </a:pathLst>
            </a:custGeom>
            <a:ln w="12700" cap="flat">
              <a:noFill/>
              <a:miter lim="400000"/>
              <a:headEnd/>
              <a:tailEnd/>
            </a:ln>
            <a:effectLst>
              <a:outerShdw blurRad="152400" dist="12000" dir="900000" rotWithShape="0">
                <a:srgbClr val="000000">
                  <a:alpha val="30000"/>
                </a:srgbClr>
              </a:outerShdw>
            </a:effectLst>
          </p:spPr>
        </p:pic>
        <p:pic>
          <p:nvPicPr>
            <p:cNvPr id="10" name="图片 39" descr="图片 39"/>
            <p:cNvPicPr>
              <a:picLocks noChangeAspect="1"/>
            </p:cNvPicPr>
            <p:nvPr/>
          </p:nvPicPr>
          <p:blipFill>
            <a:blip r:embed="rId2" cstate="screen"/>
            <a:srcRect/>
            <a:stretch>
              <a:fillRect/>
            </a:stretch>
          </p:blipFill>
          <p:spPr>
            <a:xfrm>
              <a:off x="23193" y="837054"/>
              <a:ext cx="887811" cy="568723"/>
            </a:xfrm>
            <a:custGeom>
              <a:avLst/>
              <a:gdLst/>
              <a:ahLst/>
              <a:cxnLst>
                <a:cxn ang="0">
                  <a:pos x="wd2" y="hd2"/>
                </a:cxn>
                <a:cxn ang="5400000">
                  <a:pos x="wd2" y="hd2"/>
                </a:cxn>
                <a:cxn ang="10800000">
                  <a:pos x="wd2" y="hd2"/>
                </a:cxn>
                <a:cxn ang="16200000">
                  <a:pos x="wd2" y="hd2"/>
                </a:cxn>
              </a:cxnLst>
              <a:rect l="0" t="0" r="r" b="b"/>
              <a:pathLst>
                <a:path w="21600" h="21600" extrusionOk="0">
                  <a:moveTo>
                    <a:pt x="2308" y="0"/>
                  </a:moveTo>
                  <a:cubicBezTo>
                    <a:pt x="1034" y="0"/>
                    <a:pt x="0" y="1614"/>
                    <a:pt x="0" y="3603"/>
                  </a:cubicBezTo>
                  <a:lnTo>
                    <a:pt x="0" y="17997"/>
                  </a:lnTo>
                  <a:cubicBezTo>
                    <a:pt x="0" y="19986"/>
                    <a:pt x="1034" y="21600"/>
                    <a:pt x="2308" y="21600"/>
                  </a:cubicBezTo>
                  <a:lnTo>
                    <a:pt x="19292" y="21600"/>
                  </a:lnTo>
                  <a:cubicBezTo>
                    <a:pt x="20566" y="21600"/>
                    <a:pt x="21600" y="19986"/>
                    <a:pt x="21600" y="17997"/>
                  </a:cubicBezTo>
                  <a:lnTo>
                    <a:pt x="21600" y="3603"/>
                  </a:lnTo>
                  <a:cubicBezTo>
                    <a:pt x="21600" y="1614"/>
                    <a:pt x="20566" y="0"/>
                    <a:pt x="19292" y="0"/>
                  </a:cubicBezTo>
                  <a:lnTo>
                    <a:pt x="2308" y="0"/>
                  </a:lnTo>
                  <a:close/>
                </a:path>
              </a:pathLst>
            </a:custGeom>
            <a:ln w="12700" cap="flat">
              <a:noFill/>
              <a:miter lim="400000"/>
              <a:headEnd/>
              <a:tailEnd/>
            </a:ln>
            <a:effectLst>
              <a:outerShdw blurRad="152400" dist="12000" dir="900000" rotWithShape="0">
                <a:srgbClr val="000000">
                  <a:alpha val="30000"/>
                </a:srgbClr>
              </a:outerShdw>
            </a:effectLst>
          </p:spPr>
        </p:pic>
        <p:pic>
          <p:nvPicPr>
            <p:cNvPr id="11" name="图片 40" descr="图片 40"/>
            <p:cNvPicPr>
              <a:picLocks noChangeAspect="1"/>
            </p:cNvPicPr>
            <p:nvPr/>
          </p:nvPicPr>
          <p:blipFill>
            <a:blip r:embed="rId3" cstate="screen"/>
            <a:srcRect/>
            <a:stretch>
              <a:fillRect/>
            </a:stretch>
          </p:blipFill>
          <p:spPr>
            <a:xfrm>
              <a:off x="12821" y="1674110"/>
              <a:ext cx="908750" cy="557213"/>
            </a:xfrm>
            <a:custGeom>
              <a:avLst/>
              <a:gdLst/>
              <a:ahLst/>
              <a:cxnLst>
                <a:cxn ang="0">
                  <a:pos x="wd2" y="hd2"/>
                </a:cxn>
                <a:cxn ang="5400000">
                  <a:pos x="wd2" y="hd2"/>
                </a:cxn>
                <a:cxn ang="10800000">
                  <a:pos x="wd2" y="hd2"/>
                </a:cxn>
                <a:cxn ang="16200000">
                  <a:pos x="wd2" y="hd2"/>
                </a:cxn>
              </a:cxnLst>
              <a:rect l="0" t="0" r="r" b="b"/>
              <a:pathLst>
                <a:path w="21600" h="21600" extrusionOk="0">
                  <a:moveTo>
                    <a:pt x="2207" y="0"/>
                  </a:moveTo>
                  <a:cubicBezTo>
                    <a:pt x="988" y="0"/>
                    <a:pt x="0" y="1612"/>
                    <a:pt x="0" y="3600"/>
                  </a:cubicBezTo>
                  <a:lnTo>
                    <a:pt x="0" y="18000"/>
                  </a:lnTo>
                  <a:cubicBezTo>
                    <a:pt x="0" y="19988"/>
                    <a:pt x="988" y="21600"/>
                    <a:pt x="2207" y="21600"/>
                  </a:cubicBezTo>
                  <a:lnTo>
                    <a:pt x="19393" y="21600"/>
                  </a:lnTo>
                  <a:cubicBezTo>
                    <a:pt x="20612" y="21600"/>
                    <a:pt x="21600" y="19988"/>
                    <a:pt x="21600" y="18000"/>
                  </a:cubicBezTo>
                  <a:lnTo>
                    <a:pt x="21600" y="3600"/>
                  </a:lnTo>
                  <a:cubicBezTo>
                    <a:pt x="21600" y="1612"/>
                    <a:pt x="20612" y="0"/>
                    <a:pt x="19393" y="0"/>
                  </a:cubicBezTo>
                  <a:lnTo>
                    <a:pt x="2207" y="0"/>
                  </a:lnTo>
                  <a:close/>
                </a:path>
              </a:pathLst>
            </a:custGeom>
            <a:ln w="12700" cap="flat">
              <a:noFill/>
              <a:miter lim="400000"/>
              <a:headEnd/>
              <a:tailEnd/>
            </a:ln>
            <a:effectLst>
              <a:outerShdw blurRad="152400" dist="12000" dir="900000" rotWithShape="0">
                <a:srgbClr val="000000">
                  <a:alpha val="30000"/>
                </a:srgbClr>
              </a:outerShdw>
            </a:effectLst>
          </p:spPr>
        </p:pic>
        <p:pic>
          <p:nvPicPr>
            <p:cNvPr id="12" name="图片 41" descr="图片 41"/>
            <p:cNvPicPr>
              <a:picLocks noChangeAspect="1"/>
            </p:cNvPicPr>
            <p:nvPr/>
          </p:nvPicPr>
          <p:blipFill>
            <a:blip r:embed="rId4" cstate="screen"/>
            <a:srcRect/>
            <a:stretch>
              <a:fillRect/>
            </a:stretch>
          </p:blipFill>
          <p:spPr>
            <a:xfrm>
              <a:off x="5943" y="2499655"/>
              <a:ext cx="922338" cy="563543"/>
            </a:xfrm>
            <a:custGeom>
              <a:avLst/>
              <a:gdLst/>
              <a:ahLst/>
              <a:cxnLst>
                <a:cxn ang="0">
                  <a:pos x="wd2" y="hd2"/>
                </a:cxn>
                <a:cxn ang="5400000">
                  <a:pos x="wd2" y="hd2"/>
                </a:cxn>
                <a:cxn ang="10800000">
                  <a:pos x="wd2" y="hd2"/>
                </a:cxn>
                <a:cxn ang="16200000">
                  <a:pos x="wd2" y="hd2"/>
                </a:cxn>
              </a:cxnLst>
              <a:rect l="0" t="0" r="r" b="b"/>
              <a:pathLst>
                <a:path w="21600" h="21600" extrusionOk="0">
                  <a:moveTo>
                    <a:pt x="2203" y="0"/>
                  </a:moveTo>
                  <a:cubicBezTo>
                    <a:pt x="988" y="0"/>
                    <a:pt x="0" y="1617"/>
                    <a:pt x="0" y="3605"/>
                  </a:cubicBezTo>
                  <a:lnTo>
                    <a:pt x="0" y="17995"/>
                  </a:lnTo>
                  <a:cubicBezTo>
                    <a:pt x="0" y="19983"/>
                    <a:pt x="988" y="21600"/>
                    <a:pt x="2203" y="21600"/>
                  </a:cubicBezTo>
                  <a:lnTo>
                    <a:pt x="19407" y="21600"/>
                  </a:lnTo>
                  <a:cubicBezTo>
                    <a:pt x="20621" y="21600"/>
                    <a:pt x="21600" y="19983"/>
                    <a:pt x="21600" y="17995"/>
                  </a:cubicBezTo>
                  <a:lnTo>
                    <a:pt x="21600" y="3605"/>
                  </a:lnTo>
                  <a:cubicBezTo>
                    <a:pt x="21600" y="1617"/>
                    <a:pt x="20621" y="0"/>
                    <a:pt x="19407" y="0"/>
                  </a:cubicBezTo>
                  <a:lnTo>
                    <a:pt x="2203" y="0"/>
                  </a:lnTo>
                  <a:close/>
                </a:path>
              </a:pathLst>
            </a:custGeom>
            <a:ln w="12700" cap="flat">
              <a:noFill/>
              <a:miter lim="400000"/>
              <a:headEnd/>
              <a:tailEnd/>
            </a:ln>
            <a:effectLst>
              <a:outerShdw blurRad="152400" dist="12000" dir="900000" rotWithShape="0">
                <a:srgbClr val="000000">
                  <a:alpha val="30000"/>
                </a:srgbClr>
              </a:outerShdw>
            </a:effectLst>
          </p:spPr>
        </p:pic>
        <p:pic>
          <p:nvPicPr>
            <p:cNvPr id="13" name="图片 42" descr="图片 42"/>
            <p:cNvPicPr>
              <a:picLocks noChangeAspect="1"/>
            </p:cNvPicPr>
            <p:nvPr/>
          </p:nvPicPr>
          <p:blipFill>
            <a:blip r:embed="rId5" cstate="screen"/>
            <a:srcRect/>
            <a:stretch>
              <a:fillRect/>
            </a:stretch>
          </p:blipFill>
          <p:spPr>
            <a:xfrm>
              <a:off x="0" y="3336710"/>
              <a:ext cx="934244" cy="588566"/>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cubicBezTo>
                    <a:pt x="1014" y="0"/>
                    <a:pt x="0" y="1609"/>
                    <a:pt x="0" y="3598"/>
                  </a:cubicBezTo>
                  <a:lnTo>
                    <a:pt x="0" y="18002"/>
                  </a:lnTo>
                  <a:cubicBezTo>
                    <a:pt x="0" y="19991"/>
                    <a:pt x="1014" y="21600"/>
                    <a:pt x="2266" y="21600"/>
                  </a:cubicBezTo>
                  <a:lnTo>
                    <a:pt x="19334" y="21600"/>
                  </a:lnTo>
                  <a:cubicBezTo>
                    <a:pt x="20586" y="21600"/>
                    <a:pt x="21600" y="19991"/>
                    <a:pt x="21600" y="18002"/>
                  </a:cubicBezTo>
                  <a:lnTo>
                    <a:pt x="21600" y="3598"/>
                  </a:lnTo>
                  <a:cubicBezTo>
                    <a:pt x="21600" y="1609"/>
                    <a:pt x="20586" y="0"/>
                    <a:pt x="19334" y="0"/>
                  </a:cubicBezTo>
                  <a:lnTo>
                    <a:pt x="2266" y="0"/>
                  </a:lnTo>
                  <a:close/>
                </a:path>
              </a:pathLst>
            </a:custGeom>
            <a:ln w="12700" cap="flat">
              <a:noFill/>
              <a:miter lim="400000"/>
              <a:headEnd/>
              <a:tailEnd/>
            </a:ln>
            <a:effectLst>
              <a:outerShdw blurRad="152400" dist="12000" dir="900000" rotWithShape="0">
                <a:srgbClr val="000000">
                  <a:alpha val="30000"/>
                </a:srgbClr>
              </a:outerShdw>
            </a:effectLst>
          </p:spPr>
        </p:pic>
        <p:sp>
          <p:nvSpPr>
            <p:cNvPr id="14" name="矩形 43"/>
            <p:cNvSpPr txBox="1"/>
            <p:nvPr/>
          </p:nvSpPr>
          <p:spPr>
            <a:xfrm>
              <a:off x="1211567" y="3399182"/>
              <a:ext cx="3648565" cy="441276"/>
            </a:xfrm>
            <a:prstGeom prst="rect">
              <a:avLst/>
            </a:prstGeom>
            <a:noFill/>
            <a:ln w="12700" cap="flat">
              <a:noFill/>
              <a:miter lim="400000"/>
            </a:ln>
            <a:effectLst/>
          </p:spPr>
          <p:txBody>
            <a:bodyPr wrap="square" lIns="24196" tIns="24196" rIns="24196" bIns="24196" numCol="1" anchor="ctr">
              <a:spAutoFit/>
            </a:bodyPr>
            <a:lstStyle/>
            <a:p>
              <a:pPr defTabSz="967740" hangingPunct="0">
                <a:defRPr sz="2400">
                  <a:solidFill>
                    <a:srgbClr val="F2972B"/>
                  </a:solidFill>
                  <a:latin typeface="FZLanTingHeiS-R-GB"/>
                  <a:ea typeface="FZLanTingHeiS-R-GB"/>
                  <a:cs typeface="FZLanTingHeiS-R-GB"/>
                  <a:sym typeface="FZLanTingHeiS-R-GB"/>
                </a:defRPr>
              </a:pPr>
              <a:r>
                <a:rPr sz="1200" kern="0" dirty="0">
                  <a:solidFill>
                    <a:srgbClr val="000000"/>
                  </a:solidFill>
                  <a:latin typeface="+mn-ea"/>
                  <a:ea typeface="+mn-ea"/>
                  <a:cs typeface="FZLanTingHeiS-R-GB"/>
                  <a:sym typeface="FZLanTingHeiS-R-GB"/>
                </a:rPr>
                <a:t>关系数据库 </a:t>
              </a:r>
              <a:r>
                <a:rPr sz="1200" kern="0" dirty="0">
                  <a:solidFill>
                    <a:srgbClr val="000000"/>
                  </a:solidFill>
                  <a:latin typeface="+mn-ea"/>
                  <a:ea typeface="+mn-ea"/>
                  <a:cs typeface="Arial Narrow 常规体" charset="0"/>
                  <a:sym typeface="Huawei Sans"/>
                </a:rPr>
                <a:t>Relational</a:t>
              </a:r>
              <a:endParaRPr sz="1200" kern="0" dirty="0">
                <a:solidFill>
                  <a:srgbClr val="000000"/>
                </a:solidFill>
                <a:latin typeface="+mn-ea"/>
                <a:ea typeface="+mn-ea"/>
                <a:cs typeface="Arial Narrow 常规体" charset="0"/>
                <a:sym typeface="Huawei Sans"/>
              </a:endParaRPr>
            </a:p>
          </p:txBody>
        </p:sp>
        <p:sp>
          <p:nvSpPr>
            <p:cNvPr id="15" name="矩形 44"/>
            <p:cNvSpPr txBox="1"/>
            <p:nvPr/>
          </p:nvSpPr>
          <p:spPr>
            <a:xfrm>
              <a:off x="1211567" y="2549624"/>
              <a:ext cx="2798903" cy="441276"/>
            </a:xfrm>
            <a:prstGeom prst="rect">
              <a:avLst/>
            </a:prstGeom>
            <a:noFill/>
            <a:ln w="12700" cap="flat">
              <a:noFill/>
              <a:miter lim="400000"/>
            </a:ln>
            <a:effectLst/>
          </p:spPr>
          <p:txBody>
            <a:bodyPr wrap="square" lIns="24196" tIns="24196" rIns="24196" bIns="24196" numCol="1" anchor="ctr">
              <a:spAutoFit/>
            </a:bodyPr>
            <a:lstStyle/>
            <a:p>
              <a:pPr defTabSz="967740" hangingPunct="0">
                <a:defRPr sz="2400">
                  <a:solidFill>
                    <a:srgbClr val="F2972B"/>
                  </a:solidFill>
                  <a:latin typeface="FZLanTingHeiS-R-GB"/>
                  <a:ea typeface="FZLanTingHeiS-R-GB"/>
                  <a:cs typeface="FZLanTingHeiS-R-GB"/>
                  <a:sym typeface="FZLanTingHeiS-R-GB"/>
                </a:defRPr>
              </a:pPr>
              <a:r>
                <a:rPr sz="1200" kern="0" dirty="0">
                  <a:solidFill>
                    <a:srgbClr val="000000"/>
                  </a:solidFill>
                  <a:latin typeface="+mn-ea"/>
                  <a:ea typeface="+mn-ea"/>
                  <a:cs typeface="FZLanTingHeiS-R-GB"/>
                  <a:sym typeface="FZLanTingHeiS-R-GB"/>
                </a:rPr>
                <a:t>文本数据库 </a:t>
              </a:r>
              <a:r>
                <a:rPr sz="1200" kern="0" dirty="0">
                  <a:solidFill>
                    <a:srgbClr val="000000"/>
                  </a:solidFill>
                  <a:latin typeface="+mn-ea"/>
                  <a:ea typeface="+mn-ea"/>
                  <a:cs typeface="Arial Narrow 常规体" charset="0"/>
                  <a:sym typeface="Huawei Sans"/>
                </a:rPr>
                <a:t>Text</a:t>
              </a:r>
              <a:endParaRPr sz="1200" kern="0" dirty="0">
                <a:solidFill>
                  <a:srgbClr val="000000"/>
                </a:solidFill>
                <a:latin typeface="+mn-ea"/>
                <a:ea typeface="+mn-ea"/>
                <a:cs typeface="Arial Narrow 常规体" charset="0"/>
                <a:sym typeface="Huawei Sans"/>
              </a:endParaRPr>
            </a:p>
          </p:txBody>
        </p:sp>
        <p:sp>
          <p:nvSpPr>
            <p:cNvPr id="16" name="矩形 45"/>
            <p:cNvSpPr txBox="1"/>
            <p:nvPr/>
          </p:nvSpPr>
          <p:spPr>
            <a:xfrm>
              <a:off x="1211567" y="1718006"/>
              <a:ext cx="3367380" cy="441276"/>
            </a:xfrm>
            <a:prstGeom prst="rect">
              <a:avLst/>
            </a:prstGeom>
            <a:noFill/>
            <a:ln w="12700" cap="flat">
              <a:noFill/>
              <a:miter lim="400000"/>
            </a:ln>
            <a:effectLst/>
          </p:spPr>
          <p:txBody>
            <a:bodyPr wrap="square" lIns="24196" tIns="24196" rIns="24196" bIns="24196" numCol="1" anchor="ctr">
              <a:spAutoFit/>
            </a:bodyPr>
            <a:lstStyle/>
            <a:p>
              <a:pPr defTabSz="967740" hangingPunct="0">
                <a:defRPr sz="2400">
                  <a:solidFill>
                    <a:srgbClr val="F2972B"/>
                  </a:solidFill>
                  <a:latin typeface="FZLanTingHeiS-R-GB"/>
                  <a:ea typeface="FZLanTingHeiS-R-GB"/>
                  <a:cs typeface="FZLanTingHeiS-R-GB"/>
                  <a:sym typeface="FZLanTingHeiS-R-GB"/>
                </a:defRPr>
              </a:pPr>
              <a:r>
                <a:rPr sz="1200" kern="0" dirty="0">
                  <a:solidFill>
                    <a:srgbClr val="000000"/>
                  </a:solidFill>
                  <a:latin typeface="+mn-ea"/>
                  <a:ea typeface="+mn-ea"/>
                  <a:cs typeface="FZLanTingHeiS-R-GB"/>
                  <a:sym typeface="FZLanTingHeiS-R-GB"/>
                </a:rPr>
                <a:t>空间数据库 </a:t>
              </a:r>
              <a:r>
                <a:rPr sz="1200" kern="0" dirty="0">
                  <a:solidFill>
                    <a:srgbClr val="000000"/>
                  </a:solidFill>
                  <a:latin typeface="+mn-ea"/>
                  <a:ea typeface="+mn-ea"/>
                  <a:cs typeface="Arial Narrow 常规体" charset="0"/>
                  <a:sym typeface="Huawei Sans"/>
                </a:rPr>
                <a:t>Spatial</a:t>
              </a:r>
              <a:endParaRPr sz="1200" kern="0" dirty="0">
                <a:solidFill>
                  <a:srgbClr val="000000"/>
                </a:solidFill>
                <a:latin typeface="+mn-ea"/>
                <a:ea typeface="+mn-ea"/>
                <a:cs typeface="Arial Narrow 常规体" charset="0"/>
                <a:sym typeface="Huawei Sans"/>
              </a:endParaRPr>
            </a:p>
          </p:txBody>
        </p:sp>
      </p:grpSp>
      <p:sp>
        <p:nvSpPr>
          <p:cNvPr id="17" name="矩形 28"/>
          <p:cNvSpPr txBox="1"/>
          <p:nvPr/>
        </p:nvSpPr>
        <p:spPr>
          <a:xfrm>
            <a:off x="1451173" y="1250966"/>
            <a:ext cx="3657422" cy="467059"/>
          </a:xfrm>
          <a:prstGeom prst="rect">
            <a:avLst/>
          </a:prstGeom>
          <a:ln w="12700">
            <a:miter lim="400000"/>
          </a:ln>
        </p:spPr>
        <p:txBody>
          <a:bodyPr wrap="square" lIns="48391" tIns="48391" rIns="48391" bIns="48391">
            <a:spAutoFit/>
          </a:bodyPr>
          <a:lstStyle/>
          <a:p>
            <a:pPr algn="ctr" defTabSz="967740" hangingPunct="0">
              <a:defRPr sz="4000">
                <a:solidFill>
                  <a:srgbClr val="F4A100"/>
                </a:solidFill>
                <a:latin typeface="FZLanTingHeiS-R-GB"/>
                <a:ea typeface="FZLanTingHeiS-R-GB"/>
                <a:cs typeface="FZLanTingHeiS-R-GB"/>
                <a:sym typeface="FZLanTingHeiS-R-GB"/>
              </a:defRPr>
            </a:pPr>
            <a:r>
              <a:rPr lang="zh-CN" altLang="en-US" sz="1200" kern="0" dirty="0">
                <a:solidFill>
                  <a:srgbClr val="000000"/>
                </a:solidFill>
                <a:latin typeface="+mn-ea"/>
                <a:ea typeface="+mn-ea"/>
                <a:cs typeface="Arial" panose="020B0604020202020204" pitchFamily="34" charset="0"/>
                <a:sym typeface="FZLanTingHeiS-R-GB"/>
              </a:rPr>
              <a:t>支持多模引擎</a:t>
            </a:r>
            <a:r>
              <a:rPr sz="1200" kern="0" dirty="0" err="1">
                <a:solidFill>
                  <a:srgbClr val="000000"/>
                </a:solidFill>
                <a:latin typeface="+mn-ea"/>
                <a:ea typeface="+mn-ea"/>
                <a:cs typeface="Arial" panose="020B0604020202020204" pitchFamily="34" charset="0"/>
                <a:sym typeface="FZLanTingHeiS-R-GB"/>
              </a:rPr>
              <a:t>的HTAP</a:t>
            </a:r>
            <a:r>
              <a:rPr sz="1200" kern="0" dirty="0" err="1" smtClean="0">
                <a:solidFill>
                  <a:srgbClr val="000000"/>
                </a:solidFill>
                <a:latin typeface="+mn-ea"/>
                <a:ea typeface="+mn-ea"/>
                <a:cs typeface="Arial" panose="020B0604020202020204" pitchFamily="34" charset="0"/>
                <a:sym typeface="FZLanTingHeiS-R-GB"/>
              </a:rPr>
              <a:t>数据库</a:t>
            </a:r>
            <a:endParaRPr sz="1200" kern="0" dirty="0" smtClean="0">
              <a:solidFill>
                <a:srgbClr val="000000"/>
              </a:solidFill>
              <a:latin typeface="+mn-ea"/>
              <a:ea typeface="+mn-ea"/>
              <a:cs typeface="Arial" panose="020B0604020202020204" pitchFamily="34" charset="0"/>
              <a:sym typeface="FZLanTingHeiS-R-GB"/>
            </a:endParaRPr>
          </a:p>
          <a:p>
            <a:pPr algn="ctr" defTabSz="241935" hangingPunct="0">
              <a:defRPr sz="2400">
                <a:solidFill>
                  <a:srgbClr val="F6A737"/>
                </a:solidFill>
                <a:latin typeface="Huawei Sans"/>
                <a:ea typeface="Huawei Sans"/>
                <a:cs typeface="Huawei Sans"/>
                <a:sym typeface="Huawei Sans"/>
              </a:defRPr>
            </a:pPr>
            <a:r>
              <a:rPr lang="en-US" sz="1200" kern="0" dirty="0" smtClean="0">
                <a:solidFill>
                  <a:srgbClr val="000000"/>
                </a:solidFill>
                <a:latin typeface="+mn-ea"/>
                <a:ea typeface="+mn-ea"/>
                <a:cs typeface="Arial" panose="020B0604020202020204" pitchFamily="34" charset="0"/>
                <a:sym typeface="Huawei Sans"/>
              </a:rPr>
              <a:t>HTAP database supports multimode engine</a:t>
            </a:r>
            <a:endParaRPr sz="1200" kern="0" dirty="0">
              <a:solidFill>
                <a:srgbClr val="000000"/>
              </a:solidFill>
              <a:latin typeface="+mn-ea"/>
              <a:ea typeface="+mn-ea"/>
              <a:cs typeface="Arial" panose="020B0604020202020204" pitchFamily="34" charset="0"/>
              <a:sym typeface="Huawei Sans"/>
            </a:endParaRPr>
          </a:p>
        </p:txBody>
      </p:sp>
      <p:sp>
        <p:nvSpPr>
          <p:cNvPr id="18" name="矩形 37"/>
          <p:cNvSpPr txBox="1"/>
          <p:nvPr/>
        </p:nvSpPr>
        <p:spPr>
          <a:xfrm>
            <a:off x="1857200" y="5497642"/>
            <a:ext cx="3301029" cy="287771"/>
          </a:xfrm>
          <a:prstGeom prst="rect">
            <a:avLst/>
          </a:prstGeom>
          <a:ln w="12700">
            <a:miter lim="400000"/>
          </a:ln>
        </p:spPr>
        <p:txBody>
          <a:bodyPr wrap="square" lIns="24196" rIns="24196">
            <a:spAutoFit/>
          </a:bodyPr>
          <a:lstStyle/>
          <a:p>
            <a:pPr defTabSz="967740" hangingPunct="0">
              <a:defRPr sz="2400">
                <a:solidFill>
                  <a:srgbClr val="F2F2F2"/>
                </a:solidFill>
                <a:latin typeface="FZLanTingHeiS-R-GB"/>
                <a:ea typeface="FZLanTingHeiS-R-GB"/>
                <a:cs typeface="FZLanTingHeiS-R-GB"/>
                <a:sym typeface="FZLanTingHeiS-R-GB"/>
              </a:defRPr>
            </a:pPr>
            <a:r>
              <a:rPr sz="1270" kern="0" dirty="0">
                <a:solidFill>
                  <a:srgbClr val="000000"/>
                </a:solidFill>
                <a:latin typeface="+mn-ea"/>
                <a:ea typeface="+mn-ea"/>
                <a:cs typeface="FZLanTingHeiS-R-GB"/>
                <a:sym typeface="FZLanTingHeiS-R-GB"/>
              </a:rPr>
              <a:t>多模引擎：支持5种类型数据混合负载</a:t>
            </a:r>
            <a:endParaRPr sz="1270" kern="0" dirty="0">
              <a:solidFill>
                <a:srgbClr val="000000"/>
              </a:solidFill>
              <a:latin typeface="+mn-ea"/>
              <a:ea typeface="+mn-ea"/>
              <a:cs typeface="FZLanTingHeiS-R-GB"/>
              <a:sym typeface="FZLanTingHeiS-R-GB"/>
            </a:endParaRPr>
          </a:p>
        </p:txBody>
      </p:sp>
      <p:sp>
        <p:nvSpPr>
          <p:cNvPr id="19" name="圆角矩形 196"/>
          <p:cNvSpPr/>
          <p:nvPr/>
        </p:nvSpPr>
        <p:spPr>
          <a:xfrm>
            <a:off x="1034470" y="2972371"/>
            <a:ext cx="1461844" cy="1474403"/>
          </a:xfrm>
          <a:prstGeom prst="roundRect">
            <a:avLst>
              <a:gd name="adj" fmla="val 50000"/>
            </a:avLst>
          </a:prstGeom>
          <a:gradFill>
            <a:gsLst>
              <a:gs pos="68000">
                <a:srgbClr val="00ADED">
                  <a:alpha val="0"/>
                </a:srgbClr>
              </a:gs>
              <a:gs pos="100000">
                <a:srgbClr val="00B0F0">
                  <a:alpha val="37000"/>
                </a:srgbClr>
              </a:gs>
            </a:gsLst>
          </a:gradFill>
          <a:ln w="12700">
            <a:miter lim="400000"/>
          </a:ln>
        </p:spPr>
        <p:txBody>
          <a:bodyPr lIns="24196" rIns="24196" anchor="ctr"/>
          <a:lstStyle/>
          <a:p>
            <a:pPr algn="ctr" defTabSz="410845" hangingPunct="0"/>
            <a:endParaRPr sz="1695" kern="0">
              <a:solidFill>
                <a:srgbClr val="000000"/>
              </a:solidFill>
              <a:latin typeface="+mn-ea"/>
              <a:ea typeface="+mn-ea"/>
              <a:sym typeface="Helvetica Neue"/>
            </a:endParaRPr>
          </a:p>
        </p:txBody>
      </p:sp>
      <p:sp>
        <p:nvSpPr>
          <p:cNvPr id="20" name="统一SQL开发编程…"/>
          <p:cNvSpPr txBox="1"/>
          <p:nvPr/>
        </p:nvSpPr>
        <p:spPr>
          <a:xfrm>
            <a:off x="998196" y="3396963"/>
            <a:ext cx="1393587" cy="717761"/>
          </a:xfrm>
          <a:prstGeom prst="rect">
            <a:avLst/>
          </a:prstGeom>
          <a:ln w="12700">
            <a:miter lim="400000"/>
          </a:ln>
        </p:spPr>
        <p:txBody>
          <a:bodyPr lIns="24196" rIns="24196" anchor="b">
            <a:spAutoFit/>
          </a:bodyPr>
          <a:lstStyle/>
          <a:p>
            <a:pPr algn="ctr" defTabSz="967740" hangingPunct="0">
              <a:lnSpc>
                <a:spcPct val="120000"/>
              </a:lnSpc>
              <a:defRPr sz="2400">
                <a:solidFill>
                  <a:srgbClr val="D9D9D9"/>
                </a:solidFill>
                <a:latin typeface="FZLanTingHeiS-R-GB"/>
                <a:ea typeface="FZLanTingHeiS-R-GB"/>
                <a:cs typeface="FZLanTingHeiS-R-GB"/>
                <a:sym typeface="FZLanTingHeiS-R-GB"/>
              </a:defRPr>
            </a:pPr>
            <a:r>
              <a:rPr sz="1270" kern="0" dirty="0" err="1">
                <a:solidFill>
                  <a:srgbClr val="000000"/>
                </a:solidFill>
                <a:latin typeface="+mn-ea"/>
                <a:ea typeface="+mn-ea"/>
                <a:cs typeface="FZLanTingHeiS-R-GB"/>
                <a:sym typeface="FZLanTingHeiS-R-GB"/>
              </a:rPr>
              <a:t>统一SQL编程</a:t>
            </a:r>
            <a:endParaRPr sz="1270" kern="0" dirty="0">
              <a:solidFill>
                <a:srgbClr val="000000"/>
              </a:solidFill>
              <a:latin typeface="+mn-ea"/>
              <a:ea typeface="+mn-ea"/>
              <a:cs typeface="FZLanTingHeiS-R-GB"/>
              <a:sym typeface="FZLanTingHeiS-R-GB"/>
            </a:endParaRPr>
          </a:p>
          <a:p>
            <a:pPr algn="ctr" defTabSz="241935" hangingPunct="0">
              <a:defRPr sz="2400">
                <a:solidFill>
                  <a:srgbClr val="E0E0E0"/>
                </a:solidFill>
                <a:latin typeface="Huawei Sans"/>
                <a:ea typeface="Huawei Sans"/>
                <a:cs typeface="Huawei Sans"/>
                <a:sym typeface="Huawei Sans"/>
              </a:defRPr>
            </a:pPr>
            <a:r>
              <a:rPr sz="1270" kern="0" dirty="0">
                <a:solidFill>
                  <a:srgbClr val="000000"/>
                </a:solidFill>
                <a:latin typeface="+mn-ea"/>
                <a:ea typeface="+mn-ea"/>
                <a:cs typeface="Arial Narrow 常规体" charset="0"/>
                <a:sym typeface="Huawei Sans"/>
              </a:rPr>
              <a:t>Unified SQL programming</a:t>
            </a:r>
            <a:endParaRPr sz="1270" kern="0" dirty="0">
              <a:solidFill>
                <a:srgbClr val="000000"/>
              </a:solidFill>
              <a:latin typeface="+mn-ea"/>
              <a:ea typeface="+mn-ea"/>
              <a:cs typeface="Arial Narrow 常规体" charset="0"/>
              <a:sym typeface="Huawei Sans"/>
            </a:endParaRPr>
          </a:p>
        </p:txBody>
      </p:sp>
      <p:sp>
        <p:nvSpPr>
          <p:cNvPr id="21" name="文本框 20"/>
          <p:cNvSpPr txBox="1"/>
          <p:nvPr/>
        </p:nvSpPr>
        <p:spPr>
          <a:xfrm>
            <a:off x="5684825" y="5194492"/>
            <a:ext cx="5693220" cy="923330"/>
          </a:xfrm>
          <a:prstGeom prst="rect">
            <a:avLst/>
          </a:prstGeom>
          <a:noFill/>
        </p:spPr>
        <p:txBody>
          <a:bodyPr wrap="square" rtlCol="0">
            <a:spAutoFit/>
          </a:bodyPr>
          <a:lstStyle/>
          <a:p>
            <a:pPr marL="171450" indent="-171450" defTabSz="410845" hangingPunct="0">
              <a:lnSpc>
                <a:spcPct val="150000"/>
              </a:lnSpc>
              <a:buFont typeface="Arial" panose="020B0604020202020204" pitchFamily="34" charset="0"/>
              <a:buChar char="•"/>
            </a:pPr>
            <a:r>
              <a:rPr lang="en-US" altLang="zh-CN" sz="1200" kern="0" dirty="0" err="1">
                <a:solidFill>
                  <a:srgbClr val="000000"/>
                </a:solidFill>
                <a:latin typeface="+mn-ea"/>
                <a:ea typeface="+mn-ea"/>
                <a:sym typeface="Helvetica Neue"/>
              </a:rPr>
              <a:t>采用</a:t>
            </a:r>
            <a:r>
              <a:rPr lang="zh-CN" altLang="en-US" sz="1200" kern="0" dirty="0" smtClean="0">
                <a:solidFill>
                  <a:srgbClr val="000000"/>
                </a:solidFill>
                <a:latin typeface="+mn-ea"/>
                <a:ea typeface="+mn-ea"/>
                <a:sym typeface="Helvetica Neue"/>
              </a:rPr>
              <a:t>鲲鹏</a:t>
            </a:r>
            <a:r>
              <a:rPr lang="en-US" altLang="zh-CN" sz="1200" kern="0" dirty="0" err="1" smtClean="0">
                <a:solidFill>
                  <a:srgbClr val="000000"/>
                </a:solidFill>
                <a:latin typeface="+mn-ea"/>
                <a:ea typeface="+mn-ea"/>
                <a:sym typeface="Helvetica Neue"/>
              </a:rPr>
              <a:t>TaiShan服务器</a:t>
            </a:r>
            <a:r>
              <a:rPr lang="zh-CN" altLang="en-US" sz="1200" kern="0" dirty="0">
                <a:solidFill>
                  <a:srgbClr val="000000"/>
                </a:solidFill>
                <a:latin typeface="+mn-ea"/>
                <a:ea typeface="+mn-ea"/>
                <a:sym typeface="Helvetica Neue"/>
              </a:rPr>
              <a:t>，</a:t>
            </a:r>
            <a:r>
              <a:rPr lang="en-US" altLang="zh-CN" sz="1200" kern="0" dirty="0" err="1">
                <a:solidFill>
                  <a:srgbClr val="000000"/>
                </a:solidFill>
                <a:latin typeface="+mn-ea"/>
                <a:ea typeface="+mn-ea"/>
                <a:sym typeface="Helvetica Neue"/>
              </a:rPr>
              <a:t>组件分开部署，考虑每台服务器均衡压力</a:t>
            </a:r>
            <a:endParaRPr lang="zh-CN" altLang="en-US" sz="1200" kern="0" dirty="0">
              <a:solidFill>
                <a:srgbClr val="000000"/>
              </a:solidFill>
              <a:latin typeface="+mn-ea"/>
              <a:ea typeface="+mn-ea"/>
              <a:sym typeface="Helvetica Neue"/>
            </a:endParaRPr>
          </a:p>
          <a:p>
            <a:pPr marL="171450" indent="-171450" defTabSz="410845" hangingPunct="0">
              <a:lnSpc>
                <a:spcPct val="150000"/>
              </a:lnSpc>
              <a:buFont typeface="Arial" panose="020B0604020202020204" pitchFamily="34" charset="0"/>
              <a:buChar char="•"/>
            </a:pPr>
            <a:r>
              <a:rPr lang="zh-CN" altLang="en-US" sz="1200" kern="0" dirty="0">
                <a:solidFill>
                  <a:srgbClr val="000000"/>
                </a:solidFill>
                <a:latin typeface="+mn-ea"/>
                <a:ea typeface="+mn-ea"/>
                <a:sym typeface="Helvetica Neue"/>
              </a:rPr>
              <a:t>一套集群承载</a:t>
            </a:r>
            <a:r>
              <a:rPr lang="en-US" altLang="zh-CN" sz="1200" kern="0" dirty="0">
                <a:solidFill>
                  <a:srgbClr val="000000"/>
                </a:solidFill>
                <a:latin typeface="+mn-ea"/>
                <a:ea typeface="+mn-ea"/>
                <a:sym typeface="Helvetica Neue"/>
              </a:rPr>
              <a:t>4</a:t>
            </a:r>
            <a:r>
              <a:rPr lang="zh-CN" altLang="en-US" sz="1200" kern="0" dirty="0">
                <a:solidFill>
                  <a:srgbClr val="000000"/>
                </a:solidFill>
                <a:latin typeface="+mn-ea"/>
                <a:ea typeface="+mn-ea"/>
                <a:sym typeface="Helvetica Neue"/>
              </a:rPr>
              <a:t>个应用：</a:t>
            </a:r>
            <a:r>
              <a:rPr lang="zh-CN" altLang="zh-CN" sz="1200" kern="0" dirty="0">
                <a:solidFill>
                  <a:srgbClr val="000000"/>
                </a:solidFill>
                <a:latin typeface="+mn-ea"/>
                <a:ea typeface="+mn-ea"/>
                <a:sym typeface="Helvetica Neue"/>
              </a:rPr>
              <a:t>贵金属模拟交易系统、员工福利一卡通系统、订单中心后管系统、企业家查询系统</a:t>
            </a:r>
            <a:endParaRPr lang="zh-CN" altLang="en-US" sz="1200" kern="0" dirty="0">
              <a:solidFill>
                <a:srgbClr val="000000"/>
              </a:solidFill>
              <a:latin typeface="+mn-ea"/>
              <a:ea typeface="+mn-ea"/>
              <a:sym typeface="Helvetica Neue"/>
            </a:endParaRPr>
          </a:p>
        </p:txBody>
      </p:sp>
      <p:graphicFrame>
        <p:nvGraphicFramePr>
          <p:cNvPr id="22" name="表格 21"/>
          <p:cNvGraphicFramePr>
            <a:graphicFrameLocks noGrp="1"/>
          </p:cNvGraphicFramePr>
          <p:nvPr/>
        </p:nvGraphicFramePr>
        <p:xfrm>
          <a:off x="5409715" y="1892096"/>
          <a:ext cx="6027964" cy="3301100"/>
        </p:xfrm>
        <a:graphic>
          <a:graphicData uri="http://schemas.openxmlformats.org/drawingml/2006/table">
            <a:tbl>
              <a:tblPr firstRow="1" bandRow="1"/>
              <a:tblGrid>
                <a:gridCol w="1045519"/>
                <a:gridCol w="1022005"/>
                <a:gridCol w="972108"/>
                <a:gridCol w="1008112"/>
                <a:gridCol w="972108"/>
                <a:gridCol w="1008112"/>
              </a:tblGrid>
              <a:tr h="980254">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8858">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68052">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07578">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4166">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12192">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elvetica Neue Medium"/>
                          <a:ea typeface="Helvetica Neue Medium"/>
                          <a:cs typeface="Helvetica Neue Medium"/>
                        </a:defRPr>
                      </a:lvl1pPr>
                      <a:lvl2pPr marL="593725" algn="l" defTabSz="1188085" rtl="0" eaLnBrk="1" latinLnBrk="0" hangingPunct="1">
                        <a:defRPr sz="2340" kern="1200">
                          <a:solidFill>
                            <a:schemeClr val="tx1"/>
                          </a:solidFill>
                          <a:latin typeface="Helvetica Neue Medium"/>
                          <a:ea typeface="Helvetica Neue Medium"/>
                          <a:cs typeface="Helvetica Neue Medium"/>
                        </a:defRPr>
                      </a:lvl2pPr>
                      <a:lvl3pPr marL="1188085" algn="l" defTabSz="1188085" rtl="0" eaLnBrk="1" latinLnBrk="0" hangingPunct="1">
                        <a:defRPr sz="2340" kern="1200">
                          <a:solidFill>
                            <a:schemeClr val="tx1"/>
                          </a:solidFill>
                          <a:latin typeface="Helvetica Neue Medium"/>
                          <a:ea typeface="Helvetica Neue Medium"/>
                          <a:cs typeface="Helvetica Neue Medium"/>
                        </a:defRPr>
                      </a:lvl3pPr>
                      <a:lvl4pPr marL="1781810" algn="l" defTabSz="1188085" rtl="0" eaLnBrk="1" latinLnBrk="0" hangingPunct="1">
                        <a:defRPr sz="2340" kern="1200">
                          <a:solidFill>
                            <a:schemeClr val="tx1"/>
                          </a:solidFill>
                          <a:latin typeface="Helvetica Neue Medium"/>
                          <a:ea typeface="Helvetica Neue Medium"/>
                          <a:cs typeface="Helvetica Neue Medium"/>
                        </a:defRPr>
                      </a:lvl4pPr>
                      <a:lvl5pPr marL="2375535" algn="l" defTabSz="1188085" rtl="0" eaLnBrk="1" latinLnBrk="0" hangingPunct="1">
                        <a:defRPr sz="2340" kern="1200">
                          <a:solidFill>
                            <a:schemeClr val="tx1"/>
                          </a:solidFill>
                          <a:latin typeface="Helvetica Neue Medium"/>
                          <a:ea typeface="Helvetica Neue Medium"/>
                          <a:cs typeface="Helvetica Neue Medium"/>
                        </a:defRPr>
                      </a:lvl5pPr>
                      <a:lvl6pPr marL="2969260" algn="l" defTabSz="1188085" rtl="0" eaLnBrk="1" latinLnBrk="0" hangingPunct="1">
                        <a:defRPr sz="2340" kern="1200">
                          <a:solidFill>
                            <a:schemeClr val="tx1"/>
                          </a:solidFill>
                          <a:latin typeface="Helvetica Neue Medium"/>
                          <a:ea typeface="Helvetica Neue Medium"/>
                          <a:cs typeface="Helvetica Neue Medium"/>
                        </a:defRPr>
                      </a:lvl6pPr>
                      <a:lvl7pPr marL="3563620" algn="l" defTabSz="1188085" rtl="0" eaLnBrk="1" latinLnBrk="0" hangingPunct="1">
                        <a:defRPr sz="2340" kern="1200">
                          <a:solidFill>
                            <a:schemeClr val="tx1"/>
                          </a:solidFill>
                          <a:latin typeface="Helvetica Neue Medium"/>
                          <a:ea typeface="Helvetica Neue Medium"/>
                          <a:cs typeface="Helvetica Neue Medium"/>
                        </a:defRPr>
                      </a:lvl7pPr>
                      <a:lvl8pPr marL="4157345" algn="l" defTabSz="1188085" rtl="0" eaLnBrk="1" latinLnBrk="0" hangingPunct="1">
                        <a:defRPr sz="2340" kern="1200">
                          <a:solidFill>
                            <a:schemeClr val="tx1"/>
                          </a:solidFill>
                          <a:latin typeface="Helvetica Neue Medium"/>
                          <a:ea typeface="Helvetica Neue Medium"/>
                          <a:cs typeface="Helvetica Neue Medium"/>
                        </a:defRPr>
                      </a:lvl8pPr>
                      <a:lvl9pPr marL="4751070" algn="l" defTabSz="1188085" rtl="0" eaLnBrk="1" latinLnBrk="0" hangingPunct="1">
                        <a:defRPr sz="2340" kern="1200">
                          <a:solidFill>
                            <a:schemeClr val="tx1"/>
                          </a:solidFill>
                          <a:latin typeface="Helvetica Neue Medium"/>
                          <a:ea typeface="Helvetica Neue Medium"/>
                          <a:cs typeface="Helvetica Neue Medium"/>
                        </a:defRPr>
                      </a:lvl9pPr>
                    </a:lstStyle>
                    <a:p>
                      <a:endParaRPr lang="zh-CN" altLang="en-US" sz="1200" dirty="0">
                        <a:solidFill>
                          <a:schemeClr val="accent6">
                            <a:lumMod val="75000"/>
                          </a:schemeClr>
                        </a:solidFill>
                      </a:endParaRPr>
                    </a:p>
                  </a:txBody>
                  <a:tcPr marL="73525" marR="73525" marT="36763" marB="36763">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3" name="组合 22"/>
          <p:cNvGrpSpPr/>
          <p:nvPr/>
        </p:nvGrpSpPr>
        <p:grpSpPr>
          <a:xfrm>
            <a:off x="5478686" y="1884872"/>
            <a:ext cx="5908590" cy="3225590"/>
            <a:chOff x="1829779" y="984543"/>
            <a:chExt cx="6708920" cy="3933704"/>
          </a:xfrm>
        </p:grpSpPr>
        <p:pic>
          <p:nvPicPr>
            <p:cNvPr id="24"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993352"/>
              <a:ext cx="316457" cy="454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2586" y="993352"/>
              <a:ext cx="316457" cy="454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3848" y="984543"/>
              <a:ext cx="316457" cy="45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1864" y="1023314"/>
              <a:ext cx="316457" cy="45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2918" y="1005180"/>
              <a:ext cx="316457" cy="45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2" descr="服务器类"/>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8442" y="1005180"/>
              <a:ext cx="316457" cy="45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圆角矩形 29"/>
            <p:cNvSpPr/>
            <p:nvPr/>
          </p:nvSpPr>
          <p:spPr bwMode="auto">
            <a:xfrm>
              <a:off x="1829779" y="2245711"/>
              <a:ext cx="1021907" cy="439031"/>
            </a:xfrm>
            <a:prstGeom prst="roundRect">
              <a:avLst>
                <a:gd name="adj" fmla="val 7119"/>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协调节点</a:t>
              </a:r>
              <a:endParaRPr lang="zh-CN" altLang="en-US" sz="1200" kern="0" dirty="0" smtClean="0">
                <a:solidFill>
                  <a:srgbClr val="000000">
                    <a:lumMod val="85000"/>
                    <a:lumOff val="15000"/>
                  </a:srgbClr>
                </a:solidFill>
                <a:latin typeface="+mn-ea"/>
                <a:ea typeface="+mn-ea"/>
                <a:sym typeface="Helvetica Neue"/>
              </a:endParaRPr>
            </a:p>
          </p:txBody>
        </p:sp>
        <p:sp>
          <p:nvSpPr>
            <p:cNvPr id="31" name="圆角矩形 30"/>
            <p:cNvSpPr/>
            <p:nvPr/>
          </p:nvSpPr>
          <p:spPr bwMode="auto">
            <a:xfrm>
              <a:off x="5279632" y="2245711"/>
              <a:ext cx="1021907" cy="439031"/>
            </a:xfrm>
            <a:prstGeom prst="roundRect">
              <a:avLst>
                <a:gd name="adj" fmla="val 7119"/>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协调节点</a:t>
              </a:r>
              <a:endParaRPr lang="zh-CN" altLang="en-US" sz="1200" kern="0" dirty="0" smtClean="0">
                <a:solidFill>
                  <a:srgbClr val="000000">
                    <a:lumMod val="85000"/>
                    <a:lumOff val="15000"/>
                  </a:srgbClr>
                </a:solidFill>
                <a:latin typeface="+mn-ea"/>
                <a:ea typeface="+mn-ea"/>
                <a:sym typeface="Helvetica Neue"/>
              </a:endParaRPr>
            </a:p>
          </p:txBody>
        </p:sp>
        <p:sp>
          <p:nvSpPr>
            <p:cNvPr id="32" name="圆角矩形 31"/>
            <p:cNvSpPr/>
            <p:nvPr/>
          </p:nvSpPr>
          <p:spPr bwMode="auto">
            <a:xfrm>
              <a:off x="1829779" y="2801713"/>
              <a:ext cx="1021907" cy="439031"/>
            </a:xfrm>
            <a:prstGeom prst="roundRect">
              <a:avLst>
                <a:gd name="adj" fmla="val 7119"/>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GTM</a:t>
              </a:r>
              <a:endParaRPr lang="zh-CN" altLang="en-US" sz="1200" kern="0" dirty="0" smtClean="0">
                <a:solidFill>
                  <a:srgbClr val="000000">
                    <a:lumMod val="85000"/>
                    <a:lumOff val="15000"/>
                  </a:srgbClr>
                </a:solidFill>
                <a:latin typeface="+mn-ea"/>
                <a:ea typeface="+mn-ea"/>
                <a:sym typeface="Helvetica Neue"/>
              </a:endParaRPr>
            </a:p>
          </p:txBody>
        </p:sp>
        <p:sp>
          <p:nvSpPr>
            <p:cNvPr id="33" name="圆角矩形 32"/>
            <p:cNvSpPr/>
            <p:nvPr/>
          </p:nvSpPr>
          <p:spPr bwMode="auto">
            <a:xfrm>
              <a:off x="3014478" y="2801713"/>
              <a:ext cx="1021907" cy="439031"/>
            </a:xfrm>
            <a:prstGeom prst="roundRect">
              <a:avLst>
                <a:gd name="adj" fmla="val 7119"/>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GTM</a:t>
              </a:r>
              <a:endParaRPr lang="zh-CN" altLang="en-US" sz="1200" kern="0" dirty="0" smtClean="0">
                <a:solidFill>
                  <a:srgbClr val="000000">
                    <a:lumMod val="85000"/>
                    <a:lumOff val="15000"/>
                  </a:srgbClr>
                </a:solidFill>
                <a:latin typeface="+mn-ea"/>
                <a:ea typeface="+mn-ea"/>
                <a:sym typeface="Helvetica Neue"/>
              </a:endParaRPr>
            </a:p>
          </p:txBody>
        </p:sp>
        <p:sp>
          <p:nvSpPr>
            <p:cNvPr id="34" name="圆角矩形 33"/>
            <p:cNvSpPr/>
            <p:nvPr/>
          </p:nvSpPr>
          <p:spPr bwMode="auto">
            <a:xfrm>
              <a:off x="5279632" y="2801713"/>
              <a:ext cx="1021907" cy="439031"/>
            </a:xfrm>
            <a:prstGeom prst="roundRect">
              <a:avLst>
                <a:gd name="adj" fmla="val 7119"/>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主</a:t>
              </a:r>
              <a:r>
                <a:rPr lang="en-US" altLang="zh-CN" sz="1200" kern="0" dirty="0" smtClean="0">
                  <a:solidFill>
                    <a:srgbClr val="000000">
                      <a:lumMod val="85000"/>
                      <a:lumOff val="15000"/>
                    </a:srgbClr>
                  </a:solidFill>
                  <a:latin typeface="+mn-ea"/>
                  <a:ea typeface="+mn-ea"/>
                  <a:sym typeface="Helvetica Neue"/>
                </a:rPr>
                <a:t>GTM</a:t>
              </a:r>
              <a:endParaRPr lang="zh-CN" altLang="en-US" sz="1200" kern="0" dirty="0" smtClean="0">
                <a:solidFill>
                  <a:srgbClr val="000000">
                    <a:lumMod val="85000"/>
                    <a:lumOff val="15000"/>
                  </a:srgbClr>
                </a:solidFill>
                <a:latin typeface="+mn-ea"/>
                <a:ea typeface="+mn-ea"/>
                <a:sym typeface="Helvetica Neue"/>
              </a:endParaRPr>
            </a:p>
          </p:txBody>
        </p:sp>
        <p:sp>
          <p:nvSpPr>
            <p:cNvPr id="35" name="圆角矩形 34"/>
            <p:cNvSpPr/>
            <p:nvPr/>
          </p:nvSpPr>
          <p:spPr bwMode="auto">
            <a:xfrm>
              <a:off x="1841943" y="3387983"/>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r>
                <a:rPr lang="en-US" altLang="zh-CN" sz="1200" kern="0" dirty="0" smtClean="0">
                  <a:solidFill>
                    <a:srgbClr val="000000">
                      <a:lumMod val="85000"/>
                      <a:lumOff val="15000"/>
                    </a:srgbClr>
                  </a:solidFill>
                  <a:latin typeface="+mn-ea"/>
                  <a:ea typeface="+mn-ea"/>
                  <a:sym typeface="Helvetica Neue"/>
                </a:rPr>
                <a:t>2</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36" name="圆角矩形 35"/>
            <p:cNvSpPr/>
            <p:nvPr/>
          </p:nvSpPr>
          <p:spPr bwMode="auto">
            <a:xfrm>
              <a:off x="1829779" y="1696387"/>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负载均衡</a:t>
              </a:r>
              <a:endParaRPr lang="zh-CN" altLang="en-US" sz="1200" kern="0" dirty="0" smtClean="0">
                <a:solidFill>
                  <a:srgbClr val="000000">
                    <a:lumMod val="85000"/>
                    <a:lumOff val="15000"/>
                  </a:srgbClr>
                </a:solidFill>
                <a:latin typeface="+mn-ea"/>
                <a:ea typeface="+mn-ea"/>
                <a:sym typeface="Helvetica Neue"/>
              </a:endParaRPr>
            </a:p>
          </p:txBody>
        </p:sp>
        <p:sp>
          <p:nvSpPr>
            <p:cNvPr id="37" name="圆角矩形 36"/>
            <p:cNvSpPr/>
            <p:nvPr/>
          </p:nvSpPr>
          <p:spPr bwMode="auto">
            <a:xfrm>
              <a:off x="3026642" y="3381978"/>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38" name="圆角矩形 37"/>
            <p:cNvSpPr/>
            <p:nvPr/>
          </p:nvSpPr>
          <p:spPr bwMode="auto">
            <a:xfrm>
              <a:off x="3014478" y="2245711"/>
              <a:ext cx="1021907" cy="439031"/>
            </a:xfrm>
            <a:prstGeom prst="roundRect">
              <a:avLst>
                <a:gd name="adj" fmla="val 7119"/>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协调节点</a:t>
              </a:r>
              <a:endParaRPr lang="zh-CN" altLang="en-US" sz="1200" kern="0" dirty="0" smtClean="0">
                <a:solidFill>
                  <a:srgbClr val="000000">
                    <a:lumMod val="85000"/>
                    <a:lumOff val="15000"/>
                  </a:srgbClr>
                </a:solidFill>
                <a:latin typeface="+mn-ea"/>
                <a:ea typeface="+mn-ea"/>
                <a:sym typeface="Helvetica Neue"/>
              </a:endParaRPr>
            </a:p>
          </p:txBody>
        </p:sp>
        <p:sp>
          <p:nvSpPr>
            <p:cNvPr id="39" name="圆角矩形 38"/>
            <p:cNvSpPr/>
            <p:nvPr/>
          </p:nvSpPr>
          <p:spPr bwMode="auto">
            <a:xfrm>
              <a:off x="3012851" y="4479216"/>
              <a:ext cx="1021907" cy="439031"/>
            </a:xfrm>
            <a:prstGeom prst="roundRect">
              <a:avLst>
                <a:gd name="adj" fmla="val 7119"/>
              </a:avLst>
            </a:prstGeom>
            <a:solidFill>
              <a:srgbClr val="5E5E5E">
                <a:lumMod val="40000"/>
                <a:lumOff val="60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主数据节点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*主</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0" name="圆角矩形 39"/>
            <p:cNvSpPr/>
            <p:nvPr/>
          </p:nvSpPr>
          <p:spPr bwMode="auto">
            <a:xfrm>
              <a:off x="4159606" y="3387983"/>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1" name="圆角矩形 40"/>
            <p:cNvSpPr/>
            <p:nvPr/>
          </p:nvSpPr>
          <p:spPr bwMode="auto">
            <a:xfrm>
              <a:off x="4145815" y="4479216"/>
              <a:ext cx="1021907" cy="439031"/>
            </a:xfrm>
            <a:prstGeom prst="roundRect">
              <a:avLst>
                <a:gd name="adj" fmla="val 7119"/>
              </a:avLst>
            </a:prstGeom>
            <a:solidFill>
              <a:srgbClr val="5E5E5E">
                <a:lumMod val="40000"/>
                <a:lumOff val="60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主数据点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*主</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2" name="圆角矩形 41"/>
            <p:cNvSpPr/>
            <p:nvPr/>
          </p:nvSpPr>
          <p:spPr bwMode="auto">
            <a:xfrm>
              <a:off x="5291796" y="3387983"/>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r>
                <a:rPr lang="en-US" altLang="zh-CN" sz="1200" kern="0" dirty="0" smtClean="0">
                  <a:solidFill>
                    <a:srgbClr val="000000">
                      <a:lumMod val="85000"/>
                      <a:lumOff val="15000"/>
                    </a:srgbClr>
                  </a:solidFill>
                  <a:latin typeface="+mn-ea"/>
                  <a:ea typeface="+mn-ea"/>
                  <a:sym typeface="Helvetica Neue"/>
                </a:rPr>
                <a:t>2</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3" name="圆角矩形 42"/>
            <p:cNvSpPr/>
            <p:nvPr/>
          </p:nvSpPr>
          <p:spPr bwMode="auto">
            <a:xfrm>
              <a:off x="5279632" y="1696387"/>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负载均衡</a:t>
              </a:r>
              <a:endParaRPr lang="zh-CN" altLang="en-US" sz="1200" kern="0" dirty="0" smtClean="0">
                <a:solidFill>
                  <a:srgbClr val="000000">
                    <a:lumMod val="85000"/>
                    <a:lumOff val="15000"/>
                  </a:srgbClr>
                </a:solidFill>
                <a:latin typeface="+mn-ea"/>
                <a:ea typeface="+mn-ea"/>
                <a:sym typeface="Helvetica Neue"/>
              </a:endParaRPr>
            </a:p>
          </p:txBody>
        </p:sp>
        <p:sp>
          <p:nvSpPr>
            <p:cNvPr id="44" name="圆角矩形 43"/>
            <p:cNvSpPr/>
            <p:nvPr/>
          </p:nvSpPr>
          <p:spPr bwMode="auto">
            <a:xfrm>
              <a:off x="6404293" y="3387983"/>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5" name="圆角矩形 44"/>
            <p:cNvSpPr/>
            <p:nvPr/>
          </p:nvSpPr>
          <p:spPr bwMode="auto">
            <a:xfrm>
              <a:off x="6404293" y="3968467"/>
              <a:ext cx="1021907" cy="439031"/>
            </a:xfrm>
            <a:prstGeom prst="roundRect">
              <a:avLst>
                <a:gd name="adj" fmla="val 7119"/>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en-US" altLang="zh-CN" sz="1200" kern="0" dirty="0" err="1" smtClean="0">
                  <a:solidFill>
                    <a:srgbClr val="000000">
                      <a:lumMod val="85000"/>
                      <a:lumOff val="15000"/>
                    </a:srgbClr>
                  </a:solidFill>
                  <a:latin typeface="+mn-ea"/>
                  <a:ea typeface="+mn-ea"/>
                  <a:sym typeface="Helvetica Neue"/>
                </a:rPr>
                <a:t>Keepalive</a:t>
              </a:r>
              <a:r>
                <a:rPr lang="zh-CN" altLang="en-US" sz="1200" kern="0" dirty="0" smtClean="0">
                  <a:solidFill>
                    <a:srgbClr val="000000">
                      <a:lumMod val="85000"/>
                      <a:lumOff val="15000"/>
                    </a:srgbClr>
                  </a:solidFill>
                  <a:latin typeface="+mn-ea"/>
                  <a:ea typeface="+mn-ea"/>
                  <a:sym typeface="Helvetica Neue"/>
                </a:rPr>
                <a:t>主节点</a:t>
              </a:r>
              <a:endParaRPr lang="zh-CN" altLang="en-US" sz="1200" kern="0" dirty="0" smtClean="0">
                <a:solidFill>
                  <a:srgbClr val="000000">
                    <a:lumMod val="85000"/>
                    <a:lumOff val="15000"/>
                  </a:srgbClr>
                </a:solidFill>
                <a:latin typeface="+mn-ea"/>
                <a:ea typeface="+mn-ea"/>
                <a:sym typeface="Helvetica Neue"/>
              </a:endParaRPr>
            </a:p>
          </p:txBody>
        </p:sp>
        <p:sp>
          <p:nvSpPr>
            <p:cNvPr id="46" name="圆角矩形 45"/>
            <p:cNvSpPr/>
            <p:nvPr/>
          </p:nvSpPr>
          <p:spPr bwMode="auto">
            <a:xfrm>
              <a:off x="6390503" y="4479216"/>
              <a:ext cx="1021907" cy="439031"/>
            </a:xfrm>
            <a:prstGeom prst="roundRect">
              <a:avLst>
                <a:gd name="adj" fmla="val 7119"/>
              </a:avLst>
            </a:prstGeom>
            <a:solidFill>
              <a:srgbClr val="5E5E5E">
                <a:lumMod val="40000"/>
                <a:lumOff val="60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主数据节点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*主</a:t>
              </a:r>
              <a:r>
                <a:rPr lang="en-US" altLang="zh-CN" sz="1200" kern="0" dirty="0" smtClean="0">
                  <a:solidFill>
                    <a:srgbClr val="000000">
                      <a:lumMod val="85000"/>
                      <a:lumOff val="15000"/>
                    </a:srgbClr>
                  </a:solidFill>
                  <a:latin typeface="+mn-ea"/>
                  <a:ea typeface="+mn-ea"/>
                  <a:sym typeface="Helvetica Neue"/>
                </a:rPr>
                <a:t>DN</a:t>
              </a:r>
              <a:endParaRPr lang="en-US" altLang="zh-CN" sz="1200" kern="0" dirty="0" smtClean="0">
                <a:solidFill>
                  <a:srgbClr val="000000">
                    <a:lumMod val="85000"/>
                    <a:lumOff val="15000"/>
                  </a:srgbClr>
                </a:solidFill>
                <a:latin typeface="+mn-ea"/>
                <a:ea typeface="+mn-ea"/>
                <a:sym typeface="Helvetica Neue"/>
              </a:endParaRPr>
            </a:p>
          </p:txBody>
        </p:sp>
        <p:sp>
          <p:nvSpPr>
            <p:cNvPr id="47" name="圆角矩形 46"/>
            <p:cNvSpPr/>
            <p:nvPr/>
          </p:nvSpPr>
          <p:spPr bwMode="auto">
            <a:xfrm>
              <a:off x="7516792" y="3387983"/>
              <a:ext cx="1021907" cy="439031"/>
            </a:xfrm>
            <a:prstGeom prst="roundRect">
              <a:avLst>
                <a:gd name="adj" fmla="val 7119"/>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备数据节点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*备</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48" name="圆角矩形 47"/>
            <p:cNvSpPr/>
            <p:nvPr/>
          </p:nvSpPr>
          <p:spPr bwMode="auto">
            <a:xfrm>
              <a:off x="7516790" y="3951925"/>
              <a:ext cx="1021907" cy="439031"/>
            </a:xfrm>
            <a:prstGeom prst="roundRect">
              <a:avLst>
                <a:gd name="adj" fmla="val 7119"/>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en-US" altLang="zh-CN" sz="1200" kern="0" dirty="0" err="1" smtClean="0">
                  <a:solidFill>
                    <a:srgbClr val="000000">
                      <a:lumMod val="85000"/>
                      <a:lumOff val="15000"/>
                    </a:srgbClr>
                  </a:solidFill>
                  <a:latin typeface="+mn-ea"/>
                  <a:ea typeface="+mn-ea"/>
                  <a:sym typeface="Helvetica Neue"/>
                </a:rPr>
                <a:t>Keepalive</a:t>
              </a:r>
              <a:r>
                <a:rPr lang="zh-CN" altLang="en-US" sz="1200" kern="0" dirty="0" smtClean="0">
                  <a:solidFill>
                    <a:srgbClr val="000000">
                      <a:lumMod val="85000"/>
                      <a:lumOff val="15000"/>
                    </a:srgbClr>
                  </a:solidFill>
                  <a:latin typeface="+mn-ea"/>
                  <a:ea typeface="+mn-ea"/>
                  <a:sym typeface="Helvetica Neue"/>
                </a:rPr>
                <a:t>备节点</a:t>
              </a:r>
              <a:endParaRPr lang="zh-CN" altLang="en-US" sz="1200" kern="0" dirty="0" smtClean="0">
                <a:solidFill>
                  <a:srgbClr val="000000">
                    <a:lumMod val="85000"/>
                    <a:lumOff val="15000"/>
                  </a:srgbClr>
                </a:solidFill>
                <a:latin typeface="+mn-ea"/>
                <a:ea typeface="+mn-ea"/>
                <a:sym typeface="Helvetica Neue"/>
              </a:endParaRPr>
            </a:p>
          </p:txBody>
        </p:sp>
        <p:sp>
          <p:nvSpPr>
            <p:cNvPr id="49" name="圆角矩形 48"/>
            <p:cNvSpPr/>
            <p:nvPr/>
          </p:nvSpPr>
          <p:spPr bwMode="auto">
            <a:xfrm>
              <a:off x="7503000" y="4479216"/>
              <a:ext cx="1021907" cy="439031"/>
            </a:xfrm>
            <a:prstGeom prst="roundRect">
              <a:avLst>
                <a:gd name="adj" fmla="val 7119"/>
              </a:avLst>
            </a:prstGeom>
            <a:solidFill>
              <a:srgbClr val="5E5E5E">
                <a:lumMod val="40000"/>
                <a:lumOff val="60000"/>
              </a:srgbClr>
            </a:solidFill>
            <a:ln w="9525" cap="flat" cmpd="sng" algn="ctr">
              <a:solidFill>
                <a:srgbClr val="000000"/>
              </a:solid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主数据节点</a:t>
              </a:r>
              <a:endParaRPr lang="en-US" altLang="zh-CN" sz="1200" kern="0" dirty="0" smtClean="0">
                <a:solidFill>
                  <a:srgbClr val="000000">
                    <a:lumMod val="85000"/>
                    <a:lumOff val="15000"/>
                  </a:srgbClr>
                </a:solidFill>
                <a:latin typeface="+mn-ea"/>
                <a:ea typeface="+mn-ea"/>
                <a:sym typeface="Helvetica Neue"/>
              </a:endParaRPr>
            </a:p>
            <a:p>
              <a:pPr algn="ctr" defTabSz="410845">
                <a:buClr>
                  <a:srgbClr val="CC9900"/>
                </a:buClr>
                <a:defRPr/>
              </a:pPr>
              <a:r>
                <a:rPr lang="en-US" altLang="zh-CN" sz="1200" kern="0" dirty="0" smtClean="0">
                  <a:solidFill>
                    <a:srgbClr val="000000">
                      <a:lumMod val="85000"/>
                      <a:lumOff val="15000"/>
                    </a:srgbClr>
                  </a:solidFill>
                  <a:latin typeface="+mn-ea"/>
                  <a:ea typeface="+mn-ea"/>
                  <a:sym typeface="Helvetica Neue"/>
                </a:rPr>
                <a:t>1</a:t>
              </a:r>
              <a:r>
                <a:rPr lang="zh-CN" altLang="en-US" sz="1200" kern="0" dirty="0" smtClean="0">
                  <a:solidFill>
                    <a:srgbClr val="000000">
                      <a:lumMod val="85000"/>
                      <a:lumOff val="15000"/>
                    </a:srgbClr>
                  </a:solidFill>
                  <a:latin typeface="+mn-ea"/>
                  <a:ea typeface="+mn-ea"/>
                  <a:sym typeface="Helvetica Neue"/>
                </a:rPr>
                <a:t>*主</a:t>
              </a:r>
              <a:r>
                <a:rPr lang="en-US" altLang="zh-CN" sz="1200" kern="0" dirty="0" smtClean="0">
                  <a:solidFill>
                    <a:srgbClr val="000000">
                      <a:lumMod val="85000"/>
                      <a:lumOff val="15000"/>
                    </a:srgbClr>
                  </a:solidFill>
                  <a:latin typeface="+mn-ea"/>
                  <a:ea typeface="+mn-ea"/>
                  <a:sym typeface="Helvetica Neue"/>
                </a:rPr>
                <a:t>DN</a:t>
              </a:r>
              <a:endParaRPr lang="zh-CN" altLang="en-US" sz="1200" kern="0" dirty="0" smtClean="0">
                <a:solidFill>
                  <a:srgbClr val="000000">
                    <a:lumMod val="85000"/>
                    <a:lumOff val="15000"/>
                  </a:srgbClr>
                </a:solidFill>
                <a:latin typeface="+mn-ea"/>
                <a:ea typeface="+mn-ea"/>
                <a:sym typeface="Helvetica Neue"/>
              </a:endParaRPr>
            </a:p>
          </p:txBody>
        </p:sp>
        <p:sp>
          <p:nvSpPr>
            <p:cNvPr id="50" name="圆角矩形 49"/>
            <p:cNvSpPr/>
            <p:nvPr/>
          </p:nvSpPr>
          <p:spPr bwMode="auto">
            <a:xfrm>
              <a:off x="1829779"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1</a:t>
              </a:r>
              <a:endParaRPr lang="zh-CN" altLang="en-US" sz="1200" kern="0" dirty="0" smtClean="0">
                <a:solidFill>
                  <a:srgbClr val="000000">
                    <a:lumMod val="85000"/>
                    <a:lumOff val="15000"/>
                  </a:srgbClr>
                </a:solidFill>
                <a:latin typeface="+mn-ea"/>
                <a:ea typeface="+mn-ea"/>
                <a:sym typeface="Helvetica Neue"/>
              </a:endParaRPr>
            </a:p>
          </p:txBody>
        </p:sp>
        <p:sp>
          <p:nvSpPr>
            <p:cNvPr id="51" name="圆角矩形 50"/>
            <p:cNvSpPr/>
            <p:nvPr/>
          </p:nvSpPr>
          <p:spPr bwMode="auto">
            <a:xfrm>
              <a:off x="3002871"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2</a:t>
              </a:r>
              <a:endParaRPr lang="zh-CN" altLang="en-US" sz="1200" kern="0" dirty="0" smtClean="0">
                <a:solidFill>
                  <a:srgbClr val="000000">
                    <a:lumMod val="85000"/>
                    <a:lumOff val="15000"/>
                  </a:srgbClr>
                </a:solidFill>
                <a:latin typeface="+mn-ea"/>
                <a:ea typeface="+mn-ea"/>
                <a:sym typeface="Helvetica Neue"/>
              </a:endParaRPr>
            </a:p>
          </p:txBody>
        </p:sp>
        <p:sp>
          <p:nvSpPr>
            <p:cNvPr id="52" name="圆角矩形 51"/>
            <p:cNvSpPr/>
            <p:nvPr/>
          </p:nvSpPr>
          <p:spPr bwMode="auto">
            <a:xfrm>
              <a:off x="4054735"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3</a:t>
              </a:r>
              <a:endParaRPr lang="zh-CN" altLang="en-US" sz="1200" kern="0" dirty="0" smtClean="0">
                <a:solidFill>
                  <a:srgbClr val="000000">
                    <a:lumMod val="85000"/>
                    <a:lumOff val="15000"/>
                  </a:srgbClr>
                </a:solidFill>
                <a:latin typeface="+mn-ea"/>
                <a:ea typeface="+mn-ea"/>
                <a:sym typeface="Helvetica Neue"/>
              </a:endParaRPr>
            </a:p>
          </p:txBody>
        </p:sp>
        <p:sp>
          <p:nvSpPr>
            <p:cNvPr id="53" name="圆角矩形 52"/>
            <p:cNvSpPr/>
            <p:nvPr/>
          </p:nvSpPr>
          <p:spPr bwMode="auto">
            <a:xfrm>
              <a:off x="5161559"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4</a:t>
              </a:r>
              <a:endParaRPr lang="zh-CN" altLang="en-US" sz="1200" kern="0" dirty="0" smtClean="0">
                <a:solidFill>
                  <a:srgbClr val="000000">
                    <a:lumMod val="85000"/>
                    <a:lumOff val="15000"/>
                  </a:srgbClr>
                </a:solidFill>
                <a:latin typeface="+mn-ea"/>
                <a:ea typeface="+mn-ea"/>
                <a:sym typeface="Helvetica Neue"/>
              </a:endParaRPr>
            </a:p>
          </p:txBody>
        </p:sp>
        <p:sp>
          <p:nvSpPr>
            <p:cNvPr id="54" name="圆角矩形 53"/>
            <p:cNvSpPr/>
            <p:nvPr/>
          </p:nvSpPr>
          <p:spPr bwMode="auto">
            <a:xfrm>
              <a:off x="6341532"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5</a:t>
              </a:r>
              <a:endParaRPr lang="zh-CN" altLang="en-US" sz="1200" kern="0" dirty="0" smtClean="0">
                <a:solidFill>
                  <a:srgbClr val="000000">
                    <a:lumMod val="85000"/>
                    <a:lumOff val="15000"/>
                  </a:srgbClr>
                </a:solidFill>
                <a:latin typeface="+mn-ea"/>
                <a:ea typeface="+mn-ea"/>
                <a:sym typeface="Helvetica Neue"/>
              </a:endParaRPr>
            </a:p>
          </p:txBody>
        </p:sp>
        <p:sp>
          <p:nvSpPr>
            <p:cNvPr id="55" name="圆角矩形 54"/>
            <p:cNvSpPr/>
            <p:nvPr/>
          </p:nvSpPr>
          <p:spPr bwMode="auto">
            <a:xfrm>
              <a:off x="7406412" y="1073931"/>
              <a:ext cx="752823" cy="219414"/>
            </a:xfrm>
            <a:prstGeom prst="roundRect">
              <a:avLst>
                <a:gd name="adj" fmla="val 7119"/>
              </a:avLst>
            </a:prstGeom>
            <a:noFill/>
            <a:ln w="9525" cap="flat" cmpd="sng" algn="ctr">
              <a:noFill/>
              <a:prstDash val="solid"/>
              <a:round/>
              <a:headEnd type="none" w="med" len="med"/>
              <a:tailEnd type="none" w="med" len="med"/>
            </a:ln>
            <a:effectLst/>
          </p:spPr>
          <p:txBody>
            <a:bodyPr vert="horz" wrap="square" lIns="45720" tIns="22860" rIns="45720" bIns="22860" numCol="1" rtlCol="0" anchor="ctr" anchorCtr="0" compatLnSpc="1"/>
            <a:lstStyle/>
            <a:p>
              <a:pPr algn="ctr" defTabSz="410845">
                <a:buClr>
                  <a:srgbClr val="CC9900"/>
                </a:buClr>
                <a:defRPr/>
              </a:pPr>
              <a:r>
                <a:rPr lang="zh-CN" altLang="en-US" sz="1200" kern="0" dirty="0" smtClean="0">
                  <a:solidFill>
                    <a:srgbClr val="000000">
                      <a:lumMod val="85000"/>
                      <a:lumOff val="15000"/>
                    </a:srgbClr>
                  </a:solidFill>
                  <a:latin typeface="+mn-ea"/>
                  <a:ea typeface="+mn-ea"/>
                  <a:sym typeface="Helvetica Neue"/>
                </a:rPr>
                <a:t>服务器</a:t>
              </a:r>
              <a:r>
                <a:rPr lang="en-US" altLang="zh-CN" sz="1200" kern="0" dirty="0" smtClean="0">
                  <a:solidFill>
                    <a:srgbClr val="000000">
                      <a:lumMod val="85000"/>
                      <a:lumOff val="15000"/>
                    </a:srgbClr>
                  </a:solidFill>
                  <a:latin typeface="+mn-ea"/>
                  <a:ea typeface="+mn-ea"/>
                  <a:sym typeface="Helvetica Neue"/>
                </a:rPr>
                <a:t>6</a:t>
              </a:r>
              <a:endParaRPr lang="zh-CN" altLang="en-US" sz="1200" kern="0" dirty="0" smtClean="0">
                <a:solidFill>
                  <a:srgbClr val="000000">
                    <a:lumMod val="85000"/>
                    <a:lumOff val="15000"/>
                  </a:srgbClr>
                </a:solidFill>
                <a:latin typeface="+mn-ea"/>
                <a:ea typeface="+mn-ea"/>
                <a:sym typeface="Helvetica Neue"/>
              </a:endParaRPr>
            </a:p>
          </p:txBody>
        </p:sp>
      </p:grpSp>
      <p:pic>
        <p:nvPicPr>
          <p:cNvPr id="56" name="Picture 4" descr="Related image"/>
          <p:cNvPicPr>
            <a:picLocks noChangeAspect="1" noChangeArrowheads="1"/>
          </p:cNvPicPr>
          <p:nvPr/>
        </p:nvPicPr>
        <p:blipFill rotWithShape="1">
          <a:blip r:embed="rId7">
            <a:extLst>
              <a:ext uri="{28A0092B-C50C-407E-A947-70E740481C1C}">
                <a14:useLocalDpi xmlns:a14="http://schemas.microsoft.com/office/drawing/2010/main" val="0"/>
              </a:ext>
            </a:extLst>
          </a:blip>
          <a:srcRect t="30122" b="29244"/>
          <a:stretch>
            <a:fillRect/>
          </a:stretch>
        </p:blipFill>
        <p:spPr bwMode="auto">
          <a:xfrm>
            <a:off x="7162661" y="1264211"/>
            <a:ext cx="2966462" cy="562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圆角矩形 164"/>
          <p:cNvSpPr/>
          <p:nvPr/>
        </p:nvSpPr>
        <p:spPr>
          <a:xfrm>
            <a:off x="3179676" y="4680000"/>
            <a:ext cx="7244416" cy="1613047"/>
          </a:xfrm>
          <a:prstGeom prst="roundRect">
            <a:avLst>
              <a:gd name="adj" fmla="val 5759"/>
            </a:avLst>
          </a:prstGeom>
          <a:solidFill>
            <a:srgbClr val="ECF0F2"/>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123" name="Freeform 8"/>
          <p:cNvSpPr/>
          <p:nvPr/>
        </p:nvSpPr>
        <p:spPr bwMode="auto">
          <a:xfrm>
            <a:off x="3792879" y="4876890"/>
            <a:ext cx="3211249" cy="1063726"/>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121920" tIns="60960" rIns="121920" bIns="60960" numCol="1" rtlCol="0" anchor="ctr" anchorCtr="0" compatLnSpc="1"/>
          <a:lstStyle/>
          <a:p>
            <a:pPr algn="ctr" defTabSz="914400">
              <a:spcBef>
                <a:spcPct val="50000"/>
              </a:spcBef>
            </a:pPr>
            <a:endParaRPr lang="zh-CN" altLang="en-US" sz="1200">
              <a:latin typeface="+mn-ea"/>
              <a:ea typeface="+mn-ea"/>
              <a:cs typeface="Arial" panose="020B0604020202020204" pitchFamily="34" charset="0"/>
            </a:endParaRPr>
          </a:p>
        </p:txBody>
      </p:sp>
      <p:sp>
        <p:nvSpPr>
          <p:cNvPr id="3" name="标题 2"/>
          <p:cNvSpPr>
            <a:spLocks noGrp="1"/>
          </p:cNvSpPr>
          <p:nvPr>
            <p:ph type="title"/>
          </p:nvPr>
        </p:nvSpPr>
        <p:spPr/>
        <p:txBody>
          <a:bodyPr/>
          <a:lstStyle/>
          <a:p>
            <a:r>
              <a:rPr lang="zh-CN" altLang="en-US" sz="3200" dirty="0" smtClean="0">
                <a:solidFill>
                  <a:schemeClr val="tx1"/>
                </a:solidFill>
              </a:rPr>
              <a:t>华为鲲鹏解决</a:t>
            </a:r>
            <a:r>
              <a:rPr lang="zh-CN" altLang="en-US" sz="3200" dirty="0">
                <a:solidFill>
                  <a:schemeClr val="tx1"/>
                </a:solidFill>
              </a:rPr>
              <a:t>方案全景</a:t>
            </a:r>
            <a:endParaRPr lang="zh-CN" altLang="en-US" dirty="0">
              <a:solidFill>
                <a:schemeClr val="tx1"/>
              </a:solidFill>
            </a:endParaRPr>
          </a:p>
        </p:txBody>
      </p:sp>
      <p:sp>
        <p:nvSpPr>
          <p:cNvPr id="125" name="文本占位符 3"/>
          <p:cNvSpPr>
            <a:spLocks noGrp="1"/>
          </p:cNvSpPr>
          <p:nvPr>
            <p:ph type="body" sz="quarter" idx="10"/>
          </p:nvPr>
        </p:nvSpPr>
        <p:spPr/>
        <p:txBody>
          <a:bodyPr/>
          <a:lstStyle/>
          <a:p>
            <a:r>
              <a:rPr lang="zh-CN" altLang="en-US" sz="1600" dirty="0" smtClean="0"/>
              <a:t>基于华为鲲鹏计算平台（云平台或物理平台）的解决方案分为通用解决方案及行业解决方案，通用解决方案包括全栈</a:t>
            </a:r>
            <a:r>
              <a:rPr lang="en-US" altLang="zh-CN" sz="1600" dirty="0" smtClean="0"/>
              <a:t>HCS Online</a:t>
            </a:r>
            <a:r>
              <a:rPr lang="zh-CN" altLang="en-US" sz="1600" dirty="0" smtClean="0"/>
              <a:t>、高性能计算</a:t>
            </a:r>
            <a:r>
              <a:rPr lang="en-US" altLang="zh-CN" sz="1600" dirty="0" smtClean="0"/>
              <a:t>HPC</a:t>
            </a:r>
            <a:r>
              <a:rPr lang="zh-CN" altLang="en-US" sz="1600" dirty="0" smtClean="0"/>
              <a:t>、大数据基础设施、分布式存储、企业核心应用等，行业解决方案包括运营商、政府、金融等。</a:t>
            </a:r>
            <a:endParaRPr lang="en-US" altLang="zh-CN" sz="1600" dirty="0" smtClean="0"/>
          </a:p>
          <a:p>
            <a:r>
              <a:rPr lang="zh-CN" altLang="en-US" sz="1600" dirty="0" smtClean="0"/>
              <a:t>部署方式可以全部采用鲲鹏平台部署，也可以采用鲲鹏平台和</a:t>
            </a:r>
            <a:r>
              <a:rPr lang="en-US" altLang="zh-CN" sz="1600" dirty="0" smtClean="0"/>
              <a:t>X86</a:t>
            </a:r>
            <a:r>
              <a:rPr lang="zh-CN" altLang="en-US" sz="1600" dirty="0" smtClean="0"/>
              <a:t>平台混合部署的方式。</a:t>
            </a:r>
            <a:endParaRPr lang="zh-CN" altLang="en-US" sz="1600" dirty="0"/>
          </a:p>
        </p:txBody>
      </p:sp>
      <p:sp>
        <p:nvSpPr>
          <p:cNvPr id="210" name="标题 1"/>
          <p:cNvSpPr txBox="1"/>
          <p:nvPr/>
        </p:nvSpPr>
        <p:spPr>
          <a:xfrm>
            <a:off x="483655" y="291761"/>
            <a:ext cx="11783070" cy="688226"/>
          </a:xfrm>
          <a:prstGeom prst="rect">
            <a:avLst/>
          </a:prstGeom>
        </p:spPr>
        <p:txBody>
          <a:bodyPr vert="horz" lIns="91416" tIns="45708" rIns="91416" bIns="45708" rtlCol="0" anchor="ctr">
            <a:normAutofit/>
          </a:bodyPr>
          <a:lstStyle>
            <a:lvl1pPr algn="l" defTabSz="914400" rtl="0" eaLnBrk="1" latinLnBrk="0" hangingPunct="1">
              <a:spcBef>
                <a:spcPct val="0"/>
              </a:spcBef>
              <a:buNone/>
              <a:defRPr sz="3200" kern="1200" baseline="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800" b="1" dirty="0">
              <a:latin typeface="+mn-ea"/>
              <a:ea typeface="+mn-ea"/>
            </a:endParaRPr>
          </a:p>
        </p:txBody>
      </p:sp>
      <p:sp>
        <p:nvSpPr>
          <p:cNvPr id="539" name="圆角矩形 164"/>
          <p:cNvSpPr/>
          <p:nvPr/>
        </p:nvSpPr>
        <p:spPr>
          <a:xfrm>
            <a:off x="3179676" y="3831409"/>
            <a:ext cx="7246986" cy="791473"/>
          </a:xfrm>
          <a:prstGeom prst="roundRect">
            <a:avLst>
              <a:gd name="adj" fmla="val 5759"/>
            </a:avLst>
          </a:prstGeom>
          <a:solidFill>
            <a:srgbClr val="ECF0F2"/>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426" name="矩形 425"/>
          <p:cNvSpPr/>
          <p:nvPr/>
        </p:nvSpPr>
        <p:spPr>
          <a:xfrm>
            <a:off x="1278986" y="5203844"/>
            <a:ext cx="1620957" cy="307777"/>
          </a:xfrm>
          <a:prstGeom prst="rect">
            <a:avLst/>
          </a:prstGeom>
        </p:spPr>
        <p:txBody>
          <a:bodyPr wrap="none">
            <a:spAutoFit/>
          </a:bodyPr>
          <a:lstStyle/>
          <a:p>
            <a:pPr algn="ctr" defTabSz="1200150">
              <a:spcBef>
                <a:spcPts val="590"/>
              </a:spcBef>
              <a:defRPr/>
            </a:pPr>
            <a:r>
              <a:rPr lang="zh-CN" altLang="en-US" sz="1400" b="1" kern="0" dirty="0" smtClean="0">
                <a:latin typeface="+mn-ea"/>
                <a:ea typeface="+mn-ea"/>
                <a:cs typeface="Arial" panose="020B0604020202020204" pitchFamily="34" charset="0"/>
              </a:rPr>
              <a:t>华为鲲鹏计算平台</a:t>
            </a:r>
            <a:endParaRPr lang="en-US" altLang="zh-CN" sz="1400" b="1" kern="0" dirty="0">
              <a:latin typeface="+mn-ea"/>
              <a:ea typeface="+mn-ea"/>
              <a:cs typeface="Arial" panose="020B0604020202020204" pitchFamily="34" charset="0"/>
            </a:endParaRPr>
          </a:p>
        </p:txBody>
      </p:sp>
      <p:sp>
        <p:nvSpPr>
          <p:cNvPr id="427" name="矩形 426"/>
          <p:cNvSpPr/>
          <p:nvPr/>
        </p:nvSpPr>
        <p:spPr>
          <a:xfrm>
            <a:off x="1430351" y="3233818"/>
            <a:ext cx="1261885" cy="307777"/>
          </a:xfrm>
          <a:prstGeom prst="rect">
            <a:avLst/>
          </a:prstGeom>
        </p:spPr>
        <p:txBody>
          <a:bodyPr wrap="none">
            <a:spAutoFit/>
          </a:bodyPr>
          <a:lstStyle/>
          <a:p>
            <a:pPr algn="ctr" defTabSz="1200150">
              <a:spcBef>
                <a:spcPts val="590"/>
              </a:spcBef>
              <a:defRPr/>
            </a:pPr>
            <a:r>
              <a:rPr lang="zh-CN" altLang="en-US" sz="1400" b="1" kern="0" dirty="0" smtClean="0">
                <a:latin typeface="+mn-ea"/>
                <a:ea typeface="+mn-ea"/>
                <a:cs typeface="Arial" panose="020B0604020202020204" pitchFamily="34" charset="0"/>
              </a:rPr>
              <a:t>行业解决</a:t>
            </a:r>
            <a:r>
              <a:rPr lang="zh-CN" altLang="en-US" sz="1400" b="1" kern="0" dirty="0">
                <a:latin typeface="+mn-ea"/>
                <a:ea typeface="+mn-ea"/>
                <a:cs typeface="Arial" panose="020B0604020202020204" pitchFamily="34" charset="0"/>
              </a:rPr>
              <a:t>方案</a:t>
            </a:r>
            <a:endParaRPr lang="en-US" altLang="zh-CN" sz="1400" b="1" kern="0" dirty="0">
              <a:latin typeface="+mn-ea"/>
              <a:ea typeface="+mn-ea"/>
              <a:cs typeface="Arial" panose="020B0604020202020204" pitchFamily="34" charset="0"/>
            </a:endParaRPr>
          </a:p>
        </p:txBody>
      </p:sp>
      <p:sp>
        <p:nvSpPr>
          <p:cNvPr id="431" name="圆角矩形 164"/>
          <p:cNvSpPr/>
          <p:nvPr/>
        </p:nvSpPr>
        <p:spPr>
          <a:xfrm>
            <a:off x="3179676" y="2892987"/>
            <a:ext cx="7246986" cy="888334"/>
          </a:xfrm>
          <a:prstGeom prst="roundRect">
            <a:avLst>
              <a:gd name="adj" fmla="val 5759"/>
            </a:avLst>
          </a:prstGeom>
          <a:solidFill>
            <a:srgbClr val="ECF0F2"/>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445" name="文本框 2"/>
          <p:cNvSpPr txBox="1"/>
          <p:nvPr/>
        </p:nvSpPr>
        <p:spPr>
          <a:xfrm>
            <a:off x="9477285" y="3381128"/>
            <a:ext cx="1331467"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latin typeface="+mn-ea"/>
                <a:ea typeface="+mn-ea"/>
                <a:cs typeface="Arial" panose="020B0604020202020204" pitchFamily="34" charset="0"/>
                <a:sym typeface="Akkurat Pro"/>
              </a:rPr>
              <a:t>智能安防</a:t>
            </a:r>
            <a:endParaRPr sz="1200" kern="0" dirty="0">
              <a:latin typeface="+mn-ea"/>
              <a:ea typeface="+mn-ea"/>
              <a:cs typeface="Arial" panose="020B0604020202020204" pitchFamily="34" charset="0"/>
              <a:sym typeface="Akkurat Pro"/>
            </a:endParaRPr>
          </a:p>
        </p:txBody>
      </p:sp>
      <p:grpSp>
        <p:nvGrpSpPr>
          <p:cNvPr id="446" name="组合 445"/>
          <p:cNvGrpSpPr/>
          <p:nvPr/>
        </p:nvGrpSpPr>
        <p:grpSpPr>
          <a:xfrm>
            <a:off x="3595299" y="3009383"/>
            <a:ext cx="362254" cy="349892"/>
            <a:chOff x="2040306" y="3369473"/>
            <a:chExt cx="903127" cy="1082918"/>
          </a:xfrm>
        </p:grpSpPr>
        <p:sp>
          <p:nvSpPr>
            <p:cNvPr id="526" name="Freeform 71"/>
            <p:cNvSpPr>
              <a:spLocks noEditPoints="1"/>
            </p:cNvSpPr>
            <p:nvPr/>
          </p:nvSpPr>
          <p:spPr bwMode="auto">
            <a:xfrm>
              <a:off x="2040306" y="3369473"/>
              <a:ext cx="903127" cy="1062322"/>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7" name="Oval 72"/>
            <p:cNvSpPr>
              <a:spLocks noChangeArrowheads="1"/>
            </p:cNvSpPr>
            <p:nvPr/>
          </p:nvSpPr>
          <p:spPr bwMode="auto">
            <a:xfrm>
              <a:off x="2388287" y="4367051"/>
              <a:ext cx="80094" cy="85340"/>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8" name="Oval 73"/>
            <p:cNvSpPr>
              <a:spLocks noChangeArrowheads="1"/>
            </p:cNvSpPr>
            <p:nvPr/>
          </p:nvSpPr>
          <p:spPr bwMode="auto">
            <a:xfrm>
              <a:off x="2515335" y="4367051"/>
              <a:ext cx="80094" cy="85340"/>
            </a:xfrm>
            <a:prstGeom prst="ellipse">
              <a:avLst/>
            </a:prstGeom>
            <a:solidFill>
              <a:srgbClr val="3BBBEA"/>
            </a:solid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grpSp>
      <p:grpSp>
        <p:nvGrpSpPr>
          <p:cNvPr id="447" name="组合 446"/>
          <p:cNvGrpSpPr/>
          <p:nvPr/>
        </p:nvGrpSpPr>
        <p:grpSpPr>
          <a:xfrm>
            <a:off x="4757075" y="3013609"/>
            <a:ext cx="327313" cy="319261"/>
            <a:chOff x="6783388" y="2606676"/>
            <a:chExt cx="542925" cy="557213"/>
          </a:xfrm>
          <a:solidFill>
            <a:srgbClr val="3BBBEA"/>
          </a:solidFill>
        </p:grpSpPr>
        <p:sp>
          <p:nvSpPr>
            <p:cNvPr id="521" name="Freeform 38"/>
            <p:cNvSpPr>
              <a:spLocks noEditPoints="1"/>
            </p:cNvSpPr>
            <p:nvPr/>
          </p:nvSpPr>
          <p:spPr bwMode="auto">
            <a:xfrm>
              <a:off x="6783388" y="2606676"/>
              <a:ext cx="542925" cy="165100"/>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2" name="Freeform 39"/>
            <p:cNvSpPr>
              <a:spLocks noEditPoints="1"/>
            </p:cNvSpPr>
            <p:nvPr/>
          </p:nvSpPr>
          <p:spPr bwMode="auto">
            <a:xfrm>
              <a:off x="6813551" y="2803526"/>
              <a:ext cx="482600" cy="230188"/>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3" name="Freeform 40"/>
            <p:cNvSpPr/>
            <p:nvPr/>
          </p:nvSpPr>
          <p:spPr bwMode="auto">
            <a:xfrm>
              <a:off x="6783388" y="3063876"/>
              <a:ext cx="542925" cy="88900"/>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4" name="Oval 41"/>
            <p:cNvSpPr>
              <a:spLocks noChangeArrowheads="1"/>
            </p:cNvSpPr>
            <p:nvPr/>
          </p:nvSpPr>
          <p:spPr bwMode="auto">
            <a:xfrm>
              <a:off x="6997701" y="3117851"/>
              <a:ext cx="46038" cy="46038"/>
            </a:xfrm>
            <a:prstGeom prst="ellipse">
              <a:avLst/>
            </a:pr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5" name="Oval 42"/>
            <p:cNvSpPr>
              <a:spLocks noChangeArrowheads="1"/>
            </p:cNvSpPr>
            <p:nvPr/>
          </p:nvSpPr>
          <p:spPr bwMode="auto">
            <a:xfrm>
              <a:off x="7065963" y="3117851"/>
              <a:ext cx="46038" cy="46038"/>
            </a:xfrm>
            <a:prstGeom prst="ellipse">
              <a:avLst/>
            </a:pr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grpSp>
      <p:grpSp>
        <p:nvGrpSpPr>
          <p:cNvPr id="448" name="组合 447"/>
          <p:cNvGrpSpPr/>
          <p:nvPr/>
        </p:nvGrpSpPr>
        <p:grpSpPr>
          <a:xfrm>
            <a:off x="5818957" y="2995214"/>
            <a:ext cx="410201" cy="367392"/>
            <a:chOff x="5021263" y="2808288"/>
            <a:chExt cx="536575" cy="536575"/>
          </a:xfrm>
          <a:solidFill>
            <a:srgbClr val="3BBBEA"/>
          </a:solidFill>
        </p:grpSpPr>
        <p:sp>
          <p:nvSpPr>
            <p:cNvPr id="519" name="Freeform 5"/>
            <p:cNvSpPr>
              <a:spLocks noEditPoints="1"/>
            </p:cNvSpPr>
            <p:nvPr/>
          </p:nvSpPr>
          <p:spPr bwMode="auto">
            <a:xfrm>
              <a:off x="5189538" y="2911476"/>
              <a:ext cx="200025" cy="330200"/>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sp>
          <p:nvSpPr>
            <p:cNvPr id="520" name="Freeform 6"/>
            <p:cNvSpPr>
              <a:spLocks noEditPoints="1"/>
            </p:cNvSpPr>
            <p:nvPr/>
          </p:nvSpPr>
          <p:spPr bwMode="auto">
            <a:xfrm>
              <a:off x="5021263" y="2808288"/>
              <a:ext cx="536575" cy="536575"/>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grpFill/>
            <a:ln w="9525">
              <a:solidFill>
                <a:srgbClr val="66C8EC"/>
              </a:solidFill>
              <a:round/>
            </a:ln>
          </p:spPr>
          <p:txBody>
            <a:bodyPr vert="horz" wrap="square" lIns="91440" tIns="45720" rIns="91440" bIns="45720" numCol="1" anchor="t" anchorCtr="0" compatLnSpc="1"/>
            <a:lstStyle/>
            <a:p>
              <a:endParaRPr lang="zh-CN" altLang="en-US" sz="1200">
                <a:latin typeface="+mn-ea"/>
                <a:ea typeface="+mn-ea"/>
              </a:endParaRPr>
            </a:p>
          </p:txBody>
        </p:sp>
      </p:grpSp>
      <p:sp>
        <p:nvSpPr>
          <p:cNvPr id="449" name="文本框 2"/>
          <p:cNvSpPr txBox="1"/>
          <p:nvPr/>
        </p:nvSpPr>
        <p:spPr>
          <a:xfrm>
            <a:off x="3519550" y="3347383"/>
            <a:ext cx="1020222"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latin typeface="+mn-ea"/>
                <a:ea typeface="+mn-ea"/>
                <a:cs typeface="Arial" panose="020B0604020202020204" pitchFamily="34" charset="0"/>
                <a:sym typeface="Akkurat Pro"/>
              </a:rPr>
              <a:t>运营商</a:t>
            </a:r>
            <a:endParaRPr sz="1200" kern="0" dirty="0">
              <a:latin typeface="+mn-ea"/>
              <a:ea typeface="+mn-ea"/>
              <a:cs typeface="Arial" panose="020B0604020202020204" pitchFamily="34" charset="0"/>
              <a:sym typeface="Akkurat Pro"/>
            </a:endParaRPr>
          </a:p>
        </p:txBody>
      </p:sp>
      <p:sp>
        <p:nvSpPr>
          <p:cNvPr id="450" name="文本框 2"/>
          <p:cNvSpPr txBox="1"/>
          <p:nvPr/>
        </p:nvSpPr>
        <p:spPr>
          <a:xfrm>
            <a:off x="4719962" y="3364868"/>
            <a:ext cx="1020222"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latin typeface="+mn-ea"/>
                <a:ea typeface="+mn-ea"/>
                <a:cs typeface="Arial" panose="020B0604020202020204" pitchFamily="34" charset="0"/>
                <a:sym typeface="Akkurat Pro"/>
              </a:rPr>
              <a:t>政府</a:t>
            </a:r>
            <a:endParaRPr sz="1200" kern="0" dirty="0">
              <a:latin typeface="+mn-ea"/>
              <a:ea typeface="+mn-ea"/>
              <a:cs typeface="Arial" panose="020B0604020202020204" pitchFamily="34" charset="0"/>
              <a:sym typeface="Akkurat Pro"/>
            </a:endParaRPr>
          </a:p>
        </p:txBody>
      </p:sp>
      <p:sp>
        <p:nvSpPr>
          <p:cNvPr id="451" name="文本框 2"/>
          <p:cNvSpPr txBox="1"/>
          <p:nvPr/>
        </p:nvSpPr>
        <p:spPr>
          <a:xfrm>
            <a:off x="5808271" y="3345318"/>
            <a:ext cx="1020222"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a:latin typeface="+mn-ea"/>
                <a:ea typeface="+mn-ea"/>
                <a:cs typeface="Arial" panose="020B0604020202020204" pitchFamily="34" charset="0"/>
                <a:sym typeface="Akkurat Pro"/>
              </a:rPr>
              <a:t>金融</a:t>
            </a:r>
            <a:endParaRPr sz="1200" kern="0" dirty="0">
              <a:latin typeface="+mn-ea"/>
              <a:ea typeface="+mn-ea"/>
              <a:cs typeface="Arial" panose="020B0604020202020204" pitchFamily="34" charset="0"/>
              <a:sym typeface="Akkurat Pro"/>
            </a:endParaRPr>
          </a:p>
        </p:txBody>
      </p:sp>
      <p:grpSp>
        <p:nvGrpSpPr>
          <p:cNvPr id="452" name="组合 1"/>
          <p:cNvGrpSpPr/>
          <p:nvPr/>
        </p:nvGrpSpPr>
        <p:grpSpPr>
          <a:xfrm>
            <a:off x="7051792" y="3018752"/>
            <a:ext cx="440162" cy="387527"/>
            <a:chOff x="10712655" y="1595382"/>
            <a:chExt cx="780143" cy="536282"/>
          </a:xfrm>
          <a:solidFill>
            <a:schemeClr val="bg1">
              <a:lumMod val="65000"/>
            </a:schemeClr>
          </a:solidFill>
        </p:grpSpPr>
        <p:sp>
          <p:nvSpPr>
            <p:cNvPr id="496" name="Freeform 106"/>
            <p:cNvSpPr>
              <a:spLocks noEditPoints="1"/>
            </p:cNvSpPr>
            <p:nvPr/>
          </p:nvSpPr>
          <p:spPr bwMode="auto">
            <a:xfrm>
              <a:off x="10783626" y="1673873"/>
              <a:ext cx="90396" cy="118659"/>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497" name="Freeform 69"/>
            <p:cNvSpPr>
              <a:spLocks noEditPoints="1"/>
            </p:cNvSpPr>
            <p:nvPr/>
          </p:nvSpPr>
          <p:spPr bwMode="auto">
            <a:xfrm>
              <a:off x="10758760" y="1998156"/>
              <a:ext cx="128449" cy="90565"/>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endParaRPr>
            </a:p>
          </p:txBody>
        </p:sp>
        <p:grpSp>
          <p:nvGrpSpPr>
            <p:cNvPr id="498" name="组合 643"/>
            <p:cNvGrpSpPr/>
            <p:nvPr/>
          </p:nvGrpSpPr>
          <p:grpSpPr>
            <a:xfrm>
              <a:off x="10999435" y="1840753"/>
              <a:ext cx="124929" cy="119993"/>
              <a:chOff x="-587375" y="3082925"/>
              <a:chExt cx="452437" cy="444500"/>
            </a:xfrm>
            <a:grpFill/>
          </p:grpSpPr>
          <p:sp>
            <p:nvSpPr>
              <p:cNvPr id="517" name="Rectangle 6"/>
              <p:cNvSpPr>
                <a:spLocks noChangeArrowheads="1"/>
              </p:cNvSpPr>
              <p:nvPr/>
            </p:nvSpPr>
            <p:spPr bwMode="auto">
              <a:xfrm>
                <a:off x="-454025" y="3213100"/>
                <a:ext cx="182562" cy="184150"/>
              </a:xfrm>
              <a:prstGeom prst="rect">
                <a:avLst/>
              </a:prstGeom>
              <a:solidFill>
                <a:srgbClr val="3BBBEA"/>
              </a:solidFill>
              <a:ln w="9525">
                <a:solidFill>
                  <a:srgbClr val="66C8EC"/>
                </a:solidFill>
                <a:miter lim="800000"/>
              </a:ln>
            </p:spPr>
            <p:txBody>
              <a:bodyPr vert="horz" wrap="square" lIns="91416" tIns="45708" rIns="91416" bIns="45708" numCol="1" anchor="t" anchorCtr="0" compatLnSpc="1"/>
              <a:lstStyle/>
              <a:p>
                <a:endParaRPr lang="zh-CN" altLang="en-US" sz="1200">
                  <a:latin typeface="+mn-ea"/>
                  <a:ea typeface="+mn-ea"/>
                  <a:cs typeface="Arial" panose="020B0604020202020204" pitchFamily="34" charset="0"/>
                </a:endParaRPr>
              </a:p>
            </p:txBody>
          </p:sp>
          <p:sp>
            <p:nvSpPr>
              <p:cNvPr id="518"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cs typeface="Arial" panose="020B0604020202020204" pitchFamily="34" charset="0"/>
                </a:endParaRPr>
              </a:p>
            </p:txBody>
          </p:sp>
        </p:grpSp>
        <p:sp>
          <p:nvSpPr>
            <p:cNvPr id="499" name="椭圆 498"/>
            <p:cNvSpPr/>
            <p:nvPr/>
          </p:nvSpPr>
          <p:spPr bwMode="auto">
            <a:xfrm>
              <a:off x="10724221" y="1634272"/>
              <a:ext cx="203444" cy="186415"/>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mn-ea"/>
                <a:ea typeface="+mn-ea"/>
              </a:endParaRPr>
            </a:p>
          </p:txBody>
        </p:sp>
        <p:sp>
          <p:nvSpPr>
            <p:cNvPr id="500" name="椭圆 499"/>
            <p:cNvSpPr/>
            <p:nvPr/>
          </p:nvSpPr>
          <p:spPr bwMode="auto">
            <a:xfrm>
              <a:off x="10712655" y="1945249"/>
              <a:ext cx="203444" cy="186415"/>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mn-ea"/>
                <a:ea typeface="+mn-ea"/>
              </a:endParaRPr>
            </a:p>
          </p:txBody>
        </p:sp>
        <p:sp>
          <p:nvSpPr>
            <p:cNvPr id="501" name="椭圆 500"/>
            <p:cNvSpPr/>
            <p:nvPr/>
          </p:nvSpPr>
          <p:spPr bwMode="auto">
            <a:xfrm>
              <a:off x="10957589" y="1807542"/>
              <a:ext cx="203444" cy="186415"/>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mn-ea"/>
                <a:ea typeface="+mn-ea"/>
              </a:endParaRPr>
            </a:p>
          </p:txBody>
        </p:sp>
        <p:grpSp>
          <p:nvGrpSpPr>
            <p:cNvPr id="502" name="组合 236"/>
            <p:cNvGrpSpPr/>
            <p:nvPr/>
          </p:nvGrpSpPr>
          <p:grpSpPr>
            <a:xfrm>
              <a:off x="11289354" y="1854255"/>
              <a:ext cx="203444" cy="186415"/>
              <a:chOff x="-734023" y="4684040"/>
              <a:chExt cx="885999" cy="831660"/>
            </a:xfrm>
            <a:grpFill/>
          </p:grpSpPr>
          <p:sp>
            <p:nvSpPr>
              <p:cNvPr id="515"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516" name="椭圆 515"/>
              <p:cNvSpPr/>
              <p:nvPr/>
            </p:nvSpPr>
            <p:spPr bwMode="auto">
              <a:xfrm>
                <a:off x="-734023" y="4684040"/>
                <a:ext cx="885999" cy="831660"/>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mn-ea"/>
                  <a:ea typeface="+mn-ea"/>
                </a:endParaRPr>
              </a:p>
            </p:txBody>
          </p:sp>
        </p:grpSp>
        <p:grpSp>
          <p:nvGrpSpPr>
            <p:cNvPr id="503" name="组合 277"/>
            <p:cNvGrpSpPr/>
            <p:nvPr/>
          </p:nvGrpSpPr>
          <p:grpSpPr>
            <a:xfrm>
              <a:off x="11133064" y="1622897"/>
              <a:ext cx="129308" cy="115477"/>
              <a:chOff x="10283185" y="2636380"/>
              <a:chExt cx="734142" cy="715155"/>
            </a:xfrm>
            <a:grpFill/>
          </p:grpSpPr>
          <p:sp>
            <p:nvSpPr>
              <p:cNvPr id="513"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endParaRPr>
              </a:p>
            </p:txBody>
          </p:sp>
          <p:sp>
            <p:nvSpPr>
              <p:cNvPr id="514" name="Freeform 103"/>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66C8EC"/>
                </a:solidFill>
                <a:round/>
              </a:ln>
            </p:spPr>
            <p:txBody>
              <a:bodyPr vert="horz" wrap="square" lIns="91416" tIns="45708" rIns="91416" bIns="45708" numCol="1" anchor="t" anchorCtr="0" compatLnSpc="1"/>
              <a:lstStyle/>
              <a:p>
                <a:endParaRPr lang="zh-CN" altLang="en-US" sz="1200">
                  <a:latin typeface="+mn-ea"/>
                  <a:ea typeface="+mn-ea"/>
                </a:endParaRPr>
              </a:p>
            </p:txBody>
          </p:sp>
        </p:grpSp>
        <p:sp>
          <p:nvSpPr>
            <p:cNvPr id="504" name="椭圆 503"/>
            <p:cNvSpPr/>
            <p:nvPr/>
          </p:nvSpPr>
          <p:spPr bwMode="auto">
            <a:xfrm>
              <a:off x="11088717" y="1595382"/>
              <a:ext cx="203444" cy="186415"/>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lstStyle/>
            <a:p>
              <a:pPr defTabSz="914400">
                <a:buClr>
                  <a:srgbClr val="CC9900"/>
                </a:buClr>
                <a:buFont typeface="Wingdings" panose="05000000000000000000" pitchFamily="2" charset="2"/>
                <a:buChar char="n"/>
              </a:pPr>
              <a:endParaRPr lang="zh-CN" altLang="en-US" sz="1200">
                <a:latin typeface="+mn-ea"/>
                <a:ea typeface="+mn-ea"/>
              </a:endParaRPr>
            </a:p>
          </p:txBody>
        </p:sp>
        <p:cxnSp>
          <p:nvCxnSpPr>
            <p:cNvPr id="505" name="直接连接符 504"/>
            <p:cNvCxnSpPr>
              <a:stCxn id="504" idx="2"/>
              <a:endCxn id="499" idx="6"/>
            </p:cNvCxnSpPr>
            <p:nvPr/>
          </p:nvCxnSpPr>
          <p:spPr bwMode="auto">
            <a:xfrm flipH="1">
              <a:off x="10927664" y="1688589"/>
              <a:ext cx="161052" cy="38890"/>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6" name="直接连接符 505"/>
            <p:cNvCxnSpPr/>
            <p:nvPr/>
          </p:nvCxnSpPr>
          <p:spPr bwMode="auto">
            <a:xfrm flipH="1">
              <a:off x="11114880" y="1771834"/>
              <a:ext cx="30078" cy="48288"/>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直接连接符 506"/>
            <p:cNvCxnSpPr>
              <a:endCxn id="516" idx="0"/>
            </p:cNvCxnSpPr>
            <p:nvPr/>
          </p:nvCxnSpPr>
          <p:spPr bwMode="auto">
            <a:xfrm>
              <a:off x="11289354" y="1715100"/>
              <a:ext cx="101722" cy="139156"/>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8" name="直接连接符 507"/>
            <p:cNvCxnSpPr>
              <a:stCxn id="500" idx="6"/>
              <a:endCxn id="516" idx="3"/>
            </p:cNvCxnSpPr>
            <p:nvPr/>
          </p:nvCxnSpPr>
          <p:spPr bwMode="auto">
            <a:xfrm flipV="1">
              <a:off x="10916099" y="2013370"/>
              <a:ext cx="403050" cy="25087"/>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9" name="直接连接符 508"/>
            <p:cNvCxnSpPr>
              <a:stCxn id="500" idx="0"/>
              <a:endCxn id="499" idx="4"/>
            </p:cNvCxnSpPr>
            <p:nvPr/>
          </p:nvCxnSpPr>
          <p:spPr bwMode="auto">
            <a:xfrm flipV="1">
              <a:off x="10814377" y="1820686"/>
              <a:ext cx="11566" cy="124563"/>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0" name="直接连接符 509"/>
            <p:cNvCxnSpPr/>
            <p:nvPr/>
          </p:nvCxnSpPr>
          <p:spPr bwMode="auto">
            <a:xfrm flipV="1">
              <a:off x="10904962" y="1950594"/>
              <a:ext cx="68175" cy="31317"/>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1" name="直接连接符 510"/>
            <p:cNvCxnSpPr/>
            <p:nvPr/>
          </p:nvCxnSpPr>
          <p:spPr bwMode="auto">
            <a:xfrm>
              <a:off x="11156939" y="1900641"/>
              <a:ext cx="132416" cy="31055"/>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 name="直接连接符 511"/>
            <p:cNvCxnSpPr>
              <a:endCxn id="501" idx="1"/>
            </p:cNvCxnSpPr>
            <p:nvPr/>
          </p:nvCxnSpPr>
          <p:spPr bwMode="auto">
            <a:xfrm>
              <a:off x="10898382" y="1787919"/>
              <a:ext cx="89000" cy="46922"/>
            </a:xfrm>
            <a:prstGeom prst="line">
              <a:avLst/>
            </a:prstGeom>
            <a:grp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3" name="Freeform 23"/>
          <p:cNvSpPr>
            <a:spLocks noEditPoints="1"/>
          </p:cNvSpPr>
          <p:nvPr/>
        </p:nvSpPr>
        <p:spPr bwMode="auto">
          <a:xfrm>
            <a:off x="8474846" y="2994553"/>
            <a:ext cx="333270" cy="325151"/>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66C8EC"/>
            </a:solidFill>
          </a:ln>
        </p:spPr>
        <p:txBody>
          <a:bodyPr vert="horz" wrap="square" lIns="68562" tIns="34281" rIns="68562" bIns="34281" numCol="1" anchor="t" anchorCtr="0" compatLnSpc="1"/>
          <a:lstStyle/>
          <a:p>
            <a:endParaRPr lang="zh-CN" altLang="en-US" sz="1200">
              <a:latin typeface="+mn-ea"/>
              <a:ea typeface="+mn-ea"/>
            </a:endParaRPr>
          </a:p>
        </p:txBody>
      </p:sp>
      <p:sp>
        <p:nvSpPr>
          <p:cNvPr id="454" name="文本框 2"/>
          <p:cNvSpPr txBox="1"/>
          <p:nvPr/>
        </p:nvSpPr>
        <p:spPr>
          <a:xfrm>
            <a:off x="7121863" y="3364567"/>
            <a:ext cx="1020222"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latin typeface="+mn-ea"/>
                <a:ea typeface="+mn-ea"/>
                <a:cs typeface="Arial" panose="020B0604020202020204" pitchFamily="34" charset="0"/>
                <a:sym typeface="Akkurat Pro"/>
              </a:rPr>
              <a:t>游戏</a:t>
            </a:r>
            <a:endParaRPr sz="1200" kern="0" dirty="0">
              <a:latin typeface="+mn-ea"/>
              <a:ea typeface="+mn-ea"/>
              <a:cs typeface="Arial" panose="020B0604020202020204" pitchFamily="34" charset="0"/>
              <a:sym typeface="Akkurat Pro"/>
            </a:endParaRPr>
          </a:p>
        </p:txBody>
      </p:sp>
      <p:sp>
        <p:nvSpPr>
          <p:cNvPr id="455" name="文本框 2"/>
          <p:cNvSpPr txBox="1"/>
          <p:nvPr/>
        </p:nvSpPr>
        <p:spPr>
          <a:xfrm>
            <a:off x="8237624" y="3374148"/>
            <a:ext cx="1668087"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latin typeface="+mn-ea"/>
                <a:ea typeface="+mn-ea"/>
                <a:cs typeface="Arial" panose="020B0604020202020204" pitchFamily="34" charset="0"/>
                <a:sym typeface="Akkurat Pro"/>
              </a:rPr>
              <a:t>媒体与娱乐</a:t>
            </a:r>
            <a:endParaRPr sz="1200" kern="0" dirty="0">
              <a:latin typeface="+mn-ea"/>
              <a:ea typeface="+mn-ea"/>
              <a:cs typeface="Arial" panose="020B0604020202020204" pitchFamily="34" charset="0"/>
              <a:sym typeface="Akkurat Pro"/>
            </a:endParaRPr>
          </a:p>
        </p:txBody>
      </p:sp>
      <p:grpSp>
        <p:nvGrpSpPr>
          <p:cNvPr id="456" name="组合 455"/>
          <p:cNvGrpSpPr/>
          <p:nvPr/>
        </p:nvGrpSpPr>
        <p:grpSpPr>
          <a:xfrm>
            <a:off x="9649501" y="3010437"/>
            <a:ext cx="358630" cy="306432"/>
            <a:chOff x="727075" y="5591176"/>
            <a:chExt cx="481013" cy="447675"/>
          </a:xfrm>
          <a:solidFill>
            <a:srgbClr val="3BBBEA"/>
          </a:solidFill>
        </p:grpSpPr>
        <p:sp>
          <p:nvSpPr>
            <p:cNvPr id="491" name="Freeform 138"/>
            <p:cNvSpPr/>
            <p:nvPr/>
          </p:nvSpPr>
          <p:spPr bwMode="auto">
            <a:xfrm>
              <a:off x="869950" y="5907088"/>
              <a:ext cx="187325" cy="131763"/>
            </a:xfrm>
            <a:custGeom>
              <a:avLst/>
              <a:gdLst>
                <a:gd name="T0" fmla="*/ 57 w 65"/>
                <a:gd name="T1" fmla="*/ 45 h 45"/>
                <a:gd name="T2" fmla="*/ 8 w 65"/>
                <a:gd name="T3" fmla="*/ 45 h 45"/>
                <a:gd name="T4" fmla="*/ 0 w 65"/>
                <a:gd name="T5" fmla="*/ 37 h 45"/>
                <a:gd name="T6" fmla="*/ 8 w 65"/>
                <a:gd name="T7" fmla="*/ 30 h 45"/>
                <a:gd name="T8" fmla="*/ 22 w 65"/>
                <a:gd name="T9" fmla="*/ 30 h 45"/>
                <a:gd name="T10" fmla="*/ 22 w 65"/>
                <a:gd name="T11" fmla="*/ 4 h 45"/>
                <a:gd name="T12" fmla="*/ 25 w 65"/>
                <a:gd name="T13" fmla="*/ 0 h 45"/>
                <a:gd name="T14" fmla="*/ 29 w 65"/>
                <a:gd name="T15" fmla="*/ 4 h 45"/>
                <a:gd name="T16" fmla="*/ 29 w 65"/>
                <a:gd name="T17" fmla="*/ 33 h 45"/>
                <a:gd name="T18" fmla="*/ 25 w 65"/>
                <a:gd name="T19" fmla="*/ 37 h 45"/>
                <a:gd name="T20" fmla="*/ 8 w 65"/>
                <a:gd name="T21" fmla="*/ 37 h 45"/>
                <a:gd name="T22" fmla="*/ 7 w 65"/>
                <a:gd name="T23" fmla="*/ 37 h 45"/>
                <a:gd name="T24" fmla="*/ 8 w 65"/>
                <a:gd name="T25" fmla="*/ 38 h 45"/>
                <a:gd name="T26" fmla="*/ 57 w 65"/>
                <a:gd name="T27" fmla="*/ 38 h 45"/>
                <a:gd name="T28" fmla="*/ 58 w 65"/>
                <a:gd name="T29" fmla="*/ 37 h 45"/>
                <a:gd name="T30" fmla="*/ 57 w 65"/>
                <a:gd name="T31" fmla="*/ 37 h 45"/>
                <a:gd name="T32" fmla="*/ 40 w 65"/>
                <a:gd name="T33" fmla="*/ 37 h 45"/>
                <a:gd name="T34" fmla="*/ 36 w 65"/>
                <a:gd name="T35" fmla="*/ 33 h 45"/>
                <a:gd name="T36" fmla="*/ 36 w 65"/>
                <a:gd name="T37" fmla="*/ 19 h 45"/>
                <a:gd name="T38" fmla="*/ 40 w 65"/>
                <a:gd name="T39" fmla="*/ 15 h 45"/>
                <a:gd name="T40" fmla="*/ 43 w 65"/>
                <a:gd name="T41" fmla="*/ 19 h 45"/>
                <a:gd name="T42" fmla="*/ 43 w 65"/>
                <a:gd name="T43" fmla="*/ 30 h 45"/>
                <a:gd name="T44" fmla="*/ 57 w 65"/>
                <a:gd name="T45" fmla="*/ 30 h 45"/>
                <a:gd name="T46" fmla="*/ 65 w 65"/>
                <a:gd name="T47" fmla="*/ 37 h 45"/>
                <a:gd name="T48" fmla="*/ 57 w 65"/>
                <a:gd name="T4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5">
                  <a:moveTo>
                    <a:pt x="57" y="45"/>
                  </a:moveTo>
                  <a:cubicBezTo>
                    <a:pt x="8" y="45"/>
                    <a:pt x="8" y="45"/>
                    <a:pt x="8" y="45"/>
                  </a:cubicBezTo>
                  <a:cubicBezTo>
                    <a:pt x="3" y="45"/>
                    <a:pt x="0" y="42"/>
                    <a:pt x="0" y="37"/>
                  </a:cubicBezTo>
                  <a:cubicBezTo>
                    <a:pt x="0" y="33"/>
                    <a:pt x="3" y="30"/>
                    <a:pt x="8" y="30"/>
                  </a:cubicBezTo>
                  <a:cubicBezTo>
                    <a:pt x="22" y="30"/>
                    <a:pt x="22" y="30"/>
                    <a:pt x="22" y="30"/>
                  </a:cubicBezTo>
                  <a:cubicBezTo>
                    <a:pt x="22" y="4"/>
                    <a:pt x="22" y="4"/>
                    <a:pt x="22" y="4"/>
                  </a:cubicBezTo>
                  <a:cubicBezTo>
                    <a:pt x="22" y="2"/>
                    <a:pt x="23" y="0"/>
                    <a:pt x="25" y="0"/>
                  </a:cubicBezTo>
                  <a:cubicBezTo>
                    <a:pt x="27" y="0"/>
                    <a:pt x="29" y="2"/>
                    <a:pt x="29" y="4"/>
                  </a:cubicBezTo>
                  <a:cubicBezTo>
                    <a:pt x="29" y="33"/>
                    <a:pt x="29" y="33"/>
                    <a:pt x="29" y="33"/>
                  </a:cubicBezTo>
                  <a:cubicBezTo>
                    <a:pt x="29" y="35"/>
                    <a:pt x="27" y="37"/>
                    <a:pt x="25" y="37"/>
                  </a:cubicBezTo>
                  <a:cubicBezTo>
                    <a:pt x="8" y="37"/>
                    <a:pt x="8" y="37"/>
                    <a:pt x="8" y="37"/>
                  </a:cubicBezTo>
                  <a:cubicBezTo>
                    <a:pt x="7" y="37"/>
                    <a:pt x="7" y="37"/>
                    <a:pt x="7" y="37"/>
                  </a:cubicBezTo>
                  <a:cubicBezTo>
                    <a:pt x="7" y="38"/>
                    <a:pt x="7" y="38"/>
                    <a:pt x="8" y="38"/>
                  </a:cubicBezTo>
                  <a:cubicBezTo>
                    <a:pt x="57" y="38"/>
                    <a:pt x="57" y="38"/>
                    <a:pt x="57" y="38"/>
                  </a:cubicBezTo>
                  <a:cubicBezTo>
                    <a:pt x="58" y="38"/>
                    <a:pt x="58" y="38"/>
                    <a:pt x="58" y="37"/>
                  </a:cubicBezTo>
                  <a:cubicBezTo>
                    <a:pt x="58" y="37"/>
                    <a:pt x="58" y="37"/>
                    <a:pt x="57" y="37"/>
                  </a:cubicBezTo>
                  <a:cubicBezTo>
                    <a:pt x="40" y="37"/>
                    <a:pt x="40" y="37"/>
                    <a:pt x="40" y="37"/>
                  </a:cubicBezTo>
                  <a:cubicBezTo>
                    <a:pt x="38" y="37"/>
                    <a:pt x="36" y="35"/>
                    <a:pt x="36" y="33"/>
                  </a:cubicBezTo>
                  <a:cubicBezTo>
                    <a:pt x="36" y="19"/>
                    <a:pt x="36" y="19"/>
                    <a:pt x="36" y="19"/>
                  </a:cubicBezTo>
                  <a:cubicBezTo>
                    <a:pt x="36" y="17"/>
                    <a:pt x="38" y="15"/>
                    <a:pt x="40" y="15"/>
                  </a:cubicBezTo>
                  <a:cubicBezTo>
                    <a:pt x="41" y="15"/>
                    <a:pt x="43" y="17"/>
                    <a:pt x="43" y="19"/>
                  </a:cubicBezTo>
                  <a:cubicBezTo>
                    <a:pt x="43" y="30"/>
                    <a:pt x="43" y="30"/>
                    <a:pt x="43" y="30"/>
                  </a:cubicBezTo>
                  <a:cubicBezTo>
                    <a:pt x="57" y="30"/>
                    <a:pt x="57" y="30"/>
                    <a:pt x="57" y="30"/>
                  </a:cubicBezTo>
                  <a:cubicBezTo>
                    <a:pt x="61" y="30"/>
                    <a:pt x="65" y="33"/>
                    <a:pt x="65" y="37"/>
                  </a:cubicBezTo>
                  <a:cubicBezTo>
                    <a:pt x="65" y="42"/>
                    <a:pt x="61" y="45"/>
                    <a:pt x="57" y="45"/>
                  </a:cubicBezTo>
                  <a:close/>
                </a:path>
              </a:pathLst>
            </a:custGeom>
            <a:grpFill/>
            <a:ln w="9525">
              <a:solidFill>
                <a:srgbClr val="66C8EC"/>
              </a:solidFill>
              <a:round/>
            </a:ln>
          </p:spPr>
          <p:txBody>
            <a:bodyPr vert="horz" wrap="square" lIns="91440" tIns="45720" rIns="91440" bIns="45720" numCol="1" anchor="t" anchorCtr="0" compatLnSpc="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1200">
                <a:latin typeface="+mn-ea"/>
              </a:endParaRPr>
            </a:p>
          </p:txBody>
        </p:sp>
        <p:sp>
          <p:nvSpPr>
            <p:cNvPr id="492" name="Freeform 139"/>
            <p:cNvSpPr>
              <a:spLocks noEditPoints="1"/>
            </p:cNvSpPr>
            <p:nvPr/>
          </p:nvSpPr>
          <p:spPr bwMode="auto">
            <a:xfrm>
              <a:off x="814388" y="5591176"/>
              <a:ext cx="393700" cy="368300"/>
            </a:xfrm>
            <a:custGeom>
              <a:avLst/>
              <a:gdLst>
                <a:gd name="T0" fmla="*/ 122 w 136"/>
                <a:gd name="T1" fmla="*/ 125 h 125"/>
                <a:gd name="T2" fmla="*/ 76 w 136"/>
                <a:gd name="T3" fmla="*/ 125 h 125"/>
                <a:gd name="T4" fmla="*/ 60 w 136"/>
                <a:gd name="T5" fmla="*/ 115 h 125"/>
                <a:gd name="T6" fmla="*/ 35 w 136"/>
                <a:gd name="T7" fmla="*/ 95 h 125"/>
                <a:gd name="T8" fmla="*/ 0 w 136"/>
                <a:gd name="T9" fmla="*/ 60 h 125"/>
                <a:gd name="T10" fmla="*/ 0 w 136"/>
                <a:gd name="T11" fmla="*/ 13 h 125"/>
                <a:gd name="T12" fmla="*/ 13 w 136"/>
                <a:gd name="T13" fmla="*/ 0 h 125"/>
                <a:gd name="T14" fmla="*/ 60 w 136"/>
                <a:gd name="T15" fmla="*/ 0 h 125"/>
                <a:gd name="T16" fmla="*/ 76 w 136"/>
                <a:gd name="T17" fmla="*/ 9 h 125"/>
                <a:gd name="T18" fmla="*/ 100 w 136"/>
                <a:gd name="T19" fmla="*/ 29 h 125"/>
                <a:gd name="T20" fmla="*/ 136 w 136"/>
                <a:gd name="T21" fmla="*/ 65 h 125"/>
                <a:gd name="T22" fmla="*/ 136 w 136"/>
                <a:gd name="T23" fmla="*/ 112 h 125"/>
                <a:gd name="T24" fmla="*/ 122 w 136"/>
                <a:gd name="T25" fmla="*/ 125 h 125"/>
                <a:gd name="T26" fmla="*/ 76 w 136"/>
                <a:gd name="T27" fmla="*/ 118 h 125"/>
                <a:gd name="T28" fmla="*/ 122 w 136"/>
                <a:gd name="T29" fmla="*/ 118 h 125"/>
                <a:gd name="T30" fmla="*/ 129 w 136"/>
                <a:gd name="T31" fmla="*/ 112 h 125"/>
                <a:gd name="T32" fmla="*/ 129 w 136"/>
                <a:gd name="T33" fmla="*/ 66 h 125"/>
                <a:gd name="T34" fmla="*/ 60 w 136"/>
                <a:gd name="T35" fmla="*/ 7 h 125"/>
                <a:gd name="T36" fmla="*/ 13 w 136"/>
                <a:gd name="T37" fmla="*/ 7 h 125"/>
                <a:gd name="T38" fmla="*/ 7 w 136"/>
                <a:gd name="T39" fmla="*/ 13 h 125"/>
                <a:gd name="T40" fmla="*/ 7 w 136"/>
                <a:gd name="T41" fmla="*/ 59 h 125"/>
                <a:gd name="T42" fmla="*/ 76 w 136"/>
                <a:gd name="T43"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25">
                  <a:moveTo>
                    <a:pt x="122" y="125"/>
                  </a:moveTo>
                  <a:cubicBezTo>
                    <a:pt x="76" y="125"/>
                    <a:pt x="76" y="125"/>
                    <a:pt x="76" y="125"/>
                  </a:cubicBezTo>
                  <a:cubicBezTo>
                    <a:pt x="74" y="125"/>
                    <a:pt x="72" y="125"/>
                    <a:pt x="60" y="115"/>
                  </a:cubicBezTo>
                  <a:cubicBezTo>
                    <a:pt x="53" y="110"/>
                    <a:pt x="44" y="103"/>
                    <a:pt x="35" y="95"/>
                  </a:cubicBezTo>
                  <a:cubicBezTo>
                    <a:pt x="0" y="65"/>
                    <a:pt x="0" y="61"/>
                    <a:pt x="0" y="60"/>
                  </a:cubicBezTo>
                  <a:cubicBezTo>
                    <a:pt x="0" y="13"/>
                    <a:pt x="0" y="13"/>
                    <a:pt x="0" y="13"/>
                  </a:cubicBezTo>
                  <a:cubicBezTo>
                    <a:pt x="0" y="5"/>
                    <a:pt x="6" y="0"/>
                    <a:pt x="13" y="0"/>
                  </a:cubicBezTo>
                  <a:cubicBezTo>
                    <a:pt x="60" y="0"/>
                    <a:pt x="60" y="0"/>
                    <a:pt x="60" y="0"/>
                  </a:cubicBezTo>
                  <a:cubicBezTo>
                    <a:pt x="61" y="0"/>
                    <a:pt x="63" y="0"/>
                    <a:pt x="76" y="9"/>
                  </a:cubicBezTo>
                  <a:cubicBezTo>
                    <a:pt x="83" y="15"/>
                    <a:pt x="91" y="22"/>
                    <a:pt x="100" y="29"/>
                  </a:cubicBezTo>
                  <a:cubicBezTo>
                    <a:pt x="136" y="60"/>
                    <a:pt x="136" y="63"/>
                    <a:pt x="136" y="65"/>
                  </a:cubicBezTo>
                  <a:cubicBezTo>
                    <a:pt x="136" y="112"/>
                    <a:pt x="136" y="112"/>
                    <a:pt x="136" y="112"/>
                  </a:cubicBezTo>
                  <a:cubicBezTo>
                    <a:pt x="136" y="119"/>
                    <a:pt x="130" y="125"/>
                    <a:pt x="122" y="125"/>
                  </a:cubicBezTo>
                  <a:close/>
                  <a:moveTo>
                    <a:pt x="76" y="118"/>
                  </a:moveTo>
                  <a:cubicBezTo>
                    <a:pt x="122" y="118"/>
                    <a:pt x="122" y="118"/>
                    <a:pt x="122" y="118"/>
                  </a:cubicBezTo>
                  <a:cubicBezTo>
                    <a:pt x="126" y="118"/>
                    <a:pt x="129" y="115"/>
                    <a:pt x="129" y="112"/>
                  </a:cubicBezTo>
                  <a:cubicBezTo>
                    <a:pt x="129" y="66"/>
                    <a:pt x="129" y="66"/>
                    <a:pt x="129" y="66"/>
                  </a:cubicBezTo>
                  <a:cubicBezTo>
                    <a:pt x="124" y="58"/>
                    <a:pt x="67" y="10"/>
                    <a:pt x="60" y="7"/>
                  </a:cubicBezTo>
                  <a:cubicBezTo>
                    <a:pt x="13" y="7"/>
                    <a:pt x="13" y="7"/>
                    <a:pt x="13" y="7"/>
                  </a:cubicBezTo>
                  <a:cubicBezTo>
                    <a:pt x="10" y="7"/>
                    <a:pt x="7" y="9"/>
                    <a:pt x="7" y="13"/>
                  </a:cubicBezTo>
                  <a:cubicBezTo>
                    <a:pt x="7" y="59"/>
                    <a:pt x="7" y="59"/>
                    <a:pt x="7" y="59"/>
                  </a:cubicBezTo>
                  <a:cubicBezTo>
                    <a:pt x="11" y="66"/>
                    <a:pt x="68" y="115"/>
                    <a:pt x="76" y="118"/>
                  </a:cubicBezTo>
                  <a:close/>
                </a:path>
              </a:pathLst>
            </a:custGeom>
            <a:grpFill/>
            <a:ln w="9525">
              <a:solidFill>
                <a:srgbClr val="66C8EC"/>
              </a:solidFill>
              <a:round/>
            </a:ln>
          </p:spPr>
          <p:txBody>
            <a:bodyPr vert="horz" wrap="square" lIns="91440" tIns="45720" rIns="91440" bIns="45720" numCol="1" anchor="t" anchorCtr="0" compatLnSpc="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1200">
                <a:latin typeface="+mn-ea"/>
              </a:endParaRPr>
            </a:p>
          </p:txBody>
        </p:sp>
        <p:sp>
          <p:nvSpPr>
            <p:cNvPr id="493" name="Freeform 140"/>
            <p:cNvSpPr>
              <a:spLocks noEditPoints="1"/>
            </p:cNvSpPr>
            <p:nvPr/>
          </p:nvSpPr>
          <p:spPr bwMode="auto">
            <a:xfrm>
              <a:off x="1028700" y="5786438"/>
              <a:ext cx="133350" cy="131763"/>
            </a:xfrm>
            <a:custGeom>
              <a:avLst/>
              <a:gdLst>
                <a:gd name="T0" fmla="*/ 33 w 46"/>
                <a:gd name="T1" fmla="*/ 45 h 45"/>
                <a:gd name="T2" fmla="*/ 13 w 46"/>
                <a:gd name="T3" fmla="*/ 45 h 45"/>
                <a:gd name="T4" fmla="*/ 0 w 46"/>
                <a:gd name="T5" fmla="*/ 32 h 45"/>
                <a:gd name="T6" fmla="*/ 0 w 46"/>
                <a:gd name="T7" fmla="*/ 13 h 45"/>
                <a:gd name="T8" fmla="*/ 13 w 46"/>
                <a:gd name="T9" fmla="*/ 0 h 45"/>
                <a:gd name="T10" fmla="*/ 33 w 46"/>
                <a:gd name="T11" fmla="*/ 0 h 45"/>
                <a:gd name="T12" fmla="*/ 46 w 46"/>
                <a:gd name="T13" fmla="*/ 13 h 45"/>
                <a:gd name="T14" fmla="*/ 46 w 46"/>
                <a:gd name="T15" fmla="*/ 32 h 45"/>
                <a:gd name="T16" fmla="*/ 33 w 46"/>
                <a:gd name="T17" fmla="*/ 45 h 45"/>
                <a:gd name="T18" fmla="*/ 13 w 46"/>
                <a:gd name="T19" fmla="*/ 7 h 45"/>
                <a:gd name="T20" fmla="*/ 7 w 46"/>
                <a:gd name="T21" fmla="*/ 13 h 45"/>
                <a:gd name="T22" fmla="*/ 7 w 46"/>
                <a:gd name="T23" fmla="*/ 32 h 45"/>
                <a:gd name="T24" fmla="*/ 13 w 46"/>
                <a:gd name="T25" fmla="*/ 38 h 45"/>
                <a:gd name="T26" fmla="*/ 33 w 46"/>
                <a:gd name="T27" fmla="*/ 38 h 45"/>
                <a:gd name="T28" fmla="*/ 39 w 46"/>
                <a:gd name="T29" fmla="*/ 32 h 45"/>
                <a:gd name="T30" fmla="*/ 39 w 46"/>
                <a:gd name="T31" fmla="*/ 13 h 45"/>
                <a:gd name="T32" fmla="*/ 33 w 46"/>
                <a:gd name="T33" fmla="*/ 7 h 45"/>
                <a:gd name="T34" fmla="*/ 13 w 46"/>
                <a:gd name="T3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5">
                  <a:moveTo>
                    <a:pt x="33" y="45"/>
                  </a:moveTo>
                  <a:cubicBezTo>
                    <a:pt x="13" y="45"/>
                    <a:pt x="13" y="45"/>
                    <a:pt x="13" y="45"/>
                  </a:cubicBezTo>
                  <a:cubicBezTo>
                    <a:pt x="6" y="45"/>
                    <a:pt x="0" y="39"/>
                    <a:pt x="0" y="32"/>
                  </a:cubicBezTo>
                  <a:cubicBezTo>
                    <a:pt x="0" y="13"/>
                    <a:pt x="0" y="13"/>
                    <a:pt x="0" y="13"/>
                  </a:cubicBezTo>
                  <a:cubicBezTo>
                    <a:pt x="0" y="5"/>
                    <a:pt x="6" y="0"/>
                    <a:pt x="13" y="0"/>
                  </a:cubicBezTo>
                  <a:cubicBezTo>
                    <a:pt x="33" y="0"/>
                    <a:pt x="33" y="0"/>
                    <a:pt x="33" y="0"/>
                  </a:cubicBezTo>
                  <a:cubicBezTo>
                    <a:pt x="40" y="0"/>
                    <a:pt x="46" y="5"/>
                    <a:pt x="46" y="13"/>
                  </a:cubicBezTo>
                  <a:cubicBezTo>
                    <a:pt x="46" y="32"/>
                    <a:pt x="46" y="32"/>
                    <a:pt x="46" y="32"/>
                  </a:cubicBezTo>
                  <a:cubicBezTo>
                    <a:pt x="46" y="39"/>
                    <a:pt x="40" y="45"/>
                    <a:pt x="33" y="45"/>
                  </a:cubicBezTo>
                  <a:close/>
                  <a:moveTo>
                    <a:pt x="13" y="7"/>
                  </a:moveTo>
                  <a:cubicBezTo>
                    <a:pt x="10" y="7"/>
                    <a:pt x="7" y="9"/>
                    <a:pt x="7" y="13"/>
                  </a:cubicBezTo>
                  <a:cubicBezTo>
                    <a:pt x="7" y="32"/>
                    <a:pt x="7" y="32"/>
                    <a:pt x="7" y="32"/>
                  </a:cubicBezTo>
                  <a:cubicBezTo>
                    <a:pt x="7" y="36"/>
                    <a:pt x="10" y="38"/>
                    <a:pt x="13" y="38"/>
                  </a:cubicBezTo>
                  <a:cubicBezTo>
                    <a:pt x="33" y="38"/>
                    <a:pt x="33" y="38"/>
                    <a:pt x="33" y="38"/>
                  </a:cubicBezTo>
                  <a:cubicBezTo>
                    <a:pt x="37" y="38"/>
                    <a:pt x="39" y="36"/>
                    <a:pt x="39" y="32"/>
                  </a:cubicBezTo>
                  <a:cubicBezTo>
                    <a:pt x="39" y="13"/>
                    <a:pt x="39" y="13"/>
                    <a:pt x="39" y="13"/>
                  </a:cubicBezTo>
                  <a:cubicBezTo>
                    <a:pt x="39" y="9"/>
                    <a:pt x="37" y="7"/>
                    <a:pt x="33" y="7"/>
                  </a:cubicBezTo>
                  <a:lnTo>
                    <a:pt x="13" y="7"/>
                  </a:lnTo>
                  <a:close/>
                </a:path>
              </a:pathLst>
            </a:custGeom>
            <a:grpFill/>
            <a:ln w="9525">
              <a:solidFill>
                <a:srgbClr val="66C8EC"/>
              </a:solidFill>
              <a:round/>
            </a:ln>
          </p:spPr>
          <p:txBody>
            <a:bodyPr vert="horz" wrap="square" lIns="91440" tIns="45720" rIns="91440" bIns="45720" numCol="1" anchor="t" anchorCtr="0" compatLnSpc="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1200">
                <a:latin typeface="+mn-ea"/>
              </a:endParaRPr>
            </a:p>
          </p:txBody>
        </p:sp>
        <p:sp>
          <p:nvSpPr>
            <p:cNvPr id="494" name="Freeform 141"/>
            <p:cNvSpPr/>
            <p:nvPr/>
          </p:nvSpPr>
          <p:spPr bwMode="auto">
            <a:xfrm>
              <a:off x="727075" y="5703888"/>
              <a:ext cx="157163" cy="244475"/>
            </a:xfrm>
            <a:custGeom>
              <a:avLst/>
              <a:gdLst>
                <a:gd name="T0" fmla="*/ 49 w 54"/>
                <a:gd name="T1" fmla="*/ 83 h 83"/>
                <a:gd name="T2" fmla="*/ 49 w 54"/>
                <a:gd name="T3" fmla="*/ 83 h 83"/>
                <a:gd name="T4" fmla="*/ 46 w 54"/>
                <a:gd name="T5" fmla="*/ 79 h 83"/>
                <a:gd name="T6" fmla="*/ 34 w 54"/>
                <a:gd name="T7" fmla="*/ 68 h 83"/>
                <a:gd name="T8" fmla="*/ 3 w 54"/>
                <a:gd name="T9" fmla="*/ 40 h 83"/>
                <a:gd name="T10" fmla="*/ 9 w 54"/>
                <a:gd name="T11" fmla="*/ 10 h 83"/>
                <a:gd name="T12" fmla="*/ 33 w 54"/>
                <a:gd name="T13" fmla="*/ 1 h 83"/>
                <a:gd name="T14" fmla="*/ 36 w 54"/>
                <a:gd name="T15" fmla="*/ 5 h 83"/>
                <a:gd name="T16" fmla="*/ 32 w 54"/>
                <a:gd name="T17" fmla="*/ 8 h 83"/>
                <a:gd name="T18" fmla="*/ 14 w 54"/>
                <a:gd name="T19" fmla="*/ 15 h 83"/>
                <a:gd name="T20" fmla="*/ 10 w 54"/>
                <a:gd name="T21" fmla="*/ 39 h 83"/>
                <a:gd name="T22" fmla="*/ 36 w 54"/>
                <a:gd name="T23" fmla="*/ 62 h 83"/>
                <a:gd name="T24" fmla="*/ 53 w 54"/>
                <a:gd name="T25" fmla="*/ 79 h 83"/>
                <a:gd name="T26" fmla="*/ 49 w 5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83">
                  <a:moveTo>
                    <a:pt x="49" y="83"/>
                  </a:moveTo>
                  <a:cubicBezTo>
                    <a:pt x="49" y="83"/>
                    <a:pt x="49" y="83"/>
                    <a:pt x="49" y="83"/>
                  </a:cubicBezTo>
                  <a:cubicBezTo>
                    <a:pt x="47" y="82"/>
                    <a:pt x="46" y="81"/>
                    <a:pt x="46" y="79"/>
                  </a:cubicBezTo>
                  <a:cubicBezTo>
                    <a:pt x="46" y="72"/>
                    <a:pt x="46" y="71"/>
                    <a:pt x="34" y="68"/>
                  </a:cubicBezTo>
                  <a:cubicBezTo>
                    <a:pt x="24" y="65"/>
                    <a:pt x="7" y="61"/>
                    <a:pt x="3" y="40"/>
                  </a:cubicBezTo>
                  <a:cubicBezTo>
                    <a:pt x="0" y="27"/>
                    <a:pt x="2" y="17"/>
                    <a:pt x="9" y="10"/>
                  </a:cubicBezTo>
                  <a:cubicBezTo>
                    <a:pt x="18" y="0"/>
                    <a:pt x="31" y="1"/>
                    <a:pt x="33" y="1"/>
                  </a:cubicBezTo>
                  <a:cubicBezTo>
                    <a:pt x="35" y="1"/>
                    <a:pt x="36" y="3"/>
                    <a:pt x="36" y="5"/>
                  </a:cubicBezTo>
                  <a:cubicBezTo>
                    <a:pt x="36" y="7"/>
                    <a:pt x="34" y="8"/>
                    <a:pt x="32" y="8"/>
                  </a:cubicBezTo>
                  <a:cubicBezTo>
                    <a:pt x="32" y="8"/>
                    <a:pt x="21" y="7"/>
                    <a:pt x="14" y="15"/>
                  </a:cubicBezTo>
                  <a:cubicBezTo>
                    <a:pt x="9" y="20"/>
                    <a:pt x="8" y="28"/>
                    <a:pt x="10" y="39"/>
                  </a:cubicBezTo>
                  <a:cubicBezTo>
                    <a:pt x="13" y="55"/>
                    <a:pt x="26" y="59"/>
                    <a:pt x="36" y="62"/>
                  </a:cubicBezTo>
                  <a:cubicBezTo>
                    <a:pt x="47" y="64"/>
                    <a:pt x="54" y="66"/>
                    <a:pt x="53" y="79"/>
                  </a:cubicBezTo>
                  <a:cubicBezTo>
                    <a:pt x="52" y="81"/>
                    <a:pt x="51" y="83"/>
                    <a:pt x="49" y="83"/>
                  </a:cubicBezTo>
                  <a:close/>
                </a:path>
              </a:pathLst>
            </a:custGeom>
            <a:grpFill/>
            <a:ln w="9525">
              <a:solidFill>
                <a:srgbClr val="66C8EC"/>
              </a:solidFill>
              <a:round/>
            </a:ln>
          </p:spPr>
          <p:txBody>
            <a:bodyPr vert="horz" wrap="square" lIns="91440" tIns="45720" rIns="91440" bIns="45720" numCol="1" anchor="t" anchorCtr="0" compatLnSpc="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1200">
                <a:latin typeface="+mn-ea"/>
              </a:endParaRPr>
            </a:p>
          </p:txBody>
        </p:sp>
        <p:sp>
          <p:nvSpPr>
            <p:cNvPr id="495" name="Freeform 142"/>
            <p:cNvSpPr/>
            <p:nvPr/>
          </p:nvSpPr>
          <p:spPr bwMode="auto">
            <a:xfrm>
              <a:off x="828675" y="5600701"/>
              <a:ext cx="174625" cy="166688"/>
            </a:xfrm>
            <a:custGeom>
              <a:avLst/>
              <a:gdLst>
                <a:gd name="T0" fmla="*/ 56 w 60"/>
                <a:gd name="T1" fmla="*/ 57 h 57"/>
                <a:gd name="T2" fmla="*/ 54 w 60"/>
                <a:gd name="T3" fmla="*/ 56 h 57"/>
                <a:gd name="T4" fmla="*/ 1 w 60"/>
                <a:gd name="T5" fmla="*/ 6 h 57"/>
                <a:gd name="T6" fmla="*/ 1 w 60"/>
                <a:gd name="T7" fmla="*/ 1 h 57"/>
                <a:gd name="T8" fmla="*/ 6 w 60"/>
                <a:gd name="T9" fmla="*/ 1 h 57"/>
                <a:gd name="T10" fmla="*/ 58 w 60"/>
                <a:gd name="T11" fmla="*/ 51 h 57"/>
                <a:gd name="T12" fmla="*/ 58 w 60"/>
                <a:gd name="T13" fmla="*/ 56 h 57"/>
                <a:gd name="T14" fmla="*/ 56 w 6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7">
                  <a:moveTo>
                    <a:pt x="56" y="57"/>
                  </a:moveTo>
                  <a:cubicBezTo>
                    <a:pt x="55" y="57"/>
                    <a:pt x="54" y="57"/>
                    <a:pt x="54" y="56"/>
                  </a:cubicBezTo>
                  <a:cubicBezTo>
                    <a:pt x="1" y="6"/>
                    <a:pt x="1" y="6"/>
                    <a:pt x="1" y="6"/>
                  </a:cubicBezTo>
                  <a:cubicBezTo>
                    <a:pt x="0" y="5"/>
                    <a:pt x="0" y="2"/>
                    <a:pt x="1" y="1"/>
                  </a:cubicBezTo>
                  <a:cubicBezTo>
                    <a:pt x="2" y="0"/>
                    <a:pt x="5" y="0"/>
                    <a:pt x="6" y="1"/>
                  </a:cubicBezTo>
                  <a:cubicBezTo>
                    <a:pt x="58" y="51"/>
                    <a:pt x="58" y="51"/>
                    <a:pt x="58" y="51"/>
                  </a:cubicBezTo>
                  <a:cubicBezTo>
                    <a:pt x="60" y="52"/>
                    <a:pt x="60" y="54"/>
                    <a:pt x="58" y="56"/>
                  </a:cubicBezTo>
                  <a:cubicBezTo>
                    <a:pt x="58" y="57"/>
                    <a:pt x="57" y="57"/>
                    <a:pt x="56" y="57"/>
                  </a:cubicBezTo>
                  <a:close/>
                </a:path>
              </a:pathLst>
            </a:custGeom>
            <a:grpFill/>
            <a:ln w="9525">
              <a:solidFill>
                <a:srgbClr val="66C8EC"/>
              </a:solidFill>
              <a:round/>
            </a:ln>
          </p:spPr>
          <p:txBody>
            <a:bodyPr vert="horz" wrap="square" lIns="91440" tIns="45720" rIns="91440" bIns="45720" numCol="1" anchor="t" anchorCtr="0" compatLnSpc="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1200">
                <a:latin typeface="+mn-ea"/>
              </a:endParaRPr>
            </a:p>
          </p:txBody>
        </p:sp>
      </p:grpSp>
      <p:sp>
        <p:nvSpPr>
          <p:cNvPr id="463" name="文本框 2"/>
          <p:cNvSpPr txBox="1"/>
          <p:nvPr/>
        </p:nvSpPr>
        <p:spPr>
          <a:xfrm>
            <a:off x="4905913" y="5342343"/>
            <a:ext cx="1591009"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zh-CN" altLang="en-US" sz="1200" kern="0" dirty="0" smtClean="0">
                <a:latin typeface="+mn-ea"/>
                <a:ea typeface="+mn-ea"/>
                <a:cs typeface="Arial" panose="020B0604020202020204" pitchFamily="34" charset="0"/>
                <a:sym typeface="Akkurat Pro"/>
              </a:rPr>
              <a:t>华为云鲲鹏云服务</a:t>
            </a:r>
            <a:endParaRPr lang="en-US" altLang="zh-CN" sz="1200" kern="0" dirty="0">
              <a:latin typeface="+mn-ea"/>
              <a:ea typeface="+mn-ea"/>
              <a:cs typeface="Arial" panose="020B0604020202020204" pitchFamily="34" charset="0"/>
              <a:sym typeface="Akkurat Pro"/>
            </a:endParaRPr>
          </a:p>
        </p:txBody>
      </p:sp>
      <p:sp>
        <p:nvSpPr>
          <p:cNvPr id="532" name="文本框 266"/>
          <p:cNvSpPr txBox="1"/>
          <p:nvPr/>
        </p:nvSpPr>
        <p:spPr>
          <a:xfrm>
            <a:off x="5163017" y="4393882"/>
            <a:ext cx="1470956" cy="175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6" tIns="60958" rIns="121916" bIns="60958" numCol="1" spcCol="0" rtlCol="0" fromWordArt="0" anchor="ctr" anchorCtr="0" forceAA="0" compatLnSpc="1">
            <a:noAutofit/>
          </a:bodyPr>
          <a:lstStyle>
            <a:defPPr>
              <a:defRPr lang="zh-CN"/>
            </a:defPPr>
            <a:lvl1pPr algn="ctr" defTabSz="685800">
              <a:defRPr sz="1050" b="1">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smtClean="0">
                <a:solidFill>
                  <a:schemeClr val="tx1"/>
                </a:solidFill>
                <a:latin typeface="+mn-ea"/>
                <a:ea typeface="+mn-ea"/>
              </a:rPr>
              <a:t>高性能计算</a:t>
            </a:r>
            <a:r>
              <a:rPr lang="en-US" altLang="zh-CN" sz="1200" dirty="0" smtClean="0">
                <a:solidFill>
                  <a:schemeClr val="tx1"/>
                </a:solidFill>
                <a:latin typeface="+mn-ea"/>
                <a:ea typeface="+mn-ea"/>
              </a:rPr>
              <a:t>HPC</a:t>
            </a:r>
            <a:endParaRPr sz="1200" dirty="0">
              <a:solidFill>
                <a:schemeClr val="tx1"/>
              </a:solidFill>
              <a:latin typeface="+mn-ea"/>
              <a:ea typeface="+mn-ea"/>
            </a:endParaRPr>
          </a:p>
        </p:txBody>
      </p:sp>
      <p:sp>
        <p:nvSpPr>
          <p:cNvPr id="534" name="文本框 266"/>
          <p:cNvSpPr txBox="1"/>
          <p:nvPr/>
        </p:nvSpPr>
        <p:spPr>
          <a:xfrm>
            <a:off x="6439160" y="4393882"/>
            <a:ext cx="1452335" cy="191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6" tIns="60958" rIns="121916" bIns="60958" numCol="1" spcCol="0" rtlCol="0" fromWordArt="0" anchor="ctr" anchorCtr="0" forceAA="0" compatLnSpc="1">
            <a:noAutofit/>
          </a:bodyPr>
          <a:lstStyle>
            <a:defPPr>
              <a:defRPr lang="zh-CN"/>
            </a:defPPr>
            <a:lvl1pPr algn="ctr" defTabSz="685800">
              <a:defRPr sz="1050" b="1">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a:solidFill>
                  <a:schemeClr val="tx1"/>
                </a:solidFill>
                <a:latin typeface="+mn-ea"/>
                <a:ea typeface="+mn-ea"/>
              </a:rPr>
              <a:t>大</a:t>
            </a:r>
            <a:r>
              <a:rPr lang="zh-CN" altLang="en-US" sz="1200" dirty="0" smtClean="0">
                <a:solidFill>
                  <a:schemeClr val="tx1"/>
                </a:solidFill>
                <a:latin typeface="+mn-ea"/>
                <a:ea typeface="+mn-ea"/>
              </a:rPr>
              <a:t>数据基础设施</a:t>
            </a:r>
            <a:endParaRPr sz="1200" dirty="0">
              <a:solidFill>
                <a:schemeClr val="tx1"/>
              </a:solidFill>
              <a:latin typeface="+mn-ea"/>
              <a:ea typeface="+mn-ea"/>
            </a:endParaRPr>
          </a:p>
        </p:txBody>
      </p:sp>
      <p:sp>
        <p:nvSpPr>
          <p:cNvPr id="536" name="文本框 266"/>
          <p:cNvSpPr txBox="1"/>
          <p:nvPr/>
        </p:nvSpPr>
        <p:spPr>
          <a:xfrm>
            <a:off x="7649015" y="4393881"/>
            <a:ext cx="1571287" cy="18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6" tIns="60958" rIns="121916" bIns="60958" numCol="1" spcCol="0" rtlCol="0" fromWordArt="0" anchor="ctr" anchorCtr="0" forceAA="0" compatLnSpc="1">
            <a:noAutofit/>
          </a:bodyPr>
          <a:lstStyle>
            <a:defPPr>
              <a:defRPr lang="zh-CN"/>
            </a:defPPr>
            <a:lvl1pPr lvl="0" algn="ctr" defTabSz="685800">
              <a:defRPr sz="1050" b="1">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smtClean="0">
                <a:solidFill>
                  <a:schemeClr val="tx1"/>
                </a:solidFill>
                <a:latin typeface="+mn-ea"/>
                <a:ea typeface="+mn-ea"/>
              </a:rPr>
              <a:t>鲲鹏分布式存储</a:t>
            </a:r>
            <a:endParaRPr sz="1200" dirty="0">
              <a:solidFill>
                <a:schemeClr val="tx1"/>
              </a:solidFill>
              <a:latin typeface="+mn-ea"/>
              <a:ea typeface="+mn-ea"/>
            </a:endParaRPr>
          </a:p>
        </p:txBody>
      </p:sp>
      <p:sp>
        <p:nvSpPr>
          <p:cNvPr id="538" name="文本框 266"/>
          <p:cNvSpPr txBox="1"/>
          <p:nvPr/>
        </p:nvSpPr>
        <p:spPr>
          <a:xfrm>
            <a:off x="3443925" y="4393882"/>
            <a:ext cx="2029025" cy="191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6" tIns="60958" rIns="121916" bIns="60958" numCol="1" spcCol="0" rtlCol="0" fromWordArt="0" anchor="ctr" anchorCtr="0" forceAA="0" compatLnSpc="1">
            <a:noAutofit/>
          </a:bodyPr>
          <a:lstStyle>
            <a:defPPr>
              <a:defRPr lang="zh-CN"/>
            </a:defPPr>
            <a:lvl1pPr lvl="0" algn="ctr" defTabSz="685800">
              <a:defRPr sz="800" b="1">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smtClean="0">
                <a:solidFill>
                  <a:schemeClr val="tx1"/>
                </a:solidFill>
                <a:latin typeface="+mn-ea"/>
                <a:ea typeface="+mn-ea"/>
              </a:rPr>
              <a:t>全栈专</a:t>
            </a:r>
            <a:r>
              <a:rPr lang="zh-CN" altLang="en-US" sz="1200" dirty="0">
                <a:solidFill>
                  <a:schemeClr val="tx1"/>
                </a:solidFill>
                <a:latin typeface="+mn-ea"/>
                <a:ea typeface="+mn-ea"/>
              </a:rPr>
              <a:t>属</a:t>
            </a:r>
            <a:r>
              <a:rPr lang="zh-CN" altLang="en-US" sz="1200" dirty="0" smtClean="0">
                <a:solidFill>
                  <a:schemeClr val="tx1"/>
                </a:solidFill>
                <a:latin typeface="+mn-ea"/>
                <a:ea typeface="+mn-ea"/>
              </a:rPr>
              <a:t>云</a:t>
            </a:r>
            <a:r>
              <a:rPr lang="en-US" altLang="zh-CN" sz="1200" dirty="0" smtClean="0">
                <a:solidFill>
                  <a:schemeClr val="tx1"/>
                </a:solidFill>
                <a:latin typeface="+mn-ea"/>
                <a:ea typeface="+mn-ea"/>
              </a:rPr>
              <a:t>HCS Online</a:t>
            </a:r>
            <a:endParaRPr sz="1200" dirty="0">
              <a:solidFill>
                <a:schemeClr val="tx1"/>
              </a:solidFill>
              <a:latin typeface="+mn-ea"/>
              <a:ea typeface="+mn-ea"/>
            </a:endParaRPr>
          </a:p>
        </p:txBody>
      </p:sp>
      <p:sp>
        <p:nvSpPr>
          <p:cNvPr id="540" name="矩形 539"/>
          <p:cNvSpPr/>
          <p:nvPr/>
        </p:nvSpPr>
        <p:spPr>
          <a:xfrm>
            <a:off x="1458522" y="4064559"/>
            <a:ext cx="1261885" cy="307777"/>
          </a:xfrm>
          <a:prstGeom prst="rect">
            <a:avLst/>
          </a:prstGeom>
        </p:spPr>
        <p:txBody>
          <a:bodyPr wrap="none">
            <a:spAutoFit/>
          </a:bodyPr>
          <a:lstStyle/>
          <a:p>
            <a:pPr algn="ctr" defTabSz="1200150">
              <a:spcBef>
                <a:spcPts val="590"/>
              </a:spcBef>
              <a:defRPr/>
            </a:pPr>
            <a:r>
              <a:rPr lang="zh-CN" altLang="en-US" sz="1400" b="1" kern="0" dirty="0">
                <a:latin typeface="+mn-ea"/>
                <a:ea typeface="+mn-ea"/>
                <a:cs typeface="Arial" panose="020B0604020202020204" pitchFamily="34" charset="0"/>
              </a:rPr>
              <a:t>通用</a:t>
            </a:r>
            <a:r>
              <a:rPr lang="zh-CN" altLang="en-US" sz="1400" b="1" kern="0" dirty="0" smtClean="0">
                <a:latin typeface="+mn-ea"/>
                <a:ea typeface="+mn-ea"/>
                <a:cs typeface="Arial" panose="020B0604020202020204" pitchFamily="34" charset="0"/>
              </a:rPr>
              <a:t>解决</a:t>
            </a:r>
            <a:r>
              <a:rPr lang="zh-CN" altLang="en-US" sz="1400" b="1" kern="0" dirty="0">
                <a:latin typeface="+mn-ea"/>
                <a:ea typeface="+mn-ea"/>
                <a:cs typeface="Arial" panose="020B0604020202020204" pitchFamily="34" charset="0"/>
              </a:rPr>
              <a:t>方案</a:t>
            </a:r>
            <a:endParaRPr lang="en-US" altLang="zh-CN" sz="1400" b="1" kern="0" dirty="0">
              <a:latin typeface="+mn-ea"/>
              <a:ea typeface="+mn-ea"/>
              <a:cs typeface="Arial" panose="020B0604020202020204" pitchFamily="34" charset="0"/>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4046645" y="3838439"/>
            <a:ext cx="699991" cy="567917"/>
          </a:xfrm>
          <a:prstGeom prst="rect">
            <a:avLst/>
          </a:prstGeom>
        </p:spPr>
      </p:pic>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5603001" y="3789873"/>
            <a:ext cx="608163" cy="584772"/>
          </a:xfrm>
          <a:prstGeom prst="rect">
            <a:avLst/>
          </a:prstGeom>
        </p:spPr>
      </p:pic>
      <p:pic>
        <p:nvPicPr>
          <p:cNvPr id="541" name="图片 540"/>
          <p:cNvPicPr>
            <a:picLocks noChangeAspect="1"/>
          </p:cNvPicPr>
          <p:nvPr/>
        </p:nvPicPr>
        <p:blipFill>
          <a:blip r:embed="rId3">
            <a:clrChange>
              <a:clrFrom>
                <a:srgbClr val="FFFFFF"/>
              </a:clrFrom>
              <a:clrTo>
                <a:srgbClr val="FFFFFF">
                  <a:alpha val="0"/>
                </a:srgbClr>
              </a:clrTo>
            </a:clrChange>
          </a:blip>
          <a:stretch>
            <a:fillRect/>
          </a:stretch>
        </p:blipFill>
        <p:spPr>
          <a:xfrm>
            <a:off x="6811535" y="3802652"/>
            <a:ext cx="608350" cy="564448"/>
          </a:xfrm>
          <a:prstGeom prst="rect">
            <a:avLst/>
          </a:prstGeom>
        </p:spPr>
      </p:pic>
      <p:pic>
        <p:nvPicPr>
          <p:cNvPr id="542" name="图片 541"/>
          <p:cNvPicPr>
            <a:picLocks noChangeAspect="1"/>
          </p:cNvPicPr>
          <p:nvPr/>
        </p:nvPicPr>
        <p:blipFill>
          <a:blip r:embed="rId4">
            <a:clrChange>
              <a:clrFrom>
                <a:srgbClr val="FFFFFF"/>
              </a:clrFrom>
              <a:clrTo>
                <a:srgbClr val="FFFFFF">
                  <a:alpha val="0"/>
                </a:srgbClr>
              </a:clrTo>
            </a:clrChange>
          </a:blip>
          <a:stretch>
            <a:fillRect/>
          </a:stretch>
        </p:blipFill>
        <p:spPr>
          <a:xfrm>
            <a:off x="8217007" y="3805691"/>
            <a:ext cx="591109" cy="521567"/>
          </a:xfrm>
          <a:prstGeom prst="rect">
            <a:avLst/>
          </a:prstGeom>
        </p:spPr>
      </p:pic>
      <p:sp>
        <p:nvSpPr>
          <p:cNvPr id="543" name="文本框 266"/>
          <p:cNvSpPr txBox="1"/>
          <p:nvPr/>
        </p:nvSpPr>
        <p:spPr>
          <a:xfrm>
            <a:off x="8887891" y="4404534"/>
            <a:ext cx="1521665" cy="18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6" tIns="60958" rIns="121916" bIns="60958" numCol="1" spcCol="0" rtlCol="0" fromWordArt="0" anchor="ctr" anchorCtr="0" forceAA="0" compatLnSpc="1">
            <a:noAutofit/>
          </a:bodyPr>
          <a:lstStyle>
            <a:defPPr>
              <a:defRPr lang="zh-CN"/>
            </a:defPPr>
            <a:lvl1pPr lvl="0" algn="ctr" defTabSz="685800">
              <a:defRPr sz="1050" b="1">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smtClean="0">
                <a:solidFill>
                  <a:schemeClr val="tx1"/>
                </a:solidFill>
                <a:latin typeface="+mn-ea"/>
                <a:ea typeface="+mn-ea"/>
              </a:rPr>
              <a:t>企业核心应用</a:t>
            </a:r>
            <a:endParaRPr sz="1200" dirty="0">
              <a:solidFill>
                <a:schemeClr val="tx1"/>
              </a:solidFill>
              <a:latin typeface="+mn-ea"/>
              <a:ea typeface="+mn-ea"/>
            </a:endParaRPr>
          </a:p>
        </p:txBody>
      </p:sp>
      <p:pic>
        <p:nvPicPr>
          <p:cNvPr id="544" name="图片 543"/>
          <p:cNvPicPr>
            <a:picLocks noChangeAspect="1"/>
          </p:cNvPicPr>
          <p:nvPr/>
        </p:nvPicPr>
        <p:blipFill>
          <a:blip r:embed="rId5">
            <a:clrChange>
              <a:clrFrom>
                <a:srgbClr val="FFFFFF"/>
              </a:clrFrom>
              <a:clrTo>
                <a:srgbClr val="FFFFFF">
                  <a:alpha val="0"/>
                </a:srgbClr>
              </a:clrTo>
            </a:clrChange>
          </a:blip>
          <a:stretch>
            <a:fillRect/>
          </a:stretch>
        </p:blipFill>
        <p:spPr>
          <a:xfrm>
            <a:off x="9425947" y="3788614"/>
            <a:ext cx="568072" cy="574384"/>
          </a:xfrm>
          <a:prstGeom prst="rect">
            <a:avLst/>
          </a:prstGeom>
        </p:spPr>
      </p:pic>
      <p:sp>
        <p:nvSpPr>
          <p:cNvPr id="122" name="文本框 2"/>
          <p:cNvSpPr txBox="1"/>
          <p:nvPr/>
        </p:nvSpPr>
        <p:spPr>
          <a:xfrm>
            <a:off x="8349027" y="5840020"/>
            <a:ext cx="1591009" cy="362861"/>
          </a:xfrm>
          <a:prstGeom prst="rect">
            <a:avLst/>
          </a:prstGeom>
          <a:ln w="3175">
            <a:miter lim="400000"/>
          </a:ln>
        </p:spPr>
        <p:txBody>
          <a:bodyPr wrap="square" lIns="42516" tIns="42516" rIns="42516" bIns="42516">
            <a:spAutoFit/>
          </a:bodyPr>
          <a:lstStyle/>
          <a:p>
            <a:pPr defTabSz="601980">
              <a:lnSpc>
                <a:spcPct val="150000"/>
              </a:lnSpc>
              <a:buSzPct val="100000"/>
              <a:defRPr/>
            </a:pPr>
            <a:r>
              <a:rPr lang="en-US" altLang="zh-CN" sz="1200" kern="0" dirty="0" err="1" smtClean="0">
                <a:latin typeface="+mn-ea"/>
                <a:ea typeface="+mn-ea"/>
                <a:cs typeface="Arial" panose="020B0604020202020204" pitchFamily="34" charset="0"/>
                <a:sym typeface="Akkurat Pro"/>
              </a:rPr>
              <a:t>TaiShan</a:t>
            </a:r>
            <a:r>
              <a:rPr lang="zh-CN" altLang="en-US" sz="1200" kern="0" dirty="0" smtClean="0">
                <a:latin typeface="+mn-ea"/>
                <a:ea typeface="+mn-ea"/>
                <a:cs typeface="Arial" panose="020B0604020202020204" pitchFamily="34" charset="0"/>
                <a:sym typeface="Akkurat Pro"/>
              </a:rPr>
              <a:t>服务器</a:t>
            </a:r>
            <a:endParaRPr lang="en-US" altLang="zh-CN" sz="1200" kern="0" dirty="0">
              <a:latin typeface="+mn-ea"/>
              <a:ea typeface="+mn-ea"/>
              <a:cs typeface="Arial" panose="020B0604020202020204" pitchFamily="34" charset="0"/>
              <a:sym typeface="Akkurat Pro"/>
            </a:endParaRPr>
          </a:p>
        </p:txBody>
      </p:sp>
      <p:pic>
        <p:nvPicPr>
          <p:cNvPr id="124" name="Picture 2" descr="image00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3550" y="4612126"/>
            <a:ext cx="2330469" cy="154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与</a:t>
            </a:r>
            <a:r>
              <a:rPr lang="zh-CN" altLang="en-US" sz="3200" dirty="0" smtClean="0"/>
              <a:t>网</a:t>
            </a:r>
            <a:r>
              <a:rPr lang="zh-CN" altLang="en-US" sz="3200" dirty="0"/>
              <a:t>联、银</a:t>
            </a:r>
            <a:r>
              <a:rPr lang="zh-CN" altLang="en-US" sz="3200" dirty="0" smtClean="0"/>
              <a:t>联共建第三方支付平台，支撑普惠金融</a:t>
            </a:r>
            <a:endParaRPr lang="zh-CN" altLang="en-US" sz="3200" dirty="0"/>
          </a:p>
        </p:txBody>
      </p:sp>
      <p:grpSp>
        <p:nvGrpSpPr>
          <p:cNvPr id="4" name="组合 3"/>
          <p:cNvGrpSpPr/>
          <p:nvPr/>
        </p:nvGrpSpPr>
        <p:grpSpPr>
          <a:xfrm>
            <a:off x="3121340" y="2457437"/>
            <a:ext cx="308610" cy="287528"/>
            <a:chOff x="3234213" y="3657597"/>
            <a:chExt cx="308610" cy="287528"/>
          </a:xfrm>
        </p:grpSpPr>
        <p:sp>
          <p:nvSpPr>
            <p:cNvPr id="5" name="object 5"/>
            <p:cNvSpPr/>
            <p:nvPr/>
          </p:nvSpPr>
          <p:spPr>
            <a:xfrm>
              <a:off x="3340958" y="3847335"/>
              <a:ext cx="92075" cy="97790"/>
            </a:xfrm>
            <a:custGeom>
              <a:avLst/>
              <a:gdLst/>
              <a:ahLst/>
              <a:cxnLst/>
              <a:rect l="l" t="t" r="r" b="b"/>
              <a:pathLst>
                <a:path w="92075" h="97789">
                  <a:moveTo>
                    <a:pt x="91948" y="0"/>
                  </a:moveTo>
                  <a:lnTo>
                    <a:pt x="0" y="0"/>
                  </a:lnTo>
                  <a:lnTo>
                    <a:pt x="0" y="97790"/>
                  </a:lnTo>
                  <a:lnTo>
                    <a:pt x="91948" y="97790"/>
                  </a:lnTo>
                  <a:lnTo>
                    <a:pt x="91948" y="0"/>
                  </a:lnTo>
                  <a:close/>
                </a:path>
              </a:pathLst>
            </a:custGeom>
            <a:solidFill>
              <a:srgbClr val="7E7E7E"/>
            </a:solidFill>
          </p:spPr>
          <p:txBody>
            <a:bodyPr wrap="square" lIns="0" tIns="0" rIns="0" bIns="0" rtlCol="0"/>
            <a:lstStyle/>
            <a:p>
              <a:pPr defTabSz="914400"/>
              <a:endParaRPr>
                <a:solidFill>
                  <a:prstClr val="black"/>
                </a:solidFill>
                <a:latin typeface="+mn-ea"/>
                <a:ea typeface="+mn-ea"/>
              </a:endParaRPr>
            </a:p>
          </p:txBody>
        </p:sp>
        <p:sp>
          <p:nvSpPr>
            <p:cNvPr id="6" name="object 6"/>
            <p:cNvSpPr/>
            <p:nvPr/>
          </p:nvSpPr>
          <p:spPr>
            <a:xfrm>
              <a:off x="3234213" y="3755387"/>
              <a:ext cx="308610" cy="92075"/>
            </a:xfrm>
            <a:custGeom>
              <a:avLst/>
              <a:gdLst/>
              <a:ahLst/>
              <a:cxnLst/>
              <a:rect l="l" t="t" r="r" b="b"/>
              <a:pathLst>
                <a:path w="308610" h="92075">
                  <a:moveTo>
                    <a:pt x="308101" y="0"/>
                  </a:moveTo>
                  <a:lnTo>
                    <a:pt x="0" y="0"/>
                  </a:lnTo>
                  <a:lnTo>
                    <a:pt x="0" y="91948"/>
                  </a:lnTo>
                  <a:lnTo>
                    <a:pt x="308101" y="91948"/>
                  </a:lnTo>
                  <a:lnTo>
                    <a:pt x="308101" y="0"/>
                  </a:lnTo>
                  <a:close/>
                </a:path>
              </a:pathLst>
            </a:custGeom>
            <a:solidFill>
              <a:srgbClr val="7E7E7E"/>
            </a:solidFill>
          </p:spPr>
          <p:txBody>
            <a:bodyPr wrap="square" lIns="0" tIns="0" rIns="0" bIns="0" rtlCol="0"/>
            <a:lstStyle/>
            <a:p>
              <a:pPr defTabSz="914400"/>
              <a:endParaRPr>
                <a:solidFill>
                  <a:prstClr val="black"/>
                </a:solidFill>
                <a:latin typeface="+mn-ea"/>
                <a:ea typeface="+mn-ea"/>
              </a:endParaRPr>
            </a:p>
          </p:txBody>
        </p:sp>
        <p:sp>
          <p:nvSpPr>
            <p:cNvPr id="7" name="object 7"/>
            <p:cNvSpPr/>
            <p:nvPr/>
          </p:nvSpPr>
          <p:spPr>
            <a:xfrm>
              <a:off x="3340958" y="3657597"/>
              <a:ext cx="92075" cy="97790"/>
            </a:xfrm>
            <a:custGeom>
              <a:avLst/>
              <a:gdLst/>
              <a:ahLst/>
              <a:cxnLst/>
              <a:rect l="l" t="t" r="r" b="b"/>
              <a:pathLst>
                <a:path w="92075" h="97789">
                  <a:moveTo>
                    <a:pt x="91948" y="0"/>
                  </a:moveTo>
                  <a:lnTo>
                    <a:pt x="0" y="0"/>
                  </a:lnTo>
                  <a:lnTo>
                    <a:pt x="0" y="97789"/>
                  </a:lnTo>
                  <a:lnTo>
                    <a:pt x="91948" y="97789"/>
                  </a:lnTo>
                  <a:lnTo>
                    <a:pt x="91948" y="0"/>
                  </a:lnTo>
                  <a:close/>
                </a:path>
              </a:pathLst>
            </a:custGeom>
            <a:solidFill>
              <a:srgbClr val="7E7E7E"/>
            </a:solidFill>
          </p:spPr>
          <p:txBody>
            <a:bodyPr wrap="square" lIns="0" tIns="0" rIns="0" bIns="0" rtlCol="0"/>
            <a:lstStyle/>
            <a:p>
              <a:pPr defTabSz="914400"/>
              <a:endParaRPr>
                <a:solidFill>
                  <a:prstClr val="black"/>
                </a:solidFill>
                <a:latin typeface="+mn-ea"/>
                <a:ea typeface="+mn-ea"/>
              </a:endParaRPr>
            </a:p>
          </p:txBody>
        </p:sp>
      </p:grpSp>
      <p:sp>
        <p:nvSpPr>
          <p:cNvPr id="8" name="object 47"/>
          <p:cNvSpPr/>
          <p:nvPr/>
        </p:nvSpPr>
        <p:spPr>
          <a:xfrm>
            <a:off x="1104524" y="1486587"/>
            <a:ext cx="1661975" cy="991731"/>
          </a:xfrm>
          <a:prstGeom prst="rect">
            <a:avLst/>
          </a:prstGeom>
          <a:blipFill>
            <a:blip r:embed="rId1" cstate="screen"/>
            <a:stretch>
              <a:fillRect/>
            </a:stretch>
          </a:blipFill>
        </p:spPr>
        <p:txBody>
          <a:bodyPr wrap="square" lIns="0" tIns="0" rIns="0" bIns="0" rtlCol="0"/>
          <a:lstStyle/>
          <a:p>
            <a:pPr defTabSz="914400"/>
            <a:endParaRPr>
              <a:solidFill>
                <a:prstClr val="black"/>
              </a:solidFill>
              <a:latin typeface="+mn-ea"/>
              <a:ea typeface="+mn-ea"/>
            </a:endParaRPr>
          </a:p>
        </p:txBody>
      </p:sp>
      <p:sp>
        <p:nvSpPr>
          <p:cNvPr id="9" name="object 52"/>
          <p:cNvSpPr txBox="1"/>
          <p:nvPr/>
        </p:nvSpPr>
        <p:spPr>
          <a:xfrm>
            <a:off x="1176813" y="4171824"/>
            <a:ext cx="1155064" cy="831638"/>
          </a:xfrm>
          <a:prstGeom prst="rect">
            <a:avLst/>
          </a:prstGeom>
        </p:spPr>
        <p:txBody>
          <a:bodyPr vert="horz" wrap="square" lIns="0" tIns="6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
              </a:spcBef>
            </a:pPr>
            <a:r>
              <a:rPr lang="en-US" spc="-5" smtClean="0">
                <a:latin typeface="+mn-ea"/>
              </a:rPr>
              <a:t>Huawei</a:t>
            </a:r>
            <a:r>
              <a:rPr lang="en-US" spc="-30" smtClean="0">
                <a:latin typeface="+mn-ea"/>
              </a:rPr>
              <a:t> </a:t>
            </a:r>
            <a:r>
              <a:rPr lang="en-US" spc="-5" smtClean="0">
                <a:latin typeface="+mn-ea"/>
              </a:rPr>
              <a:t>Confidential</a:t>
            </a:r>
            <a:endParaRPr lang="en-US" spc="-5" dirty="0">
              <a:latin typeface="+mn-ea"/>
            </a:endParaRPr>
          </a:p>
        </p:txBody>
      </p:sp>
      <p:sp>
        <p:nvSpPr>
          <p:cNvPr id="10" name="object 48"/>
          <p:cNvSpPr txBox="1"/>
          <p:nvPr/>
        </p:nvSpPr>
        <p:spPr>
          <a:xfrm>
            <a:off x="1020379" y="4171824"/>
            <a:ext cx="2179320" cy="1398270"/>
          </a:xfrm>
          <a:prstGeom prst="rect">
            <a:avLst/>
          </a:prstGeom>
          <a:solidFill>
            <a:schemeClr val="bg1"/>
          </a:solidFill>
        </p:spPr>
        <p:txBody>
          <a:bodyPr vert="horz" wrap="square" lIns="0" tIns="104139" rIns="0" bIns="0" rtlCol="0">
            <a:spAutoFit/>
          </a:bodyPr>
          <a:lstStyle/>
          <a:p>
            <a:pPr marL="184150" indent="-171450" defTabSz="914400">
              <a:spcBef>
                <a:spcPts val="820"/>
              </a:spcBef>
              <a:buFont typeface="Arial" panose="020B0604020202020204" pitchFamily="34" charset="0"/>
              <a:buChar char="•"/>
              <a:tabLst>
                <a:tab pos="185420" algn="l"/>
              </a:tabLst>
            </a:pPr>
            <a:r>
              <a:rPr sz="1200" dirty="0">
                <a:solidFill>
                  <a:srgbClr val="1D1D1A"/>
                </a:solidFill>
                <a:latin typeface="+mn-ea"/>
                <a:ea typeface="+mn-ea"/>
                <a:cs typeface="微软雅黑" panose="020B0503020204020204" pitchFamily="34" charset="-122"/>
              </a:rPr>
              <a:t>分布式金融业务研发能力</a:t>
            </a:r>
            <a:endParaRPr sz="1200" dirty="0">
              <a:solidFill>
                <a:prstClr val="black"/>
              </a:solidFill>
              <a:latin typeface="+mn-ea"/>
              <a:ea typeface="+mn-ea"/>
              <a:cs typeface="微软雅黑" panose="020B0503020204020204" pitchFamily="34" charset="-122"/>
            </a:endParaRPr>
          </a:p>
          <a:p>
            <a:pPr marL="184150" indent="-171450" defTabSz="914400">
              <a:spcBef>
                <a:spcPts val="725"/>
              </a:spcBef>
              <a:buFont typeface="Arial" panose="020B0604020202020204" pitchFamily="34" charset="0"/>
              <a:buChar char="•"/>
              <a:tabLst>
                <a:tab pos="185420" algn="l"/>
              </a:tabLst>
            </a:pPr>
            <a:r>
              <a:rPr sz="1200" dirty="0">
                <a:solidFill>
                  <a:srgbClr val="1D1D1A"/>
                </a:solidFill>
                <a:latin typeface="+mn-ea"/>
                <a:ea typeface="+mn-ea"/>
                <a:cs typeface="微软雅黑" panose="020B0503020204020204" pitchFamily="34" charset="-122"/>
              </a:rPr>
              <a:t>开源软件业务应用能力</a:t>
            </a:r>
            <a:endParaRPr sz="1200" dirty="0">
              <a:solidFill>
                <a:prstClr val="black"/>
              </a:solidFill>
              <a:latin typeface="+mn-ea"/>
              <a:ea typeface="+mn-ea"/>
              <a:cs typeface="微软雅黑" panose="020B0503020204020204" pitchFamily="34" charset="-122"/>
            </a:endParaRPr>
          </a:p>
          <a:p>
            <a:pPr marL="184150" indent="-171450" defTabSz="914400">
              <a:spcBef>
                <a:spcPts val="720"/>
              </a:spcBef>
              <a:buFont typeface="Arial" panose="020B0604020202020204" pitchFamily="34" charset="0"/>
              <a:buChar char="•"/>
              <a:tabLst>
                <a:tab pos="185420" algn="l"/>
              </a:tabLst>
            </a:pPr>
            <a:r>
              <a:rPr sz="1200" dirty="0">
                <a:solidFill>
                  <a:srgbClr val="1D1D1A"/>
                </a:solidFill>
                <a:latin typeface="+mn-ea"/>
                <a:ea typeface="+mn-ea"/>
                <a:cs typeface="微软雅黑" panose="020B0503020204020204" pitchFamily="34" charset="-122"/>
              </a:rPr>
              <a:t>高并发金融业务场景</a:t>
            </a:r>
            <a:endParaRPr sz="1200" dirty="0">
              <a:solidFill>
                <a:prstClr val="black"/>
              </a:solidFill>
              <a:latin typeface="+mn-ea"/>
              <a:ea typeface="+mn-ea"/>
              <a:cs typeface="微软雅黑" panose="020B0503020204020204" pitchFamily="34" charset="-122"/>
            </a:endParaRPr>
          </a:p>
          <a:p>
            <a:pPr marL="184150" indent="-171450" defTabSz="914400">
              <a:spcBef>
                <a:spcPts val="720"/>
              </a:spcBef>
              <a:buFont typeface="Arial" panose="020B0604020202020204" pitchFamily="34" charset="0"/>
              <a:buChar char="•"/>
              <a:tabLst>
                <a:tab pos="185420" algn="l"/>
              </a:tabLst>
            </a:pPr>
            <a:r>
              <a:rPr sz="1200" dirty="0">
                <a:solidFill>
                  <a:srgbClr val="1D1D1A"/>
                </a:solidFill>
                <a:latin typeface="+mn-ea"/>
                <a:ea typeface="+mn-ea"/>
                <a:cs typeface="微软雅黑" panose="020B0503020204020204" pitchFamily="34" charset="-122"/>
              </a:rPr>
              <a:t>金融行业中立地位</a:t>
            </a:r>
            <a:endParaRPr sz="1200" dirty="0">
              <a:solidFill>
                <a:prstClr val="black"/>
              </a:solidFill>
              <a:latin typeface="+mn-ea"/>
              <a:ea typeface="+mn-ea"/>
              <a:cs typeface="微软雅黑" panose="020B0503020204020204" pitchFamily="34" charset="-122"/>
            </a:endParaRPr>
          </a:p>
          <a:p>
            <a:pPr marL="184150" indent="-171450" defTabSz="914400">
              <a:spcBef>
                <a:spcPts val="720"/>
              </a:spcBef>
              <a:buFont typeface="Arial" panose="020B0604020202020204" pitchFamily="34" charset="0"/>
              <a:buChar char="•"/>
              <a:tabLst>
                <a:tab pos="185420" algn="l"/>
              </a:tabLst>
            </a:pPr>
            <a:r>
              <a:rPr sz="1200" spc="-5" dirty="0">
                <a:solidFill>
                  <a:srgbClr val="1D1D1A"/>
                </a:solidFill>
                <a:latin typeface="+mn-ea"/>
                <a:ea typeface="+mn-ea"/>
                <a:cs typeface="微软雅黑" panose="020B0503020204020204" pitchFamily="34" charset="-122"/>
              </a:rPr>
              <a:t>过往业务中厂商产品试错经验</a:t>
            </a:r>
            <a:endParaRPr sz="1200" dirty="0">
              <a:solidFill>
                <a:prstClr val="black"/>
              </a:solidFill>
              <a:latin typeface="+mn-ea"/>
              <a:ea typeface="+mn-ea"/>
              <a:cs typeface="微软雅黑" panose="020B0503020204020204" pitchFamily="34" charset="-122"/>
            </a:endParaRPr>
          </a:p>
        </p:txBody>
      </p:sp>
      <p:sp>
        <p:nvSpPr>
          <p:cNvPr id="11" name="object 49"/>
          <p:cNvSpPr txBox="1"/>
          <p:nvPr/>
        </p:nvSpPr>
        <p:spPr>
          <a:xfrm>
            <a:off x="3695014" y="4171824"/>
            <a:ext cx="2179955" cy="1398270"/>
          </a:xfrm>
          <a:prstGeom prst="rect">
            <a:avLst/>
          </a:prstGeom>
        </p:spPr>
        <p:txBody>
          <a:bodyPr vert="horz" wrap="square" lIns="0" tIns="104139" rIns="0" bIns="0" rtlCol="0">
            <a:spAutoFit/>
          </a:bodyPr>
          <a:lstStyle/>
          <a:p>
            <a:pPr marL="184150" indent="-171450" defTabSz="914400">
              <a:spcBef>
                <a:spcPts val="820"/>
              </a:spcBef>
              <a:buFont typeface="Arial" panose="020B0604020202020204" pitchFamily="34" charset="0"/>
              <a:buChar char="•"/>
              <a:tabLst>
                <a:tab pos="186055" algn="l"/>
              </a:tabLst>
            </a:pPr>
            <a:r>
              <a:rPr sz="1200" dirty="0">
                <a:solidFill>
                  <a:srgbClr val="1D1D1A"/>
                </a:solidFill>
                <a:latin typeface="+mn-ea"/>
                <a:ea typeface="+mn-ea"/>
                <a:cs typeface="微软雅黑" panose="020B0503020204020204" pitchFamily="34" charset="-122"/>
              </a:rPr>
              <a:t>芯片级国产化产品研发能力</a:t>
            </a:r>
            <a:endParaRPr sz="1200" dirty="0">
              <a:solidFill>
                <a:prstClr val="black"/>
              </a:solidFill>
              <a:latin typeface="+mn-ea"/>
              <a:ea typeface="+mn-ea"/>
              <a:cs typeface="微软雅黑" panose="020B0503020204020204" pitchFamily="34" charset="-122"/>
            </a:endParaRPr>
          </a:p>
          <a:p>
            <a:pPr marL="184150" marR="5080" indent="-171450" defTabSz="914400">
              <a:lnSpc>
                <a:spcPct val="150000"/>
              </a:lnSpc>
              <a:spcBef>
                <a:spcPts val="5"/>
              </a:spcBef>
              <a:buFont typeface="Arial" panose="020B0604020202020204" pitchFamily="34" charset="0"/>
              <a:buChar char="•"/>
              <a:tabLst>
                <a:tab pos="186055" algn="l"/>
              </a:tabLst>
            </a:pPr>
            <a:r>
              <a:rPr sz="1200" dirty="0">
                <a:solidFill>
                  <a:srgbClr val="1D1D1A"/>
                </a:solidFill>
                <a:latin typeface="+mn-ea"/>
                <a:ea typeface="+mn-ea"/>
                <a:cs typeface="微软雅黑" panose="020B0503020204020204" pitchFamily="34" charset="-122"/>
              </a:rPr>
              <a:t>国产化基础设施产品能力（硬 件</a:t>
            </a:r>
            <a:r>
              <a:rPr sz="1200" spc="-5" dirty="0">
                <a:solidFill>
                  <a:srgbClr val="1D1D1A"/>
                </a:solidFill>
                <a:latin typeface="+mn-ea"/>
                <a:ea typeface="+mn-ea"/>
                <a:cs typeface="微软雅黑" panose="020B0503020204020204" pitchFamily="34" charset="-122"/>
              </a:rPr>
              <a:t>、</a:t>
            </a:r>
            <a:r>
              <a:rPr sz="1200" dirty="0">
                <a:solidFill>
                  <a:srgbClr val="1D1D1A"/>
                </a:solidFill>
                <a:latin typeface="+mn-ea"/>
                <a:ea typeface="+mn-ea"/>
                <a:cs typeface="微软雅黑" panose="020B0503020204020204" pitchFamily="34" charset="-122"/>
              </a:rPr>
              <a:t>OS、云、数据。。。）</a:t>
            </a:r>
            <a:endParaRPr sz="1200" dirty="0">
              <a:solidFill>
                <a:prstClr val="black"/>
              </a:solidFill>
              <a:latin typeface="+mn-ea"/>
              <a:ea typeface="+mn-ea"/>
              <a:cs typeface="微软雅黑" panose="020B0503020204020204" pitchFamily="34" charset="-122"/>
            </a:endParaRPr>
          </a:p>
          <a:p>
            <a:pPr marL="184150" indent="-171450" defTabSz="914400">
              <a:spcBef>
                <a:spcPts val="720"/>
              </a:spcBef>
              <a:buFont typeface="Arial" panose="020B0604020202020204" pitchFamily="34" charset="0"/>
              <a:buChar char="•"/>
              <a:tabLst>
                <a:tab pos="186055" algn="l"/>
              </a:tabLst>
            </a:pPr>
            <a:r>
              <a:rPr sz="1200" dirty="0">
                <a:solidFill>
                  <a:srgbClr val="1D1D1A"/>
                </a:solidFill>
                <a:latin typeface="+mn-ea"/>
                <a:ea typeface="+mn-ea"/>
                <a:cs typeface="微软雅黑" panose="020B0503020204020204" pitchFamily="34" charset="-122"/>
              </a:rPr>
              <a:t>端</a:t>
            </a:r>
            <a:r>
              <a:rPr sz="1200" spc="-5" dirty="0">
                <a:solidFill>
                  <a:srgbClr val="1D1D1A"/>
                </a:solidFill>
                <a:latin typeface="+mn-ea"/>
                <a:ea typeface="+mn-ea"/>
                <a:cs typeface="微软雅黑" panose="020B0503020204020204" pitchFamily="34" charset="-122"/>
              </a:rPr>
              <a:t>到</a:t>
            </a:r>
            <a:r>
              <a:rPr sz="1200" dirty="0">
                <a:solidFill>
                  <a:srgbClr val="1D1D1A"/>
                </a:solidFill>
                <a:latin typeface="+mn-ea"/>
                <a:ea typeface="+mn-ea"/>
                <a:cs typeface="微软雅黑" panose="020B0503020204020204" pitchFamily="34" charset="-122"/>
              </a:rPr>
              <a:t>端自主可控方案能力</a:t>
            </a:r>
            <a:endParaRPr sz="1200" dirty="0">
              <a:solidFill>
                <a:prstClr val="black"/>
              </a:solidFill>
              <a:latin typeface="+mn-ea"/>
              <a:ea typeface="+mn-ea"/>
              <a:cs typeface="微软雅黑" panose="020B0503020204020204" pitchFamily="34" charset="-122"/>
            </a:endParaRPr>
          </a:p>
          <a:p>
            <a:pPr marL="184150" indent="-171450" defTabSz="914400">
              <a:spcBef>
                <a:spcPts val="720"/>
              </a:spcBef>
              <a:buFont typeface="Arial" panose="020B0604020202020204" pitchFamily="34" charset="0"/>
              <a:buChar char="•"/>
              <a:tabLst>
                <a:tab pos="186055" algn="l"/>
              </a:tabLst>
            </a:pPr>
            <a:r>
              <a:rPr sz="1200" spc="-5" dirty="0">
                <a:solidFill>
                  <a:srgbClr val="1D1D1A"/>
                </a:solidFill>
                <a:latin typeface="+mn-ea"/>
                <a:ea typeface="+mn-ea"/>
                <a:cs typeface="微软雅黑" panose="020B0503020204020204" pitchFamily="34" charset="-122"/>
              </a:rPr>
              <a:t>专业支撑团队</a:t>
            </a:r>
            <a:endParaRPr sz="1200" dirty="0">
              <a:solidFill>
                <a:prstClr val="black"/>
              </a:solidFill>
              <a:latin typeface="+mn-ea"/>
              <a:ea typeface="+mn-ea"/>
              <a:cs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1244376" y="3086892"/>
            <a:ext cx="1087501" cy="675000"/>
          </a:xfrm>
          <a:prstGeom prst="rect">
            <a:avLst/>
          </a:prstGeom>
        </p:spPr>
      </p:pic>
      <p:sp>
        <p:nvSpPr>
          <p:cNvPr id="13" name="任意多边形 12"/>
          <p:cNvSpPr/>
          <p:nvPr/>
        </p:nvSpPr>
        <p:spPr bwMode="auto">
          <a:xfrm rot="10800000" flipH="1">
            <a:off x="6113121" y="2232618"/>
            <a:ext cx="650538" cy="3058545"/>
          </a:xfrm>
          <a:custGeom>
            <a:avLst/>
            <a:gdLst>
              <a:gd name="connsiteX0" fmla="*/ 875674 w 875674"/>
              <a:gd name="connsiteY0" fmla="*/ 2525086 h 5099330"/>
              <a:gd name="connsiteX1" fmla="*/ 700183 w 875674"/>
              <a:gd name="connsiteY1" fmla="*/ 2201784 h 5099330"/>
              <a:gd name="connsiteX2" fmla="*/ 617959 w 875674"/>
              <a:gd name="connsiteY2" fmla="*/ 2036400 h 5099330"/>
              <a:gd name="connsiteX3" fmla="*/ 617426 w 875674"/>
              <a:gd name="connsiteY3" fmla="*/ 2049326 h 5099330"/>
              <a:gd name="connsiteX4" fmla="*/ 615005 w 875674"/>
              <a:gd name="connsiteY4" fmla="*/ 2044865 h 5099330"/>
              <a:gd name="connsiteX5" fmla="*/ 613991 w 875674"/>
              <a:gd name="connsiteY5" fmla="*/ 2132675 h 5099330"/>
              <a:gd name="connsiteX6" fmla="*/ 606866 w 875674"/>
              <a:gd name="connsiteY6" fmla="*/ 2305529 h 5099330"/>
              <a:gd name="connsiteX7" fmla="*/ 505651 w 875674"/>
              <a:gd name="connsiteY7" fmla="*/ 2314365 h 5099330"/>
              <a:gd name="connsiteX8" fmla="*/ 436505 w 875674"/>
              <a:gd name="connsiteY8" fmla="*/ 2242086 h 5099330"/>
              <a:gd name="connsiteX9" fmla="*/ 358472 w 875674"/>
              <a:gd name="connsiteY9" fmla="*/ 2082941 h 5099330"/>
              <a:gd name="connsiteX10" fmla="*/ 155380 w 875674"/>
              <a:gd name="connsiteY10" fmla="*/ 1079290 h 5099330"/>
              <a:gd name="connsiteX11" fmla="*/ 152218 w 875674"/>
              <a:gd name="connsiteY11" fmla="*/ 1062677 h 5099330"/>
              <a:gd name="connsiteX12" fmla="*/ 81751 w 875674"/>
              <a:gd name="connsiteY12" fmla="*/ 549012 h 5099330"/>
              <a:gd name="connsiteX13" fmla="*/ 14791 w 875674"/>
              <a:gd name="connsiteY13" fmla="*/ 0 h 5099330"/>
              <a:gd name="connsiteX14" fmla="*/ 12603 w 875674"/>
              <a:gd name="connsiteY14" fmla="*/ 645169 h 5099330"/>
              <a:gd name="connsiteX15" fmla="*/ 9526 w 875674"/>
              <a:gd name="connsiteY15" fmla="*/ 670306 h 5099330"/>
              <a:gd name="connsiteX16" fmla="*/ 11011 w 875674"/>
              <a:gd name="connsiteY16" fmla="*/ 1114910 h 5099330"/>
              <a:gd name="connsiteX17" fmla="*/ 0 w 875674"/>
              <a:gd name="connsiteY17" fmla="*/ 4362548 h 5099330"/>
              <a:gd name="connsiteX18" fmla="*/ 20615 w 875674"/>
              <a:gd name="connsiteY18" fmla="*/ 4456134 h 5099330"/>
              <a:gd name="connsiteX19" fmla="*/ 22159 w 875674"/>
              <a:gd name="connsiteY19" fmla="*/ 4453226 h 5099330"/>
              <a:gd name="connsiteX20" fmla="*/ 24317 w 875674"/>
              <a:gd name="connsiteY20" fmla="*/ 5099330 h 5099330"/>
              <a:gd name="connsiteX21" fmla="*/ 338143 w 875674"/>
              <a:gd name="connsiteY21" fmla="*/ 3066069 h 5099330"/>
              <a:gd name="connsiteX22" fmla="*/ 583083 w 875674"/>
              <a:gd name="connsiteY22" fmla="*/ 2738854 h 5099330"/>
              <a:gd name="connsiteX23" fmla="*/ 602411 w 875674"/>
              <a:gd name="connsiteY23" fmla="*/ 2746990 h 5099330"/>
              <a:gd name="connsiteX24" fmla="*/ 605479 w 875674"/>
              <a:gd name="connsiteY24" fmla="*/ 3008620 h 5099330"/>
              <a:gd name="connsiteX25" fmla="*/ 609316 w 875674"/>
              <a:gd name="connsiteY25" fmla="*/ 3001658 h 5099330"/>
              <a:gd name="connsiteX26" fmla="*/ 608435 w 875674"/>
              <a:gd name="connsiteY26" fmla="*/ 3031900 h 5099330"/>
              <a:gd name="connsiteX0-1" fmla="*/ 875674 w 875674"/>
              <a:gd name="connsiteY0-2" fmla="*/ 1994776 h 4569020"/>
              <a:gd name="connsiteX1-3" fmla="*/ 700183 w 875674"/>
              <a:gd name="connsiteY1-4" fmla="*/ 1671474 h 4569020"/>
              <a:gd name="connsiteX2-5" fmla="*/ 617959 w 875674"/>
              <a:gd name="connsiteY2-6" fmla="*/ 1506090 h 4569020"/>
              <a:gd name="connsiteX3-7" fmla="*/ 617426 w 875674"/>
              <a:gd name="connsiteY3-8" fmla="*/ 1519016 h 4569020"/>
              <a:gd name="connsiteX4-9" fmla="*/ 615005 w 875674"/>
              <a:gd name="connsiteY4-10" fmla="*/ 1514555 h 4569020"/>
              <a:gd name="connsiteX5-11" fmla="*/ 613991 w 875674"/>
              <a:gd name="connsiteY5-12" fmla="*/ 1602365 h 4569020"/>
              <a:gd name="connsiteX6-13" fmla="*/ 606866 w 875674"/>
              <a:gd name="connsiteY6-14" fmla="*/ 1775219 h 4569020"/>
              <a:gd name="connsiteX7-15" fmla="*/ 505651 w 875674"/>
              <a:gd name="connsiteY7-16" fmla="*/ 1784055 h 4569020"/>
              <a:gd name="connsiteX8-17" fmla="*/ 436505 w 875674"/>
              <a:gd name="connsiteY8-18" fmla="*/ 1711776 h 4569020"/>
              <a:gd name="connsiteX9-19" fmla="*/ 358472 w 875674"/>
              <a:gd name="connsiteY9-20" fmla="*/ 1552631 h 4569020"/>
              <a:gd name="connsiteX10-21" fmla="*/ 155380 w 875674"/>
              <a:gd name="connsiteY10-22" fmla="*/ 548980 h 4569020"/>
              <a:gd name="connsiteX11-23" fmla="*/ 152218 w 875674"/>
              <a:gd name="connsiteY11-24" fmla="*/ 532367 h 4569020"/>
              <a:gd name="connsiteX12-25" fmla="*/ 81751 w 875674"/>
              <a:gd name="connsiteY12-26" fmla="*/ 18702 h 4569020"/>
              <a:gd name="connsiteX13-27" fmla="*/ 12603 w 875674"/>
              <a:gd name="connsiteY13-28" fmla="*/ 114859 h 4569020"/>
              <a:gd name="connsiteX14-29" fmla="*/ 9526 w 875674"/>
              <a:gd name="connsiteY14-30" fmla="*/ 139996 h 4569020"/>
              <a:gd name="connsiteX15-31" fmla="*/ 11011 w 875674"/>
              <a:gd name="connsiteY15-32" fmla="*/ 584600 h 4569020"/>
              <a:gd name="connsiteX16-33" fmla="*/ 0 w 875674"/>
              <a:gd name="connsiteY16-34" fmla="*/ 3832238 h 4569020"/>
              <a:gd name="connsiteX17-35" fmla="*/ 20615 w 875674"/>
              <a:gd name="connsiteY17-36" fmla="*/ 3925824 h 4569020"/>
              <a:gd name="connsiteX18-37" fmla="*/ 22159 w 875674"/>
              <a:gd name="connsiteY18-38" fmla="*/ 3922916 h 4569020"/>
              <a:gd name="connsiteX19-39" fmla="*/ 24317 w 875674"/>
              <a:gd name="connsiteY19-40" fmla="*/ 4569020 h 4569020"/>
              <a:gd name="connsiteX20-41" fmla="*/ 338143 w 875674"/>
              <a:gd name="connsiteY20-42" fmla="*/ 2535759 h 4569020"/>
              <a:gd name="connsiteX21-43" fmla="*/ 583083 w 875674"/>
              <a:gd name="connsiteY21-44" fmla="*/ 2208544 h 4569020"/>
              <a:gd name="connsiteX22-45" fmla="*/ 602411 w 875674"/>
              <a:gd name="connsiteY22-46" fmla="*/ 2216680 h 4569020"/>
              <a:gd name="connsiteX23-47" fmla="*/ 605479 w 875674"/>
              <a:gd name="connsiteY23-48" fmla="*/ 2478310 h 4569020"/>
              <a:gd name="connsiteX24-49" fmla="*/ 609316 w 875674"/>
              <a:gd name="connsiteY24-50" fmla="*/ 2471348 h 4569020"/>
              <a:gd name="connsiteX25-51" fmla="*/ 608435 w 875674"/>
              <a:gd name="connsiteY25-52" fmla="*/ 2501590 h 4569020"/>
              <a:gd name="connsiteX26-53" fmla="*/ 875674 w 875674"/>
              <a:gd name="connsiteY26-54" fmla="*/ 1994776 h 4569020"/>
              <a:gd name="connsiteX0-55" fmla="*/ 875674 w 875674"/>
              <a:gd name="connsiteY0-56" fmla="*/ 1994776 h 3925824"/>
              <a:gd name="connsiteX1-57" fmla="*/ 700183 w 875674"/>
              <a:gd name="connsiteY1-58" fmla="*/ 1671474 h 3925824"/>
              <a:gd name="connsiteX2-59" fmla="*/ 617959 w 875674"/>
              <a:gd name="connsiteY2-60" fmla="*/ 1506090 h 3925824"/>
              <a:gd name="connsiteX3-61" fmla="*/ 617426 w 875674"/>
              <a:gd name="connsiteY3-62" fmla="*/ 1519016 h 3925824"/>
              <a:gd name="connsiteX4-63" fmla="*/ 615005 w 875674"/>
              <a:gd name="connsiteY4-64" fmla="*/ 1514555 h 3925824"/>
              <a:gd name="connsiteX5-65" fmla="*/ 613991 w 875674"/>
              <a:gd name="connsiteY5-66" fmla="*/ 1602365 h 3925824"/>
              <a:gd name="connsiteX6-67" fmla="*/ 606866 w 875674"/>
              <a:gd name="connsiteY6-68" fmla="*/ 1775219 h 3925824"/>
              <a:gd name="connsiteX7-69" fmla="*/ 505651 w 875674"/>
              <a:gd name="connsiteY7-70" fmla="*/ 1784055 h 3925824"/>
              <a:gd name="connsiteX8-71" fmla="*/ 436505 w 875674"/>
              <a:gd name="connsiteY8-72" fmla="*/ 1711776 h 3925824"/>
              <a:gd name="connsiteX9-73" fmla="*/ 358472 w 875674"/>
              <a:gd name="connsiteY9-74" fmla="*/ 1552631 h 3925824"/>
              <a:gd name="connsiteX10-75" fmla="*/ 155380 w 875674"/>
              <a:gd name="connsiteY10-76" fmla="*/ 548980 h 3925824"/>
              <a:gd name="connsiteX11-77" fmla="*/ 152218 w 875674"/>
              <a:gd name="connsiteY11-78" fmla="*/ 532367 h 3925824"/>
              <a:gd name="connsiteX12-79" fmla="*/ 81751 w 875674"/>
              <a:gd name="connsiteY12-80" fmla="*/ 18702 h 3925824"/>
              <a:gd name="connsiteX13-81" fmla="*/ 12603 w 875674"/>
              <a:gd name="connsiteY13-82" fmla="*/ 114859 h 3925824"/>
              <a:gd name="connsiteX14-83" fmla="*/ 9526 w 875674"/>
              <a:gd name="connsiteY14-84" fmla="*/ 139996 h 3925824"/>
              <a:gd name="connsiteX15-85" fmla="*/ 11011 w 875674"/>
              <a:gd name="connsiteY15-86" fmla="*/ 584600 h 3925824"/>
              <a:gd name="connsiteX16-87" fmla="*/ 0 w 875674"/>
              <a:gd name="connsiteY16-88" fmla="*/ 3832238 h 3925824"/>
              <a:gd name="connsiteX17-89" fmla="*/ 20615 w 875674"/>
              <a:gd name="connsiteY17-90" fmla="*/ 3925824 h 3925824"/>
              <a:gd name="connsiteX18-91" fmla="*/ 22159 w 875674"/>
              <a:gd name="connsiteY18-92" fmla="*/ 3922916 h 3925824"/>
              <a:gd name="connsiteX19-93" fmla="*/ 338143 w 875674"/>
              <a:gd name="connsiteY19-94" fmla="*/ 2535759 h 3925824"/>
              <a:gd name="connsiteX20-95" fmla="*/ 583083 w 875674"/>
              <a:gd name="connsiteY20-96" fmla="*/ 2208544 h 3925824"/>
              <a:gd name="connsiteX21-97" fmla="*/ 602411 w 875674"/>
              <a:gd name="connsiteY21-98" fmla="*/ 2216680 h 3925824"/>
              <a:gd name="connsiteX22-99" fmla="*/ 605479 w 875674"/>
              <a:gd name="connsiteY22-100" fmla="*/ 2478310 h 3925824"/>
              <a:gd name="connsiteX23-101" fmla="*/ 609316 w 875674"/>
              <a:gd name="connsiteY23-102" fmla="*/ 2471348 h 3925824"/>
              <a:gd name="connsiteX24-103" fmla="*/ 608435 w 875674"/>
              <a:gd name="connsiteY24-104" fmla="*/ 2501590 h 3925824"/>
              <a:gd name="connsiteX25-105" fmla="*/ 875674 w 875674"/>
              <a:gd name="connsiteY25-106" fmla="*/ 1994776 h 3925824"/>
              <a:gd name="connsiteX0-107" fmla="*/ 875674 w 875674"/>
              <a:gd name="connsiteY0-108" fmla="*/ 1994776 h 3925824"/>
              <a:gd name="connsiteX1-109" fmla="*/ 700183 w 875674"/>
              <a:gd name="connsiteY1-110" fmla="*/ 1671474 h 3925824"/>
              <a:gd name="connsiteX2-111" fmla="*/ 617959 w 875674"/>
              <a:gd name="connsiteY2-112" fmla="*/ 1506090 h 3925824"/>
              <a:gd name="connsiteX3-113" fmla="*/ 617426 w 875674"/>
              <a:gd name="connsiteY3-114" fmla="*/ 1519016 h 3925824"/>
              <a:gd name="connsiteX4-115" fmla="*/ 615005 w 875674"/>
              <a:gd name="connsiteY4-116" fmla="*/ 1514555 h 3925824"/>
              <a:gd name="connsiteX5-117" fmla="*/ 613991 w 875674"/>
              <a:gd name="connsiteY5-118" fmla="*/ 1602365 h 3925824"/>
              <a:gd name="connsiteX6-119" fmla="*/ 606866 w 875674"/>
              <a:gd name="connsiteY6-120" fmla="*/ 1775219 h 3925824"/>
              <a:gd name="connsiteX7-121" fmla="*/ 505651 w 875674"/>
              <a:gd name="connsiteY7-122" fmla="*/ 1784055 h 3925824"/>
              <a:gd name="connsiteX8-123" fmla="*/ 436505 w 875674"/>
              <a:gd name="connsiteY8-124" fmla="*/ 1711776 h 3925824"/>
              <a:gd name="connsiteX9-125" fmla="*/ 358472 w 875674"/>
              <a:gd name="connsiteY9-126" fmla="*/ 1552631 h 3925824"/>
              <a:gd name="connsiteX10-127" fmla="*/ 155380 w 875674"/>
              <a:gd name="connsiteY10-128" fmla="*/ 548980 h 3925824"/>
              <a:gd name="connsiteX11-129" fmla="*/ 152218 w 875674"/>
              <a:gd name="connsiteY11-130" fmla="*/ 532367 h 3925824"/>
              <a:gd name="connsiteX12-131" fmla="*/ 81751 w 875674"/>
              <a:gd name="connsiteY12-132" fmla="*/ 18702 h 3925824"/>
              <a:gd name="connsiteX13-133" fmla="*/ 12603 w 875674"/>
              <a:gd name="connsiteY13-134" fmla="*/ 114859 h 3925824"/>
              <a:gd name="connsiteX14-135" fmla="*/ 9526 w 875674"/>
              <a:gd name="connsiteY14-136" fmla="*/ 139996 h 3925824"/>
              <a:gd name="connsiteX15-137" fmla="*/ 11011 w 875674"/>
              <a:gd name="connsiteY15-138" fmla="*/ 584600 h 3925824"/>
              <a:gd name="connsiteX16-139" fmla="*/ 0 w 875674"/>
              <a:gd name="connsiteY16-140" fmla="*/ 3832238 h 3925824"/>
              <a:gd name="connsiteX17-141" fmla="*/ 20615 w 875674"/>
              <a:gd name="connsiteY17-142" fmla="*/ 3925824 h 3925824"/>
              <a:gd name="connsiteX18-143" fmla="*/ 338143 w 875674"/>
              <a:gd name="connsiteY18-144" fmla="*/ 2535759 h 3925824"/>
              <a:gd name="connsiteX19-145" fmla="*/ 583083 w 875674"/>
              <a:gd name="connsiteY19-146" fmla="*/ 2208544 h 3925824"/>
              <a:gd name="connsiteX20-147" fmla="*/ 602411 w 875674"/>
              <a:gd name="connsiteY20-148" fmla="*/ 2216680 h 3925824"/>
              <a:gd name="connsiteX21-149" fmla="*/ 605479 w 875674"/>
              <a:gd name="connsiteY21-150" fmla="*/ 2478310 h 3925824"/>
              <a:gd name="connsiteX22-151" fmla="*/ 609316 w 875674"/>
              <a:gd name="connsiteY22-152" fmla="*/ 2471348 h 3925824"/>
              <a:gd name="connsiteX23-153" fmla="*/ 608435 w 875674"/>
              <a:gd name="connsiteY23-154" fmla="*/ 2501590 h 3925824"/>
              <a:gd name="connsiteX24-155" fmla="*/ 875674 w 875674"/>
              <a:gd name="connsiteY24-156" fmla="*/ 1994776 h 3925824"/>
              <a:gd name="connsiteX0-157" fmla="*/ 875674 w 875674"/>
              <a:gd name="connsiteY0-158" fmla="*/ 1879917 h 3810965"/>
              <a:gd name="connsiteX1-159" fmla="*/ 700183 w 875674"/>
              <a:gd name="connsiteY1-160" fmla="*/ 1556615 h 3810965"/>
              <a:gd name="connsiteX2-161" fmla="*/ 617959 w 875674"/>
              <a:gd name="connsiteY2-162" fmla="*/ 1391231 h 3810965"/>
              <a:gd name="connsiteX3-163" fmla="*/ 617426 w 875674"/>
              <a:gd name="connsiteY3-164" fmla="*/ 1404157 h 3810965"/>
              <a:gd name="connsiteX4-165" fmla="*/ 615005 w 875674"/>
              <a:gd name="connsiteY4-166" fmla="*/ 1399696 h 3810965"/>
              <a:gd name="connsiteX5-167" fmla="*/ 613991 w 875674"/>
              <a:gd name="connsiteY5-168" fmla="*/ 1487506 h 3810965"/>
              <a:gd name="connsiteX6-169" fmla="*/ 606866 w 875674"/>
              <a:gd name="connsiteY6-170" fmla="*/ 1660360 h 3810965"/>
              <a:gd name="connsiteX7-171" fmla="*/ 505651 w 875674"/>
              <a:gd name="connsiteY7-172" fmla="*/ 1669196 h 3810965"/>
              <a:gd name="connsiteX8-173" fmla="*/ 436505 w 875674"/>
              <a:gd name="connsiteY8-174" fmla="*/ 1596917 h 3810965"/>
              <a:gd name="connsiteX9-175" fmla="*/ 358472 w 875674"/>
              <a:gd name="connsiteY9-176" fmla="*/ 1437772 h 3810965"/>
              <a:gd name="connsiteX10-177" fmla="*/ 155380 w 875674"/>
              <a:gd name="connsiteY10-178" fmla="*/ 434121 h 3810965"/>
              <a:gd name="connsiteX11-179" fmla="*/ 152218 w 875674"/>
              <a:gd name="connsiteY11-180" fmla="*/ 417508 h 3810965"/>
              <a:gd name="connsiteX12-181" fmla="*/ 12603 w 875674"/>
              <a:gd name="connsiteY12-182" fmla="*/ 0 h 3810965"/>
              <a:gd name="connsiteX13-183" fmla="*/ 9526 w 875674"/>
              <a:gd name="connsiteY13-184" fmla="*/ 25137 h 3810965"/>
              <a:gd name="connsiteX14-185" fmla="*/ 11011 w 875674"/>
              <a:gd name="connsiteY14-186" fmla="*/ 469741 h 3810965"/>
              <a:gd name="connsiteX15-187" fmla="*/ 0 w 875674"/>
              <a:gd name="connsiteY15-188" fmla="*/ 3717379 h 3810965"/>
              <a:gd name="connsiteX16-189" fmla="*/ 20615 w 875674"/>
              <a:gd name="connsiteY16-190" fmla="*/ 3810965 h 3810965"/>
              <a:gd name="connsiteX17-191" fmla="*/ 338143 w 875674"/>
              <a:gd name="connsiteY17-192" fmla="*/ 2420900 h 3810965"/>
              <a:gd name="connsiteX18-193" fmla="*/ 583083 w 875674"/>
              <a:gd name="connsiteY18-194" fmla="*/ 2093685 h 3810965"/>
              <a:gd name="connsiteX19-195" fmla="*/ 602411 w 875674"/>
              <a:gd name="connsiteY19-196" fmla="*/ 2101821 h 3810965"/>
              <a:gd name="connsiteX20-197" fmla="*/ 605479 w 875674"/>
              <a:gd name="connsiteY20-198" fmla="*/ 2363451 h 3810965"/>
              <a:gd name="connsiteX21-199" fmla="*/ 609316 w 875674"/>
              <a:gd name="connsiteY21-200" fmla="*/ 2356489 h 3810965"/>
              <a:gd name="connsiteX22-201" fmla="*/ 608435 w 875674"/>
              <a:gd name="connsiteY22-202" fmla="*/ 2386731 h 3810965"/>
              <a:gd name="connsiteX23-203" fmla="*/ 875674 w 875674"/>
              <a:gd name="connsiteY23-204" fmla="*/ 1879917 h 3810965"/>
              <a:gd name="connsiteX0-205" fmla="*/ 875674 w 875674"/>
              <a:gd name="connsiteY0-206" fmla="*/ 1879917 h 3767570"/>
              <a:gd name="connsiteX1-207" fmla="*/ 700183 w 875674"/>
              <a:gd name="connsiteY1-208" fmla="*/ 1556615 h 3767570"/>
              <a:gd name="connsiteX2-209" fmla="*/ 617959 w 875674"/>
              <a:gd name="connsiteY2-210" fmla="*/ 1391231 h 3767570"/>
              <a:gd name="connsiteX3-211" fmla="*/ 617426 w 875674"/>
              <a:gd name="connsiteY3-212" fmla="*/ 1404157 h 3767570"/>
              <a:gd name="connsiteX4-213" fmla="*/ 615005 w 875674"/>
              <a:gd name="connsiteY4-214" fmla="*/ 1399696 h 3767570"/>
              <a:gd name="connsiteX5-215" fmla="*/ 613991 w 875674"/>
              <a:gd name="connsiteY5-216" fmla="*/ 1487506 h 3767570"/>
              <a:gd name="connsiteX6-217" fmla="*/ 606866 w 875674"/>
              <a:gd name="connsiteY6-218" fmla="*/ 1660360 h 3767570"/>
              <a:gd name="connsiteX7-219" fmla="*/ 505651 w 875674"/>
              <a:gd name="connsiteY7-220" fmla="*/ 1669196 h 3767570"/>
              <a:gd name="connsiteX8-221" fmla="*/ 436505 w 875674"/>
              <a:gd name="connsiteY8-222" fmla="*/ 1596917 h 3767570"/>
              <a:gd name="connsiteX9-223" fmla="*/ 358472 w 875674"/>
              <a:gd name="connsiteY9-224" fmla="*/ 1437772 h 3767570"/>
              <a:gd name="connsiteX10-225" fmla="*/ 155380 w 875674"/>
              <a:gd name="connsiteY10-226" fmla="*/ 434121 h 3767570"/>
              <a:gd name="connsiteX11-227" fmla="*/ 152218 w 875674"/>
              <a:gd name="connsiteY11-228" fmla="*/ 417508 h 3767570"/>
              <a:gd name="connsiteX12-229" fmla="*/ 12603 w 875674"/>
              <a:gd name="connsiteY12-230" fmla="*/ 0 h 3767570"/>
              <a:gd name="connsiteX13-231" fmla="*/ 9526 w 875674"/>
              <a:gd name="connsiteY13-232" fmla="*/ 25137 h 3767570"/>
              <a:gd name="connsiteX14-233" fmla="*/ 11011 w 875674"/>
              <a:gd name="connsiteY14-234" fmla="*/ 469741 h 3767570"/>
              <a:gd name="connsiteX15-235" fmla="*/ 0 w 875674"/>
              <a:gd name="connsiteY15-236" fmla="*/ 3717379 h 3767570"/>
              <a:gd name="connsiteX16-237" fmla="*/ 338143 w 875674"/>
              <a:gd name="connsiteY16-238" fmla="*/ 2420900 h 3767570"/>
              <a:gd name="connsiteX17-239" fmla="*/ 583083 w 875674"/>
              <a:gd name="connsiteY17-240" fmla="*/ 2093685 h 3767570"/>
              <a:gd name="connsiteX18-241" fmla="*/ 602411 w 875674"/>
              <a:gd name="connsiteY18-242" fmla="*/ 2101821 h 3767570"/>
              <a:gd name="connsiteX19-243" fmla="*/ 605479 w 875674"/>
              <a:gd name="connsiteY19-244" fmla="*/ 2363451 h 3767570"/>
              <a:gd name="connsiteX20-245" fmla="*/ 609316 w 875674"/>
              <a:gd name="connsiteY20-246" fmla="*/ 2356489 h 3767570"/>
              <a:gd name="connsiteX21-247" fmla="*/ 608435 w 875674"/>
              <a:gd name="connsiteY21-248" fmla="*/ 2386731 h 3767570"/>
              <a:gd name="connsiteX22-249" fmla="*/ 875674 w 875674"/>
              <a:gd name="connsiteY22-250" fmla="*/ 1879917 h 3767570"/>
              <a:gd name="connsiteX0-251" fmla="*/ 875674 w 875674"/>
              <a:gd name="connsiteY0-252" fmla="*/ 1879917 h 3767570"/>
              <a:gd name="connsiteX1-253" fmla="*/ 700183 w 875674"/>
              <a:gd name="connsiteY1-254" fmla="*/ 1556615 h 3767570"/>
              <a:gd name="connsiteX2-255" fmla="*/ 617959 w 875674"/>
              <a:gd name="connsiteY2-256" fmla="*/ 1391231 h 3767570"/>
              <a:gd name="connsiteX3-257" fmla="*/ 617426 w 875674"/>
              <a:gd name="connsiteY3-258" fmla="*/ 1404157 h 3767570"/>
              <a:gd name="connsiteX4-259" fmla="*/ 615005 w 875674"/>
              <a:gd name="connsiteY4-260" fmla="*/ 1399696 h 3767570"/>
              <a:gd name="connsiteX5-261" fmla="*/ 613991 w 875674"/>
              <a:gd name="connsiteY5-262" fmla="*/ 1487506 h 3767570"/>
              <a:gd name="connsiteX6-263" fmla="*/ 606866 w 875674"/>
              <a:gd name="connsiteY6-264" fmla="*/ 1660360 h 3767570"/>
              <a:gd name="connsiteX7-265" fmla="*/ 505651 w 875674"/>
              <a:gd name="connsiteY7-266" fmla="*/ 1669196 h 3767570"/>
              <a:gd name="connsiteX8-267" fmla="*/ 436505 w 875674"/>
              <a:gd name="connsiteY8-268" fmla="*/ 1596917 h 3767570"/>
              <a:gd name="connsiteX9-269" fmla="*/ 358472 w 875674"/>
              <a:gd name="connsiteY9-270" fmla="*/ 1437772 h 3767570"/>
              <a:gd name="connsiteX10-271" fmla="*/ 155380 w 875674"/>
              <a:gd name="connsiteY10-272" fmla="*/ 434121 h 3767570"/>
              <a:gd name="connsiteX11-273" fmla="*/ 152218 w 875674"/>
              <a:gd name="connsiteY11-274" fmla="*/ 417508 h 3767570"/>
              <a:gd name="connsiteX12-275" fmla="*/ 12603 w 875674"/>
              <a:gd name="connsiteY12-276" fmla="*/ 0 h 3767570"/>
              <a:gd name="connsiteX13-277" fmla="*/ 11011 w 875674"/>
              <a:gd name="connsiteY13-278" fmla="*/ 469741 h 3767570"/>
              <a:gd name="connsiteX14-279" fmla="*/ 0 w 875674"/>
              <a:gd name="connsiteY14-280" fmla="*/ 3717379 h 3767570"/>
              <a:gd name="connsiteX15-281" fmla="*/ 338143 w 875674"/>
              <a:gd name="connsiteY15-282" fmla="*/ 2420900 h 3767570"/>
              <a:gd name="connsiteX16-283" fmla="*/ 583083 w 875674"/>
              <a:gd name="connsiteY16-284" fmla="*/ 2093685 h 3767570"/>
              <a:gd name="connsiteX17-285" fmla="*/ 602411 w 875674"/>
              <a:gd name="connsiteY17-286" fmla="*/ 2101821 h 3767570"/>
              <a:gd name="connsiteX18-287" fmla="*/ 605479 w 875674"/>
              <a:gd name="connsiteY18-288" fmla="*/ 2363451 h 3767570"/>
              <a:gd name="connsiteX19-289" fmla="*/ 609316 w 875674"/>
              <a:gd name="connsiteY19-290" fmla="*/ 2356489 h 3767570"/>
              <a:gd name="connsiteX20-291" fmla="*/ 608435 w 875674"/>
              <a:gd name="connsiteY20-292" fmla="*/ 2386731 h 3767570"/>
              <a:gd name="connsiteX21-293" fmla="*/ 875674 w 875674"/>
              <a:gd name="connsiteY21-294" fmla="*/ 1879917 h 3767570"/>
              <a:gd name="connsiteX0-295" fmla="*/ 875674 w 875674"/>
              <a:gd name="connsiteY0-296" fmla="*/ 1462409 h 3350062"/>
              <a:gd name="connsiteX1-297" fmla="*/ 700183 w 875674"/>
              <a:gd name="connsiteY1-298" fmla="*/ 1139107 h 3350062"/>
              <a:gd name="connsiteX2-299" fmla="*/ 617959 w 875674"/>
              <a:gd name="connsiteY2-300" fmla="*/ 973723 h 3350062"/>
              <a:gd name="connsiteX3-301" fmla="*/ 617426 w 875674"/>
              <a:gd name="connsiteY3-302" fmla="*/ 986649 h 3350062"/>
              <a:gd name="connsiteX4-303" fmla="*/ 615005 w 875674"/>
              <a:gd name="connsiteY4-304" fmla="*/ 982188 h 3350062"/>
              <a:gd name="connsiteX5-305" fmla="*/ 613991 w 875674"/>
              <a:gd name="connsiteY5-306" fmla="*/ 1069998 h 3350062"/>
              <a:gd name="connsiteX6-307" fmla="*/ 606866 w 875674"/>
              <a:gd name="connsiteY6-308" fmla="*/ 1242852 h 3350062"/>
              <a:gd name="connsiteX7-309" fmla="*/ 505651 w 875674"/>
              <a:gd name="connsiteY7-310" fmla="*/ 1251688 h 3350062"/>
              <a:gd name="connsiteX8-311" fmla="*/ 436505 w 875674"/>
              <a:gd name="connsiteY8-312" fmla="*/ 1179409 h 3350062"/>
              <a:gd name="connsiteX9-313" fmla="*/ 358472 w 875674"/>
              <a:gd name="connsiteY9-314" fmla="*/ 1020264 h 3350062"/>
              <a:gd name="connsiteX10-315" fmla="*/ 155380 w 875674"/>
              <a:gd name="connsiteY10-316" fmla="*/ 16613 h 3350062"/>
              <a:gd name="connsiteX11-317" fmla="*/ 152218 w 875674"/>
              <a:gd name="connsiteY11-318" fmla="*/ 0 h 3350062"/>
              <a:gd name="connsiteX12-319" fmla="*/ 11011 w 875674"/>
              <a:gd name="connsiteY12-320" fmla="*/ 52233 h 3350062"/>
              <a:gd name="connsiteX13-321" fmla="*/ 0 w 875674"/>
              <a:gd name="connsiteY13-322" fmla="*/ 3299871 h 3350062"/>
              <a:gd name="connsiteX14-323" fmla="*/ 338143 w 875674"/>
              <a:gd name="connsiteY14-324" fmla="*/ 2003392 h 3350062"/>
              <a:gd name="connsiteX15-325" fmla="*/ 583083 w 875674"/>
              <a:gd name="connsiteY15-326" fmla="*/ 1676177 h 3350062"/>
              <a:gd name="connsiteX16-327" fmla="*/ 602411 w 875674"/>
              <a:gd name="connsiteY16-328" fmla="*/ 1684313 h 3350062"/>
              <a:gd name="connsiteX17-329" fmla="*/ 605479 w 875674"/>
              <a:gd name="connsiteY17-330" fmla="*/ 1945943 h 3350062"/>
              <a:gd name="connsiteX18-331" fmla="*/ 609316 w 875674"/>
              <a:gd name="connsiteY18-332" fmla="*/ 1938981 h 3350062"/>
              <a:gd name="connsiteX19-333" fmla="*/ 608435 w 875674"/>
              <a:gd name="connsiteY19-334" fmla="*/ 1969223 h 3350062"/>
              <a:gd name="connsiteX20-335" fmla="*/ 875674 w 875674"/>
              <a:gd name="connsiteY20-336" fmla="*/ 1462409 h 3350062"/>
              <a:gd name="connsiteX0-337" fmla="*/ 875674 w 875674"/>
              <a:gd name="connsiteY0-338" fmla="*/ 1445796 h 3333449"/>
              <a:gd name="connsiteX1-339" fmla="*/ 700183 w 875674"/>
              <a:gd name="connsiteY1-340" fmla="*/ 1122494 h 3333449"/>
              <a:gd name="connsiteX2-341" fmla="*/ 617959 w 875674"/>
              <a:gd name="connsiteY2-342" fmla="*/ 957110 h 3333449"/>
              <a:gd name="connsiteX3-343" fmla="*/ 617426 w 875674"/>
              <a:gd name="connsiteY3-344" fmla="*/ 970036 h 3333449"/>
              <a:gd name="connsiteX4-345" fmla="*/ 615005 w 875674"/>
              <a:gd name="connsiteY4-346" fmla="*/ 965575 h 3333449"/>
              <a:gd name="connsiteX5-347" fmla="*/ 613991 w 875674"/>
              <a:gd name="connsiteY5-348" fmla="*/ 1053385 h 3333449"/>
              <a:gd name="connsiteX6-349" fmla="*/ 606866 w 875674"/>
              <a:gd name="connsiteY6-350" fmla="*/ 1226239 h 3333449"/>
              <a:gd name="connsiteX7-351" fmla="*/ 505651 w 875674"/>
              <a:gd name="connsiteY7-352" fmla="*/ 1235075 h 3333449"/>
              <a:gd name="connsiteX8-353" fmla="*/ 436505 w 875674"/>
              <a:gd name="connsiteY8-354" fmla="*/ 1162796 h 3333449"/>
              <a:gd name="connsiteX9-355" fmla="*/ 358472 w 875674"/>
              <a:gd name="connsiteY9-356" fmla="*/ 1003651 h 3333449"/>
              <a:gd name="connsiteX10-357" fmla="*/ 155380 w 875674"/>
              <a:gd name="connsiteY10-358" fmla="*/ 0 h 3333449"/>
              <a:gd name="connsiteX11-359" fmla="*/ 11011 w 875674"/>
              <a:gd name="connsiteY11-360" fmla="*/ 35620 h 3333449"/>
              <a:gd name="connsiteX12-361" fmla="*/ 0 w 875674"/>
              <a:gd name="connsiteY12-362" fmla="*/ 3283258 h 3333449"/>
              <a:gd name="connsiteX13-363" fmla="*/ 338143 w 875674"/>
              <a:gd name="connsiteY13-364" fmla="*/ 1986779 h 3333449"/>
              <a:gd name="connsiteX14-365" fmla="*/ 583083 w 875674"/>
              <a:gd name="connsiteY14-366" fmla="*/ 1659564 h 3333449"/>
              <a:gd name="connsiteX15-367" fmla="*/ 602411 w 875674"/>
              <a:gd name="connsiteY15-368" fmla="*/ 1667700 h 3333449"/>
              <a:gd name="connsiteX16-369" fmla="*/ 605479 w 875674"/>
              <a:gd name="connsiteY16-370" fmla="*/ 1929330 h 3333449"/>
              <a:gd name="connsiteX17-371" fmla="*/ 609316 w 875674"/>
              <a:gd name="connsiteY17-372" fmla="*/ 1922368 h 3333449"/>
              <a:gd name="connsiteX18-373" fmla="*/ 608435 w 875674"/>
              <a:gd name="connsiteY18-374" fmla="*/ 1952610 h 3333449"/>
              <a:gd name="connsiteX19-375" fmla="*/ 875674 w 875674"/>
              <a:gd name="connsiteY19-376" fmla="*/ 1445796 h 3333449"/>
              <a:gd name="connsiteX0-377" fmla="*/ 875674 w 875674"/>
              <a:gd name="connsiteY0-378" fmla="*/ 1486090 h 3373743"/>
              <a:gd name="connsiteX1-379" fmla="*/ 700183 w 875674"/>
              <a:gd name="connsiteY1-380" fmla="*/ 1162788 h 3373743"/>
              <a:gd name="connsiteX2-381" fmla="*/ 617959 w 875674"/>
              <a:gd name="connsiteY2-382" fmla="*/ 997404 h 3373743"/>
              <a:gd name="connsiteX3-383" fmla="*/ 617426 w 875674"/>
              <a:gd name="connsiteY3-384" fmla="*/ 1010330 h 3373743"/>
              <a:gd name="connsiteX4-385" fmla="*/ 615005 w 875674"/>
              <a:gd name="connsiteY4-386" fmla="*/ 1005869 h 3373743"/>
              <a:gd name="connsiteX5-387" fmla="*/ 613991 w 875674"/>
              <a:gd name="connsiteY5-388" fmla="*/ 1093679 h 3373743"/>
              <a:gd name="connsiteX6-389" fmla="*/ 606866 w 875674"/>
              <a:gd name="connsiteY6-390" fmla="*/ 1266533 h 3373743"/>
              <a:gd name="connsiteX7-391" fmla="*/ 505651 w 875674"/>
              <a:gd name="connsiteY7-392" fmla="*/ 1275369 h 3373743"/>
              <a:gd name="connsiteX8-393" fmla="*/ 436505 w 875674"/>
              <a:gd name="connsiteY8-394" fmla="*/ 1203090 h 3373743"/>
              <a:gd name="connsiteX9-395" fmla="*/ 358472 w 875674"/>
              <a:gd name="connsiteY9-396" fmla="*/ 1043945 h 3373743"/>
              <a:gd name="connsiteX10-397" fmla="*/ 11011 w 875674"/>
              <a:gd name="connsiteY10-398" fmla="*/ 75914 h 3373743"/>
              <a:gd name="connsiteX11-399" fmla="*/ 0 w 875674"/>
              <a:gd name="connsiteY11-400" fmla="*/ 3323552 h 3373743"/>
              <a:gd name="connsiteX12-401" fmla="*/ 338143 w 875674"/>
              <a:gd name="connsiteY12-402" fmla="*/ 2027073 h 3373743"/>
              <a:gd name="connsiteX13-403" fmla="*/ 583083 w 875674"/>
              <a:gd name="connsiteY13-404" fmla="*/ 1699858 h 3373743"/>
              <a:gd name="connsiteX14-405" fmla="*/ 602411 w 875674"/>
              <a:gd name="connsiteY14-406" fmla="*/ 1707994 h 3373743"/>
              <a:gd name="connsiteX15-407" fmla="*/ 605479 w 875674"/>
              <a:gd name="connsiteY15-408" fmla="*/ 1969624 h 3373743"/>
              <a:gd name="connsiteX16-409" fmla="*/ 609316 w 875674"/>
              <a:gd name="connsiteY16-410" fmla="*/ 1962662 h 3373743"/>
              <a:gd name="connsiteX17-411" fmla="*/ 608435 w 875674"/>
              <a:gd name="connsiteY17-412" fmla="*/ 1992904 h 3373743"/>
              <a:gd name="connsiteX18-413" fmla="*/ 875674 w 875674"/>
              <a:gd name="connsiteY18-414" fmla="*/ 1486090 h 3373743"/>
              <a:gd name="connsiteX0-415" fmla="*/ 896903 w 896903"/>
              <a:gd name="connsiteY0-416" fmla="*/ 1486090 h 2951255"/>
              <a:gd name="connsiteX1-417" fmla="*/ 721412 w 896903"/>
              <a:gd name="connsiteY1-418" fmla="*/ 1162788 h 2951255"/>
              <a:gd name="connsiteX2-419" fmla="*/ 639188 w 896903"/>
              <a:gd name="connsiteY2-420" fmla="*/ 997404 h 2951255"/>
              <a:gd name="connsiteX3-421" fmla="*/ 638655 w 896903"/>
              <a:gd name="connsiteY3-422" fmla="*/ 1010330 h 2951255"/>
              <a:gd name="connsiteX4-423" fmla="*/ 636234 w 896903"/>
              <a:gd name="connsiteY4-424" fmla="*/ 1005869 h 2951255"/>
              <a:gd name="connsiteX5-425" fmla="*/ 635220 w 896903"/>
              <a:gd name="connsiteY5-426" fmla="*/ 1093679 h 2951255"/>
              <a:gd name="connsiteX6-427" fmla="*/ 628095 w 896903"/>
              <a:gd name="connsiteY6-428" fmla="*/ 1266533 h 2951255"/>
              <a:gd name="connsiteX7-429" fmla="*/ 526880 w 896903"/>
              <a:gd name="connsiteY7-430" fmla="*/ 1275369 h 2951255"/>
              <a:gd name="connsiteX8-431" fmla="*/ 457734 w 896903"/>
              <a:gd name="connsiteY8-432" fmla="*/ 1203090 h 2951255"/>
              <a:gd name="connsiteX9-433" fmla="*/ 379701 w 896903"/>
              <a:gd name="connsiteY9-434" fmla="*/ 1043945 h 2951255"/>
              <a:gd name="connsiteX10-435" fmla="*/ 32240 w 896903"/>
              <a:gd name="connsiteY10-436" fmla="*/ 75914 h 2951255"/>
              <a:gd name="connsiteX11-437" fmla="*/ 0 w 896903"/>
              <a:gd name="connsiteY11-438" fmla="*/ 2886035 h 2951255"/>
              <a:gd name="connsiteX12-439" fmla="*/ 359372 w 896903"/>
              <a:gd name="connsiteY12-440" fmla="*/ 2027073 h 2951255"/>
              <a:gd name="connsiteX13-441" fmla="*/ 604312 w 896903"/>
              <a:gd name="connsiteY13-442" fmla="*/ 1699858 h 2951255"/>
              <a:gd name="connsiteX14-443" fmla="*/ 623640 w 896903"/>
              <a:gd name="connsiteY14-444" fmla="*/ 1707994 h 2951255"/>
              <a:gd name="connsiteX15-445" fmla="*/ 626708 w 896903"/>
              <a:gd name="connsiteY15-446" fmla="*/ 1969624 h 2951255"/>
              <a:gd name="connsiteX16-447" fmla="*/ 630545 w 896903"/>
              <a:gd name="connsiteY16-448" fmla="*/ 1962662 h 2951255"/>
              <a:gd name="connsiteX17-449" fmla="*/ 629664 w 896903"/>
              <a:gd name="connsiteY17-450" fmla="*/ 1992904 h 2951255"/>
              <a:gd name="connsiteX18-451" fmla="*/ 896903 w 896903"/>
              <a:gd name="connsiteY18-452" fmla="*/ 1486090 h 29512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896903" h="2951255">
                <a:moveTo>
                  <a:pt x="896903" y="1486090"/>
                </a:moveTo>
                <a:lnTo>
                  <a:pt x="721412" y="1162788"/>
                </a:lnTo>
                <a:lnTo>
                  <a:pt x="639188" y="997404"/>
                </a:lnTo>
                <a:cubicBezTo>
                  <a:pt x="639010" y="1001713"/>
                  <a:pt x="638833" y="1006021"/>
                  <a:pt x="638655" y="1010330"/>
                </a:cubicBezTo>
                <a:lnTo>
                  <a:pt x="636234" y="1005869"/>
                </a:lnTo>
                <a:lnTo>
                  <a:pt x="635220" y="1093679"/>
                </a:lnTo>
                <a:lnTo>
                  <a:pt x="628095" y="1266533"/>
                </a:lnTo>
                <a:cubicBezTo>
                  <a:pt x="620896" y="1278519"/>
                  <a:pt x="580207" y="1303649"/>
                  <a:pt x="526880" y="1275369"/>
                </a:cubicBezTo>
                <a:lnTo>
                  <a:pt x="457734" y="1203090"/>
                </a:lnTo>
                <a:lnTo>
                  <a:pt x="379701" y="1043945"/>
                </a:lnTo>
                <a:cubicBezTo>
                  <a:pt x="308785" y="856082"/>
                  <a:pt x="91985" y="-304020"/>
                  <a:pt x="32240" y="75914"/>
                </a:cubicBezTo>
                <a:cubicBezTo>
                  <a:pt x="28570" y="1158460"/>
                  <a:pt x="3670" y="1803489"/>
                  <a:pt x="0" y="2886035"/>
                </a:cubicBezTo>
                <a:cubicBezTo>
                  <a:pt x="54522" y="3211228"/>
                  <a:pt x="258653" y="2224769"/>
                  <a:pt x="359372" y="2027073"/>
                </a:cubicBezTo>
                <a:cubicBezTo>
                  <a:pt x="460091" y="1829377"/>
                  <a:pt x="551097" y="1686927"/>
                  <a:pt x="604312" y="1699858"/>
                </a:cubicBezTo>
                <a:lnTo>
                  <a:pt x="623640" y="1707994"/>
                </a:lnTo>
                <a:cubicBezTo>
                  <a:pt x="624663" y="1795204"/>
                  <a:pt x="625685" y="1882414"/>
                  <a:pt x="626708" y="1969624"/>
                </a:cubicBezTo>
                <a:lnTo>
                  <a:pt x="630545" y="1962662"/>
                </a:lnTo>
                <a:cubicBezTo>
                  <a:pt x="630251" y="1972743"/>
                  <a:pt x="629958" y="1982823"/>
                  <a:pt x="629664" y="1992904"/>
                </a:cubicBezTo>
                <a:lnTo>
                  <a:pt x="896903" y="1486090"/>
                </a:lnTo>
                <a:close/>
              </a:path>
            </a:pathLst>
          </a:custGeom>
          <a:gradFill flip="none" rotWithShape="1">
            <a:gsLst>
              <a:gs pos="0">
                <a:srgbClr val="FBFBFB">
                  <a:lumMod val="95000"/>
                  <a:shade val="30000"/>
                  <a:satMod val="115000"/>
                </a:srgbClr>
              </a:gs>
              <a:gs pos="50000">
                <a:srgbClr val="FBFBFB">
                  <a:lumMod val="95000"/>
                  <a:shade val="67500"/>
                  <a:satMod val="115000"/>
                </a:srgbClr>
              </a:gs>
              <a:gs pos="100000">
                <a:srgbClr val="FBFBFB">
                  <a:lumMod val="95000"/>
                  <a:shade val="100000"/>
                  <a:satMod val="115000"/>
                </a:srgbClr>
              </a:gs>
            </a:gsLst>
            <a:lin ang="10800000" scaled="1"/>
            <a:tileRect/>
          </a:gra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noAutofit/>
          </a:bodyPr>
          <a:lstStyle/>
          <a:p>
            <a:pPr>
              <a:buClr>
                <a:srgbClr val="CC9900"/>
              </a:buClr>
              <a:buFont typeface="Wingdings" panose="05000000000000000000" pitchFamily="2" charset="2"/>
              <a:buChar char="n"/>
              <a:defRPr/>
            </a:pPr>
            <a:endParaRPr lang="zh-CN" altLang="en-US" sz="1600" kern="0">
              <a:solidFill>
                <a:srgbClr val="000000"/>
              </a:solidFill>
              <a:latin typeface="+mn-ea"/>
              <a:ea typeface="+mn-ea"/>
              <a:cs typeface="+mn-ea"/>
              <a:sym typeface="+mn-lt"/>
            </a:endParaRPr>
          </a:p>
        </p:txBody>
      </p:sp>
      <p:sp>
        <p:nvSpPr>
          <p:cNvPr id="14" name="椭圆 13"/>
          <p:cNvSpPr/>
          <p:nvPr/>
        </p:nvSpPr>
        <p:spPr>
          <a:xfrm>
            <a:off x="6678986" y="1564101"/>
            <a:ext cx="1233063" cy="1131140"/>
          </a:xfrm>
          <a:prstGeom prst="ellipse">
            <a:avLst/>
          </a:prstGeom>
          <a:solidFill>
            <a:srgbClr val="0070C0"/>
          </a:solidFill>
          <a:ln w="25400" cap="flat" cmpd="sng" algn="ctr">
            <a:noFill/>
            <a:prstDash val="solid"/>
          </a:ln>
          <a:effectLst/>
        </p:spPr>
        <p:txBody>
          <a:bodyPr rtlCol="0" anchor="ctr"/>
          <a:lstStyle/>
          <a:p>
            <a:pPr algn="ctr" defTabSz="1219200" eaLnBrk="0" fontAlgn="base" hangingPunct="0">
              <a:spcBef>
                <a:spcPct val="0"/>
              </a:spcBef>
              <a:spcAft>
                <a:spcPct val="0"/>
              </a:spcAft>
              <a:defRPr/>
            </a:pPr>
            <a:r>
              <a:rPr lang="zh-CN" altLang="en-US" sz="1600" kern="0" dirty="0" smtClean="0">
                <a:solidFill>
                  <a:prstClr val="white"/>
                </a:solidFill>
                <a:latin typeface="+mn-ea"/>
                <a:ea typeface="+mn-ea"/>
              </a:rPr>
              <a:t>行业标准制定</a:t>
            </a:r>
            <a:endParaRPr lang="en-US" altLang="zh-CN" sz="1600" kern="0" dirty="0" smtClean="0">
              <a:solidFill>
                <a:prstClr val="white"/>
              </a:solidFill>
              <a:latin typeface="+mn-ea"/>
              <a:ea typeface="+mn-ea"/>
            </a:endParaRPr>
          </a:p>
        </p:txBody>
      </p:sp>
      <p:sp>
        <p:nvSpPr>
          <p:cNvPr id="15" name="椭圆 14"/>
          <p:cNvSpPr/>
          <p:nvPr/>
        </p:nvSpPr>
        <p:spPr>
          <a:xfrm>
            <a:off x="8391055" y="1558069"/>
            <a:ext cx="1233063" cy="1131140"/>
          </a:xfrm>
          <a:prstGeom prst="ellipse">
            <a:avLst/>
          </a:prstGeom>
          <a:solidFill>
            <a:srgbClr val="FFC000"/>
          </a:solidFill>
          <a:ln w="25400" cap="flat" cmpd="sng" algn="ctr">
            <a:noFill/>
            <a:prstDash val="solid"/>
          </a:ln>
          <a:effectLst/>
        </p:spPr>
        <p:txBody>
          <a:bodyPr rtlCol="0" anchor="ctr"/>
          <a:lstStyle/>
          <a:p>
            <a:pPr algn="ctr" defTabSz="1219200" eaLnBrk="0" fontAlgn="base" hangingPunct="0">
              <a:spcBef>
                <a:spcPct val="0"/>
              </a:spcBef>
              <a:spcAft>
                <a:spcPct val="0"/>
              </a:spcAft>
              <a:defRPr/>
            </a:pPr>
            <a:r>
              <a:rPr lang="zh-CN" altLang="en-US" sz="1600" kern="0" dirty="0" smtClean="0">
                <a:solidFill>
                  <a:prstClr val="white"/>
                </a:solidFill>
                <a:latin typeface="+mn-ea"/>
                <a:ea typeface="+mn-ea"/>
              </a:rPr>
              <a:t>产品方案创新</a:t>
            </a:r>
            <a:endParaRPr lang="en-US" altLang="zh-CN" sz="1600" kern="0" dirty="0" smtClean="0">
              <a:solidFill>
                <a:prstClr val="white"/>
              </a:solidFill>
              <a:latin typeface="+mn-ea"/>
              <a:ea typeface="+mn-ea"/>
            </a:endParaRPr>
          </a:p>
        </p:txBody>
      </p:sp>
      <p:sp>
        <p:nvSpPr>
          <p:cNvPr id="16" name="椭圆 15"/>
          <p:cNvSpPr/>
          <p:nvPr/>
        </p:nvSpPr>
        <p:spPr>
          <a:xfrm>
            <a:off x="10103125" y="1558069"/>
            <a:ext cx="1233063" cy="1131140"/>
          </a:xfrm>
          <a:prstGeom prst="ellipse">
            <a:avLst/>
          </a:prstGeom>
          <a:solidFill>
            <a:srgbClr val="19C3FF"/>
          </a:solidFill>
          <a:ln w="25400" cap="flat" cmpd="sng" algn="ctr">
            <a:noFill/>
            <a:prstDash val="solid"/>
          </a:ln>
          <a:effectLst/>
        </p:spPr>
        <p:txBody>
          <a:bodyPr rtlCol="0" anchor="ctr"/>
          <a:lstStyle/>
          <a:p>
            <a:pPr algn="ctr" defTabSz="1219200" eaLnBrk="0" fontAlgn="base" hangingPunct="0">
              <a:spcBef>
                <a:spcPct val="0"/>
              </a:spcBef>
              <a:spcAft>
                <a:spcPct val="0"/>
              </a:spcAft>
              <a:defRPr/>
            </a:pPr>
            <a:r>
              <a:rPr lang="zh-CN" altLang="en-US" sz="1600" kern="0" dirty="0" smtClean="0">
                <a:solidFill>
                  <a:prstClr val="white"/>
                </a:solidFill>
                <a:latin typeface="+mn-ea"/>
                <a:ea typeface="+mn-ea"/>
              </a:rPr>
              <a:t>产业</a:t>
            </a:r>
            <a:endParaRPr lang="en-US" altLang="zh-CN" sz="1600" kern="0" dirty="0" smtClean="0">
              <a:solidFill>
                <a:prstClr val="white"/>
              </a:solidFill>
              <a:latin typeface="+mn-ea"/>
              <a:ea typeface="+mn-ea"/>
            </a:endParaRPr>
          </a:p>
          <a:p>
            <a:pPr algn="ctr" defTabSz="1219200" eaLnBrk="0" fontAlgn="base" hangingPunct="0">
              <a:spcBef>
                <a:spcPct val="0"/>
              </a:spcBef>
              <a:spcAft>
                <a:spcPct val="0"/>
              </a:spcAft>
              <a:defRPr/>
            </a:pPr>
            <a:r>
              <a:rPr lang="zh-CN" altLang="en-US" sz="1600" kern="0" dirty="0" smtClean="0">
                <a:solidFill>
                  <a:prstClr val="white"/>
                </a:solidFill>
                <a:latin typeface="+mn-ea"/>
                <a:ea typeface="+mn-ea"/>
              </a:rPr>
              <a:t>创新</a:t>
            </a:r>
            <a:endParaRPr lang="en-US" altLang="zh-CN" sz="1600" kern="0" dirty="0" smtClean="0">
              <a:solidFill>
                <a:prstClr val="white"/>
              </a:solidFill>
              <a:latin typeface="+mn-ea"/>
              <a:ea typeface="+mn-ea"/>
            </a:endParaRPr>
          </a:p>
        </p:txBody>
      </p:sp>
      <p:sp>
        <p:nvSpPr>
          <p:cNvPr id="18" name="object 50"/>
          <p:cNvSpPr txBox="1"/>
          <p:nvPr/>
        </p:nvSpPr>
        <p:spPr>
          <a:xfrm>
            <a:off x="7208128" y="3084868"/>
            <a:ext cx="4069472" cy="2241639"/>
          </a:xfrm>
          <a:prstGeom prst="rect">
            <a:avLst/>
          </a:prstGeom>
        </p:spPr>
        <p:txBody>
          <a:bodyPr vert="horz" wrap="square" lIns="0" tIns="12700" rIns="0" bIns="0" rtlCol="0">
            <a:spAutoFit/>
          </a:bodyPr>
          <a:lstStyle/>
          <a:p>
            <a:pPr marL="298450" marR="153035" indent="-285750" defTabSz="914400">
              <a:lnSpc>
                <a:spcPct val="150000"/>
              </a:lnSpc>
              <a:spcBef>
                <a:spcPts val="100"/>
              </a:spcBef>
              <a:buFont typeface="Arial" panose="020B0604020202020204" pitchFamily="34" charset="0"/>
              <a:buChar char="•"/>
            </a:pPr>
            <a:r>
              <a:rPr lang="zh-CN" altLang="en-US" sz="1600" b="1" dirty="0">
                <a:solidFill>
                  <a:prstClr val="black"/>
                </a:solidFill>
                <a:latin typeface="+mn-ea"/>
                <a:ea typeface="+mn-ea"/>
                <a:cs typeface="Arial" panose="020B0604020202020204" pitchFamily="34" charset="0"/>
              </a:rPr>
              <a:t>与网联共建第三方支付清算国产化平台</a:t>
            </a:r>
            <a:r>
              <a:rPr lang="zh-CN" altLang="en-US" sz="1600" dirty="0">
                <a:solidFill>
                  <a:prstClr val="black"/>
                </a:solidFill>
                <a:latin typeface="+mn-ea"/>
                <a:ea typeface="+mn-ea"/>
                <a:cs typeface="Arial" panose="020B0604020202020204" pitchFamily="34" charset="0"/>
              </a:rPr>
              <a:t>，打造金融极致高并发场景下的全栈自主创新解决方案。</a:t>
            </a:r>
            <a:endParaRPr lang="en-US" altLang="zh-CN" sz="1600" dirty="0">
              <a:solidFill>
                <a:prstClr val="black"/>
              </a:solidFill>
              <a:latin typeface="+mn-ea"/>
              <a:ea typeface="+mn-ea"/>
              <a:cs typeface="Arial" panose="020B0604020202020204" pitchFamily="34" charset="0"/>
            </a:endParaRPr>
          </a:p>
          <a:p>
            <a:pPr marL="298450" marR="153035" indent="-285750" defTabSz="914400">
              <a:lnSpc>
                <a:spcPct val="150000"/>
              </a:lnSpc>
              <a:spcBef>
                <a:spcPts val="100"/>
              </a:spcBef>
              <a:buFont typeface="Arial" panose="020B0604020202020204" pitchFamily="34" charset="0"/>
              <a:buChar char="•"/>
            </a:pPr>
            <a:r>
              <a:rPr lang="zh-CN" altLang="en-US" sz="1600" b="1" dirty="0" smtClean="0">
                <a:solidFill>
                  <a:prstClr val="black"/>
                </a:solidFill>
                <a:latin typeface="+mn-ea"/>
                <a:ea typeface="+mn-ea"/>
                <a:cs typeface="Arial" panose="020B0604020202020204" pitchFamily="34" charset="0"/>
              </a:rPr>
              <a:t>与银联共建金融行业云，</a:t>
            </a:r>
            <a:r>
              <a:rPr lang="zh-CN" altLang="en-US" sz="1600" dirty="0" smtClean="0">
                <a:solidFill>
                  <a:prstClr val="black"/>
                </a:solidFill>
                <a:latin typeface="+mn-ea"/>
                <a:ea typeface="+mn-ea"/>
                <a:cs typeface="Arial" panose="020B0604020202020204" pitchFamily="34" charset="0"/>
              </a:rPr>
              <a:t>基于华为混合云构建一致体验的服务能力，支撑</a:t>
            </a:r>
            <a:r>
              <a:rPr lang="zh-CN" altLang="en-US" sz="1600" dirty="0">
                <a:solidFill>
                  <a:prstClr val="black"/>
                </a:solidFill>
                <a:latin typeface="+mn-ea"/>
                <a:ea typeface="+mn-ea"/>
                <a:cs typeface="Arial" panose="020B0604020202020204" pitchFamily="34" charset="0"/>
              </a:rPr>
              <a:t>建设国家普惠金融体系</a:t>
            </a:r>
            <a:r>
              <a:rPr lang="zh-CN" altLang="en-US" sz="1600" dirty="0" smtClean="0">
                <a:solidFill>
                  <a:prstClr val="black"/>
                </a:solidFill>
                <a:latin typeface="+mn-ea"/>
                <a:ea typeface="+mn-ea"/>
                <a:cs typeface="Arial" panose="020B0604020202020204" pitchFamily="34" charset="0"/>
              </a:rPr>
              <a:t>。</a:t>
            </a:r>
            <a:endParaRPr lang="en-US" altLang="zh-CN" sz="1600" dirty="0">
              <a:solidFill>
                <a:prstClr val="black"/>
              </a:solidFill>
              <a:latin typeface="+mn-ea"/>
              <a:ea typeface="+mn-ea"/>
              <a:cs typeface="Arial" panose="020B0604020202020204" pitchFamily="34"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3070" y="2349264"/>
            <a:ext cx="2304874" cy="504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与重要</a:t>
            </a:r>
            <a:r>
              <a:rPr lang="zh-CN" altLang="en-US" sz="3200" dirty="0"/>
              <a:t>金融机构，打造基于鲲鹏</a:t>
            </a:r>
            <a:r>
              <a:rPr lang="zh-CN" altLang="en-US" sz="3200" dirty="0" smtClean="0"/>
              <a:t>生态第二平面</a:t>
            </a:r>
            <a:endParaRPr lang="zh-CN" altLang="en-US" sz="3200" dirty="0"/>
          </a:p>
        </p:txBody>
      </p:sp>
      <p:pic>
        <p:nvPicPr>
          <p:cNvPr id="5" name="图片 4"/>
          <p:cNvPicPr/>
          <p:nvPr/>
        </p:nvPicPr>
        <p:blipFill>
          <a:blip r:embed="rId1" cstate="screen"/>
          <a:stretch>
            <a:fillRect/>
          </a:stretch>
        </p:blipFill>
        <p:spPr>
          <a:xfrm>
            <a:off x="2778442" y="1224363"/>
            <a:ext cx="2433484" cy="1274032"/>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1138478" y="2708148"/>
            <a:ext cx="4450410" cy="338554"/>
          </a:xfrm>
          <a:prstGeom prst="rect">
            <a:avLst/>
          </a:prstGeom>
          <a:noFill/>
        </p:spPr>
        <p:txBody>
          <a:bodyPr wrap="square" rtlCol="0">
            <a:spAutoFit/>
          </a:bodyPr>
          <a:lstStyle/>
          <a:p>
            <a:pPr algn="ctr"/>
            <a:r>
              <a:rPr lang="zh-CN" altLang="en-US" sz="1600" b="1" dirty="0" smtClean="0">
                <a:latin typeface="+mn-ea"/>
                <a:ea typeface="+mn-ea"/>
              </a:rPr>
              <a:t>信用卡核心业务下移</a:t>
            </a:r>
            <a:r>
              <a:rPr lang="en-US" altLang="zh-CN" sz="1600" b="1" dirty="0" smtClean="0">
                <a:latin typeface="+mn-ea"/>
                <a:ea typeface="+mn-ea"/>
              </a:rPr>
              <a:t>/</a:t>
            </a:r>
            <a:r>
              <a:rPr lang="zh-CN" altLang="en-US" sz="1600" b="1" dirty="0" smtClean="0">
                <a:latin typeface="+mn-ea"/>
                <a:ea typeface="+mn-ea"/>
              </a:rPr>
              <a:t>终端机具</a:t>
            </a:r>
            <a:endParaRPr lang="zh-CN" altLang="en-US" sz="1600" b="1" dirty="0">
              <a:latin typeface="+mn-ea"/>
              <a:ea typeface="+mn-ea"/>
            </a:endParaRPr>
          </a:p>
        </p:txBody>
      </p:sp>
      <p:pic>
        <p:nvPicPr>
          <p:cNvPr id="7" name="图片 6"/>
          <p:cNvPicPr/>
          <p:nvPr/>
        </p:nvPicPr>
        <p:blipFill>
          <a:blip r:embed="rId2" cstate="screen"/>
          <a:stretch>
            <a:fillRect/>
          </a:stretch>
        </p:blipFill>
        <p:spPr>
          <a:xfrm>
            <a:off x="8036932" y="3313892"/>
            <a:ext cx="2469757" cy="1262252"/>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7543852" y="2765596"/>
            <a:ext cx="3930781" cy="338554"/>
          </a:xfrm>
          <a:prstGeom prst="rect">
            <a:avLst/>
          </a:prstGeom>
          <a:noFill/>
        </p:spPr>
        <p:txBody>
          <a:bodyPr wrap="square" rtlCol="0">
            <a:spAutoFit/>
          </a:bodyPr>
          <a:lstStyle/>
          <a:p>
            <a:pPr algn="ctr"/>
            <a:r>
              <a:rPr lang="zh-CN" altLang="en-US" sz="1600" b="1" dirty="0" smtClean="0">
                <a:latin typeface="+mn-ea"/>
                <a:ea typeface="+mn-ea"/>
              </a:rPr>
              <a:t>经营分析数据库全量替换</a:t>
            </a:r>
            <a:r>
              <a:rPr lang="en-US" altLang="zh-CN" sz="1600" b="1" dirty="0" smtClean="0">
                <a:latin typeface="+mn-ea"/>
                <a:ea typeface="+mn-ea"/>
              </a:rPr>
              <a:t>/</a:t>
            </a:r>
            <a:r>
              <a:rPr lang="zh-CN" altLang="en-US" sz="1600" b="1" dirty="0" smtClean="0">
                <a:latin typeface="+mn-ea"/>
                <a:ea typeface="+mn-ea"/>
              </a:rPr>
              <a:t>大机下移</a:t>
            </a:r>
            <a:r>
              <a:rPr lang="zh-CN" altLang="en-US" sz="1600" b="1" dirty="0">
                <a:latin typeface="+mn-ea"/>
                <a:ea typeface="+mn-ea"/>
              </a:rPr>
              <a:t>联创</a:t>
            </a:r>
            <a:endParaRPr lang="zh-CN" altLang="en-US" sz="1600" b="1" dirty="0">
              <a:latin typeface="+mn-ea"/>
              <a:ea typeface="+mn-ea"/>
            </a:endParaRPr>
          </a:p>
        </p:txBody>
      </p:sp>
      <p:sp>
        <p:nvSpPr>
          <p:cNvPr id="9" name="文本框 8"/>
          <p:cNvSpPr txBox="1"/>
          <p:nvPr/>
        </p:nvSpPr>
        <p:spPr>
          <a:xfrm>
            <a:off x="6810674" y="4768744"/>
            <a:ext cx="3953256" cy="338554"/>
          </a:xfrm>
          <a:prstGeom prst="rect">
            <a:avLst/>
          </a:prstGeom>
          <a:noFill/>
        </p:spPr>
        <p:txBody>
          <a:bodyPr wrap="square" rtlCol="0">
            <a:spAutoFit/>
          </a:bodyPr>
          <a:lstStyle/>
          <a:p>
            <a:pPr algn="ctr"/>
            <a:r>
              <a:rPr lang="zh-CN" altLang="en-US" sz="1600" b="1" dirty="0" smtClean="0">
                <a:latin typeface="+mn-ea"/>
                <a:ea typeface="+mn-ea"/>
              </a:rPr>
              <a:t>智慧监察大数据</a:t>
            </a:r>
            <a:r>
              <a:rPr lang="en-US" altLang="zh-CN" sz="1600" b="1" dirty="0" smtClean="0">
                <a:latin typeface="+mn-ea"/>
                <a:ea typeface="+mn-ea"/>
              </a:rPr>
              <a:t>/</a:t>
            </a:r>
            <a:r>
              <a:rPr lang="zh-CN" altLang="en-US" sz="1600" b="1" dirty="0" smtClean="0">
                <a:latin typeface="+mn-ea"/>
                <a:ea typeface="+mn-ea"/>
              </a:rPr>
              <a:t>办公</a:t>
            </a:r>
            <a:r>
              <a:rPr lang="zh-CN" altLang="en-US" sz="1600" b="1" dirty="0">
                <a:latin typeface="+mn-ea"/>
                <a:ea typeface="+mn-ea"/>
              </a:rPr>
              <a:t>系统</a:t>
            </a:r>
            <a:endParaRPr lang="zh-CN" altLang="en-US" sz="1600" b="1" dirty="0">
              <a:latin typeface="+mn-ea"/>
              <a:ea typeface="+mn-ea"/>
            </a:endParaRPr>
          </a:p>
        </p:txBody>
      </p:sp>
      <p:pic>
        <p:nvPicPr>
          <p:cNvPr id="10" name="图片 9"/>
          <p:cNvPicPr>
            <a:picLocks noChangeAspect="1"/>
          </p:cNvPicPr>
          <p:nvPr/>
        </p:nvPicPr>
        <p:blipFill>
          <a:blip r:embed="rId3" cstate="screen"/>
          <a:stretch>
            <a:fillRect/>
          </a:stretch>
        </p:blipFill>
        <p:spPr>
          <a:xfrm>
            <a:off x="2809062" y="3278324"/>
            <a:ext cx="2402864" cy="1302340"/>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cstate="screen"/>
          <a:stretch>
            <a:fillRect/>
          </a:stretch>
        </p:blipFill>
        <p:spPr>
          <a:xfrm>
            <a:off x="8102599" y="1221879"/>
            <a:ext cx="2469757" cy="1308977"/>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1139662" y="4805906"/>
            <a:ext cx="4478501" cy="338554"/>
          </a:xfrm>
          <a:prstGeom prst="rect">
            <a:avLst/>
          </a:prstGeom>
          <a:noFill/>
        </p:spPr>
        <p:txBody>
          <a:bodyPr wrap="square" rtlCol="0">
            <a:spAutoFit/>
          </a:bodyPr>
          <a:lstStyle/>
          <a:p>
            <a:pPr algn="ctr"/>
            <a:r>
              <a:rPr lang="en-US" altLang="zh-CN" sz="1600" b="1" dirty="0" smtClean="0">
                <a:latin typeface="+mn-ea"/>
                <a:ea typeface="+mn-ea"/>
              </a:rPr>
              <a:t>OLTP</a:t>
            </a:r>
            <a:r>
              <a:rPr lang="zh-CN" altLang="en-US" sz="1600" b="1" dirty="0" smtClean="0">
                <a:latin typeface="+mn-ea"/>
                <a:ea typeface="+mn-ea"/>
              </a:rPr>
              <a:t>数据库替换</a:t>
            </a:r>
            <a:endParaRPr lang="zh-CN" altLang="en-US" sz="1600" b="1" dirty="0">
              <a:latin typeface="+mn-ea"/>
              <a:ea typeface="+mn-ea"/>
            </a:endParaRPr>
          </a:p>
        </p:txBody>
      </p:sp>
      <p:grpSp>
        <p:nvGrpSpPr>
          <p:cNvPr id="13" name="组合 12"/>
          <p:cNvGrpSpPr/>
          <p:nvPr/>
        </p:nvGrpSpPr>
        <p:grpSpPr>
          <a:xfrm>
            <a:off x="1167753" y="5543152"/>
            <a:ext cx="9573702" cy="572279"/>
            <a:chOff x="1167753" y="5518955"/>
            <a:chExt cx="9573702" cy="572279"/>
          </a:xfrm>
        </p:grpSpPr>
        <p:sp>
          <p:nvSpPr>
            <p:cNvPr id="14" name="文本框 13"/>
            <p:cNvSpPr txBox="1"/>
            <p:nvPr/>
          </p:nvSpPr>
          <p:spPr>
            <a:xfrm>
              <a:off x="3207722" y="5525425"/>
              <a:ext cx="904094" cy="553998"/>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sz="1200" dirty="0">
                  <a:latin typeface="+mn-ea"/>
                  <a:ea typeface="+mn-ea"/>
                </a:rPr>
                <a:t>华夏</a:t>
              </a:r>
              <a:r>
                <a:rPr lang="zh-CN" altLang="en-US" sz="1200" dirty="0" smtClean="0">
                  <a:latin typeface="+mn-ea"/>
                  <a:ea typeface="+mn-ea"/>
                </a:rPr>
                <a:t>银行</a:t>
              </a:r>
              <a:endParaRPr lang="en-US" altLang="zh-CN" sz="1200" dirty="0" smtClean="0">
                <a:latin typeface="+mn-ea"/>
                <a:ea typeface="+mn-ea"/>
              </a:endParaRPr>
            </a:p>
            <a:p>
              <a:pPr marL="285750" indent="-285750">
                <a:lnSpc>
                  <a:spcPct val="150000"/>
                </a:lnSpc>
                <a:buFont typeface="Arial" panose="020B0604020202020204" pitchFamily="34" charset="0"/>
                <a:buChar char="•"/>
              </a:pPr>
              <a:r>
                <a:rPr lang="zh-CN" altLang="en-US" sz="1200" dirty="0" smtClean="0">
                  <a:latin typeface="+mn-ea"/>
                  <a:ea typeface="+mn-ea"/>
                </a:rPr>
                <a:t>民生银行</a:t>
              </a:r>
              <a:endParaRPr lang="zh-CN" altLang="en-US" sz="1200" dirty="0" smtClean="0">
                <a:latin typeface="+mn-ea"/>
                <a:ea typeface="+mn-ea"/>
              </a:endParaRPr>
            </a:p>
          </p:txBody>
        </p:sp>
        <p:sp>
          <p:nvSpPr>
            <p:cNvPr id="15" name="文本框 14"/>
            <p:cNvSpPr txBox="1"/>
            <p:nvPr/>
          </p:nvSpPr>
          <p:spPr>
            <a:xfrm>
              <a:off x="5459495" y="5520211"/>
              <a:ext cx="904094" cy="553998"/>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sz="1200" dirty="0">
                  <a:latin typeface="+mn-ea"/>
                  <a:ea typeface="+mn-ea"/>
                </a:rPr>
                <a:t>长沙银行</a:t>
              </a:r>
              <a:endParaRPr lang="en-US" altLang="zh-CN" sz="1200" dirty="0">
                <a:latin typeface="+mn-ea"/>
                <a:ea typeface="+mn-ea"/>
              </a:endParaRPr>
            </a:p>
            <a:p>
              <a:pPr marL="285750" indent="-285750">
                <a:lnSpc>
                  <a:spcPct val="150000"/>
                </a:lnSpc>
                <a:buFont typeface="Arial" panose="020B0604020202020204" pitchFamily="34" charset="0"/>
                <a:buChar char="•"/>
              </a:pPr>
              <a:r>
                <a:rPr lang="zh-CN" altLang="en-US" sz="1200" dirty="0" smtClean="0">
                  <a:latin typeface="+mn-ea"/>
                  <a:ea typeface="+mn-ea"/>
                </a:rPr>
                <a:t>宁夏银行</a:t>
              </a:r>
              <a:endParaRPr lang="zh-CN" altLang="en-US" sz="1200" dirty="0" smtClean="0">
                <a:latin typeface="+mn-ea"/>
                <a:ea typeface="+mn-ea"/>
              </a:endParaRPr>
            </a:p>
          </p:txBody>
        </p:sp>
        <p:sp>
          <p:nvSpPr>
            <p:cNvPr id="16" name="文本框 15"/>
            <p:cNvSpPr txBox="1"/>
            <p:nvPr/>
          </p:nvSpPr>
          <p:spPr>
            <a:xfrm>
              <a:off x="7400309" y="5537236"/>
              <a:ext cx="904094" cy="553998"/>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sz="1200" dirty="0" smtClean="0">
                  <a:latin typeface="+mn-ea"/>
                  <a:ea typeface="+mn-ea"/>
                </a:rPr>
                <a:t>太平保险</a:t>
              </a:r>
              <a:endParaRPr lang="en-US" altLang="zh-CN" sz="1200" dirty="0" smtClean="0">
                <a:latin typeface="+mn-ea"/>
                <a:ea typeface="+mn-ea"/>
              </a:endParaRPr>
            </a:p>
            <a:p>
              <a:pPr marL="285750" indent="-285750">
                <a:lnSpc>
                  <a:spcPct val="150000"/>
                </a:lnSpc>
                <a:buFont typeface="Arial" panose="020B0604020202020204" pitchFamily="34" charset="0"/>
                <a:buChar char="•"/>
              </a:pPr>
              <a:r>
                <a:rPr lang="zh-CN" altLang="en-US" sz="1200" dirty="0">
                  <a:latin typeface="+mn-ea"/>
                  <a:ea typeface="+mn-ea"/>
                </a:rPr>
                <a:t>微众银行</a:t>
              </a:r>
              <a:endParaRPr lang="en-US" altLang="zh-CN" sz="1200" dirty="0">
                <a:latin typeface="+mn-ea"/>
                <a:ea typeface="+mn-ea"/>
              </a:endParaRPr>
            </a:p>
          </p:txBody>
        </p:sp>
        <p:sp>
          <p:nvSpPr>
            <p:cNvPr id="17" name="文本框 16"/>
            <p:cNvSpPr txBox="1"/>
            <p:nvPr/>
          </p:nvSpPr>
          <p:spPr>
            <a:xfrm>
              <a:off x="9221808" y="5537236"/>
              <a:ext cx="1519647" cy="553998"/>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sz="1200" dirty="0" smtClean="0">
                  <a:latin typeface="+mn-ea"/>
                  <a:ea typeface="+mn-ea"/>
                </a:rPr>
                <a:t>厦门鲲鹏生态基地</a:t>
              </a:r>
              <a:endParaRPr lang="en-US" altLang="zh-CN" sz="1200" dirty="0" smtClean="0">
                <a:latin typeface="+mn-ea"/>
                <a:ea typeface="+mn-ea"/>
              </a:endParaRPr>
            </a:p>
            <a:p>
              <a:pPr marL="285750" indent="-285750">
                <a:lnSpc>
                  <a:spcPct val="150000"/>
                </a:lnSpc>
                <a:buFont typeface="Arial" panose="020B0604020202020204" pitchFamily="34" charset="0"/>
                <a:buChar char="•"/>
              </a:pPr>
              <a:r>
                <a:rPr lang="zh-CN" altLang="en-US" sz="1200" dirty="0">
                  <a:latin typeface="+mn-ea"/>
                  <a:ea typeface="+mn-ea"/>
                </a:rPr>
                <a:t>成都鲲鹏生态基地</a:t>
              </a:r>
              <a:endParaRPr lang="en-US" altLang="zh-CN" sz="1200" dirty="0">
                <a:latin typeface="+mn-ea"/>
                <a:ea typeface="+mn-ea"/>
              </a:endParaRPr>
            </a:p>
          </p:txBody>
        </p:sp>
        <p:sp>
          <p:nvSpPr>
            <p:cNvPr id="18" name="文本框 17"/>
            <p:cNvSpPr txBox="1"/>
            <p:nvPr/>
          </p:nvSpPr>
          <p:spPr>
            <a:xfrm>
              <a:off x="1167753" y="5518955"/>
              <a:ext cx="904094" cy="553998"/>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sz="1200" dirty="0">
                  <a:latin typeface="+mn-ea"/>
                  <a:ea typeface="+mn-ea"/>
                </a:rPr>
                <a:t>邮</a:t>
              </a:r>
              <a:r>
                <a:rPr lang="zh-CN" altLang="en-US" sz="1200" dirty="0" smtClean="0">
                  <a:latin typeface="+mn-ea"/>
                  <a:ea typeface="+mn-ea"/>
                </a:rPr>
                <a:t>储银行</a:t>
              </a:r>
              <a:endParaRPr lang="en-US" altLang="zh-CN" sz="1200" dirty="0" smtClean="0">
                <a:latin typeface="+mn-ea"/>
                <a:ea typeface="+mn-ea"/>
              </a:endParaRPr>
            </a:p>
            <a:p>
              <a:pPr marL="285750" indent="-285750">
                <a:lnSpc>
                  <a:spcPct val="150000"/>
                </a:lnSpc>
                <a:buFont typeface="Arial" panose="020B0604020202020204" pitchFamily="34" charset="0"/>
                <a:buChar char="•"/>
              </a:pPr>
              <a:r>
                <a:rPr lang="zh-CN" altLang="en-US" sz="1200" dirty="0" smtClean="0">
                  <a:latin typeface="+mn-ea"/>
                  <a:ea typeface="+mn-ea"/>
                </a:rPr>
                <a:t>交通银行</a:t>
              </a:r>
              <a:endParaRPr lang="zh-CN" altLang="en-US" sz="1200" dirty="0" smtClean="0">
                <a:latin typeface="+mn-ea"/>
                <a:ea typeface="+mn-ea"/>
              </a:endParaRPr>
            </a:p>
          </p:txBody>
        </p:sp>
      </p:grpSp>
      <p:pic>
        <p:nvPicPr>
          <p:cNvPr id="19" name="Picture 2" descr="âä¸­å½å·¥åé¶è¡âçå¾çæç´¢ç»æ"/>
          <p:cNvPicPr>
            <a:picLocks noChangeAspect="1" noChangeArrowheads="1"/>
          </p:cNvPicPr>
          <p:nvPr/>
        </p:nvPicPr>
        <p:blipFill>
          <a:blip r:embed="rId5" cstate="print"/>
          <a:srcRect/>
          <a:stretch>
            <a:fillRect/>
          </a:stretch>
        </p:blipFill>
        <p:spPr bwMode="auto">
          <a:xfrm>
            <a:off x="6061869" y="1677976"/>
            <a:ext cx="1837767" cy="73510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连接符 19"/>
          <p:cNvCxnSpPr/>
          <p:nvPr/>
        </p:nvCxnSpPr>
        <p:spPr>
          <a:xfrm flipV="1">
            <a:off x="947724" y="5301208"/>
            <a:ext cx="10526909" cy="4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descr="âå»ºè®¾é¶è¡âçå¾çæç´¢ç»æ"/>
          <p:cNvPicPr>
            <a:picLocks noChangeAspect="1" noChangeArrowheads="1"/>
          </p:cNvPicPr>
          <p:nvPr/>
        </p:nvPicPr>
        <p:blipFill>
          <a:blip r:embed="rId6" cstate="screen"/>
          <a:srcRect/>
          <a:stretch>
            <a:fillRect/>
          </a:stretch>
        </p:blipFill>
        <p:spPr bwMode="auto">
          <a:xfrm>
            <a:off x="983926" y="1595146"/>
            <a:ext cx="1441225" cy="9007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âæåé¶è¡âçå¾çæç´¢ç»æ"/>
          <p:cNvPicPr>
            <a:picLocks noChangeAspect="1" noChangeArrowheads="1"/>
          </p:cNvPicPr>
          <p:nvPr/>
        </p:nvPicPr>
        <p:blipFill>
          <a:blip r:embed="rId7" cstate="screen"/>
          <a:srcRect/>
          <a:stretch>
            <a:fillRect/>
          </a:stretch>
        </p:blipFill>
        <p:spPr bwMode="auto">
          <a:xfrm>
            <a:off x="1102053" y="3506777"/>
            <a:ext cx="1397645" cy="8735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âæ·±äº¤æâçå¾çæç´¢ç»æ"/>
          <p:cNvPicPr>
            <a:picLocks noChangeAspect="1" noChangeArrowheads="1"/>
          </p:cNvPicPr>
          <p:nvPr/>
        </p:nvPicPr>
        <p:blipFill>
          <a:blip r:embed="rId8" cstate="screen"/>
          <a:srcRect/>
          <a:stretch>
            <a:fillRect/>
          </a:stretch>
        </p:blipFill>
        <p:spPr bwMode="auto">
          <a:xfrm>
            <a:off x="6415758" y="3731598"/>
            <a:ext cx="1301134" cy="5122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912283" y="1233487"/>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kern="0" dirty="0" smtClean="0">
                <a:solidFill>
                  <a:schemeClr val="bg1">
                    <a:lumMod val="50000"/>
                  </a:schemeClr>
                </a:solidFill>
              </a:rPr>
              <a:t>华为鲲鹏通用解决方案</a:t>
            </a:r>
            <a:endParaRPr lang="en-US" altLang="zh-CN" kern="0" dirty="0" smtClean="0">
              <a:solidFill>
                <a:schemeClr val="bg1">
                  <a:lumMod val="50000"/>
                </a:schemeClr>
              </a:solidFill>
            </a:endParaRPr>
          </a:p>
          <a:p>
            <a:r>
              <a:rPr lang="zh-CN" altLang="en-US" b="1" kern="0" dirty="0"/>
              <a:t>华为鲲鹏行业解决</a:t>
            </a:r>
            <a:r>
              <a:rPr lang="zh-CN" altLang="en-US" b="1" kern="0" dirty="0" smtClean="0"/>
              <a:t>方案</a:t>
            </a:r>
            <a:endParaRPr lang="en-US" altLang="zh-CN" b="1" kern="0" dirty="0" smtClean="0"/>
          </a:p>
          <a:p>
            <a:pPr lvl="1">
              <a:buClr>
                <a:schemeClr val="bg1">
                  <a:lumMod val="50000"/>
                </a:schemeClr>
              </a:buClr>
            </a:pPr>
            <a:r>
              <a:rPr lang="zh-CN" altLang="en-US" dirty="0">
                <a:solidFill>
                  <a:schemeClr val="bg1">
                    <a:lumMod val="50000"/>
                  </a:schemeClr>
                </a:solidFill>
                <a:latin typeface="+mn-ea"/>
              </a:rPr>
              <a:t>政府行业解决方案</a:t>
            </a:r>
            <a:endParaRPr lang="en-US" altLang="zh-CN" dirty="0">
              <a:solidFill>
                <a:schemeClr val="bg1">
                  <a:lumMod val="50000"/>
                </a:schemeClr>
              </a:solidFill>
              <a:latin typeface="+mn-ea"/>
            </a:endParaRPr>
          </a:p>
          <a:p>
            <a:pPr lvl="1">
              <a:buClr>
                <a:schemeClr val="bg1">
                  <a:lumMod val="50000"/>
                </a:schemeClr>
              </a:buClr>
            </a:pPr>
            <a:r>
              <a:rPr lang="zh-CN" altLang="en-US" dirty="0">
                <a:solidFill>
                  <a:schemeClr val="bg1">
                    <a:lumMod val="50000"/>
                  </a:schemeClr>
                </a:solidFill>
                <a:latin typeface="+mn-ea"/>
              </a:rPr>
              <a:t>金融行业解决方案</a:t>
            </a:r>
            <a:endParaRPr lang="en-US" altLang="zh-CN" dirty="0">
              <a:solidFill>
                <a:schemeClr val="bg1">
                  <a:lumMod val="50000"/>
                </a:schemeClr>
              </a:solidFill>
              <a:latin typeface="+mn-ea"/>
            </a:endParaRPr>
          </a:p>
          <a:p>
            <a:pPr lvl="1">
              <a:buClr>
                <a:schemeClr val="bg1">
                  <a:lumMod val="50000"/>
                </a:schemeClr>
              </a:buClr>
              <a:buSzPct val="60000"/>
              <a:buFont typeface="Wingdings" panose="05000000000000000000" pitchFamily="2" charset="2"/>
              <a:buChar char="n"/>
            </a:pPr>
            <a:r>
              <a:rPr lang="zh-CN" altLang="en-US" dirty="0">
                <a:latin typeface="+mn-ea"/>
              </a:rPr>
              <a:t>运营商行业解决</a:t>
            </a:r>
            <a:r>
              <a:rPr lang="zh-CN" altLang="en-US" dirty="0" smtClean="0">
                <a:latin typeface="+mn-ea"/>
              </a:rPr>
              <a:t>方案</a:t>
            </a:r>
            <a:endParaRPr lang="en-US" altLang="zh-CN" dirty="0">
              <a:latin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ISV</a:t>
            </a:r>
            <a:r>
              <a:rPr lang="zh-CN" altLang="en-US" sz="3200" dirty="0"/>
              <a:t>开发商均积极</a:t>
            </a:r>
            <a:r>
              <a:rPr lang="zh-CN" altLang="en-US" sz="3200" dirty="0" smtClean="0"/>
              <a:t>支持核心业务场景的国产化</a:t>
            </a:r>
            <a:r>
              <a:rPr lang="zh-CN" altLang="en-US" sz="3200" dirty="0"/>
              <a:t>改造</a:t>
            </a:r>
            <a:endParaRPr lang="zh-CN" altLang="en-US" sz="3200" dirty="0"/>
          </a:p>
        </p:txBody>
      </p:sp>
      <p:sp>
        <p:nvSpPr>
          <p:cNvPr id="3" name="文本占位符 2"/>
          <p:cNvSpPr>
            <a:spLocks noGrp="1"/>
          </p:cNvSpPr>
          <p:nvPr>
            <p:ph type="body" sz="quarter" idx="10"/>
          </p:nvPr>
        </p:nvSpPr>
        <p:spPr/>
        <p:txBody>
          <a:bodyPr/>
          <a:lstStyle/>
          <a:p>
            <a:endParaRPr lang="zh-CN" altLang="en-US"/>
          </a:p>
        </p:txBody>
      </p:sp>
      <p:graphicFrame>
        <p:nvGraphicFramePr>
          <p:cNvPr id="4" name="表格 3"/>
          <p:cNvGraphicFramePr>
            <a:graphicFrameLocks noGrp="1"/>
          </p:cNvGraphicFramePr>
          <p:nvPr/>
        </p:nvGraphicFramePr>
        <p:xfrm>
          <a:off x="1199456" y="2024844"/>
          <a:ext cx="5220580" cy="3454141"/>
        </p:xfrm>
        <a:graphic>
          <a:graphicData uri="http://schemas.openxmlformats.org/drawingml/2006/table">
            <a:tbl>
              <a:tblPr>
                <a:tableStyleId>{616DA210-FB5B-4158-B5E0-FEB733F419BA}</a:tableStyleId>
              </a:tblPr>
              <a:tblGrid>
                <a:gridCol w="1153632"/>
                <a:gridCol w="2147075"/>
                <a:gridCol w="1919873"/>
              </a:tblGrid>
              <a:tr h="425372">
                <a:tc>
                  <a:txBody>
                    <a:bodyPr/>
                    <a:lstStyle/>
                    <a:p>
                      <a:pPr algn="ctr" fontAlgn="ctr"/>
                      <a:r>
                        <a:rPr lang="zh-CN" altLang="en-US" sz="1400" b="1" u="none" strike="noStrike" dirty="0" smtClean="0">
                          <a:solidFill>
                            <a:schemeClr val="tx1"/>
                          </a:solidFill>
                          <a:effectLst/>
                          <a:latin typeface="微软雅黑" panose="020B0503020204020204" pitchFamily="34" charset="-122"/>
                          <a:ea typeface="微软雅黑" panose="020B0503020204020204" pitchFamily="34" charset="-122"/>
                        </a:rPr>
                        <a:t>开发语言</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400" b="1" u="none" strike="noStrike" dirty="0" smtClean="0">
                          <a:solidFill>
                            <a:schemeClr val="tx1"/>
                          </a:solidFill>
                          <a:effectLst/>
                          <a:latin typeface="微软雅黑" panose="020B0503020204020204" pitchFamily="34" charset="-122"/>
                          <a:ea typeface="微软雅黑" panose="020B0503020204020204" pitchFamily="34" charset="-122"/>
                        </a:rPr>
                        <a:t>应用模块</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1400" b="1" i="0" u="none" strike="noStrike" dirty="0" smtClean="0">
                          <a:solidFill>
                            <a:schemeClr val="tx1"/>
                          </a:solidFill>
                          <a:effectLst/>
                          <a:latin typeface="微软雅黑" panose="020B0503020204020204" pitchFamily="34" charset="-122"/>
                          <a:ea typeface="微软雅黑" panose="020B0503020204020204" pitchFamily="34" charset="-122"/>
                        </a:rPr>
                        <a:t>技术难易分析</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288815">
                <a:tc>
                  <a:txBody>
                    <a:body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JAVA</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类应用</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buFont typeface="Arial" panose="020B0604020202020204" pitchFamily="34" charset="0"/>
                        <a:buChar char="•"/>
                      </a:pPr>
                      <a:endPar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endParaRPr>
                    </a:p>
                    <a:p>
                      <a:pPr marL="0" indent="0" algn="l" fontAlgn="ctr">
                        <a:buFont typeface="Arial" panose="020B0604020202020204" pitchFamily="34" charset="0"/>
                        <a:buNone/>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CRM</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：前台</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WEB</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应用、缴费中心、产</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商品中心、一级</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BOSS</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等，占比</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52%</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endParaRPr>
                    </a:p>
                    <a:p>
                      <a:pPr marL="0" indent="0" algn="l" fontAlgn="ctr">
                        <a:buFont typeface="Arial" panose="020B0604020202020204" pitchFamily="34" charset="0"/>
                        <a:buNone/>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Billing</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：客户信息接口、工单、账管界面等外网模块；</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fontAlgn="ctr">
                        <a:buFont typeface="Arial" panose="020B0604020202020204" pitchFamily="34" charset="0"/>
                        <a:buNone/>
                      </a:pP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难度低，无关键技术障碍，主要是集成与性能验证</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39954">
                <a:tc>
                  <a:txBody>
                    <a:bodyPr/>
                    <a:lstStyle/>
                    <a:p>
                      <a:pPr algn="ctr" fontAlgn="ctr"/>
                      <a:r>
                        <a:rPr lang="en-US" sz="1200" u="none" strike="noStrike" dirty="0">
                          <a:solidFill>
                            <a:schemeClr val="tx1"/>
                          </a:solidFill>
                          <a:effectLst/>
                          <a:latin typeface="微软雅黑" panose="020B0503020204020204" pitchFamily="34" charset="-122"/>
                          <a:ea typeface="微软雅黑" panose="020B0503020204020204" pitchFamily="34" charset="-122"/>
                        </a:rPr>
                        <a:t>C/C++</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类应用</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200" rtl="0" eaLnBrk="1" fontAlgn="ctr" latinLnBrk="0" hangingPunct="1">
                        <a:lnSpc>
                          <a:spcPct val="100000"/>
                        </a:lnSpc>
                        <a:spcBef>
                          <a:spcPts val="0"/>
                        </a:spcBef>
                        <a:spcAft>
                          <a:spcPts val="0"/>
                        </a:spcAft>
                        <a:buClrTx/>
                        <a:buSzTx/>
                        <a:buFont typeface="Arial" panose="020B0604020202020204" pitchFamily="34" charset="0"/>
                        <a:buNone/>
                        <a:defRPr/>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CRM</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：业务受理、订单、渠道、统一接口平台等，占比</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48%</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endParaRPr>
                    </a:p>
                    <a:p>
                      <a:pPr marL="0" indent="0" algn="l" fontAlgn="ctr">
                        <a:buFont typeface="Arial" panose="020B0604020202020204" pitchFamily="34" charset="0"/>
                        <a:buNone/>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Billing</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：采集、计费、账务、结算等核心应用；</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fontAlgn="ctr">
                        <a:buFont typeface="Arial" panose="020B0604020202020204" pitchFamily="34" charset="0"/>
                        <a:buNone/>
                      </a:pPr>
                      <a:r>
                        <a:rPr lang="zh-CN" altLang="en-US" sz="1200" dirty="0" smtClean="0">
                          <a:solidFill>
                            <a:schemeClr val="tx1"/>
                          </a:solidFill>
                          <a:latin typeface="微软雅黑" panose="020B0503020204020204" pitchFamily="34" charset="-122"/>
                          <a:ea typeface="微软雅黑" panose="020B0503020204020204" pitchFamily="34" charset="-122"/>
                        </a:rPr>
                        <a:t>涉及改造（</a:t>
                      </a:r>
                      <a:r>
                        <a:rPr lang="en-US" altLang="zh-CN" sz="1200" dirty="0" smtClean="0">
                          <a:solidFill>
                            <a:schemeClr val="tx1"/>
                          </a:solidFill>
                          <a:latin typeface="微软雅黑" panose="020B0503020204020204" pitchFamily="34" charset="-122"/>
                          <a:ea typeface="微软雅黑" panose="020B0503020204020204" pitchFamily="34" charset="-122"/>
                        </a:rPr>
                        <a:t>char</a:t>
                      </a:r>
                      <a:r>
                        <a:rPr lang="zh-CN" altLang="en-US" sz="1200" dirty="0" smtClean="0">
                          <a:solidFill>
                            <a:schemeClr val="tx1"/>
                          </a:solidFill>
                          <a:latin typeface="微软雅黑" panose="020B0503020204020204" pitchFamily="34" charset="-122"/>
                          <a:ea typeface="微软雅黑" panose="020B0503020204020204" pitchFamily="34" charset="-122"/>
                        </a:rPr>
                        <a:t>类型数据变量、浮点运算、内联汇编等）与重编译</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marL="0" indent="0" algn="l" fontAlgn="ctr">
                        <a:buFont typeface="Arial" panose="020B0604020202020204" pitchFamily="34" charset="0"/>
                        <a:buNone/>
                      </a:pP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关键技术障碍：访问</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oracle</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的应用依赖</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OCI</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8" descr="âäºä¿¡ç§æâçå¾çæç´¢ç»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15222" y="1868294"/>
            <a:ext cx="3876558" cy="64609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671622" y="1997268"/>
            <a:ext cx="2738958" cy="535531"/>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b="1" dirty="0">
                <a:latin typeface="+mn-ea"/>
                <a:ea typeface="+mn-ea"/>
              </a:rPr>
              <a:t>大</a:t>
            </a:r>
            <a:r>
              <a:rPr lang="zh-CN" altLang="en-US" sz="1200" b="1" dirty="0" smtClean="0">
                <a:latin typeface="+mn-ea"/>
                <a:ea typeface="+mn-ea"/>
              </a:rPr>
              <a:t>数据、</a:t>
            </a:r>
            <a:r>
              <a:rPr lang="en-US" altLang="zh-CN" sz="1200" b="1" dirty="0" smtClean="0">
                <a:latin typeface="+mn-ea"/>
                <a:ea typeface="+mn-ea"/>
              </a:rPr>
              <a:t>CRM</a:t>
            </a:r>
            <a:r>
              <a:rPr lang="zh-CN" altLang="en-US" sz="1200" b="1" dirty="0" smtClean="0">
                <a:latin typeface="+mn-ea"/>
                <a:ea typeface="+mn-ea"/>
              </a:rPr>
              <a:t>系统</a:t>
            </a:r>
            <a:r>
              <a:rPr lang="zh-CN" altLang="en-US" sz="1200" dirty="0" smtClean="0">
                <a:latin typeface="+mn-ea"/>
                <a:ea typeface="+mn-ea"/>
              </a:rPr>
              <a:t>改造已验证</a:t>
            </a:r>
            <a:endParaRPr lang="en-US" altLang="zh-CN" sz="1200" dirty="0">
              <a:latin typeface="+mn-ea"/>
              <a:ea typeface="+mn-ea"/>
            </a:endParaRPr>
          </a:p>
          <a:p>
            <a:pPr marL="171450" indent="-171450">
              <a:lnSpc>
                <a:spcPct val="120000"/>
              </a:lnSpc>
              <a:buFont typeface="Arial" panose="020B0604020202020204" pitchFamily="34" charset="0"/>
              <a:buChar char="•"/>
            </a:pPr>
            <a:r>
              <a:rPr lang="en-US" altLang="zh-CN" sz="1200" b="1" dirty="0" smtClean="0">
                <a:latin typeface="+mn-ea"/>
                <a:ea typeface="+mn-ea"/>
              </a:rPr>
              <a:t>BOSS</a:t>
            </a:r>
            <a:r>
              <a:rPr lang="zh-CN" altLang="en-US" sz="1200" b="1" dirty="0" smtClean="0">
                <a:latin typeface="+mn-ea"/>
                <a:ea typeface="+mn-ea"/>
              </a:rPr>
              <a:t>系统</a:t>
            </a:r>
            <a:r>
              <a:rPr lang="zh-CN" altLang="en-US" sz="1200" dirty="0" smtClean="0">
                <a:latin typeface="+mn-ea"/>
                <a:ea typeface="+mn-ea"/>
              </a:rPr>
              <a:t>已完成改造</a:t>
            </a:r>
            <a:endParaRPr lang="zh-CN" altLang="en-US" sz="1200" dirty="0">
              <a:latin typeface="+mn-ea"/>
              <a:ea typeface="+mn-ea"/>
            </a:endParaRPr>
          </a:p>
        </p:txBody>
      </p:sp>
      <p:sp>
        <p:nvSpPr>
          <p:cNvPr id="11" name="矩形 10"/>
          <p:cNvSpPr/>
          <p:nvPr/>
        </p:nvSpPr>
        <p:spPr>
          <a:xfrm>
            <a:off x="8671622" y="2960948"/>
            <a:ext cx="2738958" cy="535531"/>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b="1" dirty="0" smtClean="0">
                <a:latin typeface="+mn-ea"/>
                <a:ea typeface="+mn-ea"/>
              </a:rPr>
              <a:t>CRM</a:t>
            </a:r>
            <a:r>
              <a:rPr lang="zh-CN" altLang="en-US" sz="1200" b="1" dirty="0" smtClean="0">
                <a:latin typeface="+mn-ea"/>
                <a:ea typeface="+mn-ea"/>
              </a:rPr>
              <a:t>系统</a:t>
            </a:r>
            <a:r>
              <a:rPr lang="zh-CN" altLang="en-US" sz="1200" dirty="0" smtClean="0">
                <a:latin typeface="+mn-ea"/>
                <a:ea typeface="+mn-ea"/>
              </a:rPr>
              <a:t>改造开始验证</a:t>
            </a:r>
            <a:endParaRPr lang="en-US" altLang="zh-CN" sz="1200" dirty="0" smtClean="0">
              <a:latin typeface="+mn-ea"/>
              <a:ea typeface="+mn-ea"/>
            </a:endParaRPr>
          </a:p>
          <a:p>
            <a:pPr marL="171450" indent="-171450">
              <a:lnSpc>
                <a:spcPct val="120000"/>
              </a:lnSpc>
              <a:buFont typeface="Arial" panose="020B0604020202020204" pitchFamily="34" charset="0"/>
              <a:buChar char="•"/>
            </a:pPr>
            <a:r>
              <a:rPr lang="zh-CN" altLang="en-US" sz="1200" b="1" dirty="0" smtClean="0">
                <a:latin typeface="+mn-ea"/>
                <a:ea typeface="+mn-ea"/>
              </a:rPr>
              <a:t>计费系统</a:t>
            </a:r>
            <a:r>
              <a:rPr lang="zh-CN" altLang="en-US" sz="1200" dirty="0" smtClean="0">
                <a:latin typeface="+mn-ea"/>
                <a:ea typeface="+mn-ea"/>
              </a:rPr>
              <a:t>已替换完成</a:t>
            </a:r>
            <a:endParaRPr lang="zh-CN" altLang="en-US" sz="1200" dirty="0" smtClean="0">
              <a:latin typeface="+mn-ea"/>
              <a:ea typeface="+mn-ea"/>
            </a:endParaRPr>
          </a:p>
        </p:txBody>
      </p:sp>
      <p:sp>
        <p:nvSpPr>
          <p:cNvPr id="12" name="矩形 11"/>
          <p:cNvSpPr/>
          <p:nvPr/>
        </p:nvSpPr>
        <p:spPr>
          <a:xfrm>
            <a:off x="8669468" y="3998511"/>
            <a:ext cx="2738958" cy="313932"/>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b="1" dirty="0" smtClean="0">
                <a:latin typeface="+mn-ea"/>
                <a:ea typeface="+mn-ea"/>
              </a:rPr>
              <a:t>大数据系统</a:t>
            </a:r>
            <a:r>
              <a:rPr lang="zh-CN" altLang="en-US" sz="1200" dirty="0" smtClean="0">
                <a:latin typeface="+mn-ea"/>
                <a:ea typeface="+mn-ea"/>
              </a:rPr>
              <a:t>改造已开始验证</a:t>
            </a:r>
            <a:endParaRPr lang="zh-CN" altLang="en-US" sz="1200" dirty="0">
              <a:latin typeface="+mn-ea"/>
              <a:ea typeface="+mn-ea"/>
            </a:endParaRPr>
          </a:p>
        </p:txBody>
      </p:sp>
      <p:sp>
        <p:nvSpPr>
          <p:cNvPr id="13" name="矩形 12"/>
          <p:cNvSpPr/>
          <p:nvPr/>
        </p:nvSpPr>
        <p:spPr>
          <a:xfrm>
            <a:off x="8681538" y="5036074"/>
            <a:ext cx="2738958" cy="313932"/>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b="1" dirty="0" smtClean="0">
                <a:latin typeface="+mn-ea"/>
                <a:ea typeface="+mn-ea"/>
              </a:rPr>
              <a:t>DPI</a:t>
            </a:r>
            <a:r>
              <a:rPr lang="zh-CN" altLang="en-US" sz="1200" b="1" dirty="0" smtClean="0">
                <a:latin typeface="+mn-ea"/>
                <a:ea typeface="+mn-ea"/>
              </a:rPr>
              <a:t>系统</a:t>
            </a:r>
            <a:r>
              <a:rPr lang="zh-CN" altLang="en-US" sz="1200" dirty="0" smtClean="0">
                <a:latin typeface="+mn-ea"/>
                <a:ea typeface="+mn-ea"/>
              </a:rPr>
              <a:t>改造已验证</a:t>
            </a:r>
            <a:endParaRPr lang="zh-CN" altLang="en-US" sz="1200" dirty="0">
              <a:latin typeface="+mn-ea"/>
              <a:ea typeface="+mn-ea"/>
            </a:endParaRPr>
          </a:p>
        </p:txBody>
      </p:sp>
      <p:pic>
        <p:nvPicPr>
          <p:cNvPr id="15" name="Picture 6" descr="âäºä¿¡ç§æ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209" y="7011053"/>
            <a:ext cx="4959262" cy="2713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o00430430\AppData\Roaming\eSpace_Desktop\UserData\o00430430\imagefiles\51EEF9A5-4461-4587-A9DC-FA99217D7F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480" y="2804398"/>
            <a:ext cx="1404156" cy="682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o00430430\AppData\Roaming\eSpace_Desktop\UserData\o00430430\imagefiles\C43FDFC7-8AA0-4673-9020-10C2A8A9F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480" y="3812510"/>
            <a:ext cx="1390382" cy="756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00430430\AppData\Roaming\eSpace_Desktop\UserData\o00430430\imagefiles\87090682-228F-42FB-8980-370159E6290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1480" y="4928634"/>
            <a:ext cx="1440160" cy="588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计费系统改造</a:t>
            </a:r>
            <a:endParaRPr lang="zh-CN" altLang="en-US" sz="3200" dirty="0"/>
          </a:p>
        </p:txBody>
      </p:sp>
      <p:sp>
        <p:nvSpPr>
          <p:cNvPr id="3" name="文本占位符 2"/>
          <p:cNvSpPr>
            <a:spLocks noGrp="1"/>
          </p:cNvSpPr>
          <p:nvPr>
            <p:ph type="body" sz="quarter" idx="10"/>
          </p:nvPr>
        </p:nvSpPr>
        <p:spPr/>
        <p:txBody>
          <a:bodyPr/>
          <a:lstStyle/>
          <a:p>
            <a:endParaRPr lang="zh-CN" altLang="en-US"/>
          </a:p>
        </p:txBody>
      </p:sp>
      <p:sp>
        <p:nvSpPr>
          <p:cNvPr id="74"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1200" dirty="0">
              <a:latin typeface="+mn-ea"/>
              <a:ea typeface="+mn-ea"/>
            </a:endParaRPr>
          </a:p>
        </p:txBody>
      </p:sp>
      <p:sp>
        <p:nvSpPr>
          <p:cNvPr id="61" name="文本框 60"/>
          <p:cNvSpPr txBox="1"/>
          <p:nvPr/>
        </p:nvSpPr>
        <p:spPr>
          <a:xfrm>
            <a:off x="6688734" y="1110191"/>
            <a:ext cx="954107" cy="528350"/>
          </a:xfrm>
          <a:prstGeom prst="rect">
            <a:avLst/>
          </a:prstGeom>
          <a:noFill/>
        </p:spPr>
        <p:txBody>
          <a:bodyPr wrap="none" rtlCol="0">
            <a:spAutoFit/>
          </a:bodyPr>
          <a:lstStyle/>
          <a:p>
            <a:pPr algn="l">
              <a:lnSpc>
                <a:spcPts val="3440"/>
              </a:lnSpc>
            </a:pPr>
            <a:r>
              <a:rPr lang="zh-CN" altLang="en-US" sz="1200" b="1" smtClean="0">
                <a:latin typeface="+mn-ea"/>
                <a:ea typeface="+mn-ea"/>
              </a:rPr>
              <a:t>改造路径：</a:t>
            </a:r>
            <a:endParaRPr lang="zh-CN" altLang="en-US" sz="1200" b="1" dirty="0" smtClean="0">
              <a:latin typeface="+mn-ea"/>
              <a:ea typeface="+mn-ea"/>
            </a:endParaRPr>
          </a:p>
        </p:txBody>
      </p:sp>
      <p:sp>
        <p:nvSpPr>
          <p:cNvPr id="62" name="文本框 61"/>
          <p:cNvSpPr txBox="1"/>
          <p:nvPr/>
        </p:nvSpPr>
        <p:spPr>
          <a:xfrm>
            <a:off x="6790142" y="1878823"/>
            <a:ext cx="4648331" cy="1625060"/>
          </a:xfrm>
          <a:prstGeom prst="rect">
            <a:avLst/>
          </a:prstGeom>
          <a:noFill/>
        </p:spPr>
        <p:txBody>
          <a:bodyPr wrap="square" rtlCol="0">
            <a:spAutoFit/>
          </a:bodyPr>
          <a:lstStyle/>
          <a:p>
            <a:pPr>
              <a:lnSpc>
                <a:spcPct val="130000"/>
              </a:lnSpc>
            </a:pPr>
            <a:endParaRPr lang="en-US" altLang="zh-CN" sz="1200" b="1" dirty="0" smtClean="0">
              <a:latin typeface="+mn-ea"/>
              <a:ea typeface="+mn-ea"/>
            </a:endParaRPr>
          </a:p>
          <a:p>
            <a:pPr>
              <a:lnSpc>
                <a:spcPct val="140000"/>
              </a:lnSpc>
            </a:pPr>
            <a:r>
              <a:rPr lang="en-US" altLang="zh-CN" sz="1200" dirty="0">
                <a:latin typeface="+mn-ea"/>
                <a:ea typeface="+mn-ea"/>
              </a:rPr>
              <a:t>1</a:t>
            </a:r>
            <a:r>
              <a:rPr lang="zh-CN" altLang="en-US" sz="1200" dirty="0">
                <a:latin typeface="+mn-ea"/>
                <a:ea typeface="+mn-ea"/>
              </a:rPr>
              <a:t>、移植</a:t>
            </a:r>
            <a:r>
              <a:rPr lang="en-US" altLang="zh-CN" sz="1200" dirty="0">
                <a:latin typeface="+mn-ea"/>
                <a:ea typeface="+mn-ea"/>
              </a:rPr>
              <a:t>JAVA</a:t>
            </a:r>
            <a:r>
              <a:rPr lang="zh-CN" altLang="en-US" sz="1200" dirty="0">
                <a:latin typeface="+mn-ea"/>
                <a:ea typeface="+mn-ea"/>
              </a:rPr>
              <a:t>类前台应用（图中蓝色模块），如产品定价、系统管理、综合查询等，</a:t>
            </a:r>
            <a:r>
              <a:rPr lang="zh-CN" altLang="en-US" sz="1200" dirty="0" smtClean="0">
                <a:latin typeface="+mn-ea"/>
                <a:ea typeface="+mn-ea"/>
              </a:rPr>
              <a:t>采用鲲鹏虚拟机</a:t>
            </a:r>
            <a:r>
              <a:rPr lang="zh-CN" altLang="en-US" sz="1200" dirty="0">
                <a:latin typeface="+mn-ea"/>
                <a:ea typeface="+mn-ea"/>
              </a:rPr>
              <a:t>或容器部署</a:t>
            </a:r>
            <a:endParaRPr lang="en-US" altLang="zh-CN" sz="1200" dirty="0">
              <a:latin typeface="+mn-ea"/>
              <a:ea typeface="+mn-ea"/>
            </a:endParaRPr>
          </a:p>
          <a:p>
            <a:pPr>
              <a:lnSpc>
                <a:spcPct val="140000"/>
              </a:lnSpc>
            </a:pPr>
            <a:r>
              <a:rPr lang="en-US" altLang="zh-CN" sz="1200" dirty="0">
                <a:latin typeface="+mn-ea"/>
                <a:ea typeface="+mn-ea"/>
              </a:rPr>
              <a:t>2</a:t>
            </a:r>
            <a:r>
              <a:rPr lang="zh-CN" altLang="en-US" sz="1200" dirty="0">
                <a:latin typeface="+mn-ea"/>
                <a:ea typeface="+mn-ea"/>
              </a:rPr>
              <a:t>、移植</a:t>
            </a:r>
            <a:r>
              <a:rPr lang="en-US" altLang="zh-CN" sz="1200" dirty="0">
                <a:latin typeface="+mn-ea"/>
                <a:ea typeface="+mn-ea"/>
              </a:rPr>
              <a:t>C/C++</a:t>
            </a:r>
            <a:r>
              <a:rPr lang="zh-CN" altLang="en-US" sz="1200" dirty="0">
                <a:latin typeface="+mn-ea"/>
                <a:ea typeface="+mn-ea"/>
              </a:rPr>
              <a:t>类的在线计费模块（黄色模块），基于国产内存库或文件方式处理，剥离</a:t>
            </a:r>
            <a:r>
              <a:rPr lang="en-US" altLang="zh-CN" sz="1200" dirty="0">
                <a:latin typeface="+mn-ea"/>
                <a:ea typeface="+mn-ea"/>
              </a:rPr>
              <a:t>C/C++</a:t>
            </a:r>
            <a:r>
              <a:rPr lang="zh-CN" altLang="en-US" sz="1200" dirty="0">
                <a:latin typeface="+mn-ea"/>
                <a:ea typeface="+mn-ea"/>
              </a:rPr>
              <a:t>中与</a:t>
            </a:r>
            <a:r>
              <a:rPr lang="en-US" altLang="zh-CN" sz="1200" dirty="0">
                <a:latin typeface="+mn-ea"/>
                <a:ea typeface="+mn-ea"/>
              </a:rPr>
              <a:t>Oracle </a:t>
            </a:r>
            <a:r>
              <a:rPr lang="zh-CN" altLang="en-US" sz="1200" dirty="0">
                <a:latin typeface="+mn-ea"/>
                <a:ea typeface="+mn-ea"/>
              </a:rPr>
              <a:t>数据库（物理库）连接的代码并采用</a:t>
            </a:r>
            <a:r>
              <a:rPr lang="en-US" altLang="zh-CN" sz="1200" dirty="0">
                <a:latin typeface="+mn-ea"/>
                <a:ea typeface="+mn-ea"/>
              </a:rPr>
              <a:t>Java</a:t>
            </a:r>
            <a:r>
              <a:rPr lang="zh-CN" altLang="en-US" sz="1200" dirty="0">
                <a:latin typeface="+mn-ea"/>
                <a:ea typeface="+mn-ea"/>
              </a:rPr>
              <a:t>改造</a:t>
            </a:r>
            <a:r>
              <a:rPr lang="zh-CN" altLang="en-US" sz="1200" dirty="0" smtClean="0">
                <a:latin typeface="+mn-ea"/>
                <a:ea typeface="+mn-ea"/>
              </a:rPr>
              <a:t>，解决鲲鹏不支持</a:t>
            </a:r>
            <a:r>
              <a:rPr lang="en-US" altLang="zh-CN" sz="1200" dirty="0" smtClean="0">
                <a:latin typeface="+mn-ea"/>
                <a:ea typeface="+mn-ea"/>
              </a:rPr>
              <a:t>Oracle</a:t>
            </a:r>
            <a:r>
              <a:rPr lang="zh-CN" altLang="en-US" sz="1200" dirty="0" smtClean="0">
                <a:latin typeface="+mn-ea"/>
                <a:ea typeface="+mn-ea"/>
              </a:rPr>
              <a:t>的问题</a:t>
            </a:r>
            <a:endParaRPr lang="en-US" altLang="zh-CN" sz="1200" dirty="0" smtClean="0">
              <a:latin typeface="+mn-ea"/>
              <a:ea typeface="+mn-ea"/>
            </a:endParaRPr>
          </a:p>
        </p:txBody>
      </p:sp>
      <p:sp>
        <p:nvSpPr>
          <p:cNvPr id="67" name="文本框 66"/>
          <p:cNvSpPr txBox="1"/>
          <p:nvPr/>
        </p:nvSpPr>
        <p:spPr>
          <a:xfrm>
            <a:off x="6824532" y="5231094"/>
            <a:ext cx="3857082" cy="964367"/>
          </a:xfrm>
          <a:prstGeom prst="rect">
            <a:avLst/>
          </a:prstGeom>
          <a:noFill/>
        </p:spPr>
        <p:txBody>
          <a:bodyPr wrap="none" rtlCol="0">
            <a:spAutoFit/>
          </a:bodyPr>
          <a:lstStyle/>
          <a:p>
            <a:pPr algn="l">
              <a:lnSpc>
                <a:spcPts val="3440"/>
              </a:lnSpc>
            </a:pPr>
            <a:r>
              <a:rPr lang="en-US" altLang="zh-CN" sz="1200" b="1" dirty="0" smtClean="0">
                <a:latin typeface="+mn-ea"/>
                <a:ea typeface="+mn-ea"/>
              </a:rPr>
              <a:t>ISV</a:t>
            </a:r>
            <a:r>
              <a:rPr lang="zh-CN" altLang="en-US" sz="1200" b="1" dirty="0" smtClean="0">
                <a:latin typeface="+mn-ea"/>
                <a:ea typeface="+mn-ea"/>
              </a:rPr>
              <a:t>改造进展：</a:t>
            </a:r>
            <a:endParaRPr lang="en-US" altLang="zh-CN" sz="1200" b="1" dirty="0" smtClean="0">
              <a:latin typeface="+mn-ea"/>
              <a:ea typeface="+mn-ea"/>
            </a:endParaRPr>
          </a:p>
          <a:p>
            <a:pPr algn="l">
              <a:lnSpc>
                <a:spcPts val="3440"/>
              </a:lnSpc>
            </a:pPr>
            <a:r>
              <a:rPr lang="zh-CN" altLang="en-US" sz="1200" b="1" dirty="0" smtClean="0">
                <a:latin typeface="+mn-ea"/>
                <a:ea typeface="+mn-ea"/>
              </a:rPr>
              <a:t>亚信已经完成计费系统基于</a:t>
            </a:r>
            <a:r>
              <a:rPr lang="en-US" altLang="zh-CN" sz="1200" b="1" dirty="0" smtClean="0">
                <a:latin typeface="+mn-ea"/>
                <a:ea typeface="+mn-ea"/>
              </a:rPr>
              <a:t>TaiShan</a:t>
            </a:r>
            <a:r>
              <a:rPr lang="zh-CN" altLang="en-US" sz="1200" b="1" dirty="0" smtClean="0">
                <a:latin typeface="+mn-ea"/>
                <a:ea typeface="+mn-ea"/>
              </a:rPr>
              <a:t>服务器的迁移测试</a:t>
            </a:r>
            <a:endParaRPr lang="zh-CN" altLang="en-US" sz="1200" b="1" dirty="0" smtClean="0">
              <a:latin typeface="+mn-ea"/>
              <a:ea typeface="+mn-ea"/>
            </a:endParaRPr>
          </a:p>
        </p:txBody>
      </p:sp>
      <p:sp>
        <p:nvSpPr>
          <p:cNvPr id="68" name="五边形 67"/>
          <p:cNvSpPr/>
          <p:nvPr/>
        </p:nvSpPr>
        <p:spPr>
          <a:xfrm>
            <a:off x="6790142" y="1778138"/>
            <a:ext cx="1615250" cy="344879"/>
          </a:xfrm>
          <a:prstGeom prst="homePlate">
            <a:avLst/>
          </a:prstGeom>
          <a:solidFill>
            <a:srgbClr val="219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a:solidFill>
                  <a:schemeClr val="bg1"/>
                </a:solidFill>
                <a:latin typeface="+mn-ea"/>
              </a:rPr>
              <a:t>一阶段</a:t>
            </a:r>
            <a:endParaRPr lang="zh-CN" altLang="en-US" sz="1200" b="1">
              <a:solidFill>
                <a:schemeClr val="bg1"/>
              </a:solidFill>
              <a:latin typeface="+mn-ea"/>
            </a:endParaRPr>
          </a:p>
        </p:txBody>
      </p:sp>
      <p:sp>
        <p:nvSpPr>
          <p:cNvPr id="69" name="矩形 68"/>
          <p:cNvSpPr/>
          <p:nvPr/>
        </p:nvSpPr>
        <p:spPr>
          <a:xfrm>
            <a:off x="6799175" y="4346798"/>
            <a:ext cx="4613177" cy="867930"/>
          </a:xfrm>
          <a:prstGeom prst="rect">
            <a:avLst/>
          </a:prstGeom>
        </p:spPr>
        <p:txBody>
          <a:bodyPr wrap="square">
            <a:spAutoFit/>
          </a:bodyPr>
          <a:lstStyle/>
          <a:p>
            <a:pPr>
              <a:lnSpc>
                <a:spcPct val="140000"/>
              </a:lnSpc>
            </a:pPr>
            <a:r>
              <a:rPr lang="en-US" altLang="zh-CN" sz="1200" dirty="0" smtClean="0">
                <a:latin typeface="+mn-ea"/>
                <a:ea typeface="+mn-ea"/>
              </a:rPr>
              <a:t>1</a:t>
            </a:r>
            <a:r>
              <a:rPr lang="zh-CN" altLang="en-US" sz="1200" dirty="0" smtClean="0">
                <a:latin typeface="+mn-ea"/>
                <a:ea typeface="+mn-ea"/>
              </a:rPr>
              <a:t>、移植</a:t>
            </a:r>
            <a:r>
              <a:rPr lang="en-US" altLang="zh-CN" sz="1200" dirty="0">
                <a:latin typeface="+mn-ea"/>
                <a:ea typeface="+mn-ea"/>
              </a:rPr>
              <a:t>C/C++</a:t>
            </a:r>
            <a:r>
              <a:rPr lang="zh-CN" altLang="en-US" sz="1200" dirty="0">
                <a:latin typeface="+mn-ea"/>
                <a:ea typeface="+mn-ea"/>
              </a:rPr>
              <a:t>类离线和批处理模块（白色模块），如离线采集、出账，结算等，采用</a:t>
            </a:r>
            <a:r>
              <a:rPr lang="en-US" altLang="zh-CN" sz="1200" dirty="0" err="1" smtClean="0">
                <a:latin typeface="+mn-ea"/>
                <a:ea typeface="+mn-ea"/>
              </a:rPr>
              <a:t>GaussDB</a:t>
            </a:r>
            <a:r>
              <a:rPr lang="zh-CN" altLang="en-US" sz="1200" dirty="0">
                <a:latin typeface="+mn-ea"/>
                <a:ea typeface="+mn-ea"/>
              </a:rPr>
              <a:t>或国产数据库替代</a:t>
            </a:r>
            <a:r>
              <a:rPr lang="en-US" altLang="zh-CN" sz="1200" dirty="0">
                <a:latin typeface="+mn-ea"/>
                <a:ea typeface="+mn-ea"/>
              </a:rPr>
              <a:t>Oracle</a:t>
            </a:r>
            <a:r>
              <a:rPr lang="zh-CN" altLang="en-US" sz="1200" dirty="0">
                <a:latin typeface="+mn-ea"/>
                <a:ea typeface="+mn-ea"/>
              </a:rPr>
              <a:t>，并</a:t>
            </a:r>
            <a:r>
              <a:rPr lang="zh-CN" altLang="en-US" sz="1200" dirty="0" smtClean="0">
                <a:latin typeface="+mn-ea"/>
                <a:ea typeface="+mn-ea"/>
              </a:rPr>
              <a:t>结合鲲鹏服务器</a:t>
            </a:r>
            <a:r>
              <a:rPr lang="zh-CN" altLang="en-US" sz="1200" dirty="0">
                <a:latin typeface="+mn-ea"/>
                <a:ea typeface="+mn-ea"/>
              </a:rPr>
              <a:t>多核优势进行优化性能</a:t>
            </a:r>
            <a:endParaRPr lang="en-US" altLang="zh-CN" sz="1200" dirty="0">
              <a:latin typeface="+mn-ea"/>
              <a:ea typeface="+mn-ea"/>
            </a:endParaRPr>
          </a:p>
        </p:txBody>
      </p:sp>
      <p:sp>
        <p:nvSpPr>
          <p:cNvPr id="70" name="五边形 69"/>
          <p:cNvSpPr/>
          <p:nvPr/>
        </p:nvSpPr>
        <p:spPr>
          <a:xfrm>
            <a:off x="6799175" y="3912213"/>
            <a:ext cx="1615250" cy="344879"/>
          </a:xfrm>
          <a:prstGeom prst="homePlate">
            <a:avLst/>
          </a:prstGeom>
          <a:solidFill>
            <a:srgbClr val="219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bg1"/>
                </a:solidFill>
                <a:latin typeface="+mn-ea"/>
              </a:rPr>
              <a:t>二</a:t>
            </a:r>
            <a:r>
              <a:rPr lang="zh-CN" altLang="en-US" sz="1200" b="1" dirty="0" smtClean="0">
                <a:solidFill>
                  <a:schemeClr val="bg1"/>
                </a:solidFill>
                <a:latin typeface="+mn-ea"/>
              </a:rPr>
              <a:t>阶段</a:t>
            </a:r>
            <a:endParaRPr lang="zh-CN" altLang="en-US" sz="1200" b="1" dirty="0">
              <a:solidFill>
                <a:schemeClr val="bg1"/>
              </a:solidFill>
              <a:latin typeface="+mn-ea"/>
            </a:endParaRPr>
          </a:p>
        </p:txBody>
      </p:sp>
      <p:sp>
        <p:nvSpPr>
          <p:cNvPr id="109" name="圆角矩形 108"/>
          <p:cNvSpPr/>
          <p:nvPr/>
        </p:nvSpPr>
        <p:spPr>
          <a:xfrm>
            <a:off x="1135643" y="2940602"/>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smtClean="0">
                <a:ln>
                  <a:noFill/>
                </a:ln>
                <a:solidFill>
                  <a:schemeClr val="bg1"/>
                </a:solidFill>
                <a:effectLst/>
                <a:uLnTx/>
                <a:uFillTx/>
                <a:latin typeface="+mn-ea"/>
                <a:ea typeface="+mn-ea"/>
                <a:cs typeface="+mn-cs"/>
              </a:rPr>
              <a:t>在线采集</a:t>
            </a:r>
            <a:endParaRPr kumimoji="0" lang="zh-CN" altLang="en-US" sz="1200" i="0" u="none" strike="noStrike" kern="0" cap="none" spc="0" normalizeH="0" baseline="0" noProof="0" smtClean="0">
              <a:ln>
                <a:noFill/>
              </a:ln>
              <a:solidFill>
                <a:schemeClr val="bg1"/>
              </a:solidFill>
              <a:effectLst/>
              <a:uLnTx/>
              <a:uFillTx/>
              <a:latin typeface="+mn-ea"/>
              <a:ea typeface="+mn-ea"/>
              <a:cs typeface="+mn-cs"/>
            </a:endParaRPr>
          </a:p>
        </p:txBody>
      </p:sp>
      <p:sp>
        <p:nvSpPr>
          <p:cNvPr id="110" name="圆角矩形 109"/>
          <p:cNvSpPr/>
          <p:nvPr/>
        </p:nvSpPr>
        <p:spPr>
          <a:xfrm>
            <a:off x="1152513" y="2367288"/>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solidFill>
                  <a:schemeClr val="bg1"/>
                </a:solidFill>
                <a:effectLst/>
                <a:uLnTx/>
                <a:uFillTx/>
                <a:latin typeface="+mn-ea"/>
                <a:ea typeface="+mn-ea"/>
                <a:cs typeface="+mn-cs"/>
              </a:rPr>
              <a:t>离线采集</a:t>
            </a:r>
            <a:endParaRPr kumimoji="0" lang="zh-CN" altLang="en-US" sz="1200" i="0" u="none" strike="noStrike" kern="0" cap="none" spc="0" normalizeH="0" baseline="0" noProof="0" dirty="0" smtClean="0">
              <a:ln>
                <a:noFill/>
              </a:ln>
              <a:solidFill>
                <a:schemeClr val="bg1"/>
              </a:solidFill>
              <a:effectLst/>
              <a:uLnTx/>
              <a:uFillTx/>
              <a:latin typeface="+mn-ea"/>
              <a:ea typeface="+mn-ea"/>
              <a:cs typeface="+mn-cs"/>
            </a:endParaRPr>
          </a:p>
        </p:txBody>
      </p:sp>
      <p:sp>
        <p:nvSpPr>
          <p:cNvPr id="111" name="圆角矩形 110"/>
          <p:cNvSpPr/>
          <p:nvPr/>
        </p:nvSpPr>
        <p:spPr>
          <a:xfrm>
            <a:off x="2263105" y="2268734"/>
            <a:ext cx="821826" cy="388620"/>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rgbClr val="1D1D1A"/>
                </a:solidFill>
                <a:effectLst/>
                <a:uLnTx/>
                <a:uFillTx/>
                <a:latin typeface="+mn-ea"/>
                <a:ea typeface="+mn-ea"/>
                <a:cs typeface="+mn-cs"/>
              </a:rPr>
              <a:t>预处理</a:t>
            </a:r>
            <a:endParaRPr kumimoji="0" lang="zh-CN" altLang="en-US" sz="1200" b="1" i="0" u="none" strike="noStrike" kern="0" cap="none" spc="0" normalizeH="0" baseline="0" noProof="0" dirty="0" smtClean="0">
              <a:ln>
                <a:noFill/>
              </a:ln>
              <a:solidFill>
                <a:srgbClr val="1D1D1A"/>
              </a:solidFill>
              <a:effectLst/>
              <a:uLnTx/>
              <a:uFillTx/>
              <a:latin typeface="+mn-ea"/>
              <a:ea typeface="+mn-ea"/>
              <a:cs typeface="+mn-cs"/>
            </a:endParaRPr>
          </a:p>
        </p:txBody>
      </p:sp>
      <p:sp>
        <p:nvSpPr>
          <p:cNvPr id="112" name="圆角矩形 111"/>
          <p:cNvSpPr/>
          <p:nvPr/>
        </p:nvSpPr>
        <p:spPr>
          <a:xfrm>
            <a:off x="3326130" y="2270760"/>
            <a:ext cx="1177290" cy="1025171"/>
          </a:xfrm>
          <a:prstGeom prst="roundRect">
            <a:avLst>
              <a:gd name="adj" fmla="val 12725"/>
            </a:avLst>
          </a:prstGeom>
          <a:solidFill>
            <a:srgbClr val="F4A100">
              <a:lumMod val="60000"/>
              <a:lumOff val="40000"/>
            </a:srgb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融合计费</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cxnSp>
        <p:nvCxnSpPr>
          <p:cNvPr id="114" name="直接连接符 113"/>
          <p:cNvCxnSpPr>
            <a:stCxn id="111" idx="3"/>
          </p:cNvCxnSpPr>
          <p:nvPr/>
        </p:nvCxnSpPr>
        <p:spPr>
          <a:xfrm>
            <a:off x="3084931" y="2463044"/>
            <a:ext cx="471102" cy="0"/>
          </a:xfrm>
          <a:prstGeom prst="line">
            <a:avLst/>
          </a:prstGeom>
          <a:noFill/>
          <a:ln w="28575" cap="flat" cmpd="sng" algn="ctr">
            <a:solidFill>
              <a:srgbClr val="FFFFFF"/>
            </a:solidFill>
            <a:prstDash val="solid"/>
            <a:miter lim="800000"/>
          </a:ln>
          <a:effectLst/>
        </p:spPr>
      </p:cxnSp>
      <p:cxnSp>
        <p:nvCxnSpPr>
          <p:cNvPr id="115" name="直接连接符 114"/>
          <p:cNvCxnSpPr>
            <a:stCxn id="109" idx="3"/>
          </p:cNvCxnSpPr>
          <p:nvPr/>
        </p:nvCxnSpPr>
        <p:spPr>
          <a:xfrm>
            <a:off x="2130053" y="3134912"/>
            <a:ext cx="1753980" cy="0"/>
          </a:xfrm>
          <a:prstGeom prst="line">
            <a:avLst/>
          </a:prstGeom>
          <a:noFill/>
          <a:ln w="28575" cap="flat" cmpd="sng" algn="ctr">
            <a:solidFill>
              <a:srgbClr val="FFFFFF"/>
            </a:solidFill>
            <a:prstDash val="solid"/>
            <a:miter lim="800000"/>
          </a:ln>
          <a:effectLst/>
        </p:spPr>
      </p:cxnSp>
      <p:sp>
        <p:nvSpPr>
          <p:cNvPr id="116" name="文本框 115"/>
          <p:cNvSpPr txBox="1"/>
          <p:nvPr/>
        </p:nvSpPr>
        <p:spPr>
          <a:xfrm>
            <a:off x="2216328" y="2668890"/>
            <a:ext cx="455574" cy="528350"/>
          </a:xfrm>
          <a:prstGeom prst="rect">
            <a:avLst/>
          </a:prstGeom>
          <a:noFill/>
        </p:spPr>
        <p:txBody>
          <a:bodyPr wrap="none" rtlCol="0">
            <a:spAutoFit/>
          </a:bodyPr>
          <a:lstStyle/>
          <a:p>
            <a:pPr defTabSz="914400" fontAlgn="auto">
              <a:lnSpc>
                <a:spcPts val="3440"/>
              </a:lnSpc>
              <a:spcBef>
                <a:spcPts val="0"/>
              </a:spcBef>
              <a:spcAft>
                <a:spcPts val="0"/>
              </a:spcAft>
            </a:pPr>
            <a:r>
              <a:rPr lang="en-US" altLang="zh-CN" sz="1200" smtClean="0">
                <a:solidFill>
                  <a:srgbClr val="FFFFFF"/>
                </a:solidFill>
                <a:latin typeface="+mn-ea"/>
                <a:ea typeface="+mn-ea"/>
              </a:rPr>
              <a:t>Dcc</a:t>
            </a:r>
            <a:endParaRPr lang="zh-CN" altLang="en-US" sz="1200" dirty="0" smtClean="0">
              <a:solidFill>
                <a:srgbClr val="FFFFFF"/>
              </a:solidFill>
              <a:latin typeface="+mn-ea"/>
              <a:ea typeface="+mn-ea"/>
            </a:endParaRPr>
          </a:p>
        </p:txBody>
      </p:sp>
      <p:sp>
        <p:nvSpPr>
          <p:cNvPr id="118" name="流程图: 磁盘 117"/>
          <p:cNvSpPr/>
          <p:nvPr/>
        </p:nvSpPr>
        <p:spPr>
          <a:xfrm>
            <a:off x="2216328" y="1537457"/>
            <a:ext cx="1040130" cy="342314"/>
          </a:xfrm>
          <a:prstGeom prst="flowChartMagneticDisk">
            <a:avLst/>
          </a:prstGeom>
          <a:solidFill>
            <a:srgbClr val="FFFFFF"/>
          </a:solidFill>
          <a:ln w="12700" cap="flat" cmpd="sng" algn="ctr">
            <a:solidFill>
              <a:srgbClr val="1D1D1A">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内存库</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sp>
        <p:nvSpPr>
          <p:cNvPr id="119" name="矩形 118"/>
          <p:cNvSpPr/>
          <p:nvPr/>
        </p:nvSpPr>
        <p:spPr>
          <a:xfrm>
            <a:off x="3506895" y="2618898"/>
            <a:ext cx="811719" cy="261322"/>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smtClean="0">
                <a:ln>
                  <a:noFill/>
                </a:ln>
                <a:solidFill>
                  <a:srgbClr val="1D1D1A"/>
                </a:solidFill>
                <a:effectLst/>
                <a:uLnTx/>
                <a:uFillTx/>
                <a:latin typeface="+mn-ea"/>
                <a:ea typeface="+mn-ea"/>
                <a:cs typeface="+mn-cs"/>
              </a:rPr>
              <a:t>在线计费</a:t>
            </a:r>
            <a:endParaRPr kumimoji="0" lang="zh-CN" altLang="en-US" sz="1200" b="0" i="0" u="none" strike="noStrike" kern="0" cap="none" spc="0" normalizeH="0" baseline="0" noProof="0" smtClean="0">
              <a:ln>
                <a:noFill/>
              </a:ln>
              <a:solidFill>
                <a:srgbClr val="1D1D1A"/>
              </a:solidFill>
              <a:effectLst/>
              <a:uLnTx/>
              <a:uFillTx/>
              <a:latin typeface="+mn-ea"/>
              <a:ea typeface="+mn-ea"/>
              <a:cs typeface="+mn-cs"/>
            </a:endParaRPr>
          </a:p>
        </p:txBody>
      </p:sp>
      <p:sp>
        <p:nvSpPr>
          <p:cNvPr id="120" name="矩形 119"/>
          <p:cNvSpPr/>
          <p:nvPr/>
        </p:nvSpPr>
        <p:spPr>
          <a:xfrm>
            <a:off x="3506894" y="2895449"/>
            <a:ext cx="811719" cy="261322"/>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smtClean="0">
                <a:ln>
                  <a:noFill/>
                </a:ln>
                <a:solidFill>
                  <a:srgbClr val="1D1D1A"/>
                </a:solidFill>
                <a:effectLst/>
                <a:uLnTx/>
                <a:uFillTx/>
                <a:latin typeface="+mn-ea"/>
                <a:ea typeface="+mn-ea"/>
                <a:cs typeface="+mn-cs"/>
              </a:rPr>
              <a:t>离线计费</a:t>
            </a:r>
            <a:endParaRPr kumimoji="0" lang="zh-CN" altLang="en-US" sz="1200" b="0" i="0" u="none" strike="noStrike" kern="0" cap="none" spc="0" normalizeH="0" baseline="0" noProof="0" smtClean="0">
              <a:ln>
                <a:noFill/>
              </a:ln>
              <a:solidFill>
                <a:srgbClr val="1D1D1A"/>
              </a:solidFill>
              <a:effectLst/>
              <a:uLnTx/>
              <a:uFillTx/>
              <a:latin typeface="+mn-ea"/>
              <a:ea typeface="+mn-ea"/>
              <a:cs typeface="+mn-cs"/>
            </a:endParaRPr>
          </a:p>
        </p:txBody>
      </p:sp>
      <p:sp>
        <p:nvSpPr>
          <p:cNvPr id="121" name="圆角矩形 120"/>
          <p:cNvSpPr/>
          <p:nvPr/>
        </p:nvSpPr>
        <p:spPr>
          <a:xfrm>
            <a:off x="5113162" y="2278559"/>
            <a:ext cx="1282878" cy="1025171"/>
          </a:xfrm>
          <a:prstGeom prst="roundRect">
            <a:avLst>
              <a:gd name="adj" fmla="val 12725"/>
            </a:avLst>
          </a:prstGeom>
          <a:solidFill>
            <a:srgbClr val="FFFFF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综合帐务</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sp>
        <p:nvSpPr>
          <p:cNvPr id="122" name="流程图: 磁盘 121"/>
          <p:cNvSpPr/>
          <p:nvPr/>
        </p:nvSpPr>
        <p:spPr>
          <a:xfrm>
            <a:off x="5072202" y="1537457"/>
            <a:ext cx="1040130" cy="342314"/>
          </a:xfrm>
          <a:prstGeom prst="flowChartMagneticDisk">
            <a:avLst/>
          </a:prstGeom>
          <a:solidFill>
            <a:srgbClr val="FFFFFF"/>
          </a:solidFill>
          <a:ln w="12700" cap="flat" cmpd="sng" algn="ctr">
            <a:solidFill>
              <a:srgbClr val="1D1D1A">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帐务物理库</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sp>
        <p:nvSpPr>
          <p:cNvPr id="123" name="流程图: 磁盘 122"/>
          <p:cNvSpPr/>
          <p:nvPr/>
        </p:nvSpPr>
        <p:spPr>
          <a:xfrm>
            <a:off x="3644265" y="1537457"/>
            <a:ext cx="1040130" cy="342314"/>
          </a:xfrm>
          <a:prstGeom prst="flowChartMagneticDisk">
            <a:avLst/>
          </a:prstGeom>
          <a:solidFill>
            <a:srgbClr val="FFFFFF"/>
          </a:solidFill>
          <a:ln w="12700" cap="flat" cmpd="sng" algn="ctr">
            <a:solidFill>
              <a:srgbClr val="1D1D1A">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计费物理库</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cxnSp>
        <p:nvCxnSpPr>
          <p:cNvPr id="124" name="肘形连接符 123"/>
          <p:cNvCxnSpPr>
            <a:stCxn id="122" idx="3"/>
            <a:endCxn id="121" idx="0"/>
          </p:cNvCxnSpPr>
          <p:nvPr/>
        </p:nvCxnSpPr>
        <p:spPr>
          <a:xfrm rot="16200000" flipH="1">
            <a:off x="5474040" y="1997998"/>
            <a:ext cx="398788" cy="162334"/>
          </a:xfrm>
          <a:prstGeom prst="bentConnector3">
            <a:avLst/>
          </a:prstGeom>
          <a:noFill/>
          <a:ln w="6350" cap="flat" cmpd="sng" algn="ctr">
            <a:solidFill>
              <a:srgbClr val="FFC000"/>
            </a:solidFill>
            <a:prstDash val="solid"/>
            <a:miter lim="800000"/>
          </a:ln>
          <a:effectLst/>
        </p:spPr>
      </p:cxnSp>
      <p:cxnSp>
        <p:nvCxnSpPr>
          <p:cNvPr id="125" name="肘形连接符 124"/>
          <p:cNvCxnSpPr>
            <a:stCxn id="123" idx="3"/>
            <a:endCxn id="112" idx="0"/>
          </p:cNvCxnSpPr>
          <p:nvPr/>
        </p:nvCxnSpPr>
        <p:spPr>
          <a:xfrm rot="5400000">
            <a:off x="3844059" y="1950488"/>
            <a:ext cx="390989" cy="249555"/>
          </a:xfrm>
          <a:prstGeom prst="bentConnector3">
            <a:avLst/>
          </a:prstGeom>
          <a:noFill/>
          <a:ln w="6350" cap="flat" cmpd="sng" algn="ctr">
            <a:solidFill>
              <a:srgbClr val="FFC000"/>
            </a:solidFill>
            <a:prstDash val="solid"/>
            <a:miter lim="800000"/>
          </a:ln>
          <a:effectLst/>
        </p:spPr>
      </p:cxnSp>
      <p:cxnSp>
        <p:nvCxnSpPr>
          <p:cNvPr id="126" name="肘形连接符 125"/>
          <p:cNvCxnSpPr>
            <a:stCxn id="118" idx="3"/>
            <a:endCxn id="121" idx="0"/>
          </p:cNvCxnSpPr>
          <p:nvPr/>
        </p:nvCxnSpPr>
        <p:spPr>
          <a:xfrm rot="16200000" flipH="1">
            <a:off x="4046103" y="570061"/>
            <a:ext cx="398788" cy="3018208"/>
          </a:xfrm>
          <a:prstGeom prst="bentConnector3">
            <a:avLst>
              <a:gd name="adj1" fmla="val 50000"/>
            </a:avLst>
          </a:prstGeom>
          <a:noFill/>
          <a:ln w="6350" cap="flat" cmpd="sng" algn="ctr">
            <a:solidFill>
              <a:srgbClr val="FFC000"/>
            </a:solidFill>
            <a:prstDash val="solid"/>
            <a:miter lim="800000"/>
          </a:ln>
          <a:effectLst/>
        </p:spPr>
      </p:cxnSp>
      <p:sp>
        <p:nvSpPr>
          <p:cNvPr id="127" name="矩形 126"/>
          <p:cNvSpPr/>
          <p:nvPr/>
        </p:nvSpPr>
        <p:spPr>
          <a:xfrm>
            <a:off x="5215620" y="2628392"/>
            <a:ext cx="828138" cy="241709"/>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1D1D1A"/>
                </a:solidFill>
                <a:effectLst/>
                <a:uLnTx/>
                <a:uFillTx/>
                <a:latin typeface="+mn-ea"/>
                <a:ea typeface="+mn-ea"/>
                <a:cs typeface="+mn-cs"/>
              </a:rPr>
              <a:t>出账</a:t>
            </a:r>
            <a:endParaRPr kumimoji="0" lang="zh-CN" altLang="en-US" sz="1200" b="0" i="0" u="none" strike="noStrike" kern="0" cap="none" spc="0" normalizeH="0" baseline="0" noProof="0" dirty="0" smtClean="0">
              <a:ln>
                <a:noFill/>
              </a:ln>
              <a:solidFill>
                <a:srgbClr val="1D1D1A"/>
              </a:solidFill>
              <a:effectLst/>
              <a:uLnTx/>
              <a:uFillTx/>
              <a:latin typeface="+mn-ea"/>
              <a:ea typeface="+mn-ea"/>
              <a:cs typeface="+mn-cs"/>
            </a:endParaRPr>
          </a:p>
        </p:txBody>
      </p:sp>
      <p:sp>
        <p:nvSpPr>
          <p:cNvPr id="128" name="矩形 127"/>
          <p:cNvSpPr/>
          <p:nvPr/>
        </p:nvSpPr>
        <p:spPr>
          <a:xfrm>
            <a:off x="5215619" y="2904943"/>
            <a:ext cx="828138" cy="241709"/>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smtClean="0">
                <a:ln>
                  <a:noFill/>
                </a:ln>
                <a:solidFill>
                  <a:srgbClr val="1D1D1A"/>
                </a:solidFill>
                <a:effectLst/>
                <a:uLnTx/>
                <a:uFillTx/>
                <a:latin typeface="+mn-ea"/>
                <a:ea typeface="+mn-ea"/>
                <a:cs typeface="+mn-cs"/>
              </a:rPr>
              <a:t>账单管理</a:t>
            </a:r>
            <a:endParaRPr kumimoji="0" lang="zh-CN" altLang="en-US" sz="1200" b="0" i="0" u="none" strike="noStrike" kern="0" cap="none" spc="0" normalizeH="0" baseline="0" noProof="0" smtClean="0">
              <a:ln>
                <a:noFill/>
              </a:ln>
              <a:solidFill>
                <a:srgbClr val="1D1D1A"/>
              </a:solidFill>
              <a:effectLst/>
              <a:uLnTx/>
              <a:uFillTx/>
              <a:latin typeface="+mn-ea"/>
              <a:ea typeface="+mn-ea"/>
              <a:cs typeface="+mn-cs"/>
            </a:endParaRPr>
          </a:p>
        </p:txBody>
      </p:sp>
      <p:sp>
        <p:nvSpPr>
          <p:cNvPr id="129" name="圆角矩形 128"/>
          <p:cNvSpPr/>
          <p:nvPr/>
        </p:nvSpPr>
        <p:spPr>
          <a:xfrm>
            <a:off x="2357823" y="4583363"/>
            <a:ext cx="994410" cy="388620"/>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结算处理</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sp>
        <p:nvSpPr>
          <p:cNvPr id="130" name="圆角矩形 129"/>
          <p:cNvSpPr/>
          <p:nvPr/>
        </p:nvSpPr>
        <p:spPr>
          <a:xfrm>
            <a:off x="3610847" y="4583363"/>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FFFFFF"/>
                </a:solidFill>
                <a:effectLst/>
                <a:uLnTx/>
                <a:uFillTx/>
                <a:latin typeface="+mn-ea"/>
                <a:ea typeface="+mn-ea"/>
                <a:cs typeface="+mn-cs"/>
              </a:rPr>
              <a:t>信控处理</a:t>
            </a:r>
            <a:endParaRPr kumimoji="0" lang="zh-CN" altLang="en-US" sz="1200" b="1" i="0" u="none" strike="noStrike" kern="0" cap="none" spc="0" normalizeH="0" baseline="0" noProof="0" smtClean="0">
              <a:ln>
                <a:noFill/>
              </a:ln>
              <a:solidFill>
                <a:srgbClr val="FFFFFF"/>
              </a:solidFill>
              <a:effectLst/>
              <a:uLnTx/>
              <a:uFillTx/>
              <a:latin typeface="+mn-ea"/>
              <a:ea typeface="+mn-ea"/>
              <a:cs typeface="+mn-cs"/>
            </a:endParaRPr>
          </a:p>
        </p:txBody>
      </p:sp>
      <p:sp>
        <p:nvSpPr>
          <p:cNvPr id="131" name="圆角矩形 130"/>
          <p:cNvSpPr/>
          <p:nvPr/>
        </p:nvSpPr>
        <p:spPr>
          <a:xfrm>
            <a:off x="5130513" y="4583363"/>
            <a:ext cx="1166253" cy="415708"/>
          </a:xfrm>
          <a:prstGeom prst="roundRect">
            <a:avLst>
              <a:gd name="adj" fmla="val 12725"/>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smtClean="0">
                <a:ln>
                  <a:noFill/>
                </a:ln>
                <a:solidFill>
                  <a:srgbClr val="FFFFFF"/>
                </a:solidFill>
                <a:effectLst/>
                <a:uLnTx/>
                <a:uFillTx/>
                <a:latin typeface="+mn-ea"/>
                <a:ea typeface="+mn-ea"/>
                <a:cs typeface="+mn-cs"/>
              </a:rPr>
              <a:t>账务管理</a:t>
            </a:r>
            <a:endParaRPr kumimoji="0" lang="zh-CN" altLang="en-US" sz="1200" b="1" i="0" u="none" strike="noStrike" kern="0" cap="none" spc="0" normalizeH="0" baseline="0" noProof="0" smtClean="0">
              <a:ln>
                <a:noFill/>
              </a:ln>
              <a:solidFill>
                <a:srgbClr val="FFFFFF"/>
              </a:solidFill>
              <a:effectLst/>
              <a:uLnTx/>
              <a:uFillTx/>
              <a:latin typeface="+mn-ea"/>
              <a:ea typeface="+mn-ea"/>
              <a:cs typeface="+mn-cs"/>
            </a:endParaRPr>
          </a:p>
        </p:txBody>
      </p:sp>
      <p:cxnSp>
        <p:nvCxnSpPr>
          <p:cNvPr id="132" name="直接连接符 131"/>
          <p:cNvCxnSpPr>
            <a:stCxn id="121" idx="2"/>
            <a:endCxn id="131" idx="0"/>
          </p:cNvCxnSpPr>
          <p:nvPr/>
        </p:nvCxnSpPr>
        <p:spPr>
          <a:xfrm flipH="1">
            <a:off x="5713640" y="3303730"/>
            <a:ext cx="40961" cy="1279633"/>
          </a:xfrm>
          <a:prstGeom prst="line">
            <a:avLst/>
          </a:prstGeom>
          <a:noFill/>
          <a:ln w="28575" cap="flat" cmpd="sng" algn="ctr">
            <a:solidFill>
              <a:srgbClr val="FFFFFF"/>
            </a:solidFill>
            <a:prstDash val="solid"/>
            <a:miter lim="800000"/>
          </a:ln>
          <a:effectLst/>
        </p:spPr>
      </p:cxnSp>
      <p:sp>
        <p:nvSpPr>
          <p:cNvPr id="133" name="圆角矩形 132"/>
          <p:cNvSpPr/>
          <p:nvPr/>
        </p:nvSpPr>
        <p:spPr>
          <a:xfrm>
            <a:off x="3905948" y="3539312"/>
            <a:ext cx="1166253" cy="415708"/>
          </a:xfrm>
          <a:prstGeom prst="roundRect">
            <a:avLst>
              <a:gd name="adj" fmla="val 12725"/>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smtClean="0">
                <a:ln>
                  <a:noFill/>
                </a:ln>
                <a:solidFill>
                  <a:srgbClr val="FFFFFF"/>
                </a:solidFill>
                <a:effectLst/>
                <a:uLnTx/>
                <a:uFillTx/>
                <a:latin typeface="+mn-ea"/>
                <a:ea typeface="+mn-ea"/>
                <a:cs typeface="+mn-cs"/>
              </a:rPr>
              <a:t>BDS</a:t>
            </a:r>
            <a:endParaRPr kumimoji="0" lang="zh-CN" altLang="en-US" sz="1200" b="1" i="0" u="none" strike="noStrike" kern="0" cap="none" spc="0" normalizeH="0" baseline="0" noProof="0" smtClean="0">
              <a:ln>
                <a:noFill/>
              </a:ln>
              <a:solidFill>
                <a:srgbClr val="FFFFFF"/>
              </a:solidFill>
              <a:effectLst/>
              <a:uLnTx/>
              <a:uFillTx/>
              <a:latin typeface="+mn-ea"/>
              <a:ea typeface="+mn-ea"/>
              <a:cs typeface="+mn-cs"/>
            </a:endParaRPr>
          </a:p>
        </p:txBody>
      </p:sp>
      <p:sp>
        <p:nvSpPr>
          <p:cNvPr id="134" name="流程图: 磁盘 133"/>
          <p:cNvSpPr/>
          <p:nvPr/>
        </p:nvSpPr>
        <p:spPr>
          <a:xfrm>
            <a:off x="3969009" y="3974158"/>
            <a:ext cx="1040130" cy="342314"/>
          </a:xfrm>
          <a:prstGeom prst="flowChartMagneticDisk">
            <a:avLst/>
          </a:prstGeom>
          <a:solidFill>
            <a:srgbClr val="FFFFFF"/>
          </a:solidFill>
          <a:ln w="12700" cap="flat" cmpd="sng" algn="ctr">
            <a:solidFill>
              <a:srgbClr val="1D1D1A">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smtClean="0">
                <a:ln>
                  <a:noFill/>
                </a:ln>
                <a:solidFill>
                  <a:srgbClr val="1D1D1A"/>
                </a:solidFill>
                <a:effectLst/>
                <a:uLnTx/>
                <a:uFillTx/>
                <a:latin typeface="+mn-ea"/>
                <a:ea typeface="+mn-ea"/>
                <a:cs typeface="+mn-cs"/>
              </a:rPr>
              <a:t>BDS</a:t>
            </a:r>
            <a:r>
              <a:rPr kumimoji="0" lang="zh-CN" altLang="en-US" sz="1200" b="1" i="0" u="none" strike="noStrike" kern="0" cap="none" spc="0" normalizeH="0" baseline="0" noProof="0" smtClean="0">
                <a:ln>
                  <a:noFill/>
                </a:ln>
                <a:solidFill>
                  <a:srgbClr val="1D1D1A"/>
                </a:solidFill>
                <a:effectLst/>
                <a:uLnTx/>
                <a:uFillTx/>
                <a:latin typeface="+mn-ea"/>
                <a:ea typeface="+mn-ea"/>
                <a:cs typeface="+mn-cs"/>
              </a:rPr>
              <a:t>物理库</a:t>
            </a:r>
            <a:endParaRPr kumimoji="0" lang="zh-CN" altLang="en-US" sz="1200" b="1" i="0" u="none" strike="noStrike" kern="0" cap="none" spc="0" normalizeH="0" baseline="0" noProof="0" smtClean="0">
              <a:ln>
                <a:noFill/>
              </a:ln>
              <a:solidFill>
                <a:srgbClr val="1D1D1A"/>
              </a:solidFill>
              <a:effectLst/>
              <a:uLnTx/>
              <a:uFillTx/>
              <a:latin typeface="+mn-ea"/>
              <a:ea typeface="+mn-ea"/>
              <a:cs typeface="+mn-cs"/>
            </a:endParaRPr>
          </a:p>
        </p:txBody>
      </p:sp>
      <p:cxnSp>
        <p:nvCxnSpPr>
          <p:cNvPr id="135" name="肘形连接符 134"/>
          <p:cNvCxnSpPr>
            <a:stCxn id="133" idx="3"/>
          </p:cNvCxnSpPr>
          <p:nvPr/>
        </p:nvCxnSpPr>
        <p:spPr>
          <a:xfrm>
            <a:off x="5072201" y="3747166"/>
            <a:ext cx="402769" cy="836197"/>
          </a:xfrm>
          <a:prstGeom prst="bentConnector2">
            <a:avLst/>
          </a:prstGeom>
          <a:noFill/>
          <a:ln w="6350" cap="flat" cmpd="sng" algn="ctr">
            <a:solidFill>
              <a:srgbClr val="FFC000"/>
            </a:solidFill>
            <a:prstDash val="solid"/>
            <a:miter lim="800000"/>
          </a:ln>
          <a:effectLst/>
        </p:spPr>
      </p:cxnSp>
      <p:cxnSp>
        <p:nvCxnSpPr>
          <p:cNvPr id="136" name="肘形连接符 135"/>
          <p:cNvCxnSpPr>
            <a:stCxn id="121" idx="1"/>
          </p:cNvCxnSpPr>
          <p:nvPr/>
        </p:nvCxnSpPr>
        <p:spPr>
          <a:xfrm rot="10800000" flipV="1">
            <a:off x="4807270" y="2791145"/>
            <a:ext cx="305892" cy="747046"/>
          </a:xfrm>
          <a:prstGeom prst="bentConnector2">
            <a:avLst/>
          </a:prstGeom>
          <a:noFill/>
          <a:ln w="6350" cap="flat" cmpd="sng" algn="ctr">
            <a:solidFill>
              <a:srgbClr val="FFC000"/>
            </a:solidFill>
            <a:prstDash val="solid"/>
            <a:miter lim="800000"/>
          </a:ln>
          <a:effectLst/>
        </p:spPr>
      </p:cxnSp>
      <p:cxnSp>
        <p:nvCxnSpPr>
          <p:cNvPr id="137" name="肘形连接符 136"/>
          <p:cNvCxnSpPr>
            <a:stCxn id="112" idx="2"/>
            <a:endCxn id="133" idx="0"/>
          </p:cNvCxnSpPr>
          <p:nvPr/>
        </p:nvCxnSpPr>
        <p:spPr>
          <a:xfrm rot="16200000" flipH="1">
            <a:off x="4080235" y="3130471"/>
            <a:ext cx="243381" cy="574300"/>
          </a:xfrm>
          <a:prstGeom prst="bentConnector3">
            <a:avLst/>
          </a:prstGeom>
          <a:noFill/>
          <a:ln w="6350" cap="flat" cmpd="sng" algn="ctr">
            <a:solidFill>
              <a:srgbClr val="FFC000"/>
            </a:solidFill>
            <a:prstDash val="solid"/>
            <a:miter lim="800000"/>
          </a:ln>
          <a:effectLst/>
        </p:spPr>
      </p:cxnSp>
      <p:cxnSp>
        <p:nvCxnSpPr>
          <p:cNvPr id="138" name="直接连接符 137"/>
          <p:cNvCxnSpPr>
            <a:stCxn id="131" idx="1"/>
            <a:endCxn id="130" idx="3"/>
          </p:cNvCxnSpPr>
          <p:nvPr/>
        </p:nvCxnSpPr>
        <p:spPr>
          <a:xfrm flipH="1" flipV="1">
            <a:off x="4605257" y="4777673"/>
            <a:ext cx="525256" cy="13544"/>
          </a:xfrm>
          <a:prstGeom prst="line">
            <a:avLst/>
          </a:prstGeom>
          <a:noFill/>
          <a:ln w="28575" cap="flat" cmpd="sng" algn="ctr">
            <a:solidFill>
              <a:srgbClr val="FFFFFF"/>
            </a:solidFill>
            <a:prstDash val="solid"/>
            <a:miter lim="800000"/>
          </a:ln>
          <a:effectLst/>
        </p:spPr>
      </p:cxnSp>
      <p:sp>
        <p:nvSpPr>
          <p:cNvPr id="139" name="圆角矩形 138"/>
          <p:cNvSpPr/>
          <p:nvPr/>
        </p:nvSpPr>
        <p:spPr>
          <a:xfrm>
            <a:off x="1135643" y="4607735"/>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smtClean="0">
                <a:ln>
                  <a:noFill/>
                </a:ln>
                <a:solidFill>
                  <a:schemeClr val="bg1"/>
                </a:solidFill>
                <a:effectLst/>
                <a:uLnTx/>
                <a:uFillTx/>
                <a:latin typeface="+mn-ea"/>
                <a:ea typeface="+mn-ea"/>
                <a:cs typeface="+mn-cs"/>
              </a:rPr>
              <a:t>综合查询</a:t>
            </a:r>
            <a:endParaRPr kumimoji="0" lang="zh-CN" altLang="en-US" sz="1200" i="0" u="none" strike="noStrike" kern="0" cap="none" spc="0" normalizeH="0" baseline="0" noProof="0" dirty="0" smtClean="0">
              <a:ln>
                <a:noFill/>
              </a:ln>
              <a:solidFill>
                <a:schemeClr val="bg1"/>
              </a:solidFill>
              <a:effectLst/>
              <a:uLnTx/>
              <a:uFillTx/>
              <a:latin typeface="+mn-ea"/>
              <a:ea typeface="+mn-ea"/>
              <a:cs typeface="+mn-cs"/>
            </a:endParaRPr>
          </a:p>
        </p:txBody>
      </p:sp>
      <p:sp>
        <p:nvSpPr>
          <p:cNvPr id="140" name="圆角矩形 139"/>
          <p:cNvSpPr/>
          <p:nvPr/>
        </p:nvSpPr>
        <p:spPr>
          <a:xfrm>
            <a:off x="1135643" y="3503883"/>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smtClean="0">
                <a:ln>
                  <a:noFill/>
                </a:ln>
                <a:solidFill>
                  <a:schemeClr val="bg1"/>
                </a:solidFill>
                <a:effectLst/>
                <a:uLnTx/>
                <a:uFillTx/>
                <a:latin typeface="+mn-ea"/>
                <a:ea typeface="+mn-ea"/>
                <a:cs typeface="+mn-cs"/>
              </a:rPr>
              <a:t>产品</a:t>
            </a:r>
            <a:r>
              <a:rPr kumimoji="0" lang="en-US" altLang="zh-CN" sz="1200" i="0" u="none" strike="noStrike" kern="0" cap="none" spc="0" normalizeH="0" baseline="0" noProof="0" smtClean="0">
                <a:ln>
                  <a:noFill/>
                </a:ln>
                <a:solidFill>
                  <a:schemeClr val="bg1"/>
                </a:solidFill>
                <a:effectLst/>
                <a:uLnTx/>
                <a:uFillTx/>
                <a:latin typeface="+mn-ea"/>
                <a:ea typeface="+mn-ea"/>
                <a:cs typeface="+mn-cs"/>
              </a:rPr>
              <a:t>&amp;</a:t>
            </a:r>
            <a:r>
              <a:rPr kumimoji="0" lang="zh-CN" altLang="en-US" sz="1200" i="0" u="none" strike="noStrike" kern="0" cap="none" spc="0" normalizeH="0" baseline="0" noProof="0" smtClean="0">
                <a:ln>
                  <a:noFill/>
                </a:ln>
                <a:solidFill>
                  <a:schemeClr val="bg1"/>
                </a:solidFill>
                <a:effectLst/>
                <a:uLnTx/>
                <a:uFillTx/>
                <a:latin typeface="+mn-ea"/>
                <a:ea typeface="+mn-ea"/>
                <a:cs typeface="+mn-cs"/>
              </a:rPr>
              <a:t>定价</a:t>
            </a:r>
            <a:endParaRPr kumimoji="0" lang="zh-CN" altLang="en-US" sz="1200" i="0" u="none" strike="noStrike" kern="0" cap="none" spc="0" normalizeH="0" baseline="0" noProof="0" smtClean="0">
              <a:ln>
                <a:noFill/>
              </a:ln>
              <a:solidFill>
                <a:schemeClr val="bg1"/>
              </a:solidFill>
              <a:effectLst/>
              <a:uLnTx/>
              <a:uFillTx/>
              <a:latin typeface="+mn-ea"/>
              <a:ea typeface="+mn-ea"/>
              <a:cs typeface="+mn-cs"/>
            </a:endParaRPr>
          </a:p>
        </p:txBody>
      </p:sp>
      <p:sp>
        <p:nvSpPr>
          <p:cNvPr id="141" name="圆角矩形 140"/>
          <p:cNvSpPr/>
          <p:nvPr/>
        </p:nvSpPr>
        <p:spPr>
          <a:xfrm>
            <a:off x="1135643" y="4067164"/>
            <a:ext cx="994410" cy="38862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smtClean="0">
                <a:ln>
                  <a:noFill/>
                </a:ln>
                <a:solidFill>
                  <a:schemeClr val="bg1"/>
                </a:solidFill>
                <a:effectLst/>
                <a:uLnTx/>
                <a:uFillTx/>
                <a:latin typeface="+mn-ea"/>
                <a:ea typeface="+mn-ea"/>
                <a:cs typeface="+mn-cs"/>
              </a:rPr>
              <a:t>系统管理</a:t>
            </a:r>
            <a:endParaRPr kumimoji="0" lang="zh-CN" altLang="en-US" sz="1200" i="0" u="none" strike="noStrike" kern="0" cap="none" spc="0" normalizeH="0" baseline="0" noProof="0" smtClean="0">
              <a:ln>
                <a:noFill/>
              </a:ln>
              <a:solidFill>
                <a:schemeClr val="bg1"/>
              </a:solidFill>
              <a:effectLst/>
              <a:uLnTx/>
              <a:uFillTx/>
              <a:latin typeface="+mn-ea"/>
              <a:ea typeface="+mn-ea"/>
              <a:cs typeface="+mn-cs"/>
            </a:endParaRPr>
          </a:p>
        </p:txBody>
      </p:sp>
      <p:cxnSp>
        <p:nvCxnSpPr>
          <p:cNvPr id="142" name="肘形连接符 141"/>
          <p:cNvCxnSpPr>
            <a:endCxn id="129" idx="0"/>
          </p:cNvCxnSpPr>
          <p:nvPr/>
        </p:nvCxnSpPr>
        <p:spPr>
          <a:xfrm rot="5400000">
            <a:off x="2605931" y="3545026"/>
            <a:ext cx="1287434" cy="789240"/>
          </a:xfrm>
          <a:prstGeom prst="bentConnector3">
            <a:avLst/>
          </a:prstGeom>
          <a:noFill/>
          <a:ln w="6350" cap="flat" cmpd="sng" algn="ctr">
            <a:solidFill>
              <a:srgbClr val="FFC000"/>
            </a:solidFill>
            <a:prstDash val="solid"/>
            <a:miter lim="800000"/>
          </a:ln>
          <a:effectLst/>
        </p:spPr>
      </p:cxnSp>
      <p:cxnSp>
        <p:nvCxnSpPr>
          <p:cNvPr id="143" name="肘形连接符 142"/>
          <p:cNvCxnSpPr>
            <a:stCxn id="134" idx="3"/>
            <a:endCxn id="130" idx="0"/>
          </p:cNvCxnSpPr>
          <p:nvPr/>
        </p:nvCxnSpPr>
        <p:spPr>
          <a:xfrm rot="5400000">
            <a:off x="4165118" y="4259406"/>
            <a:ext cx="266891" cy="381022"/>
          </a:xfrm>
          <a:prstGeom prst="bentConnector3">
            <a:avLst/>
          </a:prstGeom>
          <a:noFill/>
          <a:ln w="6350" cap="flat" cmpd="sng" algn="ctr">
            <a:solidFill>
              <a:srgbClr val="FFFFFF"/>
            </a:solidFill>
            <a:prstDash val="solid"/>
            <a:miter lim="800000"/>
          </a:ln>
          <a:effectLst/>
        </p:spPr>
      </p:cxnSp>
      <p:cxnSp>
        <p:nvCxnSpPr>
          <p:cNvPr id="144" name="直接连接符 143"/>
          <p:cNvCxnSpPr/>
          <p:nvPr/>
        </p:nvCxnSpPr>
        <p:spPr>
          <a:xfrm>
            <a:off x="4489076" y="2593137"/>
            <a:ext cx="583126" cy="0"/>
          </a:xfrm>
          <a:prstGeom prst="line">
            <a:avLst/>
          </a:prstGeom>
          <a:noFill/>
          <a:ln w="28575" cap="flat" cmpd="sng" algn="ctr">
            <a:solidFill>
              <a:srgbClr val="FFFFFF"/>
            </a:solidFill>
            <a:prstDash val="solid"/>
            <a:miter lim="800000"/>
          </a:ln>
          <a:effectLst/>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面向</a:t>
            </a:r>
            <a:r>
              <a:rPr lang="en-US" altLang="zh-CN" sz="3200" dirty="0"/>
              <a:t>5G</a:t>
            </a:r>
            <a:r>
              <a:rPr lang="zh-CN" altLang="en-US" sz="3200" dirty="0"/>
              <a:t>，打造双</a:t>
            </a:r>
            <a:r>
              <a:rPr lang="zh-CN" altLang="en-US" sz="3200" dirty="0" smtClean="0"/>
              <a:t>平面云资源池</a:t>
            </a:r>
            <a:endParaRPr lang="zh-CN" altLang="en-US" sz="3200" dirty="0"/>
          </a:p>
        </p:txBody>
      </p:sp>
      <p:sp>
        <p:nvSpPr>
          <p:cNvPr id="3" name="文本占位符 2"/>
          <p:cNvSpPr>
            <a:spLocks noGrp="1"/>
          </p:cNvSpPr>
          <p:nvPr>
            <p:ph type="body" sz="quarter" idx="10"/>
          </p:nvPr>
        </p:nvSpPr>
        <p:spPr/>
        <p:txBody>
          <a:bodyPr/>
          <a:lstStyle/>
          <a:p>
            <a:endParaRPr lang="zh-CN" altLang="en-US"/>
          </a:p>
        </p:txBody>
      </p:sp>
      <p:grpSp>
        <p:nvGrpSpPr>
          <p:cNvPr id="14" name="组合 13"/>
          <p:cNvGrpSpPr/>
          <p:nvPr/>
        </p:nvGrpSpPr>
        <p:grpSpPr>
          <a:xfrm>
            <a:off x="2032824" y="2290797"/>
            <a:ext cx="8075418" cy="2566155"/>
            <a:chOff x="721442" y="3164387"/>
            <a:chExt cx="8075418" cy="2566155"/>
          </a:xfrm>
        </p:grpSpPr>
        <p:grpSp>
          <p:nvGrpSpPr>
            <p:cNvPr id="15" name="组合 14"/>
            <p:cNvGrpSpPr/>
            <p:nvPr/>
          </p:nvGrpSpPr>
          <p:grpSpPr>
            <a:xfrm>
              <a:off x="721442" y="3164387"/>
              <a:ext cx="8075418" cy="2566155"/>
              <a:chOff x="14622283" y="1892301"/>
              <a:chExt cx="12509636" cy="4238823"/>
            </a:xfrm>
          </p:grpSpPr>
          <p:grpSp>
            <p:nvGrpSpPr>
              <p:cNvPr id="20" name="组合 19"/>
              <p:cNvGrpSpPr/>
              <p:nvPr/>
            </p:nvGrpSpPr>
            <p:grpSpPr>
              <a:xfrm>
                <a:off x="14622283" y="2959933"/>
                <a:ext cx="12509636" cy="3138254"/>
                <a:chOff x="3665918" y="4824058"/>
                <a:chExt cx="4891883" cy="1283526"/>
              </a:xfrm>
            </p:grpSpPr>
            <p:pic>
              <p:nvPicPr>
                <p:cNvPr id="26" name="pasted-image.pdf" descr="pasted-image.pdf"/>
                <p:cNvPicPr>
                  <a:picLocks noChangeAspect="1"/>
                </p:cNvPicPr>
                <p:nvPr/>
              </p:nvPicPr>
              <p:blipFill>
                <a:blip r:embed="rId1"/>
                <a:stretch>
                  <a:fillRect/>
                </a:stretch>
              </p:blipFill>
              <p:spPr>
                <a:xfrm>
                  <a:off x="3665918" y="4947443"/>
                  <a:ext cx="4727477" cy="1037447"/>
                </a:xfrm>
                <a:prstGeom prst="rect">
                  <a:avLst/>
                </a:prstGeom>
                <a:ln w="12700">
                  <a:miter lim="400000"/>
                  <a:headEnd/>
                  <a:tailEnd/>
                </a:ln>
              </p:spPr>
            </p:pic>
            <p:pic>
              <p:nvPicPr>
                <p:cNvPr id="27" name="Picture 74" descr="C:\Users\Administrator\Desktop\云.png"/>
                <p:cNvPicPr>
                  <a:picLocks noChangeAspect="1" noChangeArrowheads="1"/>
                </p:cNvPicPr>
                <p:nvPr/>
              </p:nvPicPr>
              <p:blipFill>
                <a:blip r:embed="rId2" cstate="print"/>
                <a:srcRect/>
                <a:stretch>
                  <a:fillRect/>
                </a:stretch>
              </p:blipFill>
              <p:spPr bwMode="auto">
                <a:xfrm>
                  <a:off x="6826526" y="4824058"/>
                  <a:ext cx="1731275" cy="1283526"/>
                </a:xfrm>
                <a:prstGeom prst="rect">
                  <a:avLst/>
                </a:prstGeom>
                <a:noFill/>
              </p:spPr>
            </p:pic>
            <p:grpSp>
              <p:nvGrpSpPr>
                <p:cNvPr id="28" name="组合 27"/>
                <p:cNvGrpSpPr/>
                <p:nvPr/>
              </p:nvGrpSpPr>
              <p:grpSpPr bwMode="auto">
                <a:xfrm>
                  <a:off x="3776712" y="5054905"/>
                  <a:ext cx="1249951" cy="718624"/>
                  <a:chOff x="6754694" y="1946390"/>
                  <a:chExt cx="1938456" cy="1039017"/>
                </a:xfrm>
              </p:grpSpPr>
              <p:sp>
                <p:nvSpPr>
                  <p:cNvPr id="30" name="Freeform 8"/>
                  <p:cNvSpPr/>
                  <p:nvPr/>
                </p:nvSpPr>
                <p:spPr bwMode="auto">
                  <a:xfrm>
                    <a:off x="6770568" y="1946390"/>
                    <a:ext cx="1922582" cy="1035957"/>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70C0">
                          <a:alpha val="58000"/>
                        </a:srgbClr>
                      </a:gs>
                      <a:gs pos="67000">
                        <a:srgbClr val="0070C0">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mn-ea"/>
                    </a:endParaRPr>
                  </a:p>
                </p:txBody>
              </p:sp>
              <p:sp>
                <p:nvSpPr>
                  <p:cNvPr id="31" name="Freeform 8"/>
                  <p:cNvSpPr/>
                  <p:nvPr/>
                </p:nvSpPr>
                <p:spPr bwMode="auto">
                  <a:xfrm>
                    <a:off x="6754694" y="1949450"/>
                    <a:ext cx="1922582" cy="1035957"/>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noFill/>
                  <a:ln>
                    <a:gradFill>
                      <a:gsLst>
                        <a:gs pos="0">
                          <a:schemeClr val="bg1"/>
                        </a:gs>
                        <a:gs pos="50000">
                          <a:srgbClr val="00B0F0">
                            <a:alpha val="83000"/>
                          </a:srgbClr>
                        </a:gs>
                        <a:gs pos="100000">
                          <a:schemeClr val="accent1">
                            <a:tint val="23500"/>
                            <a:satMod val="16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chemeClr val="tx1"/>
                      </a:solidFill>
                      <a:latin typeface="+mn-ea"/>
                    </a:endParaRPr>
                  </a:p>
                </p:txBody>
              </p:sp>
              <p:pic>
                <p:nvPicPr>
                  <p:cNvPr id="32" name="Picture 10" descr="C:\Users\Administrator\Desktop\云2-02.png"/>
                  <p:cNvPicPr>
                    <a:picLocks noChangeAspect="1" noChangeArrowheads="1"/>
                  </p:cNvPicPr>
                  <p:nvPr/>
                </p:nvPicPr>
                <p:blipFill>
                  <a:blip r:embed="rId3" cstate="screen">
                    <a:lum bright="-8000"/>
                  </a:blip>
                  <a:srcRect/>
                  <a:stretch>
                    <a:fillRect/>
                  </a:stretch>
                </p:blipFill>
                <p:spPr bwMode="auto">
                  <a:xfrm>
                    <a:off x="6801001" y="1962718"/>
                    <a:ext cx="1861717" cy="1003300"/>
                  </a:xfrm>
                  <a:prstGeom prst="rect">
                    <a:avLst/>
                  </a:prstGeom>
                  <a:noFill/>
                  <a:ln w="9525">
                    <a:noFill/>
                    <a:miter lim="800000"/>
                    <a:headEnd/>
                    <a:tailEnd/>
                  </a:ln>
                </p:spPr>
              </p:pic>
            </p:grpSp>
            <p:sp>
              <p:nvSpPr>
                <p:cNvPr id="29" name="Rectangle 2"/>
                <p:cNvSpPr/>
                <p:nvPr/>
              </p:nvSpPr>
              <p:spPr bwMode="auto">
                <a:xfrm>
                  <a:off x="3949745" y="5377378"/>
                  <a:ext cx="821795" cy="291100"/>
                </a:xfrm>
                <a:prstGeom prst="rect">
                  <a:avLst/>
                </a:prstGeom>
                <a:noFill/>
                <a:ln w="12700">
                  <a:noFill/>
                  <a:miter lim="800000"/>
                </a:ln>
              </p:spPr>
              <p:txBody>
                <a:bodyPr wrap="square" lIns="0" tIns="0" rIns="0" bIns="0" anchor="ctr">
                  <a:spAutoFit/>
                </a:bodyPr>
                <a:lstStyle/>
                <a:p>
                  <a:pPr algn="ctr" defTabSz="1218565">
                    <a:defRPr/>
                  </a:pPr>
                  <a:r>
                    <a:rPr lang="zh-CN" altLang="en-US" sz="1400" b="1" kern="0" dirty="0" smtClean="0">
                      <a:latin typeface="+mn-ea"/>
                      <a:ea typeface="+mn-ea"/>
                      <a:cs typeface="Arial" panose="020B0604020202020204" pitchFamily="34" charset="0"/>
                      <a:sym typeface="Microsoft YaHei Bold" pitchFamily="-84" charset="-122"/>
                    </a:rPr>
                    <a:t>鲲鹏网络</a:t>
                  </a:r>
                  <a:endParaRPr lang="en-US" altLang="zh-CN" sz="1400" b="1" kern="0" dirty="0" smtClean="0">
                    <a:latin typeface="+mn-ea"/>
                    <a:ea typeface="+mn-ea"/>
                    <a:cs typeface="Arial" panose="020B0604020202020204" pitchFamily="34" charset="0"/>
                    <a:sym typeface="Microsoft YaHei Bold" pitchFamily="-84" charset="-122"/>
                  </a:endParaRPr>
                </a:p>
                <a:p>
                  <a:pPr algn="ctr" defTabSz="1218565">
                    <a:defRPr/>
                  </a:pPr>
                  <a:r>
                    <a:rPr lang="zh-CN" altLang="en-US" sz="1400" b="1" kern="0" dirty="0" smtClean="0">
                      <a:latin typeface="+mn-ea"/>
                      <a:ea typeface="+mn-ea"/>
                      <a:cs typeface="Arial" panose="020B0604020202020204" pitchFamily="34" charset="0"/>
                      <a:sym typeface="Microsoft YaHei Bold" pitchFamily="-84" charset="-122"/>
                    </a:rPr>
                    <a:t>云资源池</a:t>
                  </a:r>
                  <a:endParaRPr lang="en-US" altLang="zh-CN" sz="1400" b="1" kern="0" dirty="0">
                    <a:latin typeface="+mn-ea"/>
                    <a:ea typeface="+mn-ea"/>
                    <a:cs typeface="Arial" panose="020B0604020202020204" pitchFamily="34" charset="0"/>
                    <a:sym typeface="Microsoft YaHei Bold" pitchFamily="-84" charset="-122"/>
                  </a:endParaRPr>
                </a:p>
              </p:txBody>
            </p:sp>
          </p:grpSp>
          <p:sp>
            <p:nvSpPr>
              <p:cNvPr id="21" name="Rectangle 2"/>
              <p:cNvSpPr/>
              <p:nvPr/>
            </p:nvSpPr>
            <p:spPr bwMode="auto">
              <a:xfrm>
                <a:off x="23911844" y="4187009"/>
                <a:ext cx="2101513" cy="711747"/>
              </a:xfrm>
              <a:prstGeom prst="rect">
                <a:avLst/>
              </a:prstGeom>
              <a:noFill/>
              <a:ln w="12700">
                <a:noFill/>
                <a:miter lim="800000"/>
              </a:ln>
            </p:spPr>
            <p:txBody>
              <a:bodyPr wrap="square" lIns="0" tIns="0" rIns="0" bIns="0" anchor="ctr">
                <a:spAutoFit/>
              </a:bodyPr>
              <a:lstStyle/>
              <a:p>
                <a:pPr algn="ctr" defTabSz="1218565">
                  <a:defRPr/>
                </a:pPr>
                <a:r>
                  <a:rPr lang="en-US" altLang="zh-CN" sz="1400" b="1" kern="0" dirty="0" smtClean="0">
                    <a:latin typeface="+mn-ea"/>
                    <a:ea typeface="+mn-ea"/>
                    <a:cs typeface="Arial" panose="020B0604020202020204" pitchFamily="34" charset="0"/>
                    <a:sym typeface="Microsoft YaHei Bold" pitchFamily="-84" charset="-122"/>
                  </a:rPr>
                  <a:t>X86</a:t>
                </a:r>
                <a:r>
                  <a:rPr lang="zh-CN" altLang="en-US" sz="1400" b="1" kern="0" dirty="0" smtClean="0">
                    <a:latin typeface="+mn-ea"/>
                    <a:ea typeface="+mn-ea"/>
                    <a:cs typeface="Arial" panose="020B0604020202020204" pitchFamily="34" charset="0"/>
                    <a:sym typeface="Microsoft YaHei Bold" pitchFamily="-84" charset="-122"/>
                  </a:rPr>
                  <a:t>网络</a:t>
                </a:r>
                <a:endParaRPr lang="en-US" altLang="zh-CN" sz="1400" b="1" kern="0" dirty="0" smtClean="0">
                  <a:latin typeface="+mn-ea"/>
                  <a:ea typeface="+mn-ea"/>
                  <a:cs typeface="Arial" panose="020B0604020202020204" pitchFamily="34" charset="0"/>
                  <a:sym typeface="Microsoft YaHei Bold" pitchFamily="-84" charset="-122"/>
                </a:endParaRPr>
              </a:p>
              <a:p>
                <a:pPr algn="ctr" defTabSz="1218565">
                  <a:defRPr/>
                </a:pPr>
                <a:r>
                  <a:rPr lang="zh-CN" altLang="en-US" sz="1400" b="1" kern="0" dirty="0" smtClean="0">
                    <a:latin typeface="+mn-ea"/>
                    <a:ea typeface="+mn-ea"/>
                    <a:cs typeface="Arial" panose="020B0604020202020204" pitchFamily="34" charset="0"/>
                    <a:sym typeface="Microsoft YaHei Bold" pitchFamily="-84" charset="-122"/>
                  </a:rPr>
                  <a:t>云资源池</a:t>
                </a:r>
                <a:endParaRPr lang="en-US" altLang="zh-CN" sz="1400" b="1" kern="0" dirty="0">
                  <a:latin typeface="+mn-ea"/>
                  <a:ea typeface="+mn-ea"/>
                  <a:cs typeface="Arial" panose="020B0604020202020204" pitchFamily="34" charset="0"/>
                  <a:sym typeface="Microsoft YaHei Bold" pitchFamily="-84" charset="-122"/>
                </a:endParaRPr>
              </a:p>
            </p:txBody>
          </p:sp>
          <p:sp>
            <p:nvSpPr>
              <p:cNvPr id="22" name="文本框 21"/>
              <p:cNvSpPr txBox="1"/>
              <p:nvPr/>
            </p:nvSpPr>
            <p:spPr>
              <a:xfrm>
                <a:off x="19610034" y="5571894"/>
                <a:ext cx="2113711" cy="559230"/>
              </a:xfrm>
              <a:prstGeom prst="rect">
                <a:avLst/>
              </a:prstGeom>
              <a:noFill/>
            </p:spPr>
            <p:txBody>
              <a:bodyPr wrap="none" rtlCol="0">
                <a:spAutoFit/>
              </a:bodyPr>
              <a:lstStyle/>
              <a:p>
                <a:pPr algn="ctr"/>
                <a:r>
                  <a:rPr lang="zh-CN" altLang="en-US" sz="1600" dirty="0">
                    <a:latin typeface="+mn-ea"/>
                    <a:ea typeface="+mn-ea"/>
                  </a:rPr>
                  <a:t>混合组</a:t>
                </a:r>
                <a:r>
                  <a:rPr lang="en-US" altLang="zh-CN" sz="1600" dirty="0">
                    <a:latin typeface="+mn-ea"/>
                    <a:ea typeface="+mn-ea"/>
                  </a:rPr>
                  <a:t>POOL</a:t>
                </a:r>
                <a:endParaRPr lang="zh-CN" altLang="en-US" sz="1600" dirty="0">
                  <a:latin typeface="+mn-ea"/>
                  <a:ea typeface="+mn-ea"/>
                </a:endParaRPr>
              </a:p>
            </p:txBody>
          </p:sp>
          <p:sp>
            <p:nvSpPr>
              <p:cNvPr id="23" name="圆角矩形 2"/>
              <p:cNvSpPr/>
              <p:nvPr/>
            </p:nvSpPr>
            <p:spPr>
              <a:xfrm>
                <a:off x="19670166" y="1892301"/>
                <a:ext cx="2500015" cy="734726"/>
              </a:xfrm>
              <a:prstGeom prst="roundRect">
                <a:avLst/>
              </a:prstGeom>
              <a:gradFill flip="none" rotWithShape="1">
                <a:gsLst>
                  <a:gs pos="0">
                    <a:srgbClr val="0B7BC3">
                      <a:alpha val="48000"/>
                    </a:srgbClr>
                  </a:gs>
                  <a:gs pos="100000">
                    <a:srgbClr val="051644">
                      <a:alpha val="14000"/>
                    </a:srgbClr>
                  </a:gs>
                </a:gsLst>
                <a:path path="circle">
                  <a:fillToRect r="100000" b="100000"/>
                </a:path>
                <a:tileRect l="-100000" t="-100000"/>
              </a:gradFill>
              <a:ln w="635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a:defRPr/>
                </a:pPr>
                <a:r>
                  <a:rPr lang="zh-CN" altLang="en-US" sz="1200" b="1" kern="0" dirty="0">
                    <a:solidFill>
                      <a:schemeClr val="tx1"/>
                    </a:solidFill>
                    <a:latin typeface="+mn-ea"/>
                    <a:cs typeface="Times New Roman" panose="02020603050405020304" pitchFamily="18" charset="0"/>
                  </a:rPr>
                  <a:t>网络功能虚拟化编排器（</a:t>
                </a:r>
                <a:r>
                  <a:rPr lang="en-US" altLang="zh-CN" sz="1200" b="1" kern="0" dirty="0">
                    <a:solidFill>
                      <a:schemeClr val="tx1"/>
                    </a:solidFill>
                    <a:latin typeface="+mn-ea"/>
                    <a:cs typeface="Times New Roman" panose="02020603050405020304" pitchFamily="18" charset="0"/>
                  </a:rPr>
                  <a:t>NFVO+</a:t>
                </a:r>
                <a:r>
                  <a:rPr lang="zh-CN" altLang="en-US" sz="1200" b="1" kern="0" dirty="0">
                    <a:solidFill>
                      <a:schemeClr val="tx1"/>
                    </a:solidFill>
                    <a:latin typeface="+mn-ea"/>
                    <a:cs typeface="Times New Roman" panose="02020603050405020304" pitchFamily="18" charset="0"/>
                  </a:rPr>
                  <a:t>）</a:t>
                </a:r>
                <a:endParaRPr lang="en-US" altLang="zh-CN" sz="1200" b="1" kern="0" dirty="0">
                  <a:solidFill>
                    <a:schemeClr val="tx1"/>
                  </a:solidFill>
                  <a:latin typeface="+mn-ea"/>
                  <a:cs typeface="Times New Roman" panose="02020603050405020304" pitchFamily="18" charset="0"/>
                </a:endParaRPr>
              </a:p>
            </p:txBody>
          </p:sp>
          <p:cxnSp>
            <p:nvCxnSpPr>
              <p:cNvPr id="24" name="肘形连接符 67"/>
              <p:cNvCxnSpPr/>
              <p:nvPr/>
            </p:nvCxnSpPr>
            <p:spPr>
              <a:xfrm rot="16200000" flipH="1">
                <a:off x="22046123" y="2429857"/>
                <a:ext cx="1627077" cy="1270677"/>
              </a:xfrm>
              <a:prstGeom prst="bentConnector3">
                <a:avLst>
                  <a:gd name="adj1" fmla="val 46"/>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67"/>
              <p:cNvCxnSpPr/>
              <p:nvPr/>
            </p:nvCxnSpPr>
            <p:spPr>
              <a:xfrm rot="5400000">
                <a:off x="17975941" y="2378615"/>
                <a:ext cx="1754848" cy="1502705"/>
              </a:xfrm>
              <a:prstGeom prst="bentConnector3">
                <a:avLst>
                  <a:gd name="adj1" fmla="val 788"/>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866179" y="5091352"/>
              <a:ext cx="677608" cy="160133"/>
            </a:xfrm>
            <a:prstGeom prst="rect">
              <a:avLst/>
            </a:prstGeom>
            <a:gradFill>
              <a:gsLst>
                <a:gs pos="0">
                  <a:srgbClr val="00B0F0">
                    <a:alpha val="53000"/>
                  </a:srgbClr>
                </a:gs>
                <a:gs pos="50000">
                  <a:srgbClr val="00B0F0">
                    <a:alpha val="0"/>
                  </a:srgbClr>
                </a:gs>
                <a:gs pos="100000">
                  <a:srgbClr val="00B0F0">
                    <a:alpha val="46000"/>
                  </a:srgbClr>
                </a:gs>
              </a:gsLst>
              <a:lin ang="2100000" scaled="0"/>
            </a:gradFill>
            <a:ln w="9525" cap="flat" cmpd="sng" algn="ctr">
              <a:solidFill>
                <a:srgbClr val="00B0F0"/>
              </a:solidFill>
              <a:prstDash val="solid"/>
              <a:miter lim="800000"/>
            </a:ln>
            <a:effectLst/>
          </p:spPr>
          <p:txBody>
            <a:bodyPr vert="horz" wrap="square" lIns="121948" tIns="60974" rIns="121948" bIns="60974" numCol="1" anchor="ctr" anchorCtr="0" compatLnSpc="1"/>
            <a:lstStyle/>
            <a:p>
              <a:pPr algn="ctr" defTabSz="426720"/>
              <a:r>
                <a:rPr lang="en-US" altLang="zh-CN" sz="1200" kern="0" dirty="0">
                  <a:latin typeface="+mn-ea"/>
                  <a:ea typeface="+mn-ea"/>
                </a:rPr>
                <a:t>IMS</a:t>
              </a:r>
              <a:endParaRPr lang="zh-CN" altLang="en-US" sz="1200" kern="0" dirty="0">
                <a:latin typeface="+mn-ea"/>
                <a:ea typeface="+mn-ea"/>
              </a:endParaRPr>
            </a:p>
          </p:txBody>
        </p:sp>
        <p:sp>
          <p:nvSpPr>
            <p:cNvPr id="17" name="矩形 16"/>
            <p:cNvSpPr/>
            <p:nvPr/>
          </p:nvSpPr>
          <p:spPr>
            <a:xfrm>
              <a:off x="4424980" y="5094128"/>
              <a:ext cx="677608" cy="160133"/>
            </a:xfrm>
            <a:prstGeom prst="rect">
              <a:avLst/>
            </a:prstGeom>
            <a:gradFill>
              <a:gsLst>
                <a:gs pos="0">
                  <a:srgbClr val="00B0F0">
                    <a:alpha val="53000"/>
                  </a:srgbClr>
                </a:gs>
                <a:gs pos="50000">
                  <a:srgbClr val="00B0F0">
                    <a:alpha val="0"/>
                  </a:srgbClr>
                </a:gs>
                <a:gs pos="100000">
                  <a:srgbClr val="00B0F0">
                    <a:alpha val="46000"/>
                  </a:srgbClr>
                </a:gs>
              </a:gsLst>
              <a:lin ang="2100000" scaled="0"/>
            </a:gradFill>
            <a:ln w="9525" cap="flat" cmpd="sng" algn="ctr">
              <a:solidFill>
                <a:srgbClr val="00B0F0"/>
              </a:solidFill>
              <a:prstDash val="solid"/>
              <a:miter lim="800000"/>
            </a:ln>
            <a:effectLst/>
          </p:spPr>
          <p:txBody>
            <a:bodyPr vert="horz" wrap="square" lIns="121948" tIns="60974" rIns="121948" bIns="60974" numCol="1" anchor="ctr" anchorCtr="0" compatLnSpc="1"/>
            <a:lstStyle/>
            <a:p>
              <a:pPr algn="ctr" defTabSz="426720"/>
              <a:r>
                <a:rPr lang="en-US" altLang="zh-CN" sz="1200" kern="0" dirty="0">
                  <a:latin typeface="+mn-ea"/>
                  <a:ea typeface="+mn-ea"/>
                </a:rPr>
                <a:t>EPC</a:t>
              </a:r>
              <a:endParaRPr lang="zh-CN" altLang="en-US" sz="1200" kern="0" dirty="0">
                <a:latin typeface="+mn-ea"/>
                <a:ea typeface="+mn-ea"/>
              </a:endParaRPr>
            </a:p>
          </p:txBody>
        </p:sp>
        <p:sp>
          <p:nvSpPr>
            <p:cNvPr id="18" name="矩形 17"/>
            <p:cNvSpPr/>
            <p:nvPr/>
          </p:nvSpPr>
          <p:spPr>
            <a:xfrm>
              <a:off x="4931105" y="5091352"/>
              <a:ext cx="1007802" cy="160133"/>
            </a:xfrm>
            <a:prstGeom prst="rect">
              <a:avLst/>
            </a:prstGeom>
            <a:gradFill>
              <a:gsLst>
                <a:gs pos="0">
                  <a:srgbClr val="00B0F0">
                    <a:alpha val="53000"/>
                  </a:srgbClr>
                </a:gs>
                <a:gs pos="50000">
                  <a:srgbClr val="00B0F0">
                    <a:alpha val="0"/>
                  </a:srgbClr>
                </a:gs>
                <a:gs pos="100000">
                  <a:srgbClr val="00B0F0">
                    <a:alpha val="46000"/>
                  </a:srgbClr>
                </a:gs>
              </a:gsLst>
              <a:lin ang="2100000" scaled="0"/>
            </a:gradFill>
            <a:ln w="9525" cap="flat" cmpd="sng" algn="ctr">
              <a:solidFill>
                <a:srgbClr val="00B0F0"/>
              </a:solidFill>
              <a:prstDash val="solid"/>
              <a:miter lim="800000"/>
            </a:ln>
            <a:effectLst/>
          </p:spPr>
          <p:txBody>
            <a:bodyPr vert="horz" wrap="square" lIns="0" tIns="60974" rIns="0" bIns="60974" numCol="1" anchor="ctr" anchorCtr="0" compatLnSpc="1"/>
            <a:lstStyle/>
            <a:p>
              <a:pPr algn="ctr" defTabSz="426720"/>
              <a:r>
                <a:rPr lang="zh-CN" altLang="en-US" sz="1200" kern="0" dirty="0">
                  <a:latin typeface="+mn-ea"/>
                  <a:ea typeface="+mn-ea"/>
                </a:rPr>
                <a:t>融合数据</a:t>
              </a:r>
              <a:endParaRPr lang="zh-CN" altLang="en-US" sz="1200" kern="0" dirty="0">
                <a:latin typeface="+mn-ea"/>
                <a:ea typeface="+mn-ea"/>
              </a:endParaRPr>
            </a:p>
          </p:txBody>
        </p:sp>
        <p:sp>
          <p:nvSpPr>
            <p:cNvPr id="19" name="矩形 18"/>
            <p:cNvSpPr/>
            <p:nvPr/>
          </p:nvSpPr>
          <p:spPr>
            <a:xfrm>
              <a:off x="3303623" y="5094128"/>
              <a:ext cx="677608" cy="160133"/>
            </a:xfrm>
            <a:prstGeom prst="rect">
              <a:avLst/>
            </a:prstGeom>
            <a:gradFill>
              <a:gsLst>
                <a:gs pos="0">
                  <a:srgbClr val="00B0F0">
                    <a:alpha val="53000"/>
                  </a:srgbClr>
                </a:gs>
                <a:gs pos="50000">
                  <a:srgbClr val="00B0F0">
                    <a:alpha val="0"/>
                  </a:srgbClr>
                </a:gs>
                <a:gs pos="100000">
                  <a:srgbClr val="00B0F0">
                    <a:alpha val="46000"/>
                  </a:srgbClr>
                </a:gs>
              </a:gsLst>
              <a:lin ang="2100000" scaled="0"/>
            </a:gradFill>
            <a:ln w="9525" cap="flat" cmpd="sng" algn="ctr">
              <a:solidFill>
                <a:srgbClr val="00B0F0"/>
              </a:solidFill>
              <a:prstDash val="solid"/>
              <a:miter lim="800000"/>
            </a:ln>
            <a:effectLst/>
          </p:spPr>
          <p:txBody>
            <a:bodyPr vert="horz" wrap="square" lIns="121948" tIns="60974" rIns="121948" bIns="60974" numCol="1" anchor="ctr" anchorCtr="0" compatLnSpc="1"/>
            <a:lstStyle/>
            <a:p>
              <a:pPr algn="ctr" defTabSz="426720"/>
              <a:r>
                <a:rPr lang="en-US" altLang="zh-CN" sz="1200" kern="0" dirty="0">
                  <a:latin typeface="+mn-ea"/>
                  <a:ea typeface="+mn-ea"/>
                </a:rPr>
                <a:t>5GC</a:t>
              </a:r>
              <a:endParaRPr lang="zh-CN" altLang="en-US" sz="1200" kern="0" dirty="0">
                <a:latin typeface="+mn-ea"/>
                <a:ea typeface="+mn-ea"/>
              </a:endParaRPr>
            </a:p>
          </p:txBody>
        </p:sp>
      </p:grpSp>
      <p:sp>
        <p:nvSpPr>
          <p:cNvPr id="33" name="矩形 32"/>
          <p:cNvSpPr/>
          <p:nvPr/>
        </p:nvSpPr>
        <p:spPr>
          <a:xfrm>
            <a:off x="1193670" y="5182045"/>
            <a:ext cx="9482328" cy="646331"/>
          </a:xfrm>
          <a:prstGeom prst="rect">
            <a:avLst/>
          </a:prstGeom>
        </p:spPr>
        <p:txBody>
          <a:bodyPr wrap="square">
            <a:spAutoFit/>
          </a:bodyPr>
          <a:lstStyle/>
          <a:p>
            <a:pPr algn="ctr"/>
            <a:r>
              <a:rPr lang="zh-CN" altLang="en-US" sz="1200" dirty="0">
                <a:latin typeface="+mn-ea"/>
                <a:ea typeface="+mn-ea"/>
              </a:rPr>
              <a:t>资源池独立部署：各部件无需考虑同时运行x86</a:t>
            </a:r>
            <a:r>
              <a:rPr lang="zh-CN" altLang="en-US" sz="1200" dirty="0" smtClean="0">
                <a:latin typeface="+mn-ea"/>
                <a:ea typeface="+mn-ea"/>
              </a:rPr>
              <a:t>和鲲鹏，</a:t>
            </a:r>
            <a:r>
              <a:rPr lang="zh-CN" altLang="en-US" sz="1200" dirty="0">
                <a:latin typeface="+mn-ea"/>
                <a:ea typeface="+mn-ea"/>
              </a:rPr>
              <a:t>部署容易，运维简单 </a:t>
            </a:r>
            <a:endParaRPr lang="en-US" altLang="zh-CN" sz="1200" dirty="0" smtClean="0">
              <a:latin typeface="+mn-ea"/>
              <a:ea typeface="+mn-ea"/>
            </a:endParaRPr>
          </a:p>
          <a:p>
            <a:pPr algn="ctr"/>
            <a:endParaRPr lang="en-US" altLang="zh-CN" sz="1200" dirty="0" smtClean="0">
              <a:latin typeface="+mn-ea"/>
              <a:ea typeface="+mn-ea"/>
            </a:endParaRPr>
          </a:p>
          <a:p>
            <a:pPr algn="ctr"/>
            <a:r>
              <a:rPr lang="zh-CN" altLang="en-US" sz="1200" dirty="0" smtClean="0">
                <a:latin typeface="+mn-ea"/>
                <a:ea typeface="+mn-ea"/>
              </a:rPr>
              <a:t>混合</a:t>
            </a:r>
            <a:r>
              <a:rPr lang="zh-CN" altLang="en-US" sz="1200" dirty="0">
                <a:latin typeface="+mn-ea"/>
                <a:ea typeface="+mn-ea"/>
              </a:rPr>
              <a:t>组POOL：x86</a:t>
            </a:r>
            <a:r>
              <a:rPr lang="zh-CN" altLang="en-US" sz="1200" dirty="0" smtClean="0">
                <a:latin typeface="+mn-ea"/>
                <a:ea typeface="+mn-ea"/>
              </a:rPr>
              <a:t>、鲲鹏组成</a:t>
            </a:r>
            <a:r>
              <a:rPr lang="zh-CN" altLang="en-US" sz="1200" dirty="0">
                <a:latin typeface="+mn-ea"/>
                <a:ea typeface="+mn-ea"/>
              </a:rPr>
              <a:t>双平面，混合组POOL</a:t>
            </a:r>
            <a:r>
              <a:rPr lang="zh-CN" altLang="en-US" sz="1200" dirty="0" smtClean="0">
                <a:latin typeface="+mn-ea"/>
                <a:ea typeface="+mn-ea"/>
              </a:rPr>
              <a:t>，保护已有投资</a:t>
            </a:r>
            <a:endParaRPr lang="zh-CN" altLang="en-US" sz="1200" dirty="0">
              <a:latin typeface="+mn-ea"/>
              <a:ea typeface="+mn-ea"/>
            </a:endParaRPr>
          </a:p>
        </p:txBody>
      </p:sp>
      <p:sp>
        <p:nvSpPr>
          <p:cNvPr id="34" name="文本框 33"/>
          <p:cNvSpPr txBox="1"/>
          <p:nvPr/>
        </p:nvSpPr>
        <p:spPr>
          <a:xfrm>
            <a:off x="4615005" y="3147121"/>
            <a:ext cx="2966663" cy="584519"/>
          </a:xfrm>
          <a:prstGeom prst="rect">
            <a:avLst/>
          </a:prstGeom>
          <a:noFill/>
        </p:spPr>
        <p:txBody>
          <a:bodyPr wrap="square" rtlCol="0">
            <a:spAutoFit/>
          </a:bodyPr>
          <a:lstStyle/>
          <a:p>
            <a:pPr algn="ctr" defTabSz="913765" fontAlgn="base">
              <a:spcBef>
                <a:spcPct val="0"/>
              </a:spcBef>
              <a:spcAft>
                <a:spcPct val="0"/>
              </a:spcAft>
            </a:pPr>
            <a:r>
              <a:rPr lang="zh-CN" altLang="en-US" sz="1600" b="1" dirty="0" smtClean="0">
                <a:latin typeface="+mn-ea"/>
                <a:ea typeface="+mn-ea"/>
              </a:rPr>
              <a:t>基于鲲鹏的</a:t>
            </a:r>
            <a:r>
              <a:rPr lang="zh-CN" altLang="en-US" sz="1600" b="1" dirty="0">
                <a:latin typeface="+mn-ea"/>
                <a:ea typeface="+mn-ea"/>
              </a:rPr>
              <a:t>“中国芯”</a:t>
            </a:r>
            <a:r>
              <a:rPr lang="zh-CN" altLang="en-US" sz="1600" b="1" dirty="0" smtClean="0">
                <a:latin typeface="+mn-ea"/>
                <a:ea typeface="+mn-ea"/>
              </a:rPr>
              <a:t>是</a:t>
            </a:r>
            <a:endParaRPr lang="en-US" altLang="zh-CN" sz="1600" b="1" dirty="0" smtClean="0">
              <a:latin typeface="+mn-ea"/>
              <a:ea typeface="+mn-ea"/>
            </a:endParaRPr>
          </a:p>
          <a:p>
            <a:pPr algn="ctr" defTabSz="913765" fontAlgn="base">
              <a:spcBef>
                <a:spcPct val="0"/>
              </a:spcBef>
              <a:spcAft>
                <a:spcPct val="0"/>
              </a:spcAft>
            </a:pPr>
            <a:r>
              <a:rPr lang="zh-CN" altLang="en-US" sz="1600" b="1" dirty="0" smtClean="0">
                <a:latin typeface="+mn-ea"/>
                <a:ea typeface="+mn-ea"/>
              </a:rPr>
              <a:t>全</a:t>
            </a:r>
            <a:r>
              <a:rPr lang="zh-CN" altLang="en-US" sz="1600" b="1" dirty="0">
                <a:latin typeface="+mn-ea"/>
                <a:ea typeface="+mn-ea"/>
              </a:rPr>
              <a:t>国产化</a:t>
            </a:r>
            <a:r>
              <a:rPr lang="en-US" altLang="zh-CN" sz="1600" b="1" dirty="0">
                <a:latin typeface="+mn-ea"/>
                <a:ea typeface="+mn-ea"/>
              </a:rPr>
              <a:t>5G</a:t>
            </a:r>
            <a:r>
              <a:rPr lang="zh-CN" altLang="en-US" sz="1600" b="1" dirty="0">
                <a:latin typeface="+mn-ea"/>
                <a:ea typeface="+mn-ea"/>
              </a:rPr>
              <a:t>网络的里程碑</a:t>
            </a:r>
            <a:endParaRPr lang="zh-CN" altLang="en-US" sz="1600" b="1" dirty="0">
              <a:latin typeface="+mn-ea"/>
              <a:ea typeface="+mn-ea"/>
            </a:endParaRPr>
          </a:p>
        </p:txBody>
      </p:sp>
      <p:sp>
        <p:nvSpPr>
          <p:cNvPr id="35" name="文本占位符 1"/>
          <p:cNvSpPr txBox="1"/>
          <p:nvPr/>
        </p:nvSpPr>
        <p:spPr>
          <a:xfrm>
            <a:off x="1165675" y="1395477"/>
            <a:ext cx="10129389" cy="542814"/>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mn-ea"/>
              </a:rPr>
              <a:t>浙江移动于</a:t>
            </a:r>
            <a:r>
              <a:rPr lang="en-US" altLang="zh-CN" dirty="0" smtClean="0">
                <a:latin typeface="+mn-ea"/>
              </a:rPr>
              <a:t>2019</a:t>
            </a:r>
            <a:r>
              <a:rPr lang="zh-CN" altLang="zh-CN" dirty="0" smtClean="0">
                <a:latin typeface="+mn-ea"/>
              </a:rPr>
              <a:t>年</a:t>
            </a:r>
            <a:r>
              <a:rPr lang="en-US" altLang="zh-CN" dirty="0" smtClean="0">
                <a:latin typeface="+mn-ea"/>
              </a:rPr>
              <a:t>6</a:t>
            </a:r>
            <a:r>
              <a:rPr lang="zh-CN" altLang="zh-CN" dirty="0" smtClean="0">
                <a:latin typeface="+mn-ea"/>
              </a:rPr>
              <a:t>月</a:t>
            </a:r>
            <a:r>
              <a:rPr lang="en-US" altLang="zh-CN" dirty="0" smtClean="0">
                <a:latin typeface="+mn-ea"/>
              </a:rPr>
              <a:t>29</a:t>
            </a:r>
            <a:r>
              <a:rPr lang="zh-CN" altLang="zh-CN" dirty="0" smtClean="0">
                <a:latin typeface="+mn-ea"/>
              </a:rPr>
              <a:t>日成功</a:t>
            </a:r>
            <a:r>
              <a:rPr lang="zh-CN" altLang="en-US" dirty="0" smtClean="0">
                <a:latin typeface="+mn-ea"/>
              </a:rPr>
              <a:t>打通</a:t>
            </a:r>
            <a:r>
              <a:rPr lang="zh-CN" altLang="en-US" dirty="0">
                <a:latin typeface="+mn-ea"/>
              </a:rPr>
              <a:t>全球首个</a:t>
            </a:r>
            <a:r>
              <a:rPr lang="zh-CN" altLang="zh-CN" dirty="0">
                <a:latin typeface="+mn-ea"/>
              </a:rPr>
              <a:t>基于鲲鹏的网络云</a:t>
            </a:r>
            <a:r>
              <a:rPr lang="en-US" altLang="zh-CN" dirty="0" err="1">
                <a:latin typeface="+mn-ea"/>
              </a:rPr>
              <a:t>VoLTE</a:t>
            </a:r>
            <a:r>
              <a:rPr lang="zh-CN" altLang="en-US" dirty="0" smtClean="0">
                <a:latin typeface="+mn-ea"/>
              </a:rPr>
              <a:t>呼叫。</a:t>
            </a:r>
            <a:endParaRPr lang="en-US" altLang="zh-CN" dirty="0">
              <a:latin typeface="+mn-ea"/>
            </a:endParaRPr>
          </a:p>
          <a:p>
            <a:endParaRPr lang="zh-CN" altLang="en-US" dirty="0">
              <a:latin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dirty="0"/>
              <a:t>中国移动集中化大数据平台</a:t>
            </a:r>
            <a:r>
              <a:rPr lang="en-US" altLang="zh-CN" sz="3200" dirty="0"/>
              <a:t>,</a:t>
            </a:r>
            <a:r>
              <a:rPr lang="zh-CN" altLang="en-US" sz="3200" dirty="0"/>
              <a:t>鲲鹏生态数据仓库验证</a:t>
            </a:r>
            <a:endParaRPr lang="zh-CN" altLang="en-US" sz="3200" dirty="0"/>
          </a:p>
        </p:txBody>
      </p:sp>
      <p:sp>
        <p:nvSpPr>
          <p:cNvPr id="2" name="文本占位符 1"/>
          <p:cNvSpPr>
            <a:spLocks noGrp="1"/>
          </p:cNvSpPr>
          <p:nvPr>
            <p:ph type="body" sz="quarter" idx="10"/>
          </p:nvPr>
        </p:nvSpPr>
        <p:spPr/>
        <p:txBody>
          <a:bodyPr/>
          <a:lstStyle/>
          <a:p>
            <a:endParaRPr lang="zh-CN" altLang="en-US"/>
          </a:p>
        </p:txBody>
      </p:sp>
      <p:grpSp>
        <p:nvGrpSpPr>
          <p:cNvPr id="21" name="组合 20"/>
          <p:cNvGrpSpPr/>
          <p:nvPr/>
        </p:nvGrpSpPr>
        <p:grpSpPr>
          <a:xfrm>
            <a:off x="1013078" y="3043969"/>
            <a:ext cx="10530173" cy="3137529"/>
            <a:chOff x="3665918" y="4824058"/>
            <a:chExt cx="4891883" cy="1283526"/>
          </a:xfrm>
        </p:grpSpPr>
        <p:pic>
          <p:nvPicPr>
            <p:cNvPr id="22" name="pasted-image.pdf" descr="pasted-image.pdf"/>
            <p:cNvPicPr>
              <a:picLocks noChangeAspect="1"/>
            </p:cNvPicPr>
            <p:nvPr/>
          </p:nvPicPr>
          <p:blipFill>
            <a:blip r:embed="rId1" cstate="print"/>
            <a:stretch>
              <a:fillRect/>
            </a:stretch>
          </p:blipFill>
          <p:spPr>
            <a:xfrm>
              <a:off x="3665918" y="4947443"/>
              <a:ext cx="4727477" cy="1037447"/>
            </a:xfrm>
            <a:prstGeom prst="rect">
              <a:avLst/>
            </a:prstGeom>
            <a:ln w="12700">
              <a:miter lim="400000"/>
              <a:headEnd/>
              <a:tailEnd/>
            </a:ln>
          </p:spPr>
        </p:pic>
        <p:pic>
          <p:nvPicPr>
            <p:cNvPr id="23" name="Picture 74" descr="C:\Users\Administrator\Desktop\云.png"/>
            <p:cNvPicPr>
              <a:picLocks noChangeAspect="1" noChangeArrowheads="1"/>
            </p:cNvPicPr>
            <p:nvPr/>
          </p:nvPicPr>
          <p:blipFill>
            <a:blip r:embed="rId2" cstate="print"/>
            <a:srcRect/>
            <a:stretch>
              <a:fillRect/>
            </a:stretch>
          </p:blipFill>
          <p:spPr bwMode="auto">
            <a:xfrm>
              <a:off x="6826526" y="4824058"/>
              <a:ext cx="1731275" cy="1283526"/>
            </a:xfrm>
            <a:prstGeom prst="rect">
              <a:avLst/>
            </a:prstGeom>
            <a:noFill/>
          </p:spPr>
        </p:pic>
        <p:grpSp>
          <p:nvGrpSpPr>
            <p:cNvPr id="24" name="组合 77"/>
            <p:cNvGrpSpPr/>
            <p:nvPr/>
          </p:nvGrpSpPr>
          <p:grpSpPr bwMode="auto">
            <a:xfrm>
              <a:off x="3776712" y="5054905"/>
              <a:ext cx="1249951" cy="718624"/>
              <a:chOff x="6754694" y="1946390"/>
              <a:chExt cx="1938456" cy="1039017"/>
            </a:xfrm>
          </p:grpSpPr>
          <p:sp>
            <p:nvSpPr>
              <p:cNvPr id="25" name="Freeform 8"/>
              <p:cNvSpPr/>
              <p:nvPr/>
            </p:nvSpPr>
            <p:spPr bwMode="auto">
              <a:xfrm>
                <a:off x="6770568" y="1946390"/>
                <a:ext cx="1922582" cy="1035957"/>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70C0">
                      <a:alpha val="58000"/>
                    </a:srgbClr>
                  </a:gs>
                  <a:gs pos="67000">
                    <a:srgbClr val="0070C0">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400" dirty="0">
                  <a:solidFill>
                    <a:schemeClr val="tx1"/>
                  </a:solidFill>
                  <a:latin typeface="+mn-ea"/>
                </a:endParaRPr>
              </a:p>
            </p:txBody>
          </p:sp>
          <p:sp>
            <p:nvSpPr>
              <p:cNvPr id="26" name="Freeform 8"/>
              <p:cNvSpPr/>
              <p:nvPr/>
            </p:nvSpPr>
            <p:spPr bwMode="auto">
              <a:xfrm>
                <a:off x="6754694" y="1949450"/>
                <a:ext cx="1922582" cy="1035957"/>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noFill/>
              <a:ln>
                <a:gradFill>
                  <a:gsLst>
                    <a:gs pos="0">
                      <a:schemeClr val="bg1"/>
                    </a:gs>
                    <a:gs pos="50000">
                      <a:srgbClr val="00B0F0">
                        <a:alpha val="83000"/>
                      </a:srgbClr>
                    </a:gs>
                    <a:gs pos="100000">
                      <a:schemeClr val="accent1">
                        <a:tint val="23500"/>
                        <a:satMod val="16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400" dirty="0">
                  <a:solidFill>
                    <a:schemeClr val="tx1"/>
                  </a:solidFill>
                  <a:latin typeface="+mn-ea"/>
                </a:endParaRPr>
              </a:p>
            </p:txBody>
          </p:sp>
          <p:pic>
            <p:nvPicPr>
              <p:cNvPr id="27" name="Picture 10" descr="C:\Users\Administrator\Desktop\云2-02.png"/>
              <p:cNvPicPr>
                <a:picLocks noChangeAspect="1" noChangeArrowheads="1"/>
              </p:cNvPicPr>
              <p:nvPr/>
            </p:nvPicPr>
            <p:blipFill>
              <a:blip r:embed="rId3" cstate="screen">
                <a:lum bright="-8000"/>
              </a:blip>
              <a:srcRect/>
              <a:stretch>
                <a:fillRect/>
              </a:stretch>
            </p:blipFill>
            <p:spPr bwMode="auto">
              <a:xfrm>
                <a:off x="6801001" y="1962718"/>
                <a:ext cx="1861717" cy="1003300"/>
              </a:xfrm>
              <a:prstGeom prst="rect">
                <a:avLst/>
              </a:prstGeom>
              <a:noFill/>
              <a:ln w="9525">
                <a:noFill/>
                <a:miter lim="800000"/>
                <a:headEnd/>
                <a:tailEnd/>
              </a:ln>
            </p:spPr>
          </p:pic>
        </p:grpSp>
      </p:grpSp>
      <p:grpSp>
        <p:nvGrpSpPr>
          <p:cNvPr id="28" name="组合 27"/>
          <p:cNvGrpSpPr/>
          <p:nvPr/>
        </p:nvGrpSpPr>
        <p:grpSpPr>
          <a:xfrm>
            <a:off x="4809912" y="2724923"/>
            <a:ext cx="2858445" cy="2744606"/>
            <a:chOff x="27000018" y="1680953"/>
            <a:chExt cx="2900970" cy="4194458"/>
          </a:xfrm>
        </p:grpSpPr>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5153" t="4793" r="5241" b="13193"/>
            <a:stretch>
              <a:fillRect/>
            </a:stretch>
          </p:blipFill>
          <p:spPr>
            <a:xfrm>
              <a:off x="27000018" y="1680953"/>
              <a:ext cx="2900970" cy="4194458"/>
            </a:xfrm>
            <a:prstGeom prst="roundRect">
              <a:avLst>
                <a:gd name="adj" fmla="val 3772"/>
              </a:avLst>
            </a:prstGeom>
          </p:spPr>
        </p:pic>
        <p:sp>
          <p:nvSpPr>
            <p:cNvPr id="30" name="文本框 21"/>
            <p:cNvSpPr txBox="1"/>
            <p:nvPr/>
          </p:nvSpPr>
          <p:spPr>
            <a:xfrm>
              <a:off x="27638440" y="1680953"/>
              <a:ext cx="1585432" cy="611470"/>
            </a:xfrm>
            <a:prstGeom prst="rect">
              <a:avLst/>
            </a:prstGeom>
            <a:noFill/>
          </p:spPr>
          <p:txBody>
            <a:bodyPr wrap="square" rtlCol="0">
              <a:spAutoFit/>
            </a:bodyPr>
            <a:lstStyle/>
            <a:p>
              <a:pPr algn="ctr" defTabSz="1219200"/>
              <a:r>
                <a:rPr lang="zh-CN" altLang="en-US" sz="2000" dirty="0" smtClean="0">
                  <a:latin typeface="+mn-ea"/>
                  <a:ea typeface="+mn-ea"/>
                </a:rPr>
                <a:t>痛点与挑战</a:t>
              </a:r>
              <a:endParaRPr lang="zh-CN" altLang="en-US" sz="2000" dirty="0">
                <a:latin typeface="+mn-ea"/>
                <a:ea typeface="+mn-ea"/>
              </a:endParaRPr>
            </a:p>
          </p:txBody>
        </p:sp>
        <p:sp>
          <p:nvSpPr>
            <p:cNvPr id="31" name="矩形 30"/>
            <p:cNvSpPr/>
            <p:nvPr/>
          </p:nvSpPr>
          <p:spPr>
            <a:xfrm>
              <a:off x="27205008" y="3752594"/>
              <a:ext cx="2503927" cy="338575"/>
            </a:xfrm>
            <a:prstGeom prst="rect">
              <a:avLst/>
            </a:prstGeom>
            <a:gradFill rotWithShape="1">
              <a:gsLst>
                <a:gs pos="0">
                  <a:srgbClr val="00A4FB">
                    <a:alpha val="34000"/>
                  </a:srgbClr>
                </a:gs>
                <a:gs pos="100000">
                  <a:srgbClr val="00B7CE">
                    <a:alpha val="49000"/>
                  </a:srgbClr>
                </a:gs>
              </a:gsLst>
              <a:lin ang="0" scaled="1"/>
            </a:gradFill>
            <a:ln w="9525">
              <a:gradFill flip="none" rotWithShape="1">
                <a:gsLst>
                  <a:gs pos="0">
                    <a:srgbClr val="79DCFF">
                      <a:alpha val="80000"/>
                    </a:srgbClr>
                  </a:gs>
                  <a:gs pos="100000">
                    <a:srgbClr val="00B0F0">
                      <a:alpha val="71000"/>
                    </a:srgbClr>
                  </a:gs>
                </a:gsLst>
                <a:lin ang="10800000" scaled="1"/>
                <a:tileRect/>
              </a:gradFill>
            </a:ln>
            <a:effectLst>
              <a:outerShdw blurRad="50800" dist="38100" dir="2700000" algn="tl" rotWithShape="0">
                <a:prstClr val="black">
                  <a:alpha val="40000"/>
                </a:prstClr>
              </a:outerShdw>
            </a:effectLst>
          </p:spPr>
          <p:txBody>
            <a:bodyPr rot="0" spcFirstLastPara="0" vertOverflow="overflow" horzOverflow="overflow" vert="horz" wrap="square" lIns="25795" tIns="25795" rIns="25795" bIns="25795" numCol="1" spcCol="0" rtlCol="0" fromWordArt="0" anchor="ctr" anchorCtr="0" forceAA="0" compatLnSpc="1">
              <a:noAutofit/>
            </a:bodyPr>
            <a:lstStyle/>
            <a:p>
              <a:pPr algn="ctr" defTabSz="1219200">
                <a:buClr>
                  <a:srgbClr val="CC9900"/>
                </a:buClr>
                <a:defRPr/>
              </a:pPr>
              <a:r>
                <a:rPr lang="zh-CN" altLang="en-US" sz="1200" dirty="0" smtClean="0">
                  <a:solidFill>
                    <a:schemeClr val="bg1"/>
                  </a:solidFill>
                  <a:latin typeface="+mn-ea"/>
                  <a:ea typeface="+mn-ea"/>
                </a:rPr>
                <a:t>数据仓库平台</a:t>
              </a:r>
              <a:r>
                <a:rPr lang="zh-CN" altLang="en-US" sz="1200" dirty="0">
                  <a:solidFill>
                    <a:schemeClr val="bg1"/>
                  </a:solidFill>
                  <a:latin typeface="+mn-ea"/>
                  <a:ea typeface="+mn-ea"/>
                </a:rPr>
                <a:t>扩展性受限</a:t>
              </a:r>
              <a:endParaRPr lang="zh-CN" altLang="en-US" sz="1200" dirty="0">
                <a:solidFill>
                  <a:schemeClr val="bg1"/>
                </a:solidFill>
                <a:latin typeface="+mn-ea"/>
                <a:ea typeface="+mn-ea"/>
              </a:endParaRPr>
            </a:p>
          </p:txBody>
        </p:sp>
        <p:sp>
          <p:nvSpPr>
            <p:cNvPr id="32" name="矩形 31"/>
            <p:cNvSpPr/>
            <p:nvPr/>
          </p:nvSpPr>
          <p:spPr>
            <a:xfrm>
              <a:off x="27205008" y="4252037"/>
              <a:ext cx="2503927" cy="338575"/>
            </a:xfrm>
            <a:prstGeom prst="rect">
              <a:avLst/>
            </a:prstGeom>
            <a:gradFill rotWithShape="1">
              <a:gsLst>
                <a:gs pos="0">
                  <a:srgbClr val="00A4FB">
                    <a:alpha val="34000"/>
                  </a:srgbClr>
                </a:gs>
                <a:gs pos="100000">
                  <a:srgbClr val="00B7CE">
                    <a:alpha val="49000"/>
                  </a:srgbClr>
                </a:gs>
              </a:gsLst>
              <a:lin ang="0" scaled="1"/>
            </a:gradFill>
            <a:ln w="9525">
              <a:gradFill flip="none" rotWithShape="1">
                <a:gsLst>
                  <a:gs pos="0">
                    <a:srgbClr val="79DCFF">
                      <a:alpha val="80000"/>
                    </a:srgbClr>
                  </a:gs>
                  <a:gs pos="100000">
                    <a:srgbClr val="00B0F0">
                      <a:alpha val="71000"/>
                    </a:srgbClr>
                  </a:gs>
                </a:gsLst>
                <a:lin ang="10800000" scaled="1"/>
                <a:tileRect/>
              </a:gradFill>
            </a:ln>
            <a:effectLst>
              <a:outerShdw blurRad="50800" dist="38100" dir="2700000" algn="tl" rotWithShape="0">
                <a:prstClr val="black">
                  <a:alpha val="40000"/>
                </a:prstClr>
              </a:outerShdw>
            </a:effectLst>
          </p:spPr>
          <p:txBody>
            <a:bodyPr rot="0" spcFirstLastPara="0" vertOverflow="overflow" horzOverflow="overflow" vert="horz" wrap="square" lIns="25795" tIns="25795" rIns="25795" bIns="25795" numCol="1" spcCol="0" rtlCol="0" fromWordArt="0" anchor="ctr" anchorCtr="0" forceAA="0" compatLnSpc="1">
              <a:noAutofit/>
            </a:bodyPr>
            <a:lstStyle/>
            <a:p>
              <a:pPr algn="ctr" defTabSz="1219200">
                <a:buClr>
                  <a:srgbClr val="CC9900"/>
                </a:buClr>
                <a:defRPr/>
              </a:pPr>
              <a:r>
                <a:rPr lang="zh-CN" altLang="en-US" sz="1200" dirty="0" smtClean="0">
                  <a:solidFill>
                    <a:schemeClr val="bg1"/>
                  </a:solidFill>
                  <a:latin typeface="+mn-ea"/>
                  <a:ea typeface="+mn-ea"/>
                </a:rPr>
                <a:t>现网</a:t>
              </a:r>
              <a:r>
                <a:rPr lang="en-US" altLang="zh-CN" sz="1200" dirty="0" smtClean="0">
                  <a:solidFill>
                    <a:schemeClr val="bg1"/>
                  </a:solidFill>
                  <a:latin typeface="+mn-ea"/>
                  <a:ea typeface="+mn-ea"/>
                </a:rPr>
                <a:t>MPP</a:t>
              </a:r>
              <a:r>
                <a:rPr lang="zh-CN" altLang="en-US" sz="1200" dirty="0" smtClean="0">
                  <a:solidFill>
                    <a:schemeClr val="bg1"/>
                  </a:solidFill>
                  <a:latin typeface="+mn-ea"/>
                  <a:ea typeface="+mn-ea"/>
                </a:rPr>
                <a:t>高可用、扩展性不足</a:t>
              </a:r>
              <a:endParaRPr lang="zh-CN" altLang="en-US" sz="1200" dirty="0">
                <a:solidFill>
                  <a:schemeClr val="bg1"/>
                </a:solidFill>
                <a:latin typeface="+mn-ea"/>
                <a:ea typeface="+mn-ea"/>
              </a:endParaRPr>
            </a:p>
          </p:txBody>
        </p:sp>
        <p:sp>
          <p:nvSpPr>
            <p:cNvPr id="33" name="矩形 32"/>
            <p:cNvSpPr/>
            <p:nvPr/>
          </p:nvSpPr>
          <p:spPr>
            <a:xfrm>
              <a:off x="27205008" y="4751480"/>
              <a:ext cx="2503927" cy="338575"/>
            </a:xfrm>
            <a:prstGeom prst="rect">
              <a:avLst/>
            </a:prstGeom>
            <a:gradFill rotWithShape="1">
              <a:gsLst>
                <a:gs pos="0">
                  <a:srgbClr val="00A4FB">
                    <a:alpha val="34000"/>
                  </a:srgbClr>
                </a:gs>
                <a:gs pos="100000">
                  <a:srgbClr val="00B7CE">
                    <a:alpha val="49000"/>
                  </a:srgbClr>
                </a:gs>
              </a:gsLst>
              <a:lin ang="0" scaled="1"/>
            </a:gradFill>
            <a:ln w="9525">
              <a:gradFill flip="none" rotWithShape="1">
                <a:gsLst>
                  <a:gs pos="0">
                    <a:srgbClr val="79DCFF">
                      <a:alpha val="80000"/>
                    </a:srgbClr>
                  </a:gs>
                  <a:gs pos="100000">
                    <a:srgbClr val="00B0F0">
                      <a:alpha val="71000"/>
                    </a:srgbClr>
                  </a:gs>
                </a:gsLst>
                <a:lin ang="10800000" scaled="1"/>
                <a:tileRect/>
              </a:gradFill>
            </a:ln>
            <a:effectLst>
              <a:outerShdw blurRad="50800" dist="38100" dir="2700000" algn="tl" rotWithShape="0">
                <a:prstClr val="black">
                  <a:alpha val="40000"/>
                </a:prstClr>
              </a:outerShdw>
            </a:effectLst>
          </p:spPr>
          <p:txBody>
            <a:bodyPr rot="0" spcFirstLastPara="0" vertOverflow="overflow" horzOverflow="overflow" vert="horz" wrap="square" lIns="25795" tIns="25795" rIns="25795" bIns="25795" numCol="1" spcCol="0" rtlCol="0" fromWordArt="0" anchor="ctr" anchorCtr="0" forceAA="0" compatLnSpc="1">
              <a:noAutofit/>
            </a:bodyPr>
            <a:lstStyle/>
            <a:p>
              <a:pPr algn="ctr" defTabSz="1219200">
                <a:buClr>
                  <a:srgbClr val="CC9900"/>
                </a:buClr>
                <a:defRPr/>
              </a:pPr>
              <a:r>
                <a:rPr lang="zh-CN" altLang="en-US" sz="1200" dirty="0" smtClean="0">
                  <a:solidFill>
                    <a:schemeClr val="bg1"/>
                  </a:solidFill>
                  <a:latin typeface="+mn-ea"/>
                  <a:ea typeface="+mn-ea"/>
                </a:rPr>
                <a:t>替代方案总拥有成本高</a:t>
              </a:r>
              <a:endParaRPr lang="zh-CN" altLang="en-US" sz="1200" dirty="0">
                <a:solidFill>
                  <a:schemeClr val="bg1"/>
                </a:solidFill>
                <a:latin typeface="+mn-ea"/>
                <a:ea typeface="+mn-ea"/>
              </a:endParaRPr>
            </a:p>
          </p:txBody>
        </p:sp>
        <p:sp>
          <p:nvSpPr>
            <p:cNvPr id="34" name="矩形 33"/>
            <p:cNvSpPr/>
            <p:nvPr/>
          </p:nvSpPr>
          <p:spPr>
            <a:xfrm>
              <a:off x="27205008" y="5250923"/>
              <a:ext cx="2503927" cy="338575"/>
            </a:xfrm>
            <a:prstGeom prst="rect">
              <a:avLst/>
            </a:prstGeom>
            <a:gradFill rotWithShape="1">
              <a:gsLst>
                <a:gs pos="0">
                  <a:srgbClr val="00A4FB">
                    <a:alpha val="34000"/>
                  </a:srgbClr>
                </a:gs>
                <a:gs pos="100000">
                  <a:srgbClr val="00B7CE">
                    <a:alpha val="49000"/>
                  </a:srgbClr>
                </a:gs>
              </a:gsLst>
              <a:lin ang="0" scaled="1"/>
            </a:gradFill>
            <a:ln w="9525">
              <a:gradFill flip="none" rotWithShape="1">
                <a:gsLst>
                  <a:gs pos="0">
                    <a:srgbClr val="79DCFF">
                      <a:alpha val="80000"/>
                    </a:srgbClr>
                  </a:gs>
                  <a:gs pos="100000">
                    <a:srgbClr val="00B0F0">
                      <a:alpha val="71000"/>
                    </a:srgbClr>
                  </a:gs>
                </a:gsLst>
                <a:lin ang="10800000" scaled="1"/>
                <a:tileRect/>
              </a:gradFill>
            </a:ln>
            <a:effectLst>
              <a:outerShdw blurRad="50800" dist="38100" dir="2700000" algn="tl" rotWithShape="0">
                <a:prstClr val="black">
                  <a:alpha val="40000"/>
                </a:prstClr>
              </a:outerShdw>
            </a:effectLst>
          </p:spPr>
          <p:txBody>
            <a:bodyPr rot="0" spcFirstLastPara="0" vertOverflow="overflow" horzOverflow="overflow" vert="horz" wrap="square" lIns="25795" tIns="25795" rIns="25795" bIns="25795" numCol="1" spcCol="0" rtlCol="0" fromWordArt="0" anchor="ctr" anchorCtr="0" forceAA="0" compatLnSpc="1">
              <a:noAutofit/>
            </a:bodyPr>
            <a:lstStyle/>
            <a:p>
              <a:pPr algn="ctr" defTabSz="1219200">
                <a:buClr>
                  <a:srgbClr val="CC9900"/>
                </a:buClr>
                <a:defRPr/>
              </a:pPr>
              <a:r>
                <a:rPr lang="zh-CN" altLang="en-US" sz="1200" dirty="0" smtClean="0">
                  <a:solidFill>
                    <a:schemeClr val="bg1"/>
                  </a:solidFill>
                  <a:latin typeface="+mn-ea"/>
                  <a:ea typeface="+mn-ea"/>
                </a:rPr>
                <a:t>难以满足未来</a:t>
              </a:r>
              <a:r>
                <a:rPr lang="zh-CN" altLang="en-US" sz="1200" dirty="0">
                  <a:solidFill>
                    <a:schemeClr val="bg1"/>
                  </a:solidFill>
                  <a:latin typeface="+mn-ea"/>
                  <a:ea typeface="+mn-ea"/>
                </a:rPr>
                <a:t>信息</a:t>
              </a:r>
              <a:r>
                <a:rPr lang="zh-CN" altLang="en-US" sz="1200" dirty="0" smtClean="0">
                  <a:solidFill>
                    <a:schemeClr val="bg1"/>
                  </a:solidFill>
                  <a:latin typeface="+mn-ea"/>
                  <a:ea typeface="+mn-ea"/>
                </a:rPr>
                <a:t>安全需要</a:t>
              </a:r>
              <a:endParaRPr lang="zh-CN" altLang="en-US" sz="1200" dirty="0">
                <a:solidFill>
                  <a:schemeClr val="bg1"/>
                </a:solidFill>
                <a:latin typeface="+mn-ea"/>
                <a:ea typeface="+mn-ea"/>
              </a:endParaRPr>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09845" y="2307308"/>
              <a:ext cx="1614026" cy="1280178"/>
            </a:xfrm>
            <a:prstGeom prst="rect">
              <a:avLst/>
            </a:prstGeom>
          </p:spPr>
        </p:pic>
      </p:grpSp>
      <p:sp>
        <p:nvSpPr>
          <p:cNvPr id="36" name="Rectangle 2"/>
          <p:cNvSpPr/>
          <p:nvPr/>
        </p:nvSpPr>
        <p:spPr bwMode="auto">
          <a:xfrm>
            <a:off x="1759016" y="4008544"/>
            <a:ext cx="1367679" cy="492443"/>
          </a:xfrm>
          <a:prstGeom prst="rect">
            <a:avLst/>
          </a:prstGeom>
          <a:noFill/>
          <a:ln w="12700">
            <a:noFill/>
            <a:miter lim="800000"/>
          </a:ln>
        </p:spPr>
        <p:txBody>
          <a:bodyPr wrap="square" lIns="0" tIns="0" rIns="0" bIns="0" anchor="ctr">
            <a:spAutoFit/>
          </a:bodyPr>
          <a:lstStyle/>
          <a:p>
            <a:pPr algn="ctr" defTabSz="1218565">
              <a:defRPr/>
            </a:pPr>
            <a:r>
              <a:rPr lang="zh-CN" altLang="en-US" sz="1600" kern="0" dirty="0" smtClean="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rPr>
              <a:t>传统数仓</a:t>
            </a:r>
            <a:endParaRPr lang="en-US" altLang="zh-CN" sz="1600" kern="0" dirty="0" smtClean="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endParaRPr>
          </a:p>
          <a:p>
            <a:pPr algn="ctr" defTabSz="1218565">
              <a:defRPr/>
            </a:pPr>
            <a:r>
              <a:rPr lang="zh-CN" altLang="en-US" sz="1600" kern="0" dirty="0" smtClean="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rPr>
              <a:t>资源池</a:t>
            </a:r>
            <a:endParaRPr lang="en-US" altLang="zh-CN" sz="1600" kern="0" dirty="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endParaRPr>
          </a:p>
        </p:txBody>
      </p:sp>
      <p:sp>
        <p:nvSpPr>
          <p:cNvPr id="37" name="圆角矩形 2"/>
          <p:cNvSpPr/>
          <p:nvPr/>
        </p:nvSpPr>
        <p:spPr>
          <a:xfrm>
            <a:off x="5502934" y="5769449"/>
            <a:ext cx="1541493" cy="412049"/>
          </a:xfrm>
          <a:prstGeom prst="roundRect">
            <a:avLst/>
          </a:prstGeom>
          <a:solidFill>
            <a:schemeClr val="bg1"/>
          </a:solidFill>
          <a:ln w="635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a:defRPr/>
            </a:pPr>
            <a:r>
              <a:rPr lang="zh-CN" altLang="en-US" sz="1800" kern="0" dirty="0" smtClean="0">
                <a:solidFill>
                  <a:schemeClr val="tx1"/>
                </a:solidFill>
                <a:latin typeface="+mn-ea"/>
                <a:cs typeface="Times New Roman" panose="02020603050405020304" pitchFamily="18" charset="0"/>
              </a:rPr>
              <a:t>统一数据接入</a:t>
            </a:r>
            <a:endParaRPr lang="en-US" altLang="zh-CN" sz="1800" kern="0" dirty="0">
              <a:solidFill>
                <a:schemeClr val="tx1"/>
              </a:solidFill>
              <a:latin typeface="+mn-ea"/>
              <a:cs typeface="Times New Roman" panose="02020603050405020304" pitchFamily="18" charset="0"/>
            </a:endParaRPr>
          </a:p>
        </p:txBody>
      </p:sp>
      <p:sp>
        <p:nvSpPr>
          <p:cNvPr id="38" name="矩形 37"/>
          <p:cNvSpPr/>
          <p:nvPr/>
        </p:nvSpPr>
        <p:spPr>
          <a:xfrm>
            <a:off x="8150253" y="5799220"/>
            <a:ext cx="3005951" cy="400110"/>
          </a:xfrm>
          <a:prstGeom prst="rect">
            <a:avLst/>
          </a:prstGeom>
        </p:spPr>
        <p:txBody>
          <a:bodyPr wrap="none">
            <a:spAutoFit/>
          </a:bodyPr>
          <a:lstStyle/>
          <a:p>
            <a:pPr algn="ctr"/>
            <a:r>
              <a:rPr lang="zh-CN" altLang="en-US" sz="2000" dirty="0" smtClean="0">
                <a:latin typeface="+mn-ea"/>
                <a:ea typeface="+mn-ea"/>
              </a:rPr>
              <a:t>自主可控的数据第二平面</a:t>
            </a:r>
            <a:endParaRPr lang="zh-CN" altLang="en-US" dirty="0">
              <a:latin typeface="+mn-ea"/>
              <a:ea typeface="+mn-ea"/>
            </a:endParaRPr>
          </a:p>
        </p:txBody>
      </p:sp>
      <p:sp>
        <p:nvSpPr>
          <p:cNvPr id="39" name="矩形 38"/>
          <p:cNvSpPr/>
          <p:nvPr/>
        </p:nvSpPr>
        <p:spPr>
          <a:xfrm>
            <a:off x="8726503" y="5109911"/>
            <a:ext cx="2049200" cy="217610"/>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en-US" altLang="zh-CN" sz="1400" dirty="0" err="1" smtClean="0">
                <a:solidFill>
                  <a:schemeClr val="bg1"/>
                </a:solidFill>
                <a:latin typeface="+mn-ea"/>
                <a:ea typeface="+mn-ea"/>
                <a:cs typeface="Arial" panose="020B0604020202020204" pitchFamily="34" charset="0"/>
              </a:rPr>
              <a:t>TaiShan</a:t>
            </a:r>
            <a:r>
              <a:rPr lang="zh-CN" altLang="en-US" sz="1400" dirty="0">
                <a:solidFill>
                  <a:schemeClr val="bg1"/>
                </a:solidFill>
                <a:latin typeface="+mn-ea"/>
                <a:ea typeface="+mn-ea"/>
                <a:cs typeface="Arial" panose="020B0604020202020204" pitchFamily="34" charset="0"/>
              </a:rPr>
              <a:t>服务器</a:t>
            </a:r>
            <a:endParaRPr lang="en-US" altLang="zh-CN" sz="1400" dirty="0">
              <a:solidFill>
                <a:schemeClr val="bg1"/>
              </a:solidFill>
              <a:latin typeface="+mn-ea"/>
              <a:ea typeface="+mn-ea"/>
              <a:cs typeface="Arial" panose="020B0604020202020204" pitchFamily="34" charset="0"/>
            </a:endParaRPr>
          </a:p>
        </p:txBody>
      </p:sp>
      <p:sp>
        <p:nvSpPr>
          <p:cNvPr id="40" name="矩形 39"/>
          <p:cNvSpPr/>
          <p:nvPr/>
        </p:nvSpPr>
        <p:spPr>
          <a:xfrm>
            <a:off x="8726503" y="4900560"/>
            <a:ext cx="2049200" cy="217610"/>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zh-CN" altLang="en-US" sz="1400" dirty="0" smtClean="0">
                <a:solidFill>
                  <a:schemeClr val="bg1"/>
                </a:solidFill>
                <a:latin typeface="+mn-ea"/>
                <a:ea typeface="+mn-ea"/>
                <a:cs typeface="Arial" panose="020B0604020202020204" pitchFamily="34" charset="0"/>
              </a:rPr>
              <a:t>国产</a:t>
            </a:r>
            <a:r>
              <a:rPr lang="en-US" altLang="zh-CN" sz="1400" dirty="0" smtClean="0">
                <a:solidFill>
                  <a:schemeClr val="bg1"/>
                </a:solidFill>
                <a:latin typeface="+mn-ea"/>
                <a:ea typeface="+mn-ea"/>
                <a:cs typeface="Arial" panose="020B0604020202020204" pitchFamily="34" charset="0"/>
              </a:rPr>
              <a:t>OS/</a:t>
            </a:r>
            <a:r>
              <a:rPr lang="en-US" altLang="zh-CN" sz="1400" dirty="0" err="1" smtClean="0">
                <a:solidFill>
                  <a:schemeClr val="bg1"/>
                </a:solidFill>
                <a:latin typeface="+mn-ea"/>
                <a:ea typeface="+mn-ea"/>
                <a:cs typeface="Arial" panose="020B0604020202020204" pitchFamily="34" charset="0"/>
              </a:rPr>
              <a:t>openEuler</a:t>
            </a:r>
            <a:endParaRPr lang="en-US" altLang="zh-CN" sz="1400" dirty="0">
              <a:solidFill>
                <a:schemeClr val="bg1"/>
              </a:solidFill>
              <a:latin typeface="+mn-ea"/>
              <a:ea typeface="+mn-ea"/>
              <a:cs typeface="Arial" panose="020B0604020202020204" pitchFamily="34" charset="0"/>
            </a:endParaRPr>
          </a:p>
        </p:txBody>
      </p:sp>
      <p:sp>
        <p:nvSpPr>
          <p:cNvPr id="41" name="矩形 40"/>
          <p:cNvSpPr/>
          <p:nvPr/>
        </p:nvSpPr>
        <p:spPr>
          <a:xfrm>
            <a:off x="8726503" y="4678372"/>
            <a:ext cx="2049200" cy="217610"/>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zh-CN" altLang="en-US" sz="1400" dirty="0" smtClean="0">
                <a:solidFill>
                  <a:schemeClr val="bg1"/>
                </a:solidFill>
                <a:latin typeface="+mn-ea"/>
                <a:ea typeface="+mn-ea"/>
                <a:cs typeface="Arial" panose="020B0604020202020204" pitchFamily="34" charset="0"/>
              </a:rPr>
              <a:t>国产</a:t>
            </a:r>
            <a:r>
              <a:rPr lang="en-US" altLang="zh-CN" sz="1400" dirty="0" smtClean="0">
                <a:solidFill>
                  <a:schemeClr val="bg1"/>
                </a:solidFill>
                <a:latin typeface="+mn-ea"/>
                <a:ea typeface="+mn-ea"/>
                <a:cs typeface="Arial" panose="020B0604020202020204" pitchFamily="34" charset="0"/>
              </a:rPr>
              <a:t>DB/</a:t>
            </a:r>
            <a:r>
              <a:rPr lang="en-US" altLang="zh-CN" sz="1400" dirty="0" err="1" smtClean="0">
                <a:solidFill>
                  <a:schemeClr val="bg1"/>
                </a:solidFill>
                <a:latin typeface="+mn-ea"/>
                <a:ea typeface="+mn-ea"/>
                <a:cs typeface="Arial" panose="020B0604020202020204" pitchFamily="34" charset="0"/>
              </a:rPr>
              <a:t>GaussDB</a:t>
            </a:r>
            <a:endParaRPr lang="en-US" altLang="zh-CN" sz="1400" dirty="0">
              <a:solidFill>
                <a:schemeClr val="bg1"/>
              </a:solidFill>
              <a:latin typeface="+mn-ea"/>
              <a:ea typeface="+mn-ea"/>
              <a:cs typeface="Arial" panose="020B0604020202020204" pitchFamily="34" charset="0"/>
            </a:endParaRPr>
          </a:p>
        </p:txBody>
      </p:sp>
      <p:sp>
        <p:nvSpPr>
          <p:cNvPr id="42" name="矩形 41"/>
          <p:cNvSpPr/>
          <p:nvPr/>
        </p:nvSpPr>
        <p:spPr>
          <a:xfrm>
            <a:off x="1853169" y="5051438"/>
            <a:ext cx="1450529" cy="212230"/>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en-US" altLang="zh-CN" sz="1400" dirty="0" smtClean="0">
                <a:solidFill>
                  <a:schemeClr val="bg1"/>
                </a:solidFill>
                <a:latin typeface="+mn-ea"/>
                <a:ea typeface="+mn-ea"/>
                <a:cs typeface="Arial" panose="020B0604020202020204" pitchFamily="34" charset="0"/>
              </a:rPr>
              <a:t>X86</a:t>
            </a:r>
            <a:r>
              <a:rPr lang="zh-CN" altLang="en-US" sz="1400" dirty="0" smtClean="0">
                <a:solidFill>
                  <a:schemeClr val="bg1"/>
                </a:solidFill>
                <a:latin typeface="+mn-ea"/>
                <a:ea typeface="+mn-ea"/>
                <a:cs typeface="Arial" panose="020B0604020202020204" pitchFamily="34" charset="0"/>
              </a:rPr>
              <a:t>服务器</a:t>
            </a:r>
            <a:endParaRPr lang="en-US" altLang="zh-CN" sz="1400" dirty="0">
              <a:solidFill>
                <a:schemeClr val="bg1"/>
              </a:solidFill>
              <a:latin typeface="+mn-ea"/>
              <a:ea typeface="+mn-ea"/>
              <a:cs typeface="Arial" panose="020B0604020202020204" pitchFamily="34" charset="0"/>
            </a:endParaRPr>
          </a:p>
        </p:txBody>
      </p:sp>
      <p:sp>
        <p:nvSpPr>
          <p:cNvPr id="43" name="矩形 42"/>
          <p:cNvSpPr/>
          <p:nvPr/>
        </p:nvSpPr>
        <p:spPr>
          <a:xfrm>
            <a:off x="1853169" y="4857871"/>
            <a:ext cx="1450529" cy="193568"/>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en-US" altLang="zh-CN" sz="1200" dirty="0" smtClean="0">
                <a:solidFill>
                  <a:schemeClr val="bg1"/>
                </a:solidFill>
                <a:latin typeface="+mn-ea"/>
                <a:ea typeface="+mn-ea"/>
                <a:cs typeface="Arial" panose="020B0604020202020204" pitchFamily="34" charset="0"/>
              </a:rPr>
              <a:t>BC-LINUX/SUSE</a:t>
            </a:r>
            <a:endParaRPr lang="en-US" altLang="zh-CN" sz="1200" dirty="0">
              <a:solidFill>
                <a:schemeClr val="bg1"/>
              </a:solidFill>
              <a:latin typeface="+mn-ea"/>
              <a:ea typeface="+mn-ea"/>
              <a:cs typeface="Arial" panose="020B0604020202020204" pitchFamily="34" charset="0"/>
            </a:endParaRPr>
          </a:p>
        </p:txBody>
      </p:sp>
      <p:sp>
        <p:nvSpPr>
          <p:cNvPr id="44" name="矩形 43"/>
          <p:cNvSpPr/>
          <p:nvPr/>
        </p:nvSpPr>
        <p:spPr>
          <a:xfrm>
            <a:off x="1853169" y="4619900"/>
            <a:ext cx="1450529" cy="212230"/>
          </a:xfrm>
          <a:prstGeom prst="rect">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0" tIns="0" rIns="0" bIns="0" anchor="ctr" anchorCtr="0">
            <a:noAutofit/>
          </a:bodyPr>
          <a:lstStyle/>
          <a:p>
            <a:pPr algn="ctr" defTabSz="1219200"/>
            <a:r>
              <a:rPr lang="en-US" altLang="zh-CN" sz="1200" dirty="0" smtClean="0">
                <a:solidFill>
                  <a:schemeClr val="bg1"/>
                </a:solidFill>
                <a:latin typeface="+mn-ea"/>
                <a:ea typeface="+mn-ea"/>
                <a:cs typeface="Arial" panose="020B0604020202020204" pitchFamily="34" charset="0"/>
              </a:rPr>
              <a:t>MPP DB</a:t>
            </a:r>
            <a:endParaRPr lang="en-US" altLang="zh-CN" sz="1200" dirty="0">
              <a:solidFill>
                <a:schemeClr val="bg1"/>
              </a:solidFill>
              <a:latin typeface="+mn-ea"/>
              <a:ea typeface="+mn-ea"/>
              <a:cs typeface="Arial" panose="020B0604020202020204" pitchFamily="34" charset="0"/>
            </a:endParaRPr>
          </a:p>
        </p:txBody>
      </p:sp>
      <p:sp>
        <p:nvSpPr>
          <p:cNvPr id="45" name="Rectangle 2"/>
          <p:cNvSpPr/>
          <p:nvPr/>
        </p:nvSpPr>
        <p:spPr bwMode="auto">
          <a:xfrm>
            <a:off x="8969388" y="4050771"/>
            <a:ext cx="1367679" cy="492443"/>
          </a:xfrm>
          <a:prstGeom prst="rect">
            <a:avLst/>
          </a:prstGeom>
          <a:noFill/>
          <a:ln w="12700">
            <a:noFill/>
            <a:miter lim="800000"/>
          </a:ln>
        </p:spPr>
        <p:txBody>
          <a:bodyPr wrap="square" lIns="0" tIns="0" rIns="0" bIns="0" anchor="ctr">
            <a:spAutoFit/>
          </a:bodyPr>
          <a:lstStyle/>
          <a:p>
            <a:pPr algn="ctr" defTabSz="1218565">
              <a:defRPr/>
            </a:pPr>
            <a:r>
              <a:rPr lang="zh-CN" altLang="en-US" sz="1600" kern="0" dirty="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rPr>
              <a:t>鲲鹏数仓</a:t>
            </a:r>
            <a:endParaRPr lang="en-US" altLang="zh-CN" sz="1600" kern="0" dirty="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endParaRPr>
          </a:p>
          <a:p>
            <a:pPr algn="ctr" defTabSz="1218565">
              <a:defRPr/>
            </a:pPr>
            <a:r>
              <a:rPr lang="zh-CN" altLang="en-US" sz="1600" kern="0" dirty="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rPr>
              <a:t>资源池</a:t>
            </a:r>
            <a:endParaRPr lang="en-US" altLang="zh-CN" sz="1600" kern="0" dirty="0">
              <a:effectLst>
                <a:outerShdw blurRad="38100" dist="38100" dir="2700000" algn="tl">
                  <a:srgbClr val="000000">
                    <a:alpha val="43137"/>
                  </a:srgbClr>
                </a:outerShdw>
              </a:effectLst>
              <a:latin typeface="+mn-ea"/>
              <a:ea typeface="+mn-ea"/>
              <a:cs typeface="Arial" panose="020B0604020202020204" pitchFamily="34" charset="0"/>
              <a:sym typeface="Microsoft YaHei Bold" pitchFamily="-84" charset="-122"/>
            </a:endParaRPr>
          </a:p>
        </p:txBody>
      </p:sp>
      <p:sp>
        <p:nvSpPr>
          <p:cNvPr id="46" name="矩形 45"/>
          <p:cNvSpPr/>
          <p:nvPr/>
        </p:nvSpPr>
        <p:spPr>
          <a:xfrm>
            <a:off x="1273604" y="1334727"/>
            <a:ext cx="7721471" cy="1089529"/>
          </a:xfrm>
          <a:prstGeom prst="rect">
            <a:avLst/>
          </a:prstGeom>
        </p:spPr>
        <p:txBody>
          <a:bodyPr wrap="square">
            <a:spAutoFit/>
          </a:bodyPr>
          <a:lstStyle/>
          <a:p>
            <a:pPr>
              <a:lnSpc>
                <a:spcPct val="120000"/>
              </a:lnSpc>
            </a:pPr>
            <a:r>
              <a:rPr lang="zh-CN" altLang="en-US" sz="1800" dirty="0" smtClean="0">
                <a:latin typeface="+mn-ea"/>
                <a:ea typeface="+mn-ea"/>
              </a:rPr>
              <a:t>客户痛点：面向</a:t>
            </a:r>
            <a:r>
              <a:rPr lang="zh-CN" altLang="en-US" sz="1800" dirty="0">
                <a:latin typeface="+mn-ea"/>
                <a:ea typeface="+mn-ea"/>
              </a:rPr>
              <a:t>传统数据仓库减负和信息</a:t>
            </a:r>
            <a:r>
              <a:rPr lang="zh-CN" altLang="en-US" sz="1800" dirty="0" smtClean="0">
                <a:latin typeface="+mn-ea"/>
                <a:ea typeface="+mn-ea"/>
              </a:rPr>
              <a:t>安全。</a:t>
            </a:r>
            <a:endParaRPr lang="en-US" altLang="zh-CN" sz="1800" dirty="0">
              <a:latin typeface="+mn-ea"/>
              <a:ea typeface="+mn-ea"/>
            </a:endParaRPr>
          </a:p>
          <a:p>
            <a:pPr>
              <a:lnSpc>
                <a:spcPct val="120000"/>
              </a:lnSpc>
            </a:pPr>
            <a:r>
              <a:rPr lang="zh-CN" altLang="en-US" sz="1800" dirty="0" smtClean="0">
                <a:latin typeface="+mn-ea"/>
                <a:ea typeface="+mn-ea"/>
              </a:rPr>
              <a:t>解决方案：现</a:t>
            </a:r>
            <a:r>
              <a:rPr lang="zh-CN" altLang="en-US" sz="1800" dirty="0">
                <a:latin typeface="+mn-ea"/>
                <a:ea typeface="+mn-ea"/>
              </a:rPr>
              <a:t>网场景验证基于鲲鹏的一体化</a:t>
            </a:r>
            <a:r>
              <a:rPr lang="en-US" altLang="zh-CN" sz="1800" dirty="0">
                <a:latin typeface="+mn-ea"/>
                <a:ea typeface="+mn-ea"/>
              </a:rPr>
              <a:t>MPP</a:t>
            </a:r>
            <a:r>
              <a:rPr lang="zh-CN" altLang="en-US" sz="1800" dirty="0">
                <a:latin typeface="+mn-ea"/>
                <a:ea typeface="+mn-ea"/>
              </a:rPr>
              <a:t>数据</a:t>
            </a:r>
            <a:r>
              <a:rPr lang="zh-CN" altLang="en-US" sz="1800" dirty="0" smtClean="0">
                <a:latin typeface="+mn-ea"/>
                <a:ea typeface="+mn-ea"/>
              </a:rPr>
              <a:t>仓库。</a:t>
            </a:r>
            <a:endParaRPr lang="en-US" altLang="zh-CN" sz="1800" dirty="0">
              <a:latin typeface="+mn-ea"/>
              <a:ea typeface="+mn-ea"/>
            </a:endParaRPr>
          </a:p>
          <a:p>
            <a:pPr>
              <a:lnSpc>
                <a:spcPct val="120000"/>
              </a:lnSpc>
            </a:pPr>
            <a:r>
              <a:rPr lang="en-US" altLang="zh-CN" sz="1800" dirty="0" smtClean="0">
                <a:latin typeface="+mn-ea"/>
                <a:ea typeface="+mn-ea"/>
              </a:rPr>
              <a:t>Why </a:t>
            </a:r>
            <a:r>
              <a:rPr lang="en-US" altLang="zh-CN" sz="1800" dirty="0" err="1" smtClean="0">
                <a:latin typeface="+mn-ea"/>
                <a:ea typeface="+mn-ea"/>
              </a:rPr>
              <a:t>Kunpeng</a:t>
            </a:r>
            <a:r>
              <a:rPr lang="zh-CN" altLang="en-US" sz="1800" dirty="0" smtClean="0">
                <a:latin typeface="+mn-ea"/>
                <a:ea typeface="+mn-ea"/>
              </a:rPr>
              <a:t>：扩展性</a:t>
            </a:r>
            <a:r>
              <a:rPr lang="zh-CN" altLang="en-US" sz="1800" dirty="0">
                <a:latin typeface="+mn-ea"/>
                <a:ea typeface="+mn-ea"/>
              </a:rPr>
              <a:t>、可靠性、计算性能得到提升，具备可</a:t>
            </a:r>
            <a:r>
              <a:rPr lang="zh-CN" altLang="en-US" sz="1800" dirty="0" smtClean="0">
                <a:latin typeface="+mn-ea"/>
                <a:ea typeface="+mn-ea"/>
              </a:rPr>
              <a:t>替换性。</a:t>
            </a:r>
            <a:endParaRPr lang="en-US" altLang="zh-CN" sz="1800" dirty="0">
              <a:latin typeface="+mn-ea"/>
              <a:ea typeface="+mn-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以下哪些属于鲲鹏通用解决方案？（  ）</a:t>
            </a:r>
            <a:endParaRPr lang="en-US" altLang="zh-CN" dirty="0" smtClean="0"/>
          </a:p>
          <a:p>
            <a:pPr lvl="1"/>
            <a:r>
              <a:rPr lang="en-US" altLang="zh-CN" dirty="0" smtClean="0"/>
              <a:t>A.HCSO </a:t>
            </a:r>
            <a:r>
              <a:rPr lang="zh-CN" altLang="en-US" dirty="0" smtClean="0"/>
              <a:t>解决方案；</a:t>
            </a:r>
            <a:endParaRPr lang="en-US" altLang="zh-CN" dirty="0" smtClean="0"/>
          </a:p>
          <a:p>
            <a:pPr lvl="1"/>
            <a:r>
              <a:rPr lang="en-US" altLang="zh-CN" dirty="0" smtClean="0"/>
              <a:t>B.</a:t>
            </a:r>
            <a:r>
              <a:rPr lang="zh-CN" altLang="en-US" dirty="0" smtClean="0"/>
              <a:t>大数据解决方案；</a:t>
            </a:r>
            <a:endParaRPr lang="en-US" altLang="zh-CN" dirty="0" smtClean="0"/>
          </a:p>
          <a:p>
            <a:pPr lvl="1"/>
            <a:r>
              <a:rPr lang="en-US" altLang="zh-CN" dirty="0" smtClean="0"/>
              <a:t>C.HPC</a:t>
            </a:r>
            <a:r>
              <a:rPr lang="zh-CN" altLang="en-US" dirty="0" smtClean="0"/>
              <a:t>解决方案；</a:t>
            </a:r>
            <a:endParaRPr lang="en-US" altLang="zh-CN" dirty="0" smtClean="0"/>
          </a:p>
          <a:p>
            <a:pPr lvl="1"/>
            <a:r>
              <a:rPr lang="en-US" altLang="zh-CN" dirty="0" smtClean="0"/>
              <a:t>D.</a:t>
            </a:r>
            <a:r>
              <a:rPr lang="zh-CN" altLang="en-US" dirty="0" smtClean="0"/>
              <a:t>分布式存储；</a:t>
            </a:r>
            <a:endParaRPr lang="en-US" altLang="zh-CN" dirty="0" smtClean="0"/>
          </a:p>
          <a:p>
            <a:pPr mar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本章介绍了</a:t>
            </a:r>
            <a:r>
              <a:rPr lang="zh-CN" altLang="en-US" dirty="0"/>
              <a:t>华</a:t>
            </a:r>
            <a:r>
              <a:rPr lang="zh-CN" altLang="en-US" dirty="0" smtClean="0"/>
              <a:t>为鲲鹏解决方案，包括通用解决方案及行业解决方案。</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hlinkClick r:id="rId1"/>
              </a:rPr>
              <a:t>https</a:t>
            </a:r>
            <a:r>
              <a:rPr lang="en-US" altLang="zh-CN" dirty="0">
                <a:hlinkClick r:id="rId1"/>
              </a:rPr>
              <a:t>://</a:t>
            </a:r>
            <a:r>
              <a:rPr lang="en-US" altLang="zh-CN" dirty="0" smtClean="0">
                <a:hlinkClick r:id="rId1"/>
              </a:rPr>
              <a:t>www.huaweicloud.com/kunpeng/solution.html</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solidFill>
                  <a:schemeClr val="tx1"/>
                </a:solidFill>
              </a:rPr>
              <a:t>华为鲲鹏云全栈解决方案竞争力</a:t>
            </a:r>
            <a:endParaRPr lang="zh-CN" altLang="en-US" sz="3200" dirty="0">
              <a:solidFill>
                <a:schemeClr val="tx1"/>
              </a:solidFill>
            </a:endParaRPr>
          </a:p>
        </p:txBody>
      </p:sp>
      <p:sp>
        <p:nvSpPr>
          <p:cNvPr id="70" name="圆角矩形 164"/>
          <p:cNvSpPr/>
          <p:nvPr/>
        </p:nvSpPr>
        <p:spPr>
          <a:xfrm>
            <a:off x="2079184" y="5059685"/>
            <a:ext cx="5847726" cy="1187400"/>
          </a:xfrm>
          <a:prstGeom prst="roundRect">
            <a:avLst>
              <a:gd name="adj" fmla="val 5759"/>
            </a:avLst>
          </a:prstGeom>
          <a:solidFill>
            <a:schemeClr val="bg1">
              <a:lumMod val="95000"/>
            </a:schemeClr>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69" name="圆角矩形 164"/>
          <p:cNvSpPr/>
          <p:nvPr/>
        </p:nvSpPr>
        <p:spPr>
          <a:xfrm>
            <a:off x="2079184" y="3720618"/>
            <a:ext cx="5847726" cy="1197022"/>
          </a:xfrm>
          <a:prstGeom prst="roundRect">
            <a:avLst>
              <a:gd name="adj" fmla="val 5759"/>
            </a:avLst>
          </a:prstGeom>
          <a:solidFill>
            <a:schemeClr val="bg1">
              <a:lumMod val="95000"/>
            </a:schemeClr>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68" name="圆角矩形 164"/>
          <p:cNvSpPr/>
          <p:nvPr/>
        </p:nvSpPr>
        <p:spPr>
          <a:xfrm>
            <a:off x="2071458" y="2593646"/>
            <a:ext cx="5847726" cy="1015889"/>
          </a:xfrm>
          <a:prstGeom prst="roundRect">
            <a:avLst>
              <a:gd name="adj" fmla="val 5759"/>
            </a:avLst>
          </a:prstGeom>
          <a:solidFill>
            <a:schemeClr val="bg1">
              <a:lumMod val="95000"/>
            </a:schemeClr>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67" name="圆角矩形 164"/>
          <p:cNvSpPr/>
          <p:nvPr/>
        </p:nvSpPr>
        <p:spPr>
          <a:xfrm>
            <a:off x="2071458" y="1370242"/>
            <a:ext cx="5847726" cy="1197022"/>
          </a:xfrm>
          <a:prstGeom prst="roundRect">
            <a:avLst>
              <a:gd name="adj" fmla="val 5759"/>
            </a:avLst>
          </a:prstGeom>
          <a:solidFill>
            <a:schemeClr val="bg1">
              <a:lumMod val="95000"/>
            </a:schemeClr>
          </a:solidFill>
          <a:ln w="3175">
            <a:solidFill>
              <a:srgbClr val="A6A6A6"/>
            </a:solidFill>
            <a:miter lim="400000"/>
          </a:ln>
        </p:spPr>
        <p:txBody>
          <a:bodyPr lIns="37035" tIns="37035" rIns="37035" bIns="37035" anchor="ctr"/>
          <a:lstStyle/>
          <a:p>
            <a:pPr defTabSz="601980"/>
            <a:endParaRPr sz="1200" kern="0">
              <a:latin typeface="+mn-ea"/>
              <a:ea typeface="+mn-ea"/>
              <a:cs typeface="Arial" panose="020B0604020202020204" pitchFamily="34" charset="0"/>
              <a:sym typeface="Arial" panose="020B0604020202020204"/>
            </a:endParaRPr>
          </a:p>
        </p:txBody>
      </p:sp>
      <p:sp>
        <p:nvSpPr>
          <p:cNvPr id="135" name="圆角矩形 134"/>
          <p:cNvSpPr/>
          <p:nvPr/>
        </p:nvSpPr>
        <p:spPr>
          <a:xfrm>
            <a:off x="2118665" y="1990465"/>
            <a:ext cx="906011"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政府</a:t>
            </a:r>
            <a:endParaRPr lang="zh-CN" altLang="en-US" sz="1200" kern="0" dirty="0">
              <a:latin typeface="+mn-ea"/>
              <a:ea typeface="+mn-ea"/>
            </a:endParaRPr>
          </a:p>
        </p:txBody>
      </p:sp>
      <p:sp>
        <p:nvSpPr>
          <p:cNvPr id="136" name="圆角矩形 135"/>
          <p:cNvSpPr/>
          <p:nvPr/>
        </p:nvSpPr>
        <p:spPr>
          <a:xfrm>
            <a:off x="3131704" y="1989751"/>
            <a:ext cx="879157"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金融</a:t>
            </a:r>
            <a:endParaRPr lang="zh-CN" altLang="en-US" sz="1200" kern="0" dirty="0">
              <a:latin typeface="+mn-ea"/>
              <a:ea typeface="+mn-ea"/>
            </a:endParaRPr>
          </a:p>
        </p:txBody>
      </p:sp>
      <p:sp>
        <p:nvSpPr>
          <p:cNvPr id="137" name="圆角矩形 136"/>
          <p:cNvSpPr/>
          <p:nvPr/>
        </p:nvSpPr>
        <p:spPr>
          <a:xfrm>
            <a:off x="4145296" y="1989751"/>
            <a:ext cx="874364"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能源</a:t>
            </a:r>
            <a:endParaRPr lang="zh-CN" altLang="en-US" sz="1200" kern="0" dirty="0">
              <a:latin typeface="+mn-ea"/>
              <a:ea typeface="+mn-ea"/>
            </a:endParaRPr>
          </a:p>
        </p:txBody>
      </p:sp>
      <p:sp>
        <p:nvSpPr>
          <p:cNvPr id="138" name="圆角矩形 137"/>
          <p:cNvSpPr/>
          <p:nvPr/>
        </p:nvSpPr>
        <p:spPr>
          <a:xfrm>
            <a:off x="5081618" y="1989751"/>
            <a:ext cx="874364"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交通</a:t>
            </a:r>
            <a:endParaRPr lang="zh-CN" altLang="en-US" sz="1200" kern="0" dirty="0">
              <a:latin typeface="+mn-ea"/>
              <a:ea typeface="+mn-ea"/>
            </a:endParaRPr>
          </a:p>
        </p:txBody>
      </p:sp>
      <p:sp>
        <p:nvSpPr>
          <p:cNvPr id="139" name="圆角矩形 138"/>
          <p:cNvSpPr/>
          <p:nvPr/>
        </p:nvSpPr>
        <p:spPr>
          <a:xfrm>
            <a:off x="6012373" y="1981063"/>
            <a:ext cx="874364"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医疗</a:t>
            </a:r>
            <a:r>
              <a:rPr lang="en-US" altLang="zh-CN" sz="1200" kern="0" dirty="0">
                <a:latin typeface="+mn-ea"/>
                <a:ea typeface="+mn-ea"/>
              </a:rPr>
              <a:t> </a:t>
            </a:r>
            <a:endParaRPr lang="zh-CN" altLang="en-US" sz="1200" kern="0" dirty="0">
              <a:latin typeface="+mn-ea"/>
              <a:ea typeface="+mn-ea"/>
            </a:endParaRPr>
          </a:p>
        </p:txBody>
      </p:sp>
      <p:sp>
        <p:nvSpPr>
          <p:cNvPr id="140" name="圆角矩形 139"/>
          <p:cNvSpPr/>
          <p:nvPr/>
        </p:nvSpPr>
        <p:spPr>
          <a:xfrm>
            <a:off x="6928755" y="1981064"/>
            <a:ext cx="874364"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zh-CN" altLang="en-US" sz="1200" kern="0" dirty="0">
                <a:latin typeface="+mn-ea"/>
                <a:ea typeface="+mn-ea"/>
              </a:rPr>
              <a:t>教育</a:t>
            </a:r>
            <a:endParaRPr lang="zh-CN" altLang="en-US" sz="1200" kern="0" dirty="0">
              <a:latin typeface="+mn-ea"/>
              <a:ea typeface="+mn-ea"/>
            </a:endParaRPr>
          </a:p>
        </p:txBody>
      </p:sp>
      <p:sp>
        <p:nvSpPr>
          <p:cNvPr id="141" name="文本框 144"/>
          <p:cNvSpPr txBox="1"/>
          <p:nvPr/>
        </p:nvSpPr>
        <p:spPr>
          <a:xfrm>
            <a:off x="2297809" y="5160020"/>
            <a:ext cx="2630333" cy="412261"/>
          </a:xfrm>
          <a:prstGeom prst="rect">
            <a:avLst/>
          </a:prstGeom>
          <a:solidFill>
            <a:schemeClr val="bg1">
              <a:lumMod val="85000"/>
            </a:schemeClr>
          </a:solidFill>
          <a:ln w="25400" cap="flat" cmpd="sng" algn="ctr">
            <a:noFill/>
            <a:prstDash val="solid"/>
          </a:ln>
          <a:effectLst/>
        </p:spPr>
        <p:txBody>
          <a:bodyPr lIns="0" tIns="0" rIns="0" bIns="0" rtlCol="0" anchor="ctr" anchorCtr="1"/>
          <a:lstStyle>
            <a:defPPr>
              <a:defRPr lang="zh-CN"/>
            </a:defPPr>
            <a:lvl1pPr algn="ctr" defTabSz="914400">
              <a:defRPr sz="1800" b="1" kern="0">
                <a:solidFill>
                  <a:schemeClr val="tx2"/>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200" b="0" dirty="0" smtClean="0">
                <a:solidFill>
                  <a:schemeClr val="tx1"/>
                </a:solidFill>
                <a:latin typeface="+mn-ea"/>
                <a:ea typeface="+mn-ea"/>
              </a:rPr>
              <a:t>其它操作系统</a:t>
            </a:r>
            <a:endParaRPr lang="en-US" altLang="zh-CN" sz="1200" b="0" dirty="0">
              <a:solidFill>
                <a:schemeClr val="tx1"/>
              </a:solidFill>
              <a:latin typeface="+mn-ea"/>
              <a:ea typeface="+mn-ea"/>
            </a:endParaRPr>
          </a:p>
        </p:txBody>
      </p:sp>
      <p:sp>
        <p:nvSpPr>
          <p:cNvPr id="143" name="圆角矩形 142"/>
          <p:cNvSpPr/>
          <p:nvPr/>
        </p:nvSpPr>
        <p:spPr>
          <a:xfrm>
            <a:off x="2152887" y="2733846"/>
            <a:ext cx="1229955" cy="744158"/>
          </a:xfrm>
          <a:prstGeom prst="roundRect">
            <a:avLst>
              <a:gd name="adj" fmla="val 8096"/>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chorCtr="1"/>
          <a:lstStyle/>
          <a:p>
            <a:pPr algn="ctr" defTabSz="914400"/>
            <a:r>
              <a:rPr lang="zh-CN" altLang="en-US" sz="1200" dirty="0">
                <a:solidFill>
                  <a:schemeClr val="tx1"/>
                </a:solidFill>
                <a:latin typeface="+mn-ea"/>
              </a:rPr>
              <a:t>企业</a:t>
            </a:r>
            <a:r>
              <a:rPr lang="en-US" altLang="zh-CN" sz="1200" dirty="0" smtClean="0">
                <a:solidFill>
                  <a:schemeClr val="tx1"/>
                </a:solidFill>
                <a:latin typeface="+mn-ea"/>
              </a:rPr>
              <a:t>SAAS</a:t>
            </a:r>
            <a:endParaRPr lang="en-US" altLang="zh-CN" sz="1200" dirty="0">
              <a:solidFill>
                <a:schemeClr val="tx1"/>
              </a:solidFill>
              <a:latin typeface="+mn-ea"/>
            </a:endParaRPr>
          </a:p>
          <a:p>
            <a:pPr algn="ctr" defTabSz="914400"/>
            <a:r>
              <a:rPr lang="zh-CN" altLang="en-US" sz="1200" dirty="0" smtClean="0">
                <a:solidFill>
                  <a:schemeClr val="tx1"/>
                </a:solidFill>
                <a:latin typeface="+mn-ea"/>
              </a:rPr>
              <a:t>（</a:t>
            </a:r>
            <a:r>
              <a:rPr lang="en-US" altLang="zh-CN" sz="1200" dirty="0" smtClean="0">
                <a:solidFill>
                  <a:schemeClr val="tx1"/>
                </a:solidFill>
                <a:latin typeface="+mn-ea"/>
              </a:rPr>
              <a:t>JAVA/Python/Tomcat/</a:t>
            </a:r>
            <a:r>
              <a:rPr lang="en-US" altLang="zh-CN" sz="1200" dirty="0" err="1" smtClean="0">
                <a:solidFill>
                  <a:schemeClr val="tx1"/>
                </a:solidFill>
                <a:latin typeface="+mn-ea"/>
              </a:rPr>
              <a:t>Mysql</a:t>
            </a:r>
            <a:r>
              <a:rPr lang="zh-CN" altLang="en-US" sz="1200" dirty="0" smtClean="0">
                <a:solidFill>
                  <a:schemeClr val="tx1"/>
                </a:solidFill>
                <a:latin typeface="+mn-ea"/>
              </a:rPr>
              <a:t>）</a:t>
            </a:r>
            <a:endParaRPr lang="zh-CN" altLang="en-US" sz="1200" dirty="0">
              <a:solidFill>
                <a:schemeClr val="tx1"/>
              </a:solidFill>
              <a:latin typeface="+mn-ea"/>
            </a:endParaRPr>
          </a:p>
          <a:p>
            <a:pPr algn="ctr" defTabSz="914400"/>
            <a:endParaRPr lang="zh-CN" altLang="en-US" sz="1200" dirty="0">
              <a:solidFill>
                <a:schemeClr val="tx1"/>
              </a:solidFill>
              <a:latin typeface="+mn-ea"/>
            </a:endParaRPr>
          </a:p>
        </p:txBody>
      </p:sp>
      <p:sp>
        <p:nvSpPr>
          <p:cNvPr id="144" name="圆角矩形 143"/>
          <p:cNvSpPr/>
          <p:nvPr/>
        </p:nvSpPr>
        <p:spPr>
          <a:xfrm>
            <a:off x="3514748" y="2731174"/>
            <a:ext cx="1338265" cy="762058"/>
          </a:xfrm>
          <a:prstGeom prst="roundRect">
            <a:avLst>
              <a:gd name="adj" fmla="val 8096"/>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chorCtr="1"/>
          <a:lstStyle/>
          <a:p>
            <a:pPr algn="ctr" defTabSz="914400"/>
            <a:r>
              <a:rPr lang="zh-CN" altLang="en-US" sz="1200" dirty="0" smtClean="0">
                <a:solidFill>
                  <a:schemeClr val="tx1"/>
                </a:solidFill>
                <a:latin typeface="+mn-ea"/>
              </a:rPr>
              <a:t>企业</a:t>
            </a:r>
            <a:r>
              <a:rPr lang="en-US" altLang="zh-CN" sz="1200" dirty="0" smtClean="0">
                <a:solidFill>
                  <a:schemeClr val="tx1"/>
                </a:solidFill>
                <a:latin typeface="+mn-ea"/>
              </a:rPr>
              <a:t>Web</a:t>
            </a:r>
            <a:endParaRPr lang="en-US" altLang="zh-CN" sz="1200" dirty="0">
              <a:solidFill>
                <a:schemeClr val="tx1"/>
              </a:solidFill>
              <a:latin typeface="+mn-ea"/>
            </a:endParaRPr>
          </a:p>
          <a:p>
            <a:pPr algn="ctr" defTabSz="914400"/>
            <a:r>
              <a:rPr lang="en-US" altLang="zh-CN" sz="1200" dirty="0">
                <a:solidFill>
                  <a:schemeClr val="tx1"/>
                </a:solidFill>
                <a:latin typeface="+mn-ea"/>
              </a:rPr>
              <a:t>(Apache/</a:t>
            </a:r>
            <a:r>
              <a:rPr lang="en-US" altLang="zh-CN" sz="1200" dirty="0" err="1">
                <a:solidFill>
                  <a:schemeClr val="tx1"/>
                </a:solidFill>
                <a:latin typeface="+mn-ea"/>
              </a:rPr>
              <a:t>TomCat</a:t>
            </a:r>
            <a:r>
              <a:rPr lang="en-US" altLang="zh-CN" sz="1200" dirty="0">
                <a:solidFill>
                  <a:schemeClr val="tx1"/>
                </a:solidFill>
                <a:latin typeface="+mn-ea"/>
              </a:rPr>
              <a:t>/</a:t>
            </a:r>
            <a:endParaRPr lang="en-US" altLang="zh-CN" sz="1200" dirty="0">
              <a:solidFill>
                <a:schemeClr val="tx1"/>
              </a:solidFill>
              <a:latin typeface="+mn-ea"/>
            </a:endParaRPr>
          </a:p>
          <a:p>
            <a:pPr algn="ctr" defTabSz="914400"/>
            <a:r>
              <a:rPr lang="en-US" altLang="zh-CN" sz="1200" dirty="0" err="1">
                <a:solidFill>
                  <a:schemeClr val="tx1"/>
                </a:solidFill>
                <a:latin typeface="+mn-ea"/>
              </a:rPr>
              <a:t>Nginx</a:t>
            </a:r>
            <a:r>
              <a:rPr lang="en-US" altLang="zh-CN" sz="1200" dirty="0">
                <a:solidFill>
                  <a:schemeClr val="tx1"/>
                </a:solidFill>
                <a:latin typeface="+mn-ea"/>
              </a:rPr>
              <a:t>)</a:t>
            </a:r>
            <a:endParaRPr lang="en-US" altLang="zh-CN" sz="1200" dirty="0">
              <a:solidFill>
                <a:schemeClr val="tx1"/>
              </a:solidFill>
              <a:latin typeface="+mn-ea"/>
            </a:endParaRPr>
          </a:p>
          <a:p>
            <a:pPr algn="ctr" defTabSz="914400"/>
            <a:endParaRPr lang="zh-CN" altLang="en-US" sz="1200" dirty="0">
              <a:solidFill>
                <a:schemeClr val="tx1"/>
              </a:solidFill>
              <a:latin typeface="+mn-ea"/>
            </a:endParaRPr>
          </a:p>
        </p:txBody>
      </p:sp>
      <p:sp>
        <p:nvSpPr>
          <p:cNvPr id="145" name="圆角矩形 144"/>
          <p:cNvSpPr/>
          <p:nvPr/>
        </p:nvSpPr>
        <p:spPr>
          <a:xfrm>
            <a:off x="4938565" y="2731174"/>
            <a:ext cx="1296914" cy="737168"/>
          </a:xfrm>
          <a:prstGeom prst="roundRect">
            <a:avLst>
              <a:gd name="adj" fmla="val 8096"/>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chorCtr="1"/>
          <a:lstStyle/>
          <a:p>
            <a:pPr algn="ctr" defTabSz="914400"/>
            <a:r>
              <a:rPr lang="zh-CN" altLang="en-US" sz="1200" dirty="0" smtClean="0">
                <a:solidFill>
                  <a:schemeClr val="tx1"/>
                </a:solidFill>
                <a:latin typeface="+mn-ea"/>
              </a:rPr>
              <a:t>国产应用</a:t>
            </a:r>
            <a:r>
              <a:rPr lang="zh-CN" altLang="en-US" sz="1200" dirty="0" smtClean="0">
                <a:solidFill>
                  <a:schemeClr val="tx1"/>
                </a:solidFill>
                <a:latin typeface="+mn-ea"/>
                <a:cs typeface="Arial" panose="020B0604020202020204" pitchFamily="34" charset="0"/>
              </a:rPr>
              <a:t>（</a:t>
            </a:r>
            <a:r>
              <a:rPr lang="en-US" altLang="zh-CN" sz="1200" dirty="0" smtClean="0">
                <a:solidFill>
                  <a:schemeClr val="tx1"/>
                </a:solidFill>
                <a:latin typeface="+mn-ea"/>
                <a:cs typeface="Arial" panose="020B0604020202020204" pitchFamily="34" charset="0"/>
              </a:rPr>
              <a:t>JAVA/</a:t>
            </a:r>
            <a:r>
              <a:rPr lang="en-US" altLang="zh-CN" sz="1200" dirty="0" err="1" smtClean="0">
                <a:solidFill>
                  <a:schemeClr val="tx1"/>
                </a:solidFill>
                <a:latin typeface="+mn-ea"/>
                <a:cs typeface="Arial" panose="020B0604020202020204" pitchFamily="34" charset="0"/>
              </a:rPr>
              <a:t>Pyhon</a:t>
            </a:r>
            <a:r>
              <a:rPr lang="en-US" altLang="zh-CN" sz="1200" dirty="0" smtClean="0">
                <a:solidFill>
                  <a:schemeClr val="tx1"/>
                </a:solidFill>
                <a:latin typeface="+mn-ea"/>
                <a:cs typeface="Arial" panose="020B0604020202020204" pitchFamily="34" charset="0"/>
              </a:rPr>
              <a:t>/</a:t>
            </a:r>
            <a:r>
              <a:rPr lang="zh-CN" altLang="en-US" sz="1200" dirty="0" smtClean="0">
                <a:solidFill>
                  <a:schemeClr val="tx1"/>
                </a:solidFill>
                <a:latin typeface="+mn-ea"/>
                <a:cs typeface="Arial" panose="020B0604020202020204" pitchFamily="34" charset="0"/>
              </a:rPr>
              <a:t>东方通</a:t>
            </a:r>
            <a:r>
              <a:rPr lang="en-US" altLang="zh-CN" sz="1200" dirty="0" smtClean="0">
                <a:solidFill>
                  <a:schemeClr val="tx1"/>
                </a:solidFill>
                <a:latin typeface="+mn-ea"/>
                <a:cs typeface="Arial" panose="020B0604020202020204" pitchFamily="34" charset="0"/>
              </a:rPr>
              <a:t>/</a:t>
            </a:r>
            <a:r>
              <a:rPr lang="zh-CN" altLang="en-US" sz="1200" dirty="0" smtClean="0">
                <a:solidFill>
                  <a:schemeClr val="tx1"/>
                </a:solidFill>
                <a:latin typeface="+mn-ea"/>
                <a:cs typeface="Arial" panose="020B0604020202020204" pitchFamily="34" charset="0"/>
              </a:rPr>
              <a:t>达梦）</a:t>
            </a:r>
            <a:endParaRPr lang="en-US" altLang="zh-CN" sz="1200" dirty="0">
              <a:solidFill>
                <a:schemeClr val="tx1"/>
              </a:solidFill>
              <a:latin typeface="+mn-ea"/>
            </a:endParaRPr>
          </a:p>
          <a:p>
            <a:pPr algn="ctr" defTabSz="914400"/>
            <a:endParaRPr lang="zh-CN" altLang="en-US" sz="1200" dirty="0">
              <a:solidFill>
                <a:schemeClr val="tx1"/>
              </a:solidFill>
              <a:latin typeface="+mn-ea"/>
            </a:endParaRPr>
          </a:p>
        </p:txBody>
      </p:sp>
      <p:sp>
        <p:nvSpPr>
          <p:cNvPr id="146" name="圆角矩形 145"/>
          <p:cNvSpPr/>
          <p:nvPr/>
        </p:nvSpPr>
        <p:spPr>
          <a:xfrm>
            <a:off x="6367385" y="2755613"/>
            <a:ext cx="1378543" cy="712729"/>
          </a:xfrm>
          <a:prstGeom prst="roundRect">
            <a:avLst>
              <a:gd name="adj" fmla="val 8096"/>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chorCtr="1"/>
          <a:lstStyle/>
          <a:p>
            <a:pPr algn="ctr" defTabSz="914400"/>
            <a:r>
              <a:rPr lang="zh-CN" altLang="en-US" sz="1200" dirty="0" smtClean="0">
                <a:solidFill>
                  <a:schemeClr val="tx1"/>
                </a:solidFill>
                <a:latin typeface="+mn-ea"/>
              </a:rPr>
              <a:t>传统企业应用（</a:t>
            </a:r>
            <a:r>
              <a:rPr lang="en-US" altLang="zh-CN" sz="1200" dirty="0" smtClean="0">
                <a:solidFill>
                  <a:schemeClr val="tx1"/>
                </a:solidFill>
                <a:latin typeface="+mn-ea"/>
              </a:rPr>
              <a:t>Tomcat/</a:t>
            </a:r>
            <a:r>
              <a:rPr lang="en-US" altLang="zh-CN" sz="1200" dirty="0" err="1" smtClean="0">
                <a:solidFill>
                  <a:schemeClr val="tx1"/>
                </a:solidFill>
                <a:latin typeface="+mn-ea"/>
              </a:rPr>
              <a:t>redis</a:t>
            </a:r>
            <a:r>
              <a:rPr lang="en-US" altLang="zh-CN" sz="1200" dirty="0" smtClean="0">
                <a:solidFill>
                  <a:schemeClr val="tx1"/>
                </a:solidFill>
                <a:latin typeface="+mn-ea"/>
              </a:rPr>
              <a:t>/</a:t>
            </a:r>
            <a:r>
              <a:rPr lang="en-US" altLang="zh-CN" sz="1200" dirty="0" err="1" smtClean="0">
                <a:solidFill>
                  <a:schemeClr val="tx1"/>
                </a:solidFill>
                <a:latin typeface="+mn-ea"/>
              </a:rPr>
              <a:t>postgresql</a:t>
            </a:r>
            <a:r>
              <a:rPr lang="zh-CN" altLang="en-US" sz="1200" dirty="0" smtClean="0">
                <a:solidFill>
                  <a:schemeClr val="tx1"/>
                </a:solidFill>
                <a:latin typeface="+mn-ea"/>
              </a:rPr>
              <a:t>）</a:t>
            </a:r>
            <a:endParaRPr lang="zh-CN" altLang="en-US" sz="1200" dirty="0">
              <a:solidFill>
                <a:schemeClr val="tx1"/>
              </a:solidFill>
              <a:latin typeface="+mn-ea"/>
            </a:endParaRPr>
          </a:p>
          <a:p>
            <a:pPr algn="ctr" defTabSz="914400"/>
            <a:endParaRPr lang="zh-CN" altLang="en-US" sz="1200" dirty="0">
              <a:solidFill>
                <a:schemeClr val="tx1"/>
              </a:solidFill>
              <a:latin typeface="+mn-ea"/>
            </a:endParaRPr>
          </a:p>
        </p:txBody>
      </p:sp>
      <p:sp>
        <p:nvSpPr>
          <p:cNvPr id="147" name="文本框 144"/>
          <p:cNvSpPr txBox="1"/>
          <p:nvPr/>
        </p:nvSpPr>
        <p:spPr>
          <a:xfrm>
            <a:off x="5301446" y="5169945"/>
            <a:ext cx="2368575" cy="412261"/>
          </a:xfrm>
          <a:prstGeom prst="rect">
            <a:avLst/>
          </a:prstGeom>
          <a:solidFill>
            <a:schemeClr val="bg1">
              <a:lumMod val="85000"/>
            </a:schemeClr>
          </a:solidFill>
          <a:ln w="25400" cap="flat" cmpd="sng" algn="ctr">
            <a:noFill/>
            <a:prstDash val="solid"/>
          </a:ln>
          <a:effectLst/>
        </p:spPr>
        <p:txBody>
          <a:bodyPr lIns="0" tIns="0" rIns="0" bIns="0" rtlCol="0" anchor="ctr" anchorCtr="1"/>
          <a:lstStyle>
            <a:defPPr>
              <a:defRPr lang="zh-CN"/>
            </a:defPPr>
            <a:lvl1pPr algn="ctr" defTabSz="914400">
              <a:defRPr sz="1800" b="1" kern="0">
                <a:solidFill>
                  <a:schemeClr val="tx2"/>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200" b="0" dirty="0" err="1">
                <a:solidFill>
                  <a:schemeClr val="tx1"/>
                </a:solidFill>
                <a:latin typeface="+mn-ea"/>
                <a:ea typeface="+mn-ea"/>
              </a:rPr>
              <a:t>Eluer</a:t>
            </a:r>
            <a:r>
              <a:rPr lang="en-US" altLang="zh-CN" sz="1200" b="0" dirty="0">
                <a:solidFill>
                  <a:schemeClr val="tx1"/>
                </a:solidFill>
                <a:latin typeface="+mn-ea"/>
                <a:ea typeface="+mn-ea"/>
              </a:rPr>
              <a:t> OS</a:t>
            </a:r>
            <a:endParaRPr lang="en-US" altLang="zh-CN" sz="1200" b="0" dirty="0">
              <a:solidFill>
                <a:schemeClr val="tx1"/>
              </a:solidFill>
              <a:latin typeface="+mn-ea"/>
              <a:ea typeface="+mn-ea"/>
            </a:endParaRPr>
          </a:p>
        </p:txBody>
      </p:sp>
      <p:sp>
        <p:nvSpPr>
          <p:cNvPr id="148" name="文本框 144"/>
          <p:cNvSpPr txBox="1"/>
          <p:nvPr/>
        </p:nvSpPr>
        <p:spPr>
          <a:xfrm>
            <a:off x="4157591" y="3819446"/>
            <a:ext cx="1728683" cy="1015506"/>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defPPr>
              <a:defRPr lang="zh-CN"/>
            </a:defPPr>
            <a:lvl1pPr marL="0" marR="0" indent="0" algn="ctr" defTabSz="914400" eaLnBrk="1" latinLnBrk="0" hangingPunct="1">
              <a:lnSpc>
                <a:spcPct val="100000"/>
              </a:lnSpc>
              <a:buClr>
                <a:srgbClr val="CC9900"/>
              </a:buClr>
              <a:buSzTx/>
              <a:defRPr sz="700"/>
            </a:lvl1pPr>
          </a:lstStyle>
          <a:p>
            <a:pPr fontAlgn="base">
              <a:spcBef>
                <a:spcPct val="0"/>
              </a:spcBef>
              <a:spcAft>
                <a:spcPct val="0"/>
              </a:spcAft>
              <a:defRPr/>
            </a:pPr>
            <a:endParaRPr lang="en-US" altLang="zh-CN" sz="1200" kern="0" dirty="0">
              <a:solidFill>
                <a:schemeClr val="tx1"/>
              </a:solidFill>
              <a:latin typeface="+mn-ea"/>
            </a:endParaRPr>
          </a:p>
        </p:txBody>
      </p:sp>
      <p:sp>
        <p:nvSpPr>
          <p:cNvPr id="151" name="文本框 144"/>
          <p:cNvSpPr txBox="1"/>
          <p:nvPr/>
        </p:nvSpPr>
        <p:spPr>
          <a:xfrm>
            <a:off x="5988779" y="3819446"/>
            <a:ext cx="1728683" cy="1015506"/>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defPPr>
              <a:defRPr lang="zh-CN"/>
            </a:defPPr>
            <a:lvl1pPr marL="0" marR="0" indent="0" algn="ctr" defTabSz="914400" eaLnBrk="1" latinLnBrk="0" hangingPunct="1">
              <a:lnSpc>
                <a:spcPct val="100000"/>
              </a:lnSpc>
              <a:buClr>
                <a:srgbClr val="CC9900"/>
              </a:buClr>
              <a:buSzTx/>
              <a:defRPr sz="700"/>
            </a:lvl1pPr>
          </a:lstStyle>
          <a:p>
            <a:pPr fontAlgn="base">
              <a:spcBef>
                <a:spcPct val="0"/>
              </a:spcBef>
              <a:spcAft>
                <a:spcPct val="0"/>
              </a:spcAft>
              <a:defRPr/>
            </a:pPr>
            <a:endParaRPr lang="en-US" altLang="zh-CN" sz="1200" kern="0" dirty="0">
              <a:solidFill>
                <a:schemeClr val="tx1"/>
              </a:solidFill>
              <a:latin typeface="+mn-ea"/>
            </a:endParaRPr>
          </a:p>
        </p:txBody>
      </p:sp>
      <p:sp>
        <p:nvSpPr>
          <p:cNvPr id="152" name="矩形 151"/>
          <p:cNvSpPr/>
          <p:nvPr/>
        </p:nvSpPr>
        <p:spPr>
          <a:xfrm>
            <a:off x="5938995" y="4027058"/>
            <a:ext cx="264161"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fontAlgn="base">
              <a:spcBef>
                <a:spcPct val="0"/>
              </a:spcBef>
              <a:spcAft>
                <a:spcPct val="0"/>
              </a:spcAft>
              <a:defRPr/>
            </a:pPr>
            <a:r>
              <a:rPr lang="zh-CN" altLang="en-US" sz="1200" b="1" kern="0" dirty="0" smtClean="0">
                <a:solidFill>
                  <a:schemeClr val="tx1"/>
                </a:solidFill>
                <a:latin typeface="+mn-ea"/>
              </a:rPr>
              <a:t>中间件</a:t>
            </a:r>
            <a:endParaRPr lang="en-US" altLang="zh-CN" sz="1200" b="1" kern="0" dirty="0">
              <a:solidFill>
                <a:schemeClr val="tx1"/>
              </a:solidFill>
              <a:latin typeface="+mn-ea"/>
            </a:endParaRPr>
          </a:p>
        </p:txBody>
      </p:sp>
      <p:sp>
        <p:nvSpPr>
          <p:cNvPr id="153" name="矩形 152"/>
          <p:cNvSpPr/>
          <p:nvPr/>
        </p:nvSpPr>
        <p:spPr>
          <a:xfrm>
            <a:off x="4104099" y="4018903"/>
            <a:ext cx="264161" cy="646331"/>
          </a:xfrm>
          <a:prstGeom prst="rect">
            <a:avLst/>
          </a:prstGeom>
          <a:noFill/>
        </p:spPr>
        <p:txBody>
          <a:bodyPr wrap="square">
            <a:spAutoFit/>
          </a:bodyPr>
          <a:lstStyle/>
          <a:p>
            <a:pPr fontAlgn="base">
              <a:spcBef>
                <a:spcPct val="0"/>
              </a:spcBef>
              <a:spcAft>
                <a:spcPct val="0"/>
              </a:spcAft>
              <a:defRPr/>
            </a:pPr>
            <a:r>
              <a:rPr lang="zh-CN" altLang="en-US" sz="1200" b="1" kern="0" dirty="0">
                <a:latin typeface="+mn-ea"/>
                <a:ea typeface="+mn-ea"/>
              </a:rPr>
              <a:t>数据库</a:t>
            </a:r>
            <a:endParaRPr lang="en-US" altLang="zh-CN" sz="1200" b="1" kern="0" dirty="0">
              <a:latin typeface="+mn-ea"/>
              <a:ea typeface="+mn-ea"/>
            </a:endParaRPr>
          </a:p>
        </p:txBody>
      </p:sp>
      <p:sp>
        <p:nvSpPr>
          <p:cNvPr id="154" name="矩形 153"/>
          <p:cNvSpPr/>
          <p:nvPr/>
        </p:nvSpPr>
        <p:spPr>
          <a:xfrm>
            <a:off x="4366952" y="3900638"/>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err="1">
                <a:solidFill>
                  <a:schemeClr val="tx1"/>
                </a:solidFill>
                <a:latin typeface="+mn-ea"/>
              </a:rPr>
              <a:t>Mysql</a:t>
            </a:r>
            <a:endParaRPr lang="zh-CN" altLang="en-US" sz="1200" dirty="0">
              <a:solidFill>
                <a:schemeClr val="tx1"/>
              </a:solidFill>
              <a:latin typeface="+mn-ea"/>
            </a:endParaRPr>
          </a:p>
        </p:txBody>
      </p:sp>
      <p:sp>
        <p:nvSpPr>
          <p:cNvPr id="155" name="矩形 154"/>
          <p:cNvSpPr/>
          <p:nvPr/>
        </p:nvSpPr>
        <p:spPr>
          <a:xfrm>
            <a:off x="4366952" y="4340717"/>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err="1">
                <a:solidFill>
                  <a:schemeClr val="tx1"/>
                </a:solidFill>
                <a:latin typeface="+mn-ea"/>
              </a:rPr>
              <a:t>MariaDB</a:t>
            </a:r>
            <a:r>
              <a:rPr lang="en-US" altLang="zh-CN" sz="1200" dirty="0">
                <a:solidFill>
                  <a:schemeClr val="tx1"/>
                </a:solidFill>
                <a:latin typeface="+mn-ea"/>
              </a:rPr>
              <a:t> </a:t>
            </a:r>
            <a:endParaRPr lang="zh-CN" altLang="en-US" sz="1200" dirty="0">
              <a:solidFill>
                <a:schemeClr val="tx1"/>
              </a:solidFill>
              <a:latin typeface="+mn-ea"/>
            </a:endParaRPr>
          </a:p>
        </p:txBody>
      </p:sp>
      <p:sp>
        <p:nvSpPr>
          <p:cNvPr id="156" name="矩形 155"/>
          <p:cNvSpPr/>
          <p:nvPr/>
        </p:nvSpPr>
        <p:spPr>
          <a:xfrm>
            <a:off x="5098039" y="3910314"/>
            <a:ext cx="771186"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err="1">
                <a:solidFill>
                  <a:schemeClr val="tx1"/>
                </a:solidFill>
                <a:latin typeface="+mn-ea"/>
              </a:rPr>
              <a:t>Postgresql</a:t>
            </a:r>
            <a:endParaRPr lang="zh-CN" altLang="en-US" sz="1200" dirty="0">
              <a:solidFill>
                <a:schemeClr val="tx1"/>
              </a:solidFill>
              <a:latin typeface="+mn-ea"/>
            </a:endParaRPr>
          </a:p>
        </p:txBody>
      </p:sp>
      <p:sp>
        <p:nvSpPr>
          <p:cNvPr id="157" name="矩形 156"/>
          <p:cNvSpPr/>
          <p:nvPr/>
        </p:nvSpPr>
        <p:spPr>
          <a:xfrm>
            <a:off x="5102143" y="4339637"/>
            <a:ext cx="767082"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a:solidFill>
                  <a:schemeClr val="tx1"/>
                </a:solidFill>
                <a:latin typeface="+mn-ea"/>
              </a:rPr>
              <a:t>MongoDB </a:t>
            </a:r>
            <a:endParaRPr lang="zh-CN" altLang="en-US" sz="1200" dirty="0">
              <a:solidFill>
                <a:schemeClr val="tx1"/>
              </a:solidFill>
              <a:latin typeface="+mn-ea"/>
            </a:endParaRPr>
          </a:p>
        </p:txBody>
      </p:sp>
      <p:sp>
        <p:nvSpPr>
          <p:cNvPr id="158" name="文本框 144"/>
          <p:cNvSpPr txBox="1"/>
          <p:nvPr/>
        </p:nvSpPr>
        <p:spPr>
          <a:xfrm>
            <a:off x="2302644" y="3819446"/>
            <a:ext cx="1728683" cy="1015506"/>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defPPr>
              <a:defRPr lang="zh-CN"/>
            </a:defPPr>
            <a:lvl1pPr marL="0" marR="0" indent="0" algn="ctr" defTabSz="914400" eaLnBrk="1" latinLnBrk="0" hangingPunct="1">
              <a:lnSpc>
                <a:spcPct val="100000"/>
              </a:lnSpc>
              <a:buClr>
                <a:srgbClr val="CC9900"/>
              </a:buClr>
              <a:buSzTx/>
              <a:defRPr sz="700"/>
            </a:lvl1pPr>
          </a:lstStyle>
          <a:p>
            <a:pPr fontAlgn="base">
              <a:spcBef>
                <a:spcPct val="0"/>
              </a:spcBef>
              <a:spcAft>
                <a:spcPct val="0"/>
              </a:spcAft>
              <a:defRPr/>
            </a:pPr>
            <a:endParaRPr lang="en-US" altLang="zh-CN" sz="1200" kern="0" dirty="0">
              <a:solidFill>
                <a:schemeClr val="tx1"/>
              </a:solidFill>
              <a:latin typeface="+mn-ea"/>
            </a:endParaRPr>
          </a:p>
        </p:txBody>
      </p:sp>
      <p:sp>
        <p:nvSpPr>
          <p:cNvPr id="159" name="矩形 158"/>
          <p:cNvSpPr/>
          <p:nvPr/>
        </p:nvSpPr>
        <p:spPr>
          <a:xfrm>
            <a:off x="2268636" y="3930390"/>
            <a:ext cx="264161" cy="830997"/>
          </a:xfrm>
          <a:prstGeom prst="rect">
            <a:avLst/>
          </a:prstGeom>
          <a:noFill/>
        </p:spPr>
        <p:txBody>
          <a:bodyPr wrap="square">
            <a:spAutoFit/>
          </a:bodyPr>
          <a:lstStyle/>
          <a:p>
            <a:pPr fontAlgn="base">
              <a:spcBef>
                <a:spcPct val="0"/>
              </a:spcBef>
              <a:spcAft>
                <a:spcPct val="0"/>
              </a:spcAft>
              <a:defRPr/>
            </a:pPr>
            <a:r>
              <a:rPr lang="zh-CN" altLang="en-US" sz="1200" b="1" kern="0" dirty="0">
                <a:latin typeface="+mn-ea"/>
                <a:ea typeface="+mn-ea"/>
              </a:rPr>
              <a:t>编译工具</a:t>
            </a:r>
            <a:endParaRPr lang="en-US" altLang="zh-CN" sz="1200" b="1" kern="0" dirty="0">
              <a:latin typeface="+mn-ea"/>
              <a:ea typeface="+mn-ea"/>
            </a:endParaRPr>
          </a:p>
        </p:txBody>
      </p:sp>
      <p:sp>
        <p:nvSpPr>
          <p:cNvPr id="160" name="矩形 159"/>
          <p:cNvSpPr/>
          <p:nvPr/>
        </p:nvSpPr>
        <p:spPr>
          <a:xfrm>
            <a:off x="2536317" y="3911386"/>
            <a:ext cx="699968"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a:solidFill>
                  <a:schemeClr val="tx1"/>
                </a:solidFill>
                <a:latin typeface="+mn-ea"/>
              </a:rPr>
              <a:t>GCC</a:t>
            </a:r>
            <a:endParaRPr lang="zh-CN" altLang="en-US" sz="1200" dirty="0">
              <a:solidFill>
                <a:schemeClr val="tx1"/>
              </a:solidFill>
              <a:latin typeface="+mn-ea"/>
            </a:endParaRPr>
          </a:p>
        </p:txBody>
      </p:sp>
      <p:sp>
        <p:nvSpPr>
          <p:cNvPr id="161" name="矩形 160"/>
          <p:cNvSpPr/>
          <p:nvPr/>
        </p:nvSpPr>
        <p:spPr>
          <a:xfrm>
            <a:off x="2536318" y="4340703"/>
            <a:ext cx="699968"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a:solidFill>
                  <a:schemeClr val="tx1"/>
                </a:solidFill>
                <a:latin typeface="+mn-ea"/>
              </a:rPr>
              <a:t>PHP</a:t>
            </a:r>
            <a:endParaRPr lang="zh-CN" altLang="en-US" sz="1200" dirty="0">
              <a:solidFill>
                <a:schemeClr val="tx1"/>
              </a:solidFill>
              <a:latin typeface="+mn-ea"/>
            </a:endParaRPr>
          </a:p>
        </p:txBody>
      </p:sp>
      <p:sp>
        <p:nvSpPr>
          <p:cNvPr id="162" name="矩形 161"/>
          <p:cNvSpPr/>
          <p:nvPr/>
        </p:nvSpPr>
        <p:spPr>
          <a:xfrm>
            <a:off x="3301001" y="3910307"/>
            <a:ext cx="699968"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err="1">
                <a:solidFill>
                  <a:schemeClr val="tx1"/>
                </a:solidFill>
                <a:latin typeface="+mn-ea"/>
              </a:rPr>
              <a:t>OpenJDK</a:t>
            </a:r>
            <a:endParaRPr lang="zh-CN" altLang="en-US" sz="1200" dirty="0">
              <a:solidFill>
                <a:schemeClr val="tx1"/>
              </a:solidFill>
              <a:latin typeface="+mn-ea"/>
            </a:endParaRPr>
          </a:p>
        </p:txBody>
      </p:sp>
      <p:sp>
        <p:nvSpPr>
          <p:cNvPr id="163" name="矩形 162"/>
          <p:cNvSpPr/>
          <p:nvPr/>
        </p:nvSpPr>
        <p:spPr>
          <a:xfrm>
            <a:off x="3292948" y="4327199"/>
            <a:ext cx="699968"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a:solidFill>
                  <a:schemeClr val="tx1"/>
                </a:solidFill>
                <a:latin typeface="+mn-ea"/>
              </a:rPr>
              <a:t>Python</a:t>
            </a:r>
            <a:endParaRPr lang="zh-CN" altLang="en-US" sz="1200" dirty="0">
              <a:solidFill>
                <a:schemeClr val="tx1"/>
              </a:solidFill>
              <a:latin typeface="+mn-ea"/>
            </a:endParaRPr>
          </a:p>
        </p:txBody>
      </p:sp>
      <p:sp>
        <p:nvSpPr>
          <p:cNvPr id="165" name="圆角矩形 164"/>
          <p:cNvSpPr/>
          <p:nvPr/>
        </p:nvSpPr>
        <p:spPr>
          <a:xfrm>
            <a:off x="2152887"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a:latin typeface="+mn-ea"/>
                <a:ea typeface="+mn-ea"/>
              </a:rPr>
              <a:t>ECS</a:t>
            </a:r>
            <a:endParaRPr lang="zh-CN" altLang="en-US" sz="1200" kern="0" dirty="0">
              <a:latin typeface="+mn-ea"/>
              <a:ea typeface="+mn-ea"/>
            </a:endParaRPr>
          </a:p>
        </p:txBody>
      </p:sp>
      <p:sp>
        <p:nvSpPr>
          <p:cNvPr id="166" name="圆角矩形 165"/>
          <p:cNvSpPr/>
          <p:nvPr/>
        </p:nvSpPr>
        <p:spPr>
          <a:xfrm>
            <a:off x="2841674" y="5724936"/>
            <a:ext cx="821138"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a:latin typeface="+mn-ea"/>
                <a:ea typeface="+mn-ea"/>
              </a:rPr>
              <a:t>BMS</a:t>
            </a:r>
            <a:endParaRPr lang="zh-CN" altLang="en-US" sz="1200" kern="0" dirty="0">
              <a:latin typeface="+mn-ea"/>
              <a:ea typeface="+mn-ea"/>
            </a:endParaRPr>
          </a:p>
        </p:txBody>
      </p:sp>
      <p:sp>
        <p:nvSpPr>
          <p:cNvPr id="167" name="圆角矩形 166"/>
          <p:cNvSpPr/>
          <p:nvPr/>
        </p:nvSpPr>
        <p:spPr>
          <a:xfrm>
            <a:off x="3717180"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a:latin typeface="+mn-ea"/>
                <a:ea typeface="+mn-ea"/>
              </a:rPr>
              <a:t>EVS</a:t>
            </a:r>
            <a:endParaRPr lang="zh-CN" altLang="en-US" sz="1200" kern="0" dirty="0">
              <a:latin typeface="+mn-ea"/>
              <a:ea typeface="+mn-ea"/>
            </a:endParaRPr>
          </a:p>
        </p:txBody>
      </p:sp>
      <p:sp>
        <p:nvSpPr>
          <p:cNvPr id="168" name="圆角矩形 167"/>
          <p:cNvSpPr/>
          <p:nvPr/>
        </p:nvSpPr>
        <p:spPr>
          <a:xfrm>
            <a:off x="4392761"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smtClean="0">
                <a:latin typeface="+mn-ea"/>
                <a:ea typeface="+mn-ea"/>
              </a:rPr>
              <a:t>RDS</a:t>
            </a:r>
            <a:endParaRPr lang="zh-CN" altLang="en-US" sz="1200" kern="0" dirty="0">
              <a:latin typeface="+mn-ea"/>
              <a:ea typeface="+mn-ea"/>
            </a:endParaRPr>
          </a:p>
        </p:txBody>
      </p:sp>
      <p:sp>
        <p:nvSpPr>
          <p:cNvPr id="169" name="圆角矩形 168"/>
          <p:cNvSpPr/>
          <p:nvPr/>
        </p:nvSpPr>
        <p:spPr>
          <a:xfrm>
            <a:off x="5058878"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smtClean="0">
                <a:latin typeface="+mn-ea"/>
                <a:ea typeface="+mn-ea"/>
              </a:rPr>
              <a:t>CCE </a:t>
            </a:r>
            <a:endParaRPr lang="zh-CN" altLang="en-US" sz="1200" kern="0" dirty="0">
              <a:latin typeface="+mn-ea"/>
              <a:ea typeface="+mn-ea"/>
            </a:endParaRPr>
          </a:p>
        </p:txBody>
      </p:sp>
      <p:sp>
        <p:nvSpPr>
          <p:cNvPr id="170" name="圆角矩形 169"/>
          <p:cNvSpPr/>
          <p:nvPr/>
        </p:nvSpPr>
        <p:spPr>
          <a:xfrm>
            <a:off x="5734331"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a:latin typeface="+mn-ea"/>
                <a:ea typeface="+mn-ea"/>
              </a:rPr>
              <a:t>ELB</a:t>
            </a:r>
            <a:endParaRPr lang="zh-CN" altLang="en-US" sz="1200" kern="0" dirty="0">
              <a:latin typeface="+mn-ea"/>
              <a:ea typeface="+mn-ea"/>
            </a:endParaRPr>
          </a:p>
        </p:txBody>
      </p:sp>
      <p:sp>
        <p:nvSpPr>
          <p:cNvPr id="171" name="圆角矩形 170"/>
          <p:cNvSpPr/>
          <p:nvPr/>
        </p:nvSpPr>
        <p:spPr>
          <a:xfrm>
            <a:off x="6413228" y="5724936"/>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a:latin typeface="+mn-ea"/>
                <a:ea typeface="+mn-ea"/>
              </a:rPr>
              <a:t>VPC</a:t>
            </a:r>
            <a:endParaRPr lang="zh-CN" altLang="en-US" sz="1200" kern="0" dirty="0">
              <a:latin typeface="+mn-ea"/>
              <a:ea typeface="+mn-ea"/>
            </a:endParaRPr>
          </a:p>
        </p:txBody>
      </p:sp>
      <p:sp>
        <p:nvSpPr>
          <p:cNvPr id="172" name="圆角矩形 171"/>
          <p:cNvSpPr/>
          <p:nvPr/>
        </p:nvSpPr>
        <p:spPr>
          <a:xfrm>
            <a:off x="7091508" y="5714313"/>
            <a:ext cx="624529" cy="491777"/>
          </a:xfrm>
          <a:prstGeom prst="roundRect">
            <a:avLst>
              <a:gd name="adj" fmla="val 8096"/>
            </a:avLst>
          </a:prstGeom>
          <a:solidFill>
            <a:schemeClr val="bg1">
              <a:lumMod val="85000"/>
            </a:schemeClr>
          </a:solidFill>
          <a:ln w="25400" cap="flat" cmpd="sng" algn="ctr">
            <a:noFill/>
            <a:prstDash val="solid"/>
          </a:ln>
          <a:effectLst/>
        </p:spPr>
        <p:txBody>
          <a:bodyPr lIns="0" tIns="0" rIns="0" bIns="0" rtlCol="0" anchor="ctr" anchorCtr="1"/>
          <a:lstStyle/>
          <a:p>
            <a:pPr algn="ctr" defTabSz="914400"/>
            <a:r>
              <a:rPr lang="en-US" altLang="zh-CN" sz="1200" kern="0" dirty="0" smtClean="0">
                <a:latin typeface="+mn-ea"/>
                <a:ea typeface="+mn-ea"/>
              </a:rPr>
              <a:t>CCI</a:t>
            </a:r>
            <a:endParaRPr lang="zh-CN" altLang="en-US" sz="1200" kern="0" dirty="0">
              <a:latin typeface="+mn-ea"/>
              <a:ea typeface="+mn-ea"/>
            </a:endParaRPr>
          </a:p>
        </p:txBody>
      </p:sp>
      <p:sp>
        <p:nvSpPr>
          <p:cNvPr id="173" name="矩形 172"/>
          <p:cNvSpPr/>
          <p:nvPr/>
        </p:nvSpPr>
        <p:spPr>
          <a:xfrm>
            <a:off x="6203156" y="3931007"/>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n-US" sz="1200" dirty="0">
                <a:solidFill>
                  <a:schemeClr val="tx1"/>
                </a:solidFill>
                <a:latin typeface="+mn-ea"/>
              </a:rPr>
              <a:t>东方通</a:t>
            </a:r>
            <a:endParaRPr lang="zh-CN" altLang="en-US" sz="1200" dirty="0">
              <a:solidFill>
                <a:schemeClr val="tx1"/>
              </a:solidFill>
              <a:latin typeface="+mn-ea"/>
            </a:endParaRPr>
          </a:p>
        </p:txBody>
      </p:sp>
      <p:sp>
        <p:nvSpPr>
          <p:cNvPr id="174" name="矩形 173"/>
          <p:cNvSpPr/>
          <p:nvPr/>
        </p:nvSpPr>
        <p:spPr>
          <a:xfrm>
            <a:off x="6203156" y="4360324"/>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en-US" altLang="zh-CN" sz="1200" dirty="0">
                <a:solidFill>
                  <a:schemeClr val="tx1"/>
                </a:solidFill>
                <a:latin typeface="+mn-ea"/>
              </a:rPr>
              <a:t>Tomcat </a:t>
            </a:r>
            <a:endParaRPr lang="zh-CN" altLang="en-US" sz="1200" dirty="0">
              <a:solidFill>
                <a:schemeClr val="tx1"/>
              </a:solidFill>
              <a:latin typeface="+mn-ea"/>
            </a:endParaRPr>
          </a:p>
        </p:txBody>
      </p:sp>
      <p:sp>
        <p:nvSpPr>
          <p:cNvPr id="175" name="矩形 174"/>
          <p:cNvSpPr/>
          <p:nvPr/>
        </p:nvSpPr>
        <p:spPr>
          <a:xfrm>
            <a:off x="6947723" y="3929921"/>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n-US" sz="1200" dirty="0">
                <a:solidFill>
                  <a:schemeClr val="tx1"/>
                </a:solidFill>
                <a:latin typeface="+mn-ea"/>
              </a:rPr>
              <a:t>金蝶天燕</a:t>
            </a:r>
            <a:endParaRPr lang="zh-CN" altLang="en-US" sz="1200" dirty="0">
              <a:solidFill>
                <a:schemeClr val="tx1"/>
              </a:solidFill>
              <a:latin typeface="+mn-ea"/>
            </a:endParaRPr>
          </a:p>
        </p:txBody>
      </p:sp>
      <p:sp>
        <p:nvSpPr>
          <p:cNvPr id="176" name="矩形 175"/>
          <p:cNvSpPr/>
          <p:nvPr/>
        </p:nvSpPr>
        <p:spPr>
          <a:xfrm>
            <a:off x="6951827" y="4359244"/>
            <a:ext cx="699969" cy="359174"/>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n-US" sz="1200" dirty="0">
                <a:solidFill>
                  <a:schemeClr val="tx1"/>
                </a:solidFill>
                <a:latin typeface="+mn-ea"/>
              </a:rPr>
              <a:t>方正飞鸿</a:t>
            </a:r>
            <a:r>
              <a:rPr lang="en-US" altLang="zh-CN" sz="1200" dirty="0">
                <a:solidFill>
                  <a:schemeClr val="tx1"/>
                </a:solidFill>
                <a:latin typeface="+mn-ea"/>
              </a:rPr>
              <a:t> </a:t>
            </a:r>
            <a:endParaRPr lang="zh-CN" altLang="en-US" sz="1200" dirty="0">
              <a:solidFill>
                <a:schemeClr val="tx1"/>
              </a:solidFill>
              <a:latin typeface="+mn-ea"/>
            </a:endParaRPr>
          </a:p>
        </p:txBody>
      </p:sp>
      <p:sp>
        <p:nvSpPr>
          <p:cNvPr id="177" name="Shape 314"/>
          <p:cNvSpPr/>
          <p:nvPr/>
        </p:nvSpPr>
        <p:spPr>
          <a:xfrm>
            <a:off x="1162596" y="2660882"/>
            <a:ext cx="830009" cy="2256758"/>
          </a:xfrm>
          <a:prstGeom prst="rect">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n-US" sz="1800" b="1" dirty="0" smtClean="0">
                <a:solidFill>
                  <a:schemeClr val="bg1"/>
                </a:solidFill>
                <a:latin typeface="+mn-ea"/>
              </a:rPr>
              <a:t>鲲鹏云</a:t>
            </a:r>
            <a:endParaRPr lang="en-US" altLang="zh-CN" sz="1800" b="1" dirty="0" smtClean="0">
              <a:solidFill>
                <a:schemeClr val="bg1"/>
              </a:solidFill>
              <a:latin typeface="+mn-ea"/>
            </a:endParaRPr>
          </a:p>
          <a:p>
            <a:pPr algn="ctr" defTabSz="914400"/>
            <a:r>
              <a:rPr lang="zh-CN" altLang="en-US" sz="1800" b="1" dirty="0" smtClean="0">
                <a:solidFill>
                  <a:schemeClr val="bg1"/>
                </a:solidFill>
                <a:latin typeface="+mn-ea"/>
              </a:rPr>
              <a:t>解决</a:t>
            </a:r>
            <a:r>
              <a:rPr lang="zh-CN" altLang="en-US" sz="1800" b="1" dirty="0">
                <a:solidFill>
                  <a:schemeClr val="bg1"/>
                </a:solidFill>
                <a:latin typeface="+mn-ea"/>
              </a:rPr>
              <a:t>方案</a:t>
            </a:r>
            <a:endParaRPr sz="1800" b="1" dirty="0">
              <a:solidFill>
                <a:schemeClr val="bg1"/>
              </a:solidFill>
              <a:latin typeface="+mn-ea"/>
            </a:endParaRPr>
          </a:p>
        </p:txBody>
      </p:sp>
      <p:sp>
        <p:nvSpPr>
          <p:cNvPr id="178" name="Shape 314"/>
          <p:cNvSpPr/>
          <p:nvPr/>
        </p:nvSpPr>
        <p:spPr>
          <a:xfrm>
            <a:off x="1166755" y="5039719"/>
            <a:ext cx="826507" cy="1207366"/>
          </a:xfrm>
          <a:prstGeom prst="rect">
            <a:avLst/>
          </a:prstGeom>
          <a:solidFill>
            <a:srgbClr val="00B0F0"/>
          </a:solidFill>
          <a:ln w="25400" cap="flat" cmpd="sng" algn="ctr">
            <a:noFill/>
            <a:prstDash val="solid"/>
          </a:ln>
          <a:effectLst/>
        </p:spPr>
        <p:txBody>
          <a:bodyPr tIns="72017" rtlCol="0" anchor="ctr" anchorCtr="1"/>
          <a:lstStyle/>
          <a:p>
            <a:pPr algn="ctr" defTabSz="914400"/>
            <a:r>
              <a:rPr lang="zh-CN" altLang="en-US" sz="1800" b="1" kern="0" dirty="0" smtClean="0">
                <a:solidFill>
                  <a:schemeClr val="bg1"/>
                </a:solidFill>
                <a:latin typeface="+mn-ea"/>
                <a:ea typeface="+mn-ea"/>
              </a:rPr>
              <a:t>华为鲲鹏</a:t>
            </a:r>
            <a:endParaRPr lang="en-US" altLang="zh-CN" sz="1800" b="1" kern="0" dirty="0" smtClean="0">
              <a:solidFill>
                <a:schemeClr val="bg1"/>
              </a:solidFill>
              <a:latin typeface="+mn-ea"/>
              <a:ea typeface="+mn-ea"/>
            </a:endParaRPr>
          </a:p>
          <a:p>
            <a:pPr algn="ctr" defTabSz="914400"/>
            <a:r>
              <a:rPr lang="zh-CN" altLang="en-US" sz="1800" b="1" kern="0" dirty="0" smtClean="0">
                <a:solidFill>
                  <a:schemeClr val="bg1"/>
                </a:solidFill>
                <a:latin typeface="+mn-ea"/>
                <a:ea typeface="+mn-ea"/>
              </a:rPr>
              <a:t>云</a:t>
            </a:r>
            <a:r>
              <a:rPr lang="zh-CN" altLang="en-US" sz="1800" b="1" kern="0" dirty="0">
                <a:solidFill>
                  <a:schemeClr val="bg1"/>
                </a:solidFill>
                <a:latin typeface="+mn-ea"/>
                <a:ea typeface="+mn-ea"/>
              </a:rPr>
              <a:t>服务</a:t>
            </a:r>
            <a:endParaRPr sz="1800" b="1" kern="0" dirty="0">
              <a:solidFill>
                <a:schemeClr val="bg1"/>
              </a:solidFill>
              <a:latin typeface="+mn-ea"/>
              <a:ea typeface="+mn-ea"/>
            </a:endParaRPr>
          </a:p>
        </p:txBody>
      </p:sp>
      <p:sp>
        <p:nvSpPr>
          <p:cNvPr id="179" name="Shape 314"/>
          <p:cNvSpPr/>
          <p:nvPr/>
        </p:nvSpPr>
        <p:spPr>
          <a:xfrm>
            <a:off x="1157464" y="1370242"/>
            <a:ext cx="847305" cy="1174202"/>
          </a:xfrm>
          <a:prstGeom prst="rect">
            <a:avLst/>
          </a:prstGeom>
          <a:solidFill>
            <a:srgbClr val="00B0F0"/>
          </a:solidFill>
          <a:ln w="25400" cap="flat" cmpd="sng" algn="ctr">
            <a:noFill/>
            <a:prstDash val="solid"/>
          </a:ln>
          <a:effectLst/>
        </p:spPr>
        <p:txBody>
          <a:bodyPr tIns="72017" rtlCol="0" anchor="ctr" anchorCtr="1"/>
          <a:lstStyle/>
          <a:p>
            <a:pPr algn="ctr" defTabSz="914400"/>
            <a:r>
              <a:rPr lang="zh-CN" altLang="en-US" sz="1800" b="1" kern="0" dirty="0" smtClean="0">
                <a:solidFill>
                  <a:schemeClr val="bg1"/>
                </a:solidFill>
                <a:latin typeface="+mn-ea"/>
                <a:ea typeface="+mn-ea"/>
              </a:rPr>
              <a:t>行业</a:t>
            </a:r>
            <a:r>
              <a:rPr lang="en-US" altLang="zh-CN" sz="1800" b="1" kern="0" dirty="0" smtClean="0">
                <a:solidFill>
                  <a:schemeClr val="bg1"/>
                </a:solidFill>
                <a:latin typeface="+mn-ea"/>
                <a:ea typeface="+mn-ea"/>
              </a:rPr>
              <a:t>ISV</a:t>
            </a:r>
            <a:endParaRPr sz="1800" b="1" kern="0" dirty="0">
              <a:solidFill>
                <a:schemeClr val="bg1"/>
              </a:solidFill>
              <a:latin typeface="+mn-ea"/>
              <a:ea typeface="+mn-ea"/>
            </a:endParaRPr>
          </a:p>
        </p:txBody>
      </p:sp>
      <p:pic>
        <p:nvPicPr>
          <p:cNvPr id="180" name="图片 1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76306" y="1534152"/>
            <a:ext cx="866304" cy="244244"/>
          </a:xfrm>
          <a:prstGeom prst="rect">
            <a:avLst/>
          </a:prstGeom>
        </p:spPr>
      </p:pic>
      <p:pic>
        <p:nvPicPr>
          <p:cNvPr id="181" name="图片 180"/>
          <p:cNvPicPr>
            <a:picLocks noChangeAspect="1"/>
          </p:cNvPicPr>
          <p:nvPr/>
        </p:nvPicPr>
        <p:blipFill>
          <a:blip r:embed="rId2"/>
          <a:stretch>
            <a:fillRect/>
          </a:stretch>
        </p:blipFill>
        <p:spPr>
          <a:xfrm>
            <a:off x="2178798" y="1453296"/>
            <a:ext cx="683669" cy="370587"/>
          </a:xfrm>
          <a:prstGeom prst="rect">
            <a:avLst/>
          </a:prstGeom>
        </p:spPr>
      </p:pic>
      <p:pic>
        <p:nvPicPr>
          <p:cNvPr id="182" name="图片 1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6518" y="1480452"/>
            <a:ext cx="629342" cy="405296"/>
          </a:xfrm>
          <a:prstGeom prst="rect">
            <a:avLst/>
          </a:prstGeom>
        </p:spPr>
      </p:pic>
      <p:pic>
        <p:nvPicPr>
          <p:cNvPr id="183" name="图片 1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9477" y="1426021"/>
            <a:ext cx="652919" cy="454373"/>
          </a:xfrm>
          <a:prstGeom prst="rect">
            <a:avLst/>
          </a:prstGeom>
        </p:spPr>
      </p:pic>
      <p:pic>
        <p:nvPicPr>
          <p:cNvPr id="184" name="图片 183"/>
          <p:cNvPicPr>
            <a:picLocks noChangeAspect="1"/>
          </p:cNvPicPr>
          <p:nvPr/>
        </p:nvPicPr>
        <p:blipFill>
          <a:blip r:embed="rId5"/>
          <a:stretch>
            <a:fillRect/>
          </a:stretch>
        </p:blipFill>
        <p:spPr>
          <a:xfrm>
            <a:off x="3055419" y="1414234"/>
            <a:ext cx="1247775" cy="466725"/>
          </a:xfrm>
          <a:prstGeom prst="rect">
            <a:avLst/>
          </a:prstGeom>
        </p:spPr>
      </p:pic>
      <p:pic>
        <p:nvPicPr>
          <p:cNvPr id="185" name="图片 18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354" y="1516490"/>
            <a:ext cx="763863" cy="259713"/>
          </a:xfrm>
          <a:prstGeom prst="rect">
            <a:avLst/>
          </a:prstGeom>
        </p:spPr>
      </p:pic>
      <p:sp>
        <p:nvSpPr>
          <p:cNvPr id="186" name="圆角矩形 53"/>
          <p:cNvSpPr/>
          <p:nvPr/>
        </p:nvSpPr>
        <p:spPr>
          <a:xfrm>
            <a:off x="8195153" y="1713851"/>
            <a:ext cx="3173254" cy="988956"/>
          </a:xfrm>
          <a:prstGeom prst="rect">
            <a:avLst/>
          </a:prstGeom>
          <a:solidFill>
            <a:srgbClr val="ECF0F2"/>
          </a:solidFill>
          <a:ln w="9525" cap="flat" cmpd="sng" algn="ctr">
            <a:noFill/>
            <a:prstDash val="solid"/>
            <a:miter lim="800000"/>
            <a:headEnd type="none" w="med" len="med"/>
            <a:tailEnd type="none" w="med" len="med"/>
          </a:ln>
          <a:effectLst/>
        </p:spPr>
        <p:txBody>
          <a:bodyPr wrap="none" anchor="ctr" anchorCtr="1"/>
          <a:lstStyle/>
          <a:p>
            <a:pPr defTabSz="1219200">
              <a:defRPr/>
            </a:pPr>
            <a:endParaRPr lang="zh-CN" altLang="en-US" sz="1800" kern="0">
              <a:latin typeface="+mn-ea"/>
              <a:ea typeface="+mn-ea"/>
              <a:cs typeface="Arial" panose="020B0604020202020204" pitchFamily="34" charset="0"/>
            </a:endParaRPr>
          </a:p>
        </p:txBody>
      </p:sp>
      <p:sp>
        <p:nvSpPr>
          <p:cNvPr id="187" name="矩形 186"/>
          <p:cNvSpPr/>
          <p:nvPr/>
        </p:nvSpPr>
        <p:spPr>
          <a:xfrm>
            <a:off x="8274006" y="1713851"/>
            <a:ext cx="2995866" cy="369332"/>
          </a:xfrm>
          <a:prstGeom prst="rect">
            <a:avLst/>
          </a:prstGeom>
        </p:spPr>
        <p:txBody>
          <a:bodyPr wrap="square" lIns="0" tIns="0" rIns="0" bIns="0">
            <a:spAutoFit/>
          </a:bodyPr>
          <a:lstStyle/>
          <a:p>
            <a:pPr defTabSz="1218565">
              <a:lnSpc>
                <a:spcPct val="150000"/>
              </a:lnSpc>
            </a:pPr>
            <a:r>
              <a:rPr lang="en-US" altLang="zh-CN" sz="1600" b="1" dirty="0" smtClean="0">
                <a:latin typeface="+mn-ea"/>
                <a:ea typeface="+mn-ea"/>
                <a:cs typeface="Arial" panose="020B0604020202020204" pitchFamily="34" charset="0"/>
              </a:rPr>
              <a:t>300+</a:t>
            </a:r>
            <a:r>
              <a:rPr lang="zh-CN" altLang="en-US" sz="1600" b="1" dirty="0" smtClean="0">
                <a:latin typeface="+mn-ea"/>
                <a:ea typeface="+mn-ea"/>
                <a:cs typeface="Arial" panose="020B0604020202020204" pitchFamily="34" charset="0"/>
              </a:rPr>
              <a:t>企业应用</a:t>
            </a:r>
            <a:r>
              <a:rPr lang="zh-CN" altLang="en-US" sz="1600" dirty="0" smtClean="0">
                <a:latin typeface="+mn-ea"/>
                <a:ea typeface="+mn-ea"/>
                <a:cs typeface="Arial" panose="020B0604020202020204" pitchFamily="34" charset="0"/>
              </a:rPr>
              <a:t>适配鲲鹏云服务</a:t>
            </a:r>
            <a:endParaRPr lang="en-US" altLang="zh-CN" sz="1600" dirty="0">
              <a:latin typeface="+mn-ea"/>
              <a:ea typeface="+mn-ea"/>
              <a:cs typeface="Arial" panose="020B0604020202020204" pitchFamily="34" charset="0"/>
            </a:endParaRPr>
          </a:p>
        </p:txBody>
      </p:sp>
      <p:sp>
        <p:nvSpPr>
          <p:cNvPr id="188" name="文本框 50"/>
          <p:cNvSpPr txBox="1"/>
          <p:nvPr/>
        </p:nvSpPr>
        <p:spPr>
          <a:xfrm>
            <a:off x="8186567" y="1372107"/>
            <a:ext cx="3190425" cy="359953"/>
          </a:xfrm>
          <a:prstGeom prst="rect">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defRPr/>
            </a:pPr>
            <a:r>
              <a:rPr lang="zh-CN" altLang="en-US" b="1" dirty="0" smtClean="0">
                <a:latin typeface="+mn-ea"/>
                <a:cs typeface="Arial Unicode MS" panose="020B0604020202020204" pitchFamily="34" charset="-122"/>
                <a:sym typeface="Arial" panose="020B0604020202020204" pitchFamily="34" charset="0"/>
              </a:rPr>
              <a:t>生态丰富</a:t>
            </a:r>
            <a:endParaRPr lang="zh-CN" altLang="en-US" b="1" dirty="0">
              <a:latin typeface="+mn-ea"/>
              <a:cs typeface="Arial Unicode MS" panose="020B0604020202020204" pitchFamily="34" charset="-122"/>
              <a:sym typeface="Arial" panose="020B0604020202020204" pitchFamily="34" charset="0"/>
            </a:endParaRPr>
          </a:p>
        </p:txBody>
      </p:sp>
      <p:sp>
        <p:nvSpPr>
          <p:cNvPr id="189" name="文本框 50"/>
          <p:cNvSpPr txBox="1"/>
          <p:nvPr/>
        </p:nvSpPr>
        <p:spPr>
          <a:xfrm>
            <a:off x="8171582" y="3224050"/>
            <a:ext cx="3190425" cy="3599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algn="ctr" defTabSz="914400">
              <a:defRPr sz="1400" b="1">
                <a:solidFill>
                  <a:srgbClr val="FFFF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solidFill>
                  <a:schemeClr val="tx1"/>
                </a:solidFill>
                <a:latin typeface="+mn-ea"/>
                <a:ea typeface="+mn-ea"/>
                <a:sym typeface="Arial" panose="020B0604020202020204" pitchFamily="34" charset="0"/>
              </a:rPr>
              <a:t>全栈能力</a:t>
            </a:r>
            <a:endParaRPr lang="zh-CN" altLang="en-US" sz="1800" dirty="0">
              <a:solidFill>
                <a:schemeClr val="tx1"/>
              </a:solidFill>
              <a:latin typeface="+mn-ea"/>
              <a:ea typeface="+mn-ea"/>
              <a:sym typeface="Arial" panose="020B0604020202020204" pitchFamily="34" charset="0"/>
            </a:endParaRPr>
          </a:p>
        </p:txBody>
      </p:sp>
      <p:sp>
        <p:nvSpPr>
          <p:cNvPr id="190" name="文本框 50"/>
          <p:cNvSpPr txBox="1"/>
          <p:nvPr/>
        </p:nvSpPr>
        <p:spPr>
          <a:xfrm>
            <a:off x="8195153" y="4917640"/>
            <a:ext cx="3190425" cy="359953"/>
          </a:xfrm>
          <a:prstGeom prst="rect">
            <a:avLst/>
          </a:prstGeom>
          <a:solidFill>
            <a:srgbClr val="00B0F0"/>
          </a:solidFill>
          <a:ln w="25400" cap="flat" cmpd="sng" algn="ctr">
            <a:noFill/>
            <a:prstDash val="solid"/>
          </a:ln>
          <a:effectLst/>
        </p:spPr>
        <p:txBody>
          <a:bodyPr tIns="72017" rtlCol="0" anchor="ctr" anchorCtr="1"/>
          <a:lstStyle>
            <a:defPPr>
              <a:defRPr lang="zh-CN"/>
            </a:defPPr>
            <a:lvl1pPr algn="ctr" defTabSz="914400">
              <a:defRPr sz="1400" b="1" kern="0">
                <a:solidFill>
                  <a:schemeClr val="tx2"/>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800" dirty="0">
                <a:solidFill>
                  <a:schemeClr val="tx1"/>
                </a:solidFill>
                <a:latin typeface="+mn-ea"/>
                <a:ea typeface="+mn-ea"/>
                <a:sym typeface="Arial" panose="020B0604020202020204" pitchFamily="34" charset="0"/>
              </a:rPr>
              <a:t>服务多样</a:t>
            </a:r>
            <a:endParaRPr lang="zh-CN" altLang="en-US" sz="1800" dirty="0">
              <a:solidFill>
                <a:schemeClr val="tx1"/>
              </a:solidFill>
              <a:latin typeface="+mn-ea"/>
              <a:ea typeface="+mn-ea"/>
              <a:sym typeface="Arial" panose="020B0604020202020204" pitchFamily="34" charset="0"/>
            </a:endParaRPr>
          </a:p>
        </p:txBody>
      </p:sp>
      <p:sp>
        <p:nvSpPr>
          <p:cNvPr id="191" name="圆角矩形 53"/>
          <p:cNvSpPr/>
          <p:nvPr/>
        </p:nvSpPr>
        <p:spPr>
          <a:xfrm>
            <a:off x="8180167" y="3577303"/>
            <a:ext cx="3173254" cy="1025181"/>
          </a:xfrm>
          <a:prstGeom prst="rect">
            <a:avLst/>
          </a:prstGeom>
          <a:solidFill>
            <a:srgbClr val="ECF0F2"/>
          </a:solidFill>
          <a:ln w="9525" cap="flat" cmpd="sng" algn="ctr">
            <a:noFill/>
            <a:prstDash val="solid"/>
            <a:miter lim="800000"/>
            <a:headEnd type="none" w="med" len="med"/>
            <a:tailEnd type="none" w="med" len="med"/>
          </a:ln>
          <a:effectLst/>
        </p:spPr>
        <p:txBody>
          <a:bodyPr wrap="none" anchor="ctr" anchorCtr="1"/>
          <a:lstStyle/>
          <a:p>
            <a:pPr defTabSz="1219200">
              <a:defRPr/>
            </a:pPr>
            <a:endParaRPr lang="zh-CN" altLang="en-US" sz="1800" kern="0">
              <a:latin typeface="+mn-ea"/>
              <a:ea typeface="+mn-ea"/>
              <a:cs typeface="Arial" panose="020B0604020202020204" pitchFamily="34" charset="0"/>
            </a:endParaRPr>
          </a:p>
        </p:txBody>
      </p:sp>
      <p:sp>
        <p:nvSpPr>
          <p:cNvPr id="192" name="矩形 191"/>
          <p:cNvSpPr/>
          <p:nvPr/>
        </p:nvSpPr>
        <p:spPr>
          <a:xfrm>
            <a:off x="8266746" y="3568700"/>
            <a:ext cx="2995866" cy="369332"/>
          </a:xfrm>
          <a:prstGeom prst="rect">
            <a:avLst/>
          </a:prstGeom>
        </p:spPr>
        <p:txBody>
          <a:bodyPr wrap="square" lIns="0" tIns="0" rIns="0" bIns="0">
            <a:spAutoFit/>
          </a:bodyPr>
          <a:lstStyle/>
          <a:p>
            <a:pPr defTabSz="1218565">
              <a:lnSpc>
                <a:spcPct val="150000"/>
              </a:lnSpc>
            </a:pPr>
            <a:r>
              <a:rPr lang="en-US" altLang="zh-CN" sz="1600" b="1" dirty="0" smtClean="0">
                <a:latin typeface="+mn-ea"/>
                <a:ea typeface="+mn-ea"/>
                <a:cs typeface="Arial" panose="020B0604020202020204" pitchFamily="34" charset="0"/>
              </a:rPr>
              <a:t>100+</a:t>
            </a:r>
            <a:r>
              <a:rPr lang="zh-CN" altLang="en-US" sz="1600" b="1" dirty="0" smtClean="0">
                <a:latin typeface="+mn-ea"/>
                <a:ea typeface="+mn-ea"/>
                <a:cs typeface="Arial" panose="020B0604020202020204" pitchFamily="34" charset="0"/>
              </a:rPr>
              <a:t>常用组件</a:t>
            </a:r>
            <a:r>
              <a:rPr lang="zh-CN" altLang="en-US" sz="1600" dirty="0" smtClean="0">
                <a:latin typeface="+mn-ea"/>
                <a:ea typeface="+mn-ea"/>
                <a:cs typeface="Arial" panose="020B0604020202020204" pitchFamily="34" charset="0"/>
              </a:rPr>
              <a:t>适配鲲鹏云服务</a:t>
            </a:r>
            <a:endParaRPr lang="en-US" altLang="zh-CN" sz="1600" dirty="0">
              <a:latin typeface="+mn-ea"/>
              <a:ea typeface="+mn-ea"/>
              <a:cs typeface="Arial" panose="020B0604020202020204" pitchFamily="34" charset="0"/>
            </a:endParaRPr>
          </a:p>
        </p:txBody>
      </p:sp>
      <p:sp>
        <p:nvSpPr>
          <p:cNvPr id="193" name="圆角矩形 53"/>
          <p:cNvSpPr/>
          <p:nvPr/>
        </p:nvSpPr>
        <p:spPr>
          <a:xfrm>
            <a:off x="8197586" y="5268463"/>
            <a:ext cx="3173254" cy="987348"/>
          </a:xfrm>
          <a:prstGeom prst="rect">
            <a:avLst/>
          </a:prstGeom>
          <a:solidFill>
            <a:srgbClr val="ECF0F2"/>
          </a:solidFill>
          <a:ln w="9525" cap="flat" cmpd="sng" algn="ctr">
            <a:noFill/>
            <a:prstDash val="solid"/>
            <a:miter lim="800000"/>
            <a:headEnd type="none" w="med" len="med"/>
            <a:tailEnd type="none" w="med" len="med"/>
          </a:ln>
          <a:effectLst/>
        </p:spPr>
        <p:txBody>
          <a:bodyPr wrap="none" anchor="ctr" anchorCtr="1"/>
          <a:lstStyle/>
          <a:p>
            <a:pPr defTabSz="1219200">
              <a:defRPr/>
            </a:pPr>
            <a:endParaRPr lang="zh-CN" altLang="en-US" sz="1800" kern="0">
              <a:latin typeface="+mn-ea"/>
              <a:ea typeface="+mn-ea"/>
              <a:cs typeface="Arial" panose="020B0604020202020204" pitchFamily="34" charset="0"/>
            </a:endParaRPr>
          </a:p>
        </p:txBody>
      </p:sp>
      <p:sp>
        <p:nvSpPr>
          <p:cNvPr id="194" name="矩形 193"/>
          <p:cNvSpPr/>
          <p:nvPr/>
        </p:nvSpPr>
        <p:spPr>
          <a:xfrm>
            <a:off x="8302233" y="5300472"/>
            <a:ext cx="2995866" cy="369332"/>
          </a:xfrm>
          <a:prstGeom prst="rect">
            <a:avLst/>
          </a:prstGeom>
        </p:spPr>
        <p:txBody>
          <a:bodyPr wrap="square" lIns="0" tIns="0" rIns="0" bIns="0">
            <a:spAutoFit/>
          </a:bodyPr>
          <a:lstStyle/>
          <a:p>
            <a:pPr defTabSz="1218565">
              <a:lnSpc>
                <a:spcPct val="150000"/>
              </a:lnSpc>
            </a:pPr>
            <a:r>
              <a:rPr lang="en-US" altLang="zh-CN" sz="1600" b="1" dirty="0" smtClean="0">
                <a:latin typeface="+mn-ea"/>
                <a:ea typeface="+mn-ea"/>
                <a:cs typeface="Arial" panose="020B0604020202020204" pitchFamily="34" charset="0"/>
              </a:rPr>
              <a:t>ALL</a:t>
            </a:r>
            <a:r>
              <a:rPr lang="zh-CN" altLang="en-US" sz="1600" b="1" dirty="0">
                <a:latin typeface="+mn-ea"/>
                <a:ea typeface="+mn-ea"/>
                <a:cs typeface="Arial" panose="020B0604020202020204" pitchFamily="34" charset="0"/>
              </a:rPr>
              <a:t>华为</a:t>
            </a:r>
            <a:r>
              <a:rPr lang="zh-CN" altLang="en-US" sz="1600" b="1" dirty="0" smtClean="0">
                <a:latin typeface="+mn-ea"/>
                <a:ea typeface="+mn-ea"/>
                <a:cs typeface="Arial" panose="020B0604020202020204" pitchFamily="34" charset="0"/>
              </a:rPr>
              <a:t>云服务</a:t>
            </a:r>
            <a:r>
              <a:rPr lang="zh-CN" altLang="en-US" sz="1600" dirty="0" smtClean="0">
                <a:latin typeface="+mn-ea"/>
                <a:ea typeface="+mn-ea"/>
                <a:cs typeface="Arial" panose="020B0604020202020204" pitchFamily="34" charset="0"/>
              </a:rPr>
              <a:t>适配支持鲲鹏</a:t>
            </a:r>
            <a:endParaRPr lang="en-US" altLang="zh-CN" sz="1600" dirty="0">
              <a:latin typeface="+mn-ea"/>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err="1"/>
              <a:t>TaiShan</a:t>
            </a:r>
            <a:r>
              <a:rPr lang="zh-CN" altLang="en-US" sz="3200" dirty="0" smtClean="0"/>
              <a:t>服务器覆盖主流应用</a:t>
            </a:r>
            <a:r>
              <a:rPr lang="zh-CN" altLang="en-US" sz="3200" dirty="0"/>
              <a:t>场景</a:t>
            </a:r>
            <a:endParaRPr lang="zh-CN" altLang="en-US" sz="3200" dirty="0"/>
          </a:p>
        </p:txBody>
      </p:sp>
      <p:pic>
        <p:nvPicPr>
          <p:cNvPr id="66" name="图片 65"/>
          <p:cNvPicPr/>
          <p:nvPr/>
        </p:nvPicPr>
        <p:blipFill>
          <a:blip r:embed="rId1"/>
          <a:stretch>
            <a:fillRect/>
          </a:stretch>
        </p:blipFill>
        <p:spPr>
          <a:xfrm>
            <a:off x="9692061" y="2334176"/>
            <a:ext cx="792000" cy="792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71" name="椭圆 70"/>
          <p:cNvSpPr/>
          <p:nvPr/>
        </p:nvSpPr>
        <p:spPr>
          <a:xfrm>
            <a:off x="3968048" y="2345781"/>
            <a:ext cx="810073" cy="790731"/>
          </a:xfrm>
          <a:prstGeom prst="ellipse">
            <a:avLst/>
          </a:prstGeom>
          <a:blipFill dpi="0" rotWithShape="1">
            <a:blip r:embed="rId3" cstate="print">
              <a:extLst>
                <a:ext uri="{28A0092B-C50C-407E-A947-70E740481C1C}">
                  <a14:useLocalDpi xmlns:a14="http://schemas.microsoft.com/office/drawing/2010/main" val="0"/>
                </a:ext>
              </a:extLst>
            </a:blip>
            <a:srcRect/>
            <a:stretch>
              <a:fillRect l="-24843" t="-1552" r="-25119" b="1552"/>
            </a:stretch>
          </a:bli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cs typeface="Arial" panose="020B0604020202020204" pitchFamily="34" charset="0"/>
            </a:endParaRPr>
          </a:p>
        </p:txBody>
      </p:sp>
      <p:sp>
        <p:nvSpPr>
          <p:cNvPr id="73" name="椭圆 72"/>
          <p:cNvSpPr/>
          <p:nvPr/>
        </p:nvSpPr>
        <p:spPr>
          <a:xfrm>
            <a:off x="5888101" y="2345781"/>
            <a:ext cx="792000" cy="79073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cs typeface="Arial" panose="020B0604020202020204" pitchFamily="34" charset="0"/>
            </a:endParaRPr>
          </a:p>
        </p:txBody>
      </p:sp>
      <p:sp>
        <p:nvSpPr>
          <p:cNvPr id="74" name="椭圆 73"/>
          <p:cNvSpPr/>
          <p:nvPr/>
        </p:nvSpPr>
        <p:spPr>
          <a:xfrm>
            <a:off x="2066068" y="2345781"/>
            <a:ext cx="792000" cy="790731"/>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cs typeface="Arial" panose="020B0604020202020204" pitchFamily="34" charset="0"/>
            </a:endParaRPr>
          </a:p>
        </p:txBody>
      </p:sp>
      <p:sp>
        <p:nvSpPr>
          <p:cNvPr id="75" name="大数据"/>
          <p:cNvSpPr txBox="1"/>
          <p:nvPr/>
        </p:nvSpPr>
        <p:spPr>
          <a:xfrm>
            <a:off x="2004012" y="1819750"/>
            <a:ext cx="91484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a:latin typeface="+mn-ea"/>
                <a:ea typeface="+mn-ea"/>
                <a:cs typeface="Arial" panose="020B0604020202020204" pitchFamily="34" charset="0"/>
              </a:rPr>
              <a:t>大数据</a:t>
            </a:r>
            <a:endParaRPr sz="2000" b="1" dirty="0">
              <a:latin typeface="+mn-ea"/>
              <a:ea typeface="+mn-ea"/>
              <a:cs typeface="Arial" panose="020B0604020202020204" pitchFamily="34" charset="0"/>
            </a:endParaRPr>
          </a:p>
        </p:txBody>
      </p:sp>
      <p:sp>
        <p:nvSpPr>
          <p:cNvPr id="76" name="大数据"/>
          <p:cNvSpPr txBox="1"/>
          <p:nvPr/>
        </p:nvSpPr>
        <p:spPr>
          <a:xfrm>
            <a:off x="3633307" y="1819750"/>
            <a:ext cx="1427809"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smtClean="0">
                <a:latin typeface="+mn-ea"/>
                <a:ea typeface="+mn-ea"/>
                <a:cs typeface="Arial" panose="020B0604020202020204" pitchFamily="34" charset="0"/>
              </a:rPr>
              <a:t>分布式存储</a:t>
            </a:r>
            <a:endParaRPr sz="2000" b="1" dirty="0">
              <a:latin typeface="+mn-ea"/>
              <a:ea typeface="+mn-ea"/>
              <a:cs typeface="Arial" panose="020B0604020202020204" pitchFamily="34" charset="0"/>
            </a:endParaRPr>
          </a:p>
        </p:txBody>
      </p:sp>
      <p:sp>
        <p:nvSpPr>
          <p:cNvPr id="77" name="大数据"/>
          <p:cNvSpPr txBox="1"/>
          <p:nvPr/>
        </p:nvSpPr>
        <p:spPr>
          <a:xfrm>
            <a:off x="5848131" y="1819750"/>
            <a:ext cx="91484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smtClean="0">
                <a:latin typeface="+mn-ea"/>
                <a:ea typeface="+mn-ea"/>
                <a:cs typeface="Arial" panose="020B0604020202020204" pitchFamily="34" charset="0"/>
              </a:rPr>
              <a:t>数据库</a:t>
            </a:r>
            <a:endParaRPr sz="2000" b="1" dirty="0">
              <a:latin typeface="+mn-ea"/>
              <a:ea typeface="+mn-ea"/>
              <a:cs typeface="Arial" panose="020B0604020202020204" pitchFamily="34" charset="0"/>
            </a:endParaRPr>
          </a:p>
        </p:txBody>
      </p:sp>
      <p:sp>
        <p:nvSpPr>
          <p:cNvPr id="78" name="圆角矩形 77"/>
          <p:cNvSpPr/>
          <p:nvPr/>
        </p:nvSpPr>
        <p:spPr>
          <a:xfrm>
            <a:off x="8705494" y="4797152"/>
            <a:ext cx="1578120" cy="427220"/>
          </a:xfrm>
          <a:prstGeom prst="round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b="1" kern="0" dirty="0" smtClean="0">
                <a:solidFill>
                  <a:schemeClr val="tx1"/>
                </a:solidFill>
                <a:latin typeface="+mn-ea"/>
                <a:cs typeface="Arial" panose="020B0604020202020204" pitchFamily="34" charset="0"/>
              </a:rPr>
              <a:t>原生算力同构</a:t>
            </a:r>
            <a:endParaRPr lang="zh-CN" altLang="en-US" sz="1800" b="1" kern="0" dirty="0">
              <a:solidFill>
                <a:schemeClr val="tx1"/>
              </a:solidFill>
              <a:latin typeface="+mn-ea"/>
              <a:cs typeface="Arial" panose="020B0604020202020204" pitchFamily="34" charset="0"/>
            </a:endParaRPr>
          </a:p>
        </p:txBody>
      </p:sp>
      <p:sp>
        <p:nvSpPr>
          <p:cNvPr id="79" name="圆角矩形 78"/>
          <p:cNvSpPr/>
          <p:nvPr/>
        </p:nvSpPr>
        <p:spPr>
          <a:xfrm>
            <a:off x="6555653" y="4797152"/>
            <a:ext cx="1578120" cy="427220"/>
          </a:xfrm>
          <a:prstGeom prst="round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b="1" kern="0" dirty="0">
                <a:solidFill>
                  <a:schemeClr val="tx1"/>
                </a:solidFill>
                <a:latin typeface="+mn-ea"/>
                <a:cs typeface="Arial" panose="020B0604020202020204" pitchFamily="34" charset="0"/>
              </a:rPr>
              <a:t>高吞吐</a:t>
            </a:r>
            <a:endParaRPr lang="zh-CN" altLang="en-US" sz="1800" b="1" kern="0" dirty="0">
              <a:solidFill>
                <a:schemeClr val="tx1"/>
              </a:solidFill>
              <a:latin typeface="+mn-ea"/>
              <a:cs typeface="Arial" panose="020B0604020202020204" pitchFamily="34" charset="0"/>
            </a:endParaRPr>
          </a:p>
        </p:txBody>
      </p:sp>
      <p:sp>
        <p:nvSpPr>
          <p:cNvPr id="80" name="圆角矩形 79"/>
          <p:cNvSpPr/>
          <p:nvPr/>
        </p:nvSpPr>
        <p:spPr>
          <a:xfrm>
            <a:off x="4322520" y="4797152"/>
            <a:ext cx="1578120" cy="427220"/>
          </a:xfrm>
          <a:prstGeom prst="round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b="1" kern="0" dirty="0">
                <a:solidFill>
                  <a:schemeClr val="tx1"/>
                </a:solidFill>
                <a:latin typeface="+mn-ea"/>
                <a:cs typeface="Arial" panose="020B0604020202020204" pitchFamily="34" charset="0"/>
              </a:rPr>
              <a:t>多核高并发</a:t>
            </a:r>
            <a:endParaRPr lang="zh-CN" altLang="en-US" sz="1800" b="1" kern="0" dirty="0">
              <a:solidFill>
                <a:schemeClr val="tx1"/>
              </a:solidFill>
              <a:latin typeface="+mn-ea"/>
              <a:cs typeface="Arial" panose="020B0604020202020204" pitchFamily="34" charset="0"/>
            </a:endParaRPr>
          </a:p>
        </p:txBody>
      </p:sp>
      <p:sp>
        <p:nvSpPr>
          <p:cNvPr id="81" name="圆角矩形 80"/>
          <p:cNvSpPr/>
          <p:nvPr/>
        </p:nvSpPr>
        <p:spPr>
          <a:xfrm>
            <a:off x="2172679" y="4797152"/>
            <a:ext cx="1578120" cy="427220"/>
          </a:xfrm>
          <a:prstGeom prst="round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b="1" kern="0" dirty="0" smtClean="0">
                <a:solidFill>
                  <a:schemeClr val="tx1"/>
                </a:solidFill>
                <a:latin typeface="+mn-ea"/>
                <a:cs typeface="Arial" panose="020B0604020202020204" pitchFamily="34" charset="0"/>
              </a:rPr>
              <a:t>高性能</a:t>
            </a:r>
            <a:endParaRPr lang="zh-CN" altLang="en-US" sz="1800" b="1" kern="0" dirty="0">
              <a:solidFill>
                <a:schemeClr val="tx1"/>
              </a:solidFill>
              <a:latin typeface="+mn-ea"/>
              <a:cs typeface="Arial" panose="020B0604020202020204" pitchFamily="34" charset="0"/>
            </a:endParaRPr>
          </a:p>
        </p:txBody>
      </p:sp>
      <p:sp>
        <p:nvSpPr>
          <p:cNvPr id="82" name="椭圆 63"/>
          <p:cNvSpPr/>
          <p:nvPr/>
        </p:nvSpPr>
        <p:spPr>
          <a:xfrm>
            <a:off x="7790081" y="2345781"/>
            <a:ext cx="792000" cy="79073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cs typeface="Arial" panose="020B0604020202020204" pitchFamily="34" charset="0"/>
            </a:endParaRPr>
          </a:p>
        </p:txBody>
      </p:sp>
      <p:sp>
        <p:nvSpPr>
          <p:cNvPr id="83" name="大数据"/>
          <p:cNvSpPr txBox="1"/>
          <p:nvPr/>
        </p:nvSpPr>
        <p:spPr>
          <a:xfrm>
            <a:off x="7615309" y="1819750"/>
            <a:ext cx="1171328"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zh-CN" altLang="en-US" sz="2000" b="1" dirty="0">
                <a:latin typeface="+mn-ea"/>
                <a:ea typeface="+mn-ea"/>
                <a:cs typeface="Arial" panose="020B0604020202020204" pitchFamily="34" charset="0"/>
              </a:rPr>
              <a:t>原生应用</a:t>
            </a:r>
            <a:endParaRPr sz="2000" b="1" dirty="0">
              <a:latin typeface="+mn-ea"/>
              <a:ea typeface="+mn-ea"/>
              <a:cs typeface="Arial" panose="020B0604020202020204" pitchFamily="34" charset="0"/>
            </a:endParaRPr>
          </a:p>
        </p:txBody>
      </p:sp>
      <p:sp>
        <p:nvSpPr>
          <p:cNvPr id="84" name="矩形 83"/>
          <p:cNvSpPr/>
          <p:nvPr/>
        </p:nvSpPr>
        <p:spPr>
          <a:xfrm>
            <a:off x="3664701" y="3414660"/>
            <a:ext cx="1522212" cy="923330"/>
          </a:xfrm>
          <a:prstGeom prst="rect">
            <a:avLst/>
          </a:prstGeom>
        </p:spPr>
        <p:txBody>
          <a:bodyPr wrap="none">
            <a:spAutoFit/>
          </a:bodyPr>
          <a:lstStyle/>
          <a:p>
            <a:pPr marL="257810" indent="-257810">
              <a:lnSpc>
                <a:spcPct val="150000"/>
              </a:lnSpc>
              <a:buFont typeface="Arial" panose="020B0604020202020204" pitchFamily="34" charset="0"/>
              <a:buChar char="•"/>
            </a:pPr>
            <a:r>
              <a:rPr lang="en-US" altLang="zh-CN" sz="1200" dirty="0">
                <a:latin typeface="+mn-ea"/>
                <a:ea typeface="+mn-ea"/>
              </a:rPr>
              <a:t>IOPS</a:t>
            </a:r>
            <a:r>
              <a:rPr lang="zh-CN" altLang="en-US" sz="1200" dirty="0">
                <a:latin typeface="+mn-ea"/>
                <a:ea typeface="+mn-ea"/>
              </a:rPr>
              <a:t>性能</a:t>
            </a:r>
            <a:r>
              <a:rPr lang="zh-CN" altLang="en-US" sz="1200" dirty="0" smtClean="0">
                <a:latin typeface="+mn-ea"/>
                <a:ea typeface="+mn-ea"/>
              </a:rPr>
              <a:t>提升</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压缩解压缩引擎</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与</a:t>
            </a:r>
            <a:r>
              <a:rPr lang="en-US" altLang="zh-CN" sz="1200" dirty="0">
                <a:latin typeface="+mn-ea"/>
                <a:ea typeface="+mn-ea"/>
              </a:rPr>
              <a:t>x86</a:t>
            </a:r>
            <a:r>
              <a:rPr lang="zh-CN" altLang="en-US" sz="1200" dirty="0">
                <a:latin typeface="+mn-ea"/>
                <a:ea typeface="+mn-ea"/>
              </a:rPr>
              <a:t>融合部署</a:t>
            </a:r>
            <a:endParaRPr lang="zh-CN" altLang="en-US" sz="1200" dirty="0">
              <a:latin typeface="+mn-ea"/>
              <a:ea typeface="+mn-ea"/>
            </a:endParaRPr>
          </a:p>
        </p:txBody>
      </p:sp>
      <p:sp>
        <p:nvSpPr>
          <p:cNvPr id="85" name="矩形 84"/>
          <p:cNvSpPr/>
          <p:nvPr/>
        </p:nvSpPr>
        <p:spPr>
          <a:xfrm>
            <a:off x="1750801" y="3414660"/>
            <a:ext cx="1472519" cy="923330"/>
          </a:xfrm>
          <a:prstGeom prst="rect">
            <a:avLst/>
          </a:prstGeom>
        </p:spPr>
        <p:txBody>
          <a:bodyPr wrap="none">
            <a:spAutoFit/>
          </a:bodyPr>
          <a:lstStyle/>
          <a:p>
            <a:pPr marL="257810" indent="-257810">
              <a:lnSpc>
                <a:spcPct val="150000"/>
              </a:lnSpc>
              <a:buFont typeface="Arial" panose="020B0604020202020204" pitchFamily="34" charset="0"/>
              <a:buChar char="•"/>
            </a:pPr>
            <a:r>
              <a:rPr lang="zh-CN" altLang="en-US" sz="1200" dirty="0">
                <a:latin typeface="+mn-ea"/>
                <a:ea typeface="+mn-ea"/>
              </a:rPr>
              <a:t>性能</a:t>
            </a:r>
            <a:r>
              <a:rPr lang="zh-CN" altLang="en-US" sz="1200" dirty="0" smtClean="0">
                <a:latin typeface="+mn-ea"/>
                <a:ea typeface="+mn-ea"/>
              </a:rPr>
              <a:t>提升</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加解密引擎</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与</a:t>
            </a:r>
            <a:r>
              <a:rPr lang="en-US" altLang="zh-CN" sz="1200" dirty="0">
                <a:latin typeface="+mn-ea"/>
                <a:ea typeface="+mn-ea"/>
              </a:rPr>
              <a:t>x86</a:t>
            </a:r>
            <a:r>
              <a:rPr lang="zh-CN" altLang="en-US" sz="1200" dirty="0">
                <a:latin typeface="+mn-ea"/>
                <a:ea typeface="+mn-ea"/>
              </a:rPr>
              <a:t>融合部署</a:t>
            </a:r>
            <a:endParaRPr lang="zh-CN" altLang="en-US" sz="1200" dirty="0">
              <a:latin typeface="+mn-ea"/>
              <a:ea typeface="+mn-ea"/>
            </a:endParaRPr>
          </a:p>
        </p:txBody>
      </p:sp>
      <p:sp>
        <p:nvSpPr>
          <p:cNvPr id="86" name="矩形 85"/>
          <p:cNvSpPr/>
          <p:nvPr/>
        </p:nvSpPr>
        <p:spPr>
          <a:xfrm>
            <a:off x="5507580" y="3414660"/>
            <a:ext cx="1595950" cy="923330"/>
          </a:xfrm>
          <a:prstGeom prst="rect">
            <a:avLst/>
          </a:prstGeom>
        </p:spPr>
        <p:txBody>
          <a:bodyPr wrap="none">
            <a:spAutoFit/>
          </a:bodyPr>
          <a:lstStyle/>
          <a:p>
            <a:pPr marL="257810" indent="-257810">
              <a:lnSpc>
                <a:spcPct val="150000"/>
              </a:lnSpc>
              <a:buFont typeface="Arial" panose="020B0604020202020204" pitchFamily="34" charset="0"/>
              <a:buChar char="•"/>
            </a:pPr>
            <a:r>
              <a:rPr lang="en-US" altLang="zh-CN" sz="1200" dirty="0">
                <a:latin typeface="+mn-ea"/>
                <a:ea typeface="+mn-ea"/>
              </a:rPr>
              <a:t>RoCE</a:t>
            </a:r>
            <a:r>
              <a:rPr lang="zh-CN" altLang="en-US" sz="1200" dirty="0">
                <a:latin typeface="+mn-ea"/>
                <a:ea typeface="+mn-ea"/>
              </a:rPr>
              <a:t>低时延网络</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多核调度算法</a:t>
            </a:r>
            <a:endParaRPr lang="en-US" altLang="zh-CN" sz="1200" dirty="0">
              <a:latin typeface="+mn-ea"/>
              <a:ea typeface="+mn-ea"/>
            </a:endParaRPr>
          </a:p>
          <a:p>
            <a:pPr marL="257810" indent="-257810">
              <a:lnSpc>
                <a:spcPct val="150000"/>
              </a:lnSpc>
              <a:buFont typeface="Arial" panose="020B0604020202020204" pitchFamily="34" charset="0"/>
              <a:buChar char="•"/>
            </a:pPr>
            <a:r>
              <a:rPr lang="en-US" altLang="zh-CN" sz="1200" dirty="0">
                <a:latin typeface="+mn-ea"/>
                <a:ea typeface="+mn-ea"/>
              </a:rPr>
              <a:t>NUMA</a:t>
            </a:r>
            <a:r>
              <a:rPr lang="zh-CN" altLang="en-US" sz="1200" dirty="0">
                <a:latin typeface="+mn-ea"/>
                <a:ea typeface="+mn-ea"/>
              </a:rPr>
              <a:t>优化算法</a:t>
            </a:r>
            <a:endParaRPr lang="zh-CN" altLang="en-US" sz="1200" dirty="0">
              <a:latin typeface="+mn-ea"/>
              <a:ea typeface="+mn-ea"/>
            </a:endParaRPr>
          </a:p>
        </p:txBody>
      </p:sp>
      <p:sp>
        <p:nvSpPr>
          <p:cNvPr id="87" name="矩形 86"/>
          <p:cNvSpPr/>
          <p:nvPr/>
        </p:nvSpPr>
        <p:spPr>
          <a:xfrm>
            <a:off x="7274044" y="3414660"/>
            <a:ext cx="1983876" cy="923330"/>
          </a:xfrm>
          <a:prstGeom prst="rect">
            <a:avLst/>
          </a:prstGeom>
        </p:spPr>
        <p:txBody>
          <a:bodyPr wrap="none">
            <a:spAutoFit/>
          </a:bodyPr>
          <a:lstStyle/>
          <a:p>
            <a:pPr marL="257810" indent="-257810">
              <a:lnSpc>
                <a:spcPct val="150000"/>
              </a:lnSpc>
              <a:buFont typeface="Arial" panose="020B0604020202020204" pitchFamily="34" charset="0"/>
              <a:buChar char="•"/>
            </a:pPr>
            <a:r>
              <a:rPr lang="zh-CN" altLang="en-US" sz="1200" dirty="0">
                <a:latin typeface="+mn-ea"/>
                <a:ea typeface="+mn-ea"/>
              </a:rPr>
              <a:t>原生同构，无性能损耗</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企业级可靠方案</a:t>
            </a:r>
            <a:endParaRPr lang="en-US" altLang="zh-CN" sz="1200" dirty="0">
              <a:latin typeface="+mn-ea"/>
              <a:ea typeface="+mn-ea"/>
            </a:endParaRPr>
          </a:p>
          <a:p>
            <a:pPr marL="257810" indent="-257810">
              <a:lnSpc>
                <a:spcPct val="150000"/>
              </a:lnSpc>
              <a:buFont typeface="Arial" panose="020B0604020202020204" pitchFamily="34" charset="0"/>
              <a:buChar char="•"/>
            </a:pPr>
            <a:r>
              <a:rPr lang="zh-CN" altLang="en-US" sz="1200" dirty="0">
                <a:latin typeface="+mn-ea"/>
                <a:ea typeface="+mn-ea"/>
              </a:rPr>
              <a:t>百万级应用，成熟生态</a:t>
            </a:r>
            <a:endParaRPr lang="zh-CN" altLang="en-US" sz="1200" dirty="0">
              <a:latin typeface="+mn-ea"/>
              <a:ea typeface="+mn-ea"/>
            </a:endParaRPr>
          </a:p>
        </p:txBody>
      </p:sp>
      <p:sp>
        <p:nvSpPr>
          <p:cNvPr id="89" name="大数据"/>
          <p:cNvSpPr txBox="1"/>
          <p:nvPr/>
        </p:nvSpPr>
        <p:spPr>
          <a:xfrm>
            <a:off x="9732404" y="1808820"/>
            <a:ext cx="696839" cy="380480"/>
          </a:xfrm>
          <a:prstGeom prst="rect">
            <a:avLst/>
          </a:prstGeom>
          <a:ln w="12700">
            <a:miter lim="400000"/>
          </a:ln>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微软雅黑" panose="020B0503020204020204" pitchFamily="34" charset="-122"/>
                <a:ea typeface="微软雅黑" panose="020B0503020204020204" pitchFamily="34" charset="-122"/>
                <a:cs typeface="微软雅黑" panose="020B0503020204020204" pitchFamily="34" charset="-122"/>
              </a:defRPr>
            </a:lvl2pPr>
          </a:lstStyle>
          <a:p>
            <a:pPr marL="0" lvl="1" algn="ctr">
              <a:lnSpc>
                <a:spcPct val="100000"/>
              </a:lnSpc>
              <a:spcBef>
                <a:spcPts val="100"/>
              </a:spcBef>
              <a:spcAft>
                <a:spcPts val="100"/>
              </a:spcAft>
            </a:pPr>
            <a:r>
              <a:rPr lang="en-US" altLang="zh-CN" sz="2000" b="1" dirty="0">
                <a:latin typeface="+mn-ea"/>
                <a:ea typeface="+mn-ea"/>
                <a:cs typeface="Arial" panose="020B0604020202020204" pitchFamily="34" charset="0"/>
              </a:rPr>
              <a:t>HPC</a:t>
            </a:r>
            <a:endParaRPr sz="2000" b="1" dirty="0">
              <a:latin typeface="+mn-ea"/>
              <a:ea typeface="+mn-ea"/>
              <a:cs typeface="Arial" panose="020B0604020202020204" pitchFamily="34" charset="0"/>
            </a:endParaRPr>
          </a:p>
        </p:txBody>
      </p:sp>
      <p:sp>
        <p:nvSpPr>
          <p:cNvPr id="90" name="矩形 89"/>
          <p:cNvSpPr/>
          <p:nvPr/>
        </p:nvSpPr>
        <p:spPr>
          <a:xfrm>
            <a:off x="9456357" y="3426937"/>
            <a:ext cx="2469897" cy="923330"/>
          </a:xfrm>
          <a:prstGeom prst="rect">
            <a:avLst/>
          </a:prstGeom>
        </p:spPr>
        <p:txBody>
          <a:bodyPr wrap="square">
            <a:spAutoFit/>
          </a:bodyPr>
          <a:lstStyle/>
          <a:p>
            <a:pPr marL="257810" indent="-257810">
              <a:lnSpc>
                <a:spcPct val="150000"/>
              </a:lnSpc>
              <a:buFont typeface="Arial" panose="020B0604020202020204" pitchFamily="34" charset="0"/>
              <a:buChar char="•"/>
            </a:pPr>
            <a:r>
              <a:rPr lang="zh-CN" altLang="en-US" sz="1200" dirty="0" smtClean="0">
                <a:latin typeface="+mn-ea"/>
                <a:ea typeface="+mn-ea"/>
              </a:rPr>
              <a:t>八通道内存带宽</a:t>
            </a:r>
            <a:endParaRPr lang="en-US" altLang="zh-CN" sz="1200" dirty="0" smtClean="0">
              <a:latin typeface="+mn-ea"/>
              <a:ea typeface="+mn-ea"/>
            </a:endParaRPr>
          </a:p>
          <a:p>
            <a:pPr marL="257810" indent="-257810">
              <a:lnSpc>
                <a:spcPct val="150000"/>
              </a:lnSpc>
              <a:buFont typeface="Arial" panose="020B0604020202020204" pitchFamily="34" charset="0"/>
              <a:buChar char="•"/>
            </a:pPr>
            <a:r>
              <a:rPr lang="zh-CN" altLang="en-US" sz="1200" dirty="0" smtClean="0">
                <a:latin typeface="+mn-ea"/>
                <a:ea typeface="+mn-ea"/>
              </a:rPr>
              <a:t>高密型服务器</a:t>
            </a:r>
            <a:endParaRPr lang="en-US" altLang="zh-CN" sz="1200" dirty="0" smtClean="0">
              <a:latin typeface="+mn-ea"/>
              <a:ea typeface="+mn-ea"/>
            </a:endParaRPr>
          </a:p>
          <a:p>
            <a:pPr marL="257810" indent="-257810">
              <a:lnSpc>
                <a:spcPct val="150000"/>
              </a:lnSpc>
              <a:buFont typeface="Arial" panose="020B0604020202020204" pitchFamily="34" charset="0"/>
              <a:buChar char="•"/>
            </a:pPr>
            <a:r>
              <a:rPr lang="zh-CN" altLang="en-US" sz="1200" dirty="0" smtClean="0">
                <a:latin typeface="+mn-ea"/>
                <a:ea typeface="+mn-ea"/>
              </a:rPr>
              <a:t>液冷</a:t>
            </a:r>
            <a:r>
              <a:rPr lang="zh-CN" altLang="en-US" sz="1200" dirty="0">
                <a:latin typeface="+mn-ea"/>
                <a:ea typeface="+mn-ea"/>
              </a:rPr>
              <a:t>节能</a:t>
            </a:r>
            <a:r>
              <a:rPr lang="zh-CN" altLang="en-US" sz="1200" dirty="0" smtClean="0">
                <a:latin typeface="+mn-ea"/>
                <a:ea typeface="+mn-ea"/>
              </a:rPr>
              <a:t>技术</a:t>
            </a:r>
            <a:endParaRPr lang="zh-CN" altLang="en-US" sz="1200"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txBox="1"/>
          <p:nvPr/>
        </p:nvSpPr>
        <p:spPr bwMode="auto">
          <a:xfrm>
            <a:off x="1008063" y="1376338"/>
            <a:ext cx="10558800" cy="4680000"/>
          </a:xfrm>
          <a:prstGeom prst="rect">
            <a:avLst/>
          </a:prstGeom>
          <a:noFill/>
          <a:ln w="9525">
            <a:noFill/>
            <a:miter lim="800000"/>
          </a:ln>
        </p:spPr>
        <p:txBody>
          <a:bodyPr vert="horz" wrap="square" lIns="80141" tIns="40071" rIns="80141" bIns="40071" numCol="1" anchor="t" anchorCtr="0" compatLnSpc="1"/>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kern="0" dirty="0">
                <a:solidFill>
                  <a:schemeClr val="bg1">
                    <a:lumMod val="50000"/>
                  </a:schemeClr>
                </a:solidFill>
              </a:rPr>
              <a:t>华为鲲鹏解决方案全景</a:t>
            </a:r>
            <a:endParaRPr lang="zh-CN" altLang="en-US" kern="0" dirty="0">
              <a:solidFill>
                <a:schemeClr val="bg1">
                  <a:lumMod val="50000"/>
                </a:schemeClr>
              </a:solidFill>
            </a:endParaRPr>
          </a:p>
          <a:p>
            <a:r>
              <a:rPr lang="zh-CN" altLang="en-US" b="1" kern="0" dirty="0"/>
              <a:t>华为鲲鹏水平解</a:t>
            </a:r>
            <a:r>
              <a:rPr lang="zh-CN" altLang="en-US" b="1" kern="0" dirty="0" smtClean="0"/>
              <a:t>决方案</a:t>
            </a:r>
            <a:endParaRPr lang="en-US" altLang="zh-CN" b="1" kern="0" dirty="0" smtClean="0"/>
          </a:p>
          <a:p>
            <a:pPr lvl="1">
              <a:buClr>
                <a:schemeClr val="bg1">
                  <a:lumMod val="50000"/>
                </a:schemeClr>
              </a:buClr>
              <a:buSzPct val="60000"/>
              <a:buFont typeface="Wingdings" panose="05000000000000000000" pitchFamily="2" charset="2"/>
              <a:buChar char="n"/>
            </a:pPr>
            <a:r>
              <a:rPr lang="zh-CN" altLang="en-US" dirty="0">
                <a:latin typeface="+mn-ea"/>
              </a:rPr>
              <a:t>全栈专属云</a:t>
            </a:r>
            <a:r>
              <a:rPr lang="en-US" altLang="zh-CN" dirty="0">
                <a:latin typeface="+mn-ea"/>
              </a:rPr>
              <a:t>HCS </a:t>
            </a:r>
            <a:r>
              <a:rPr lang="en-US" altLang="zh-CN" dirty="0" smtClean="0">
                <a:latin typeface="+mn-ea"/>
              </a:rPr>
              <a:t>Online</a:t>
            </a:r>
            <a:r>
              <a:rPr lang="zh-CN" altLang="en-US" dirty="0" smtClean="0">
                <a:latin typeface="+mn-ea"/>
              </a:rPr>
              <a:t>解决方案</a:t>
            </a:r>
            <a:endParaRPr lang="en-US" altLang="zh-CN" dirty="0">
              <a:latin typeface="+mn-ea"/>
            </a:endParaRPr>
          </a:p>
          <a:p>
            <a:pPr lvl="1">
              <a:buClr>
                <a:schemeClr val="bg1">
                  <a:lumMod val="50000"/>
                </a:schemeClr>
              </a:buClr>
            </a:pPr>
            <a:r>
              <a:rPr lang="zh-CN" altLang="en-US" dirty="0">
                <a:solidFill>
                  <a:schemeClr val="bg1">
                    <a:lumMod val="50000"/>
                  </a:schemeClr>
                </a:solidFill>
                <a:latin typeface="+mn-ea"/>
              </a:rPr>
              <a:t>高性能计算</a:t>
            </a:r>
            <a:r>
              <a:rPr lang="en-US" altLang="zh-CN" dirty="0" smtClean="0">
                <a:solidFill>
                  <a:schemeClr val="bg1">
                    <a:lumMod val="50000"/>
                  </a:schemeClr>
                </a:solidFill>
                <a:latin typeface="+mn-ea"/>
              </a:rPr>
              <a:t>HPC</a:t>
            </a:r>
            <a:r>
              <a:rPr lang="zh-CN" altLang="en-US" dirty="0" smtClean="0">
                <a:solidFill>
                  <a:schemeClr val="bg1">
                    <a:lumMod val="50000"/>
                  </a:schemeClr>
                </a:solidFill>
                <a:latin typeface="+mn-ea"/>
              </a:rPr>
              <a:t>解决方案</a:t>
            </a:r>
            <a:endParaRPr lang="en-US" altLang="zh-CN" dirty="0">
              <a:solidFill>
                <a:schemeClr val="bg1">
                  <a:lumMod val="50000"/>
                </a:schemeClr>
              </a:solidFill>
              <a:latin typeface="+mn-ea"/>
            </a:endParaRPr>
          </a:p>
          <a:p>
            <a:pPr lvl="1">
              <a:buClr>
                <a:schemeClr val="bg1">
                  <a:lumMod val="50000"/>
                </a:schemeClr>
              </a:buClr>
            </a:pPr>
            <a:r>
              <a:rPr lang="zh-CN" altLang="en-US" dirty="0">
                <a:solidFill>
                  <a:schemeClr val="bg1">
                    <a:lumMod val="50000"/>
                  </a:schemeClr>
                </a:solidFill>
                <a:latin typeface="+mn-ea"/>
              </a:rPr>
              <a:t>大数据基础</a:t>
            </a:r>
            <a:r>
              <a:rPr lang="zh-CN" altLang="en-US" dirty="0" smtClean="0">
                <a:solidFill>
                  <a:schemeClr val="bg1">
                    <a:lumMod val="50000"/>
                  </a:schemeClr>
                </a:solidFill>
                <a:latin typeface="+mn-ea"/>
              </a:rPr>
              <a:t>设施解决方案</a:t>
            </a:r>
            <a:endParaRPr lang="zh-CN" altLang="en-US" dirty="0">
              <a:solidFill>
                <a:schemeClr val="bg1">
                  <a:lumMod val="50000"/>
                </a:schemeClr>
              </a:solidFill>
              <a:latin typeface="+mn-ea"/>
            </a:endParaRPr>
          </a:p>
          <a:p>
            <a:r>
              <a:rPr lang="zh-CN" altLang="en-US" kern="0" dirty="0" smtClean="0">
                <a:solidFill>
                  <a:schemeClr val="bg1">
                    <a:lumMod val="50000"/>
                  </a:schemeClr>
                </a:solidFill>
              </a:rPr>
              <a:t>华为鲲鹏行业解决方案</a:t>
            </a:r>
            <a:endParaRPr lang="en-US" altLang="zh-CN" kern="0"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3200" dirty="0" smtClean="0"/>
              <a:t>HCS </a:t>
            </a:r>
            <a:r>
              <a:rPr lang="en-US" altLang="zh-CN" sz="3200" dirty="0"/>
              <a:t>Online</a:t>
            </a:r>
            <a:r>
              <a:rPr lang="zh-CN" altLang="en-US" sz="3200" dirty="0"/>
              <a:t>解决</a:t>
            </a:r>
            <a:r>
              <a:rPr lang="zh-CN" altLang="en-US" sz="3200" dirty="0" smtClean="0"/>
              <a:t>方案概述</a:t>
            </a:r>
            <a:endParaRPr lang="zh-CN" altLang="en-US" sz="3200" dirty="0"/>
          </a:p>
        </p:txBody>
      </p:sp>
      <p:sp>
        <p:nvSpPr>
          <p:cNvPr id="4" name="文本占位符 3"/>
          <p:cNvSpPr>
            <a:spLocks noGrp="1"/>
          </p:cNvSpPr>
          <p:nvPr>
            <p:ph type="body" sz="quarter" idx="10"/>
          </p:nvPr>
        </p:nvSpPr>
        <p:spPr/>
        <p:txBody>
          <a:bodyPr/>
          <a:lstStyle/>
          <a:p>
            <a:r>
              <a:rPr lang="zh-CN" altLang="en-US" sz="1600" dirty="0"/>
              <a:t>全栈专属云</a:t>
            </a:r>
            <a:r>
              <a:rPr lang="en-US" altLang="zh-CN" sz="1600" dirty="0"/>
              <a:t>HCS Online</a:t>
            </a:r>
            <a:r>
              <a:rPr lang="zh-CN" altLang="en-US" sz="1600" dirty="0"/>
              <a:t>解决方案（</a:t>
            </a:r>
            <a:r>
              <a:rPr lang="en-US" altLang="zh-CN" sz="1600" dirty="0"/>
              <a:t>Huawei Cloud Stack Online</a:t>
            </a:r>
            <a:r>
              <a:rPr lang="zh-CN" altLang="en-US" sz="1600" dirty="0"/>
              <a:t>，</a:t>
            </a:r>
            <a:r>
              <a:rPr lang="en-US" altLang="zh-CN" sz="1600" dirty="0"/>
              <a:t>HCS Online</a:t>
            </a:r>
            <a:r>
              <a:rPr lang="zh-CN" altLang="en-US" sz="1600" dirty="0"/>
              <a:t>）是华为云在客户数据中心的一种延伸，以一体化全栈方式交付完整的云服务平台，与华为云统一架构、统一服务、统一</a:t>
            </a:r>
            <a:r>
              <a:rPr lang="en-US" altLang="zh-CN" sz="1600" dirty="0"/>
              <a:t>API</a:t>
            </a:r>
            <a:r>
              <a:rPr lang="zh-CN" altLang="en-US" sz="1600" dirty="0"/>
              <a:t>。</a:t>
            </a:r>
            <a:endParaRPr lang="zh-CN" altLang="en-US" sz="1600" dirty="0"/>
          </a:p>
          <a:p>
            <a:r>
              <a:rPr lang="en-US" altLang="zh-CN" sz="1600" dirty="0"/>
              <a:t>HCS Online</a:t>
            </a:r>
            <a:r>
              <a:rPr lang="zh-CN" altLang="en-US" sz="1600" dirty="0"/>
              <a:t>部署在客户数据中心，物理隔离以确保安全合规，管控面通过专线接入华为云运维中心，统一运维以降低运维成本，是政府、金融、以及大企业客户核心业务上云的优选方案</a:t>
            </a:r>
            <a:r>
              <a:rPr lang="zh-CN" altLang="en-US" sz="1600" dirty="0" smtClean="0"/>
              <a:t>。</a:t>
            </a:r>
            <a:endParaRPr lang="zh-CN" altLang="en-US" sz="1600" dirty="0"/>
          </a:p>
        </p:txBody>
      </p:sp>
      <p:sp>
        <p:nvSpPr>
          <p:cNvPr id="21" name="矩形 20"/>
          <p:cNvSpPr/>
          <p:nvPr/>
        </p:nvSpPr>
        <p:spPr>
          <a:xfrm>
            <a:off x="7984783" y="2314708"/>
            <a:ext cx="954107" cy="369332"/>
          </a:xfrm>
          <a:prstGeom prst="rect">
            <a:avLst/>
          </a:prstGeom>
        </p:spPr>
        <p:txBody>
          <a:bodyPr wrap="none">
            <a:spAutoFit/>
          </a:bodyPr>
          <a:lstStyle/>
          <a:p>
            <a:pPr indent="-171450" algn="ctr" defTabSz="685165" fontAlgn="ctr">
              <a:lnSpc>
                <a:spcPct val="150000"/>
              </a:lnSpc>
              <a:buClr>
                <a:srgbClr val="CC9900"/>
              </a:buClr>
              <a:buSzPct val="60000"/>
            </a:pPr>
            <a:r>
              <a:rPr lang="zh-CN" altLang="en-US" sz="1200" dirty="0">
                <a:solidFill>
                  <a:prstClr val="white"/>
                </a:solidFill>
                <a:latin typeface="+mn-ea"/>
                <a:ea typeface="+mn-ea"/>
                <a:cs typeface="Arial" panose="020B0604020202020204" pitchFamily="34" charset="0"/>
              </a:rPr>
              <a:t>服务模式</a:t>
            </a:r>
            <a:r>
              <a:rPr lang="zh-CN" altLang="en-US" sz="1200" dirty="0" smtClean="0">
                <a:solidFill>
                  <a:prstClr val="white"/>
                </a:solidFill>
                <a:latin typeface="+mn-ea"/>
                <a:ea typeface="+mn-ea"/>
                <a:cs typeface="Arial" panose="020B0604020202020204" pitchFamily="34" charset="0"/>
              </a:rPr>
              <a:t>云</a:t>
            </a:r>
            <a:endParaRPr lang="zh-CN" altLang="en-US" sz="1200" dirty="0">
              <a:solidFill>
                <a:prstClr val="white"/>
              </a:solidFill>
              <a:latin typeface="+mn-ea"/>
              <a:ea typeface="+mn-ea"/>
              <a:cs typeface="Arial" panose="020B0604020202020204" pitchFamily="34" charset="0"/>
            </a:endParaRPr>
          </a:p>
        </p:txBody>
      </p:sp>
      <p:sp>
        <p:nvSpPr>
          <p:cNvPr id="22" name="矩形 21"/>
          <p:cNvSpPr/>
          <p:nvPr/>
        </p:nvSpPr>
        <p:spPr>
          <a:xfrm>
            <a:off x="3238246" y="5469699"/>
            <a:ext cx="1415772" cy="369332"/>
          </a:xfrm>
          <a:prstGeom prst="rect">
            <a:avLst/>
          </a:prstGeom>
        </p:spPr>
        <p:txBody>
          <a:bodyPr wrap="none">
            <a:spAutoFit/>
          </a:bodyPr>
          <a:lstStyle/>
          <a:p>
            <a:pPr indent="-171450" algn="ctr" defTabSz="685165" fontAlgn="ctr">
              <a:lnSpc>
                <a:spcPct val="150000"/>
              </a:lnSpc>
              <a:buClr>
                <a:srgbClr val="CC9900"/>
              </a:buClr>
              <a:buSzPct val="60000"/>
            </a:pPr>
            <a:r>
              <a:rPr lang="zh-CN" altLang="en-US" sz="1200" dirty="0">
                <a:solidFill>
                  <a:prstClr val="white"/>
                </a:solidFill>
                <a:latin typeface="+mn-ea"/>
                <a:ea typeface="+mn-ea"/>
                <a:cs typeface="Arial" panose="020B0604020202020204" pitchFamily="34" charset="0"/>
              </a:rPr>
              <a:t>信息基础设施云化</a:t>
            </a:r>
            <a:endParaRPr lang="zh-CN" altLang="en-US" sz="1200" dirty="0">
              <a:solidFill>
                <a:prstClr val="white"/>
              </a:solidFill>
              <a:latin typeface="+mn-ea"/>
              <a:ea typeface="+mn-ea"/>
              <a:cs typeface="Arial" panose="020B0604020202020204" pitchFamily="34" charset="0"/>
            </a:endParaRPr>
          </a:p>
        </p:txBody>
      </p:sp>
      <p:sp>
        <p:nvSpPr>
          <p:cNvPr id="28" name="文本占位符 3"/>
          <p:cNvSpPr txBox="1"/>
          <p:nvPr/>
        </p:nvSpPr>
        <p:spPr>
          <a:xfrm>
            <a:off x="659327" y="1233488"/>
            <a:ext cx="10558800" cy="4680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zh-CN" altLang="en-US" sz="1200" dirty="0" smtClean="0">
              <a:latin typeface="+mn-ea"/>
            </a:endParaRPr>
          </a:p>
        </p:txBody>
      </p:sp>
      <p:sp>
        <p:nvSpPr>
          <p:cNvPr id="37" name="Freeform 7"/>
          <p:cNvSpPr/>
          <p:nvPr/>
        </p:nvSpPr>
        <p:spPr bwMode="auto">
          <a:xfrm>
            <a:off x="1008063" y="2852936"/>
            <a:ext cx="5147685" cy="2485594"/>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38100" cap="flat" cmpd="sng" algn="ctr">
            <a:solidFill>
              <a:srgbClr val="00B0F0"/>
            </a:solid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38" name="文本框 37"/>
          <p:cNvSpPr txBox="1"/>
          <p:nvPr/>
        </p:nvSpPr>
        <p:spPr bwMode="auto">
          <a:xfrm>
            <a:off x="2735013" y="3281076"/>
            <a:ext cx="1544126" cy="273325"/>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华为云数据中心</a:t>
            </a:r>
            <a:endParaRPr lang="zh-CN" altLang="en-US" sz="1200" dirty="0" smtClean="0">
              <a:solidFill>
                <a:schemeClr val="bg1"/>
              </a:solidFill>
              <a:latin typeface="+mn-ea"/>
              <a:ea typeface="+mn-ea"/>
            </a:endParaRPr>
          </a:p>
        </p:txBody>
      </p:sp>
      <p:sp>
        <p:nvSpPr>
          <p:cNvPr id="39" name="文本框 38"/>
          <p:cNvSpPr txBox="1"/>
          <p:nvPr/>
        </p:nvSpPr>
        <p:spPr bwMode="auto">
          <a:xfrm>
            <a:off x="1629128" y="3885667"/>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IaaS</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0" name="文本框 39"/>
          <p:cNvSpPr txBox="1"/>
          <p:nvPr/>
        </p:nvSpPr>
        <p:spPr bwMode="auto">
          <a:xfrm>
            <a:off x="2303321" y="3885667"/>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PaaS</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1" name="文本框 40"/>
          <p:cNvSpPr txBox="1"/>
          <p:nvPr/>
        </p:nvSpPr>
        <p:spPr bwMode="auto">
          <a:xfrm>
            <a:off x="3000743" y="3881076"/>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安全</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2" name="文本框 41"/>
          <p:cNvSpPr txBox="1"/>
          <p:nvPr/>
        </p:nvSpPr>
        <p:spPr bwMode="auto">
          <a:xfrm>
            <a:off x="3716215" y="3881076"/>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数据库</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3" name="文本框 42"/>
          <p:cNvSpPr txBox="1"/>
          <p:nvPr/>
        </p:nvSpPr>
        <p:spPr bwMode="auto">
          <a:xfrm>
            <a:off x="4402789" y="3881076"/>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大数据</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4" name="文本框 43"/>
          <p:cNvSpPr txBox="1"/>
          <p:nvPr/>
        </p:nvSpPr>
        <p:spPr bwMode="auto">
          <a:xfrm>
            <a:off x="5087562" y="3881075"/>
            <a:ext cx="631001" cy="457991"/>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EI</a:t>
            </a:r>
            <a:endParaRPr lang="en-US" altLang="zh-CN" sz="1200" dirty="0" smtClean="0">
              <a:solidFill>
                <a:schemeClr val="bg1"/>
              </a:solidFill>
              <a:latin typeface="+mn-ea"/>
              <a:ea typeface="+mn-ea"/>
            </a:endParaRPr>
          </a:p>
          <a:p>
            <a:pPr algn="ctr"/>
            <a:r>
              <a:rPr lang="zh-CN" altLang="en-US" sz="1200" dirty="0" smtClean="0">
                <a:solidFill>
                  <a:schemeClr val="bg1"/>
                </a:solidFill>
                <a:latin typeface="+mn-ea"/>
                <a:ea typeface="+mn-ea"/>
              </a:rPr>
              <a:t>服务</a:t>
            </a:r>
            <a:endParaRPr lang="zh-CN" altLang="en-US" sz="1200" dirty="0" smtClean="0">
              <a:solidFill>
                <a:schemeClr val="bg1"/>
              </a:solidFill>
              <a:latin typeface="+mn-ea"/>
              <a:ea typeface="+mn-ea"/>
            </a:endParaRPr>
          </a:p>
        </p:txBody>
      </p:sp>
      <p:sp>
        <p:nvSpPr>
          <p:cNvPr id="45" name="文本框 44"/>
          <p:cNvSpPr txBox="1"/>
          <p:nvPr/>
        </p:nvSpPr>
        <p:spPr bwMode="auto">
          <a:xfrm>
            <a:off x="1629128" y="4437067"/>
            <a:ext cx="4089436" cy="273325"/>
          </a:xfrm>
          <a:prstGeom prst="rect">
            <a:avLst/>
          </a:prstGeom>
          <a:solidFill>
            <a:srgbClr val="00B0F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华为云平台</a:t>
            </a:r>
            <a:endParaRPr lang="zh-CN" altLang="en-US" sz="1200" dirty="0" smtClean="0">
              <a:solidFill>
                <a:schemeClr val="bg1"/>
              </a:solidFill>
              <a:latin typeface="+mn-ea"/>
              <a:ea typeface="+mn-ea"/>
            </a:endParaRPr>
          </a:p>
        </p:txBody>
      </p:sp>
      <p:sp>
        <p:nvSpPr>
          <p:cNvPr id="46" name="文本框 45"/>
          <p:cNvSpPr txBox="1"/>
          <p:nvPr/>
        </p:nvSpPr>
        <p:spPr bwMode="auto">
          <a:xfrm>
            <a:off x="1629129" y="4860332"/>
            <a:ext cx="4089436" cy="273325"/>
          </a:xfrm>
          <a:prstGeom prst="rect">
            <a:avLst/>
          </a:prstGeom>
          <a:solidFill>
            <a:schemeClr val="bg1">
              <a:lumMod val="65000"/>
            </a:schemeClr>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IaaS</a:t>
            </a:r>
            <a:r>
              <a:rPr lang="zh-CN" altLang="en-US" sz="1200" dirty="0" smtClean="0">
                <a:solidFill>
                  <a:schemeClr val="bg1"/>
                </a:solidFill>
                <a:latin typeface="+mn-ea"/>
                <a:ea typeface="+mn-ea"/>
              </a:rPr>
              <a:t>基础设施层</a:t>
            </a:r>
            <a:endParaRPr lang="zh-CN" altLang="en-US" sz="1200" dirty="0" smtClean="0">
              <a:solidFill>
                <a:schemeClr val="bg1"/>
              </a:solidFill>
              <a:latin typeface="+mn-ea"/>
              <a:ea typeface="+mn-ea"/>
            </a:endParaRPr>
          </a:p>
        </p:txBody>
      </p:sp>
      <p:sp>
        <p:nvSpPr>
          <p:cNvPr id="47" name="Freeform 7"/>
          <p:cNvSpPr/>
          <p:nvPr/>
        </p:nvSpPr>
        <p:spPr bwMode="auto">
          <a:xfrm>
            <a:off x="6703420" y="3394314"/>
            <a:ext cx="4722980" cy="1944216"/>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noFill/>
          <a:ln w="38100" cap="flat" cmpd="sng" algn="ctr">
            <a:solidFill>
              <a:srgbClr val="92D050"/>
            </a:solidFill>
            <a:prstDash val="solid"/>
            <a:round/>
            <a:headEnd type="none" w="med" len="med"/>
            <a:tailEnd type="none" w="med" len="med"/>
          </a:ln>
          <a:effectLst/>
        </p:spPr>
        <p:txBody>
          <a:bodyPr vert="horz" wrap="none" lIns="121746" tIns="60873" rIns="121746" bIns="107847" numCol="1" rtlCol="0" anchor="ctr" anchorCtr="0" compatLnSpc="1">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1217930" eaLnBrk="0" hangingPunct="0"/>
            <a:endParaRPr lang="zh-CN" altLang="en-US" sz="1200" b="1" dirty="0">
              <a:solidFill>
                <a:prstClr val="white"/>
              </a:solidFill>
              <a:latin typeface="+mn-ea"/>
              <a:ea typeface="+mn-ea"/>
              <a:cs typeface="Arial" panose="020B0604020202020204" pitchFamily="34" charset="0"/>
            </a:endParaRPr>
          </a:p>
        </p:txBody>
      </p:sp>
      <p:sp>
        <p:nvSpPr>
          <p:cNvPr id="48" name="文本框 47"/>
          <p:cNvSpPr txBox="1"/>
          <p:nvPr/>
        </p:nvSpPr>
        <p:spPr bwMode="auto">
          <a:xfrm>
            <a:off x="8089406" y="3651719"/>
            <a:ext cx="1544126" cy="273325"/>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客户数据中心</a:t>
            </a:r>
            <a:endParaRPr lang="zh-CN" altLang="en-US" sz="1200" dirty="0" smtClean="0">
              <a:solidFill>
                <a:schemeClr val="bg1"/>
              </a:solidFill>
              <a:latin typeface="+mn-ea"/>
              <a:ea typeface="+mn-ea"/>
            </a:endParaRPr>
          </a:p>
        </p:txBody>
      </p:sp>
      <p:sp>
        <p:nvSpPr>
          <p:cNvPr id="49" name="文本框 48"/>
          <p:cNvSpPr txBox="1"/>
          <p:nvPr/>
        </p:nvSpPr>
        <p:spPr bwMode="auto">
          <a:xfrm>
            <a:off x="6635255" y="2915484"/>
            <a:ext cx="851180" cy="273325"/>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专享合规</a:t>
            </a:r>
            <a:endParaRPr lang="zh-CN" altLang="en-US" sz="1200" dirty="0" smtClean="0">
              <a:solidFill>
                <a:schemeClr val="bg1"/>
              </a:solidFill>
              <a:latin typeface="+mn-ea"/>
              <a:ea typeface="+mn-ea"/>
            </a:endParaRPr>
          </a:p>
        </p:txBody>
      </p:sp>
      <p:sp>
        <p:nvSpPr>
          <p:cNvPr id="50" name="文本框 49"/>
          <p:cNvSpPr txBox="1"/>
          <p:nvPr/>
        </p:nvSpPr>
        <p:spPr bwMode="auto">
          <a:xfrm>
            <a:off x="7504054" y="2905481"/>
            <a:ext cx="815251" cy="283328"/>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技术领先</a:t>
            </a:r>
            <a:endParaRPr lang="zh-CN" altLang="en-US" sz="1200" dirty="0" smtClean="0">
              <a:solidFill>
                <a:schemeClr val="bg1"/>
              </a:solidFill>
              <a:latin typeface="+mn-ea"/>
              <a:ea typeface="+mn-ea"/>
            </a:endParaRPr>
          </a:p>
        </p:txBody>
      </p:sp>
      <p:sp>
        <p:nvSpPr>
          <p:cNvPr id="51" name="文本框 50"/>
          <p:cNvSpPr txBox="1"/>
          <p:nvPr/>
        </p:nvSpPr>
        <p:spPr bwMode="auto">
          <a:xfrm>
            <a:off x="8336923" y="2905481"/>
            <a:ext cx="815251" cy="283328"/>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开发协同</a:t>
            </a:r>
            <a:endParaRPr lang="zh-CN" altLang="en-US" sz="1200" dirty="0" smtClean="0">
              <a:solidFill>
                <a:schemeClr val="bg1"/>
              </a:solidFill>
              <a:latin typeface="+mn-ea"/>
              <a:ea typeface="+mn-ea"/>
            </a:endParaRPr>
          </a:p>
        </p:txBody>
      </p:sp>
      <p:sp>
        <p:nvSpPr>
          <p:cNvPr id="52" name="文本框 51"/>
          <p:cNvSpPr txBox="1"/>
          <p:nvPr/>
        </p:nvSpPr>
        <p:spPr bwMode="auto">
          <a:xfrm>
            <a:off x="9169792" y="2915484"/>
            <a:ext cx="808011" cy="273325"/>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a:solidFill>
                  <a:schemeClr val="bg1"/>
                </a:solidFill>
                <a:latin typeface="+mn-ea"/>
                <a:ea typeface="+mn-ea"/>
              </a:rPr>
              <a:t>运维简易</a:t>
            </a:r>
            <a:endParaRPr lang="en-US" altLang="zh-CN" sz="1200" dirty="0" smtClean="0">
              <a:solidFill>
                <a:schemeClr val="bg1"/>
              </a:solidFill>
              <a:latin typeface="+mn-ea"/>
              <a:ea typeface="+mn-ea"/>
            </a:endParaRPr>
          </a:p>
        </p:txBody>
      </p:sp>
      <p:sp>
        <p:nvSpPr>
          <p:cNvPr id="53" name="文本框 52"/>
          <p:cNvSpPr txBox="1"/>
          <p:nvPr/>
        </p:nvSpPr>
        <p:spPr bwMode="auto">
          <a:xfrm>
            <a:off x="9995422" y="2905481"/>
            <a:ext cx="813190" cy="283328"/>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混合联动</a:t>
            </a:r>
            <a:endParaRPr lang="en-US" altLang="zh-CN" sz="1200" dirty="0" smtClean="0">
              <a:solidFill>
                <a:schemeClr val="bg1"/>
              </a:solidFill>
              <a:latin typeface="+mn-ea"/>
              <a:ea typeface="+mn-ea"/>
            </a:endParaRPr>
          </a:p>
        </p:txBody>
      </p:sp>
      <p:sp>
        <p:nvSpPr>
          <p:cNvPr id="54" name="文本框 53"/>
          <p:cNvSpPr txBox="1"/>
          <p:nvPr/>
        </p:nvSpPr>
        <p:spPr bwMode="auto">
          <a:xfrm>
            <a:off x="6920055" y="4395138"/>
            <a:ext cx="4089436" cy="273325"/>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HCS Online</a:t>
            </a:r>
            <a:endParaRPr lang="zh-CN" altLang="en-US" sz="1200" dirty="0" smtClean="0">
              <a:solidFill>
                <a:schemeClr val="bg1"/>
              </a:solidFill>
              <a:latin typeface="+mn-ea"/>
              <a:ea typeface="+mn-ea"/>
            </a:endParaRPr>
          </a:p>
        </p:txBody>
      </p:sp>
      <p:sp>
        <p:nvSpPr>
          <p:cNvPr id="55" name="文本框 54"/>
          <p:cNvSpPr txBox="1"/>
          <p:nvPr/>
        </p:nvSpPr>
        <p:spPr bwMode="auto">
          <a:xfrm>
            <a:off x="6920056" y="4818403"/>
            <a:ext cx="4089436" cy="273325"/>
          </a:xfrm>
          <a:prstGeom prst="rect">
            <a:avLst/>
          </a:prstGeom>
          <a:solidFill>
            <a:schemeClr val="bg1">
              <a:lumMod val="65000"/>
            </a:schemeClr>
          </a:solidFill>
          <a:ln w="9525" algn="ctr">
            <a:noFill/>
            <a:miter lim="800000"/>
          </a:ln>
        </p:spPr>
        <p:txBody>
          <a:bodyPr vert="horz" wrap="square" lIns="87802" tIns="43901" rIns="87802" bIns="43901" numCol="1" rtlCol="0" anchor="ctr" anchorCtr="0" compatLnSpc="1">
            <a:spAutoFit/>
          </a:bodyPr>
          <a:lstStyle/>
          <a:p>
            <a:pPr algn="ctr"/>
            <a:r>
              <a:rPr lang="en-US" altLang="zh-CN" sz="1200" dirty="0" smtClean="0">
                <a:solidFill>
                  <a:schemeClr val="bg1"/>
                </a:solidFill>
                <a:latin typeface="+mn-ea"/>
                <a:ea typeface="+mn-ea"/>
              </a:rPr>
              <a:t>IaaS</a:t>
            </a:r>
            <a:r>
              <a:rPr lang="zh-CN" altLang="en-US" sz="1200" dirty="0" smtClean="0">
                <a:solidFill>
                  <a:schemeClr val="bg1"/>
                </a:solidFill>
                <a:latin typeface="+mn-ea"/>
                <a:ea typeface="+mn-ea"/>
              </a:rPr>
              <a:t>基础设施层</a:t>
            </a:r>
            <a:endParaRPr lang="zh-CN" altLang="en-US" sz="1200" dirty="0" smtClean="0">
              <a:solidFill>
                <a:schemeClr val="bg1"/>
              </a:solidFill>
              <a:latin typeface="+mn-ea"/>
              <a:ea typeface="+mn-ea"/>
            </a:endParaRPr>
          </a:p>
        </p:txBody>
      </p:sp>
      <p:sp>
        <p:nvSpPr>
          <p:cNvPr id="56" name="文本框 55"/>
          <p:cNvSpPr txBox="1"/>
          <p:nvPr/>
        </p:nvSpPr>
        <p:spPr bwMode="auto">
          <a:xfrm>
            <a:off x="8094017" y="4027148"/>
            <a:ext cx="1544126" cy="273325"/>
          </a:xfrm>
          <a:prstGeom prst="rect">
            <a:avLst/>
          </a:prstGeom>
          <a:solidFill>
            <a:srgbClr val="92D050"/>
          </a:solidFill>
          <a:ln w="9525" algn="ctr">
            <a:noFill/>
            <a:miter lim="800000"/>
          </a:ln>
        </p:spPr>
        <p:txBody>
          <a:bodyPr vert="horz" wrap="square" lIns="87802" tIns="43901" rIns="87802" bIns="43901" numCol="1" rtlCol="0" anchor="ctr" anchorCtr="0" compatLnSpc="1">
            <a:spAutoFit/>
          </a:bodyPr>
          <a:lstStyle/>
          <a:p>
            <a:pPr algn="ctr"/>
            <a:r>
              <a:rPr lang="zh-CN" altLang="en-US" sz="1200" dirty="0" smtClean="0">
                <a:solidFill>
                  <a:schemeClr val="bg1"/>
                </a:solidFill>
                <a:latin typeface="+mn-ea"/>
                <a:ea typeface="+mn-ea"/>
              </a:rPr>
              <a:t>与华为云统一服务</a:t>
            </a:r>
            <a:endParaRPr lang="zh-CN" altLang="en-US" sz="1200" dirty="0" smtClean="0">
              <a:solidFill>
                <a:schemeClr val="bg1"/>
              </a:solidFill>
              <a:latin typeface="+mn-ea"/>
              <a:ea typeface="+mn-ea"/>
            </a:endParaRPr>
          </a:p>
        </p:txBody>
      </p:sp>
      <p:sp>
        <p:nvSpPr>
          <p:cNvPr id="57" name="梯形 56"/>
          <p:cNvSpPr/>
          <p:nvPr/>
        </p:nvSpPr>
        <p:spPr bwMode="auto">
          <a:xfrm>
            <a:off x="2339259" y="5419962"/>
            <a:ext cx="7771275" cy="872518"/>
          </a:xfrm>
          <a:prstGeom prst="trapezoid">
            <a:avLst>
              <a:gd name="adj" fmla="val 241864"/>
            </a:avLst>
          </a:prstGeom>
          <a:gradFill>
            <a:gsLst>
              <a:gs pos="0">
                <a:schemeClr val="accent1">
                  <a:lumMod val="5000"/>
                  <a:lumOff val="95000"/>
                </a:schemeClr>
              </a:gs>
              <a:gs pos="100000">
                <a:schemeClr val="bg1">
                  <a:lumMod val="6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200" b="0" i="0" u="none" strike="noStrike" cap="none" normalizeH="0" baseline="0" smtClean="0">
              <a:ln>
                <a:noFill/>
              </a:ln>
              <a:solidFill>
                <a:schemeClr val="tx1"/>
              </a:solidFill>
              <a:effectLst/>
              <a:latin typeface="+mn-ea"/>
              <a:ea typeface="+mn-ea"/>
            </a:endParaRPr>
          </a:p>
        </p:txBody>
      </p:sp>
      <p:sp>
        <p:nvSpPr>
          <p:cNvPr id="58" name="文本框 57"/>
          <p:cNvSpPr txBox="1"/>
          <p:nvPr/>
        </p:nvSpPr>
        <p:spPr bwMode="auto">
          <a:xfrm>
            <a:off x="5187557" y="5724978"/>
            <a:ext cx="2467658"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600" dirty="0" smtClean="0">
                <a:latin typeface="+mn-ea"/>
                <a:ea typeface="+mn-ea"/>
              </a:rPr>
              <a:t>华为云统一运维</a:t>
            </a:r>
            <a:endParaRPr lang="zh-CN" altLang="en-US" sz="1600" dirty="0" smtClean="0">
              <a:latin typeface="+mn-ea"/>
              <a:ea typeface="+mn-ea"/>
            </a:endParaRPr>
          </a:p>
        </p:txBody>
      </p:sp>
      <p:sp>
        <p:nvSpPr>
          <p:cNvPr id="36" name="右箭头 35"/>
          <p:cNvSpPr/>
          <p:nvPr/>
        </p:nvSpPr>
        <p:spPr bwMode="auto">
          <a:xfrm>
            <a:off x="6222169" y="3225009"/>
            <a:ext cx="614606" cy="1770121"/>
          </a:xfrm>
          <a:prstGeom prst="rightArrow">
            <a:avLst/>
          </a:prstGeom>
          <a:gradFill flip="none" rotWithShape="1">
            <a:gsLst>
              <a:gs pos="0">
                <a:schemeClr val="accent1">
                  <a:lumMod val="5000"/>
                  <a:lumOff val="95000"/>
                </a:schemeClr>
              </a:gs>
              <a:gs pos="100000">
                <a:schemeClr val="bg1">
                  <a:lumMod val="6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200" b="0" i="0" u="none" strike="noStrike" cap="none" normalizeH="0" baseline="0" smtClean="0">
              <a:ln>
                <a:noFill/>
              </a:ln>
              <a:solidFill>
                <a:schemeClr val="tx1"/>
              </a:solidFill>
              <a:effectLst/>
              <a:latin typeface="+mn-ea"/>
              <a:ea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HINKCELLSHAPEDONOTDELETE" val="pnKUHKTNEUkyAi_._2qLPUA"/>
</p:tagLst>
</file>

<file path=ppt/tags/tag10.xml><?xml version="1.0" encoding="utf-8"?>
<p:tagLst xmlns:p="http://schemas.openxmlformats.org/presentationml/2006/main">
  <p:tag name="THINKCELLSHAPEDONOTDELETE" val="pLRtUncv8i0CkOwcVXwlssw"/>
</p:tagLst>
</file>

<file path=ppt/tags/tag11.xml><?xml version="1.0" encoding="utf-8"?>
<p:tagLst xmlns:p="http://schemas.openxmlformats.org/presentationml/2006/main">
  <p:tag name="THINKCELLSHAPEDONOTDELETE" val="pLRtUncv8i0CkOwcVXwlssw"/>
</p:tagLst>
</file>

<file path=ppt/tags/tag12.xml><?xml version="1.0" encoding="utf-8"?>
<p:tagLst xmlns:p="http://schemas.openxmlformats.org/presentationml/2006/main">
  <p:tag name="THINKCELLSHAPEDONOTDELETE" val="popcimIwjgk2gfc_3oTuVmg"/>
</p:tagLst>
</file>

<file path=ppt/tags/tag13.xml><?xml version="1.0" encoding="utf-8"?>
<p:tagLst xmlns:p="http://schemas.openxmlformats.org/presentationml/2006/main">
  <p:tag name="THINKCELLSHAPEDONOTDELETE" val="pY8lacu0FxUSWZIrjUqF1Jg"/>
</p:tagLst>
</file>

<file path=ppt/tags/tag14.xml><?xml version="1.0" encoding="utf-8"?>
<p:tagLst xmlns:p="http://schemas.openxmlformats.org/presentationml/2006/main">
  <p:tag name="THINKCELLSHAPEDONOTDELETE" val="pLRtUncv8i0CkOwcVXwlssw"/>
</p:tagLst>
</file>

<file path=ppt/tags/tag15.xml><?xml version="1.0" encoding="utf-8"?>
<p:tagLst xmlns:p="http://schemas.openxmlformats.org/presentationml/2006/main">
  <p:tag name="THINKCELLSHAPEDONOTDELETE" val="pLRtUncv8i0CkOwcVXwlssw"/>
</p:tagLst>
</file>

<file path=ppt/tags/tag16.xml><?xml version="1.0" encoding="utf-8"?>
<p:tagLst xmlns:p="http://schemas.openxmlformats.org/presentationml/2006/main">
  <p:tag name="THINKCELLSHAPEDONOTDELETE" val="paVeyAzmtnkSKjH0c1d4yMg"/>
</p:tagLst>
</file>

<file path=ppt/tags/tag17.xml><?xml version="1.0" encoding="utf-8"?>
<p:tagLst xmlns:p="http://schemas.openxmlformats.org/presentationml/2006/main">
  <p:tag name="THINKCELLSHAPEDONOTDELETE" val="paVeyAzmtnkSKjH0c1d4yMg"/>
</p:tagLst>
</file>

<file path=ppt/tags/tag18.xml><?xml version="1.0" encoding="utf-8"?>
<p:tagLst xmlns:p="http://schemas.openxmlformats.org/presentationml/2006/main">
  <p:tag name="THINKCELLSHAPEDONOTDELETE" val="paVeyAzmtnkSKjH0c1d4yMg"/>
</p:tagLst>
</file>

<file path=ppt/tags/tag19.xml><?xml version="1.0" encoding="utf-8"?>
<p:tagLst xmlns:p="http://schemas.openxmlformats.org/presentationml/2006/main">
  <p:tag name="MH" val="20151125204017"/>
  <p:tag name="MH_LIBRARY" val="GRAPHIC"/>
  <p:tag name="MH_TYPE" val="Other"/>
  <p:tag name="MH_ORDER" val="1"/>
</p:tagLst>
</file>

<file path=ppt/tags/tag2.xml><?xml version="1.0" encoding="utf-8"?>
<p:tagLst xmlns:p="http://schemas.openxmlformats.org/presentationml/2006/main">
  <p:tag name="THINKCELLSHAPEDONOTDELETE" val="pVBhbwBVDBkORfixqIPnRhw"/>
</p:tagLst>
</file>

<file path=ppt/tags/tag20.xml><?xml version="1.0" encoding="utf-8"?>
<p:tagLst xmlns:p="http://schemas.openxmlformats.org/presentationml/2006/main">
  <p:tag name="MH" val="20151125204017"/>
  <p:tag name="MH_LIBRARY" val="GRAPHIC"/>
  <p:tag name="MH_TYPE" val="Picture"/>
  <p:tag name="MH_ORDER" val="1"/>
</p:tagLst>
</file>

<file path=ppt/tags/tag21.xml><?xml version="1.0" encoding="utf-8"?>
<p:tagLst xmlns:p="http://schemas.openxmlformats.org/presentationml/2006/main">
  <p:tag name="MH" val="20151125204017"/>
  <p:tag name="MH_LIBRARY" val="GRAPHIC"/>
  <p:tag name="MH_TYPE" val="Other"/>
  <p:tag name="MH_ORDER" val="3"/>
</p:tagLst>
</file>

<file path=ppt/tags/tag22.xml><?xml version="1.0" encoding="utf-8"?>
<p:tagLst xmlns:p="http://schemas.openxmlformats.org/presentationml/2006/main">
  <p:tag name="MH" val="20151125204017"/>
  <p:tag name="MH_LIBRARY" val="GRAPHIC"/>
  <p:tag name="MH_TYPE" val="Other"/>
  <p:tag name="MH_ORDER" val="2"/>
</p:tagLst>
</file>

<file path=ppt/tags/tag3.xml><?xml version="1.0" encoding="utf-8"?>
<p:tagLst xmlns:p="http://schemas.openxmlformats.org/presentationml/2006/main">
  <p:tag name="THINKCELLSHAPEDONOTDELETE" val="pnKUHKTNEUkyAi_._2qLPUA"/>
</p:tagLst>
</file>

<file path=ppt/tags/tag4.xml><?xml version="1.0" encoding="utf-8"?>
<p:tagLst xmlns:p="http://schemas.openxmlformats.org/presentationml/2006/main">
  <p:tag name="THINKCELLSHAPEDONOTDELETE" val="paaKhconmB0C9xCbSJhpJug"/>
</p:tagLst>
</file>

<file path=ppt/tags/tag5.xml><?xml version="1.0" encoding="utf-8"?>
<p:tagLst xmlns:p="http://schemas.openxmlformats.org/presentationml/2006/main">
  <p:tag name="THINKCELLSHAPEDONOTDELETE" val="paVeyAzmtnkSKjH0c1d4yMg"/>
</p:tagLst>
</file>

<file path=ppt/tags/tag6.xml><?xml version="1.0" encoding="utf-8"?>
<p:tagLst xmlns:p="http://schemas.openxmlformats.org/presentationml/2006/main">
  <p:tag name="THINKCELLSHAPEDONOTDELETE" val="popcimIwjgk2gfc_3oTuVmg"/>
</p:tagLst>
</file>

<file path=ppt/tags/tag7.xml><?xml version="1.0" encoding="utf-8"?>
<p:tagLst xmlns:p="http://schemas.openxmlformats.org/presentationml/2006/main">
  <p:tag name="THINKCELLSHAPEDONOTDELETE" val="pY8lacu0FxUSWZIrjUqF1Jg"/>
</p:tagLst>
</file>

<file path=ppt/tags/tag8.xml><?xml version="1.0" encoding="utf-8"?>
<p:tagLst xmlns:p="http://schemas.openxmlformats.org/presentationml/2006/main">
  <p:tag name="THINKCELLSHAPEDONOTDELETE" val="pLRtUncv8i0CkOwcVXwlssw"/>
</p:tagLst>
</file>

<file path=ppt/tags/tag9.xml><?xml version="1.0" encoding="utf-8"?>
<p:tagLst xmlns:p="http://schemas.openxmlformats.org/presentationml/2006/main">
  <p:tag name="THINKCELLSHAPEDONOTDELETE" val="pLRtUncv8i0CkOwcVXwlssw"/>
</p:tagLst>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12494</Words>
  <Application>WPS 演示</Application>
  <PresentationFormat>宽屏</PresentationFormat>
  <Paragraphs>2563</Paragraphs>
  <Slides>60</Slides>
  <Notes>544</Notes>
  <HiddenSlides>12</HiddenSlides>
  <MMClips>0</MMClips>
  <ScaleCrop>false</ScaleCrop>
  <HeadingPairs>
    <vt:vector size="6" baseType="variant">
      <vt:variant>
        <vt:lpstr>已用的字体</vt:lpstr>
      </vt:variant>
      <vt:variant>
        <vt:i4>33</vt:i4>
      </vt:variant>
      <vt:variant>
        <vt:lpstr>主题</vt:lpstr>
      </vt:variant>
      <vt:variant>
        <vt:i4>184</vt:i4>
      </vt:variant>
      <vt:variant>
        <vt:lpstr>幻灯片标题</vt:lpstr>
      </vt:variant>
      <vt:variant>
        <vt:i4>60</vt:i4>
      </vt:variant>
    </vt:vector>
  </HeadingPairs>
  <TitlesOfParts>
    <vt:vector size="277"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Arial</vt:lpstr>
      <vt:lpstr>Akkurat Pro</vt:lpstr>
      <vt:lpstr>Segoe Print</vt:lpstr>
      <vt:lpstr>Arial Unicode MS</vt:lpstr>
      <vt:lpstr>Arial Unicode MS</vt:lpstr>
      <vt:lpstr>Calibri</vt:lpstr>
      <vt:lpstr>等线</vt:lpstr>
      <vt:lpstr>FZLanTingHei4-GBK</vt:lpstr>
      <vt:lpstr>Akkurat Pro</vt:lpstr>
      <vt:lpstr>Helvetica Neue</vt:lpstr>
      <vt:lpstr>Times New Roman</vt:lpstr>
      <vt:lpstr>Gill Sans</vt:lpstr>
      <vt:lpstr>Tahoma</vt:lpstr>
      <vt:lpstr>Microsoft YaHei Bold</vt:lpstr>
      <vt:lpstr>Lantinghei SC Demibold</vt:lpstr>
      <vt:lpstr>Huawei Sans</vt:lpstr>
      <vt:lpstr>Arial Narrow</vt:lpstr>
      <vt:lpstr>FZLanTingHei-R-GBK</vt:lpstr>
      <vt:lpstr>FZLanTingHeiS-R-GB</vt:lpstr>
      <vt:lpstr>Arial Narrow 常规体</vt:lpstr>
      <vt:lpstr>Helvetica Neue Medium</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鲲鹏解决方案</vt:lpstr>
      <vt:lpstr>PowerPoint 演示文稿</vt:lpstr>
      <vt:lpstr>PowerPoint 演示文稿</vt:lpstr>
      <vt:lpstr>PowerPoint 演示文稿</vt:lpstr>
      <vt:lpstr>华为鲲鹏解决方案全景</vt:lpstr>
      <vt:lpstr>华为鲲鹏云全栈解决方案竞争力</vt:lpstr>
      <vt:lpstr>TaiShan服务器覆盖主流应用场景</vt:lpstr>
      <vt:lpstr>PowerPoint 演示文稿</vt:lpstr>
      <vt:lpstr>HCS Online解决方案概述</vt:lpstr>
      <vt:lpstr>HCS Online解决方案核心价值</vt:lpstr>
      <vt:lpstr>HCS Online解决方案产品优势 </vt:lpstr>
      <vt:lpstr>聚焦业务应用，与公有云服务长期同步演进</vt:lpstr>
      <vt:lpstr>一体化硬件、全栈云服务软件、统一维护升级</vt:lpstr>
      <vt:lpstr>面向业务场景持续丰富的云服务能力</vt:lpstr>
      <vt:lpstr>部署模式灵活，满足不同场景需求</vt:lpstr>
      <vt:lpstr>全栈防护体系</vt:lpstr>
      <vt:lpstr>完整灾备能力，全面提升业务连续性</vt:lpstr>
      <vt:lpstr>专属迁移与运维服务</vt:lpstr>
      <vt:lpstr>HCS Online 主要应用场景</vt:lpstr>
      <vt:lpstr>行业云场景：快速构建行业云，提供先进行业云服务</vt:lpstr>
      <vt:lpstr>HCSO+HPC场景:提升HPC性能，改善TTM</vt:lpstr>
      <vt:lpstr>灾备场景：跨域灾备，两地三中心构建差异化优势</vt:lpstr>
      <vt:lpstr>智能大数据场景：云上云下智能混合</vt:lpstr>
      <vt:lpstr>智能大数据场景：云上云下智能混合</vt:lpstr>
      <vt:lpstr>多级混合云场景：统一门户、统一管理、统一安全</vt:lpstr>
      <vt:lpstr>案例：欧洲某铁路集团双AZ混合云 </vt:lpstr>
      <vt:lpstr>案例：招商双创园区企业创业创新</vt:lpstr>
      <vt:lpstr>PowerPoint 演示文稿</vt:lpstr>
      <vt:lpstr>高性能计算HPC解决方案概述</vt:lpstr>
      <vt:lpstr>高性能计算HPC解决方案核心价值</vt:lpstr>
      <vt:lpstr>高性能计算HPC解决方案优势 </vt:lpstr>
      <vt:lpstr>性能卓越</vt:lpstr>
      <vt:lpstr>性能卓越 </vt:lpstr>
      <vt:lpstr>性价比高</vt:lpstr>
      <vt:lpstr>其它优势特性</vt:lpstr>
      <vt:lpstr>高性能计算HPC解决方案典型业务场景</vt:lpstr>
      <vt:lpstr>典型业务场景特点</vt:lpstr>
      <vt:lpstr>PowerPoint 演示文稿</vt:lpstr>
      <vt:lpstr>大数据基础设施解决方案概述</vt:lpstr>
      <vt:lpstr>大数据基础设施解决方案核心价值</vt:lpstr>
      <vt:lpstr>大数据基础设施解决方案优势</vt:lpstr>
      <vt:lpstr>PowerPoint 演示文稿</vt:lpstr>
      <vt:lpstr>基于鲲鹏计算平台，打造自主可控全栈政务云</vt:lpstr>
      <vt:lpstr>软通智慧城市数字化智能中台</vt:lpstr>
      <vt:lpstr>鲲鹏政务云</vt:lpstr>
      <vt:lpstr>鹏城实验室 – 打造国家级开发者生态云平台</vt:lpstr>
      <vt:lpstr>PowerPoint 演示文稿</vt:lpstr>
      <vt:lpstr>基于鲲鹏计算平台：打造新一代智慧金融平台</vt:lpstr>
      <vt:lpstr>鲲鹏单集群支撑民生银行四大应用混合负载</vt:lpstr>
      <vt:lpstr>与网联、银联共建第三方支付平台，支撑普惠金融</vt:lpstr>
      <vt:lpstr>与重要金融机构，打造基于鲲鹏生态第二平面</vt:lpstr>
      <vt:lpstr>PowerPoint 演示文稿</vt:lpstr>
      <vt:lpstr>ISV开发商均积极支持核心业务场景的国产化改造</vt:lpstr>
      <vt:lpstr>计费系统改造</vt:lpstr>
      <vt:lpstr>面向5G，打造双平面云资源池</vt:lpstr>
      <vt:lpstr>中国移动集中化大数据平台,鲲鹏生态数据仓库验证</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3510</cp:revision>
  <dcterms:created xsi:type="dcterms:W3CDTF">2003-08-21T06:48:00Z</dcterms:created>
  <dcterms:modified xsi:type="dcterms:W3CDTF">2020-05-29T02:58:30Z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2052-11.3.0.9228</vt:lpwstr>
  </property>
</Properties>
</file>